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8" r:id="rId4"/>
    <p:sldId id="259" r:id="rId5"/>
    <p:sldId id="260" r:id="rId6"/>
    <p:sldId id="262" r:id="rId7"/>
    <p:sldId id="261" r:id="rId8"/>
    <p:sldId id="264" r:id="rId9"/>
    <p:sldId id="263" r:id="rId10"/>
    <p:sldId id="265" r:id="rId11"/>
    <p:sldId id="266" r:id="rId12"/>
    <p:sldId id="267" r:id="rId13"/>
    <p:sldId id="268" r:id="rId14"/>
    <p:sldId id="269" r:id="rId1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Yuvarlatılmış Çapraz Köşeli Dikdörtgen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Başlık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tr-TR" smtClean="0"/>
              <a:t>Asıl başlık stili için tıklatın</a:t>
            </a:r>
            <a:endParaRPr kumimoji="0" lang="en-US"/>
          </a:p>
        </p:txBody>
      </p:sp>
      <p:sp>
        <p:nvSpPr>
          <p:cNvPr id="9" name="Alt Başlık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10" name="Veri Yer Tutucusu 9"/>
          <p:cNvSpPr>
            <a:spLocks noGrp="1"/>
          </p:cNvSpPr>
          <p:nvPr>
            <p:ph type="dt" sz="half" idx="10"/>
          </p:nvPr>
        </p:nvSpPr>
        <p:spPr>
          <a:xfrm>
            <a:off x="5562600" y="6509004"/>
            <a:ext cx="3002280" cy="274320"/>
          </a:xfrm>
        </p:spPr>
        <p:txBody>
          <a:bodyPr vert="horz" rtlCol="0"/>
          <a:lstStyle>
            <a:extLst/>
          </a:lstStyle>
          <a:p>
            <a:fld id="{A23720DD-5B6D-40BF-8493-A6B52D484E6B}" type="datetimeFigureOut">
              <a:rPr lang="tr-TR" smtClean="0"/>
              <a:t>17.05.2021</a:t>
            </a:fld>
            <a:endParaRPr lang="tr-TR"/>
          </a:p>
        </p:txBody>
      </p:sp>
      <p:sp>
        <p:nvSpPr>
          <p:cNvPr id="11" name="Slayt Numarası Yer Tutucusu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302176B-0E47-46AC-8F43-DAB4B8A37D06}" type="slidenum">
              <a:rPr lang="tr-TR" smtClean="0"/>
              <a:t>‹#›</a:t>
            </a:fld>
            <a:endParaRPr lang="tr-TR"/>
          </a:p>
        </p:txBody>
      </p:sp>
      <p:sp>
        <p:nvSpPr>
          <p:cNvPr id="12" name="Altbilgi Yer Tutucusu 11"/>
          <p:cNvSpPr>
            <a:spLocks noGrp="1"/>
          </p:cNvSpPr>
          <p:nvPr>
            <p:ph type="ftr" sz="quarter" idx="12"/>
          </p:nvPr>
        </p:nvSpPr>
        <p:spPr>
          <a:xfrm>
            <a:off x="1600200" y="6509004"/>
            <a:ext cx="3907464" cy="274320"/>
          </a:xfrm>
        </p:spPr>
        <p:txBody>
          <a:bodyPr vert="horz" rtlCol="0"/>
          <a:lstStyle>
            <a:extLst/>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A23720DD-5B6D-40BF-8493-A6B52D484E6B}" type="datetimeFigureOut">
              <a:rPr lang="tr-TR" smtClean="0"/>
              <a:t>17.05.2021</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lvl1pPr algn="l">
              <a:defRPr/>
            </a:lvl1pPr>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A23720DD-5B6D-40BF-8493-A6B52D484E6B}" type="datetimeFigureOut">
              <a:rPr lang="tr-TR" smtClean="0"/>
              <a:t>17.05.2021</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Dikdörtgen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A23720DD-5B6D-40BF-8493-A6B52D484E6B}" type="datetimeFigureOut">
              <a:rPr lang="tr-TR" smtClean="0"/>
              <a:t>17.05.2021</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7" name="Dikdörtgen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Başlık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8" name="Veri Yer Tutucusu 7"/>
          <p:cNvSpPr>
            <a:spLocks noGrp="1"/>
          </p:cNvSpPr>
          <p:nvPr>
            <p:ph type="dt" sz="half" idx="10"/>
          </p:nvPr>
        </p:nvSpPr>
        <p:spPr>
          <a:xfrm>
            <a:off x="5562600" y="6513670"/>
            <a:ext cx="3002280" cy="274320"/>
          </a:xfrm>
        </p:spPr>
        <p:txBody>
          <a:bodyPr vert="horz" rtlCol="0"/>
          <a:lstStyle>
            <a:extLst/>
          </a:lstStyle>
          <a:p>
            <a:fld id="{A23720DD-5B6D-40BF-8493-A6B52D484E6B}" type="datetimeFigureOut">
              <a:rPr lang="tr-TR" smtClean="0"/>
              <a:t>17.05.2021</a:t>
            </a:fld>
            <a:endParaRPr lang="tr-TR"/>
          </a:p>
        </p:txBody>
      </p:sp>
      <p:sp>
        <p:nvSpPr>
          <p:cNvPr id="9" name="Slayt Numarası Yer Tutucusu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302176B-0E47-46AC-8F43-DAB4B8A37D06}" type="slidenum">
              <a:rPr lang="tr-TR" smtClean="0"/>
              <a:t>‹#›</a:t>
            </a:fld>
            <a:endParaRPr lang="tr-TR"/>
          </a:p>
        </p:txBody>
      </p:sp>
      <p:sp>
        <p:nvSpPr>
          <p:cNvPr id="10" name="Altbilgi Yer Tutucusu 9"/>
          <p:cNvSpPr>
            <a:spLocks noGrp="1"/>
          </p:cNvSpPr>
          <p:nvPr>
            <p:ph type="ftr" sz="quarter" idx="12"/>
          </p:nvPr>
        </p:nvSpPr>
        <p:spPr>
          <a:xfrm>
            <a:off x="1600200" y="6513670"/>
            <a:ext cx="3907464" cy="274320"/>
          </a:xfrm>
        </p:spPr>
        <p:txBody>
          <a:bodyPr vert="horz" rtlCol="0"/>
          <a:lstStyle>
            <a:extLst/>
          </a:lstStyle>
          <a:p>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A23720DD-5B6D-40BF-8493-A6B52D484E6B}" type="datetimeFigureOut">
              <a:rPr lang="tr-TR" smtClean="0"/>
              <a:t>17.05.2021</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a:xfrm>
            <a:off x="8641080" y="6514568"/>
            <a:ext cx="464288" cy="274320"/>
          </a:xfrm>
        </p:spPr>
        <p:txBody>
          <a:bodyPr/>
          <a:lstStyle>
            <a:extLst/>
          </a:lstStyle>
          <a:p>
            <a:fld id="{F302176B-0E47-46AC-8F43-DAB4B8A37D06}" type="slidenum">
              <a:rPr lang="tr-TR" smtClean="0"/>
              <a:t>‹#›</a:t>
            </a:fld>
            <a:endParaRPr lang="tr-TR"/>
          </a:p>
        </p:txBody>
      </p:sp>
      <p:sp>
        <p:nvSpPr>
          <p:cNvPr id="10" name="Dikdörtgen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Dikdörtgen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Dikdörtgen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Başlık 1"/>
          <p:cNvSpPr>
            <a:spLocks noGrp="1"/>
          </p:cNvSpPr>
          <p:nvPr>
            <p:ph type="title"/>
          </p:nvPr>
        </p:nvSpPr>
        <p:spPr>
          <a:xfrm>
            <a:off x="457200" y="251948"/>
            <a:ext cx="8229600" cy="1143000"/>
          </a:xfrm>
        </p:spPr>
        <p:txBody>
          <a:bodyPr anchor="b"/>
          <a:lstStyle>
            <a:lvl1pPr>
              <a:defRPr/>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p:txBody>
          <a:bodyPr/>
          <a:lstStyle>
            <a:extLst/>
          </a:lstStyle>
          <a:p>
            <a:fld id="{A23720DD-5B6D-40BF-8493-A6B52D484E6B}" type="datetimeFigureOut">
              <a:rPr lang="tr-TR" smtClean="0"/>
              <a:t>17.05.2021</a:t>
            </a:fld>
            <a:endParaRPr lang="tr-TR"/>
          </a:p>
        </p:txBody>
      </p:sp>
      <p:sp>
        <p:nvSpPr>
          <p:cNvPr id="8" name="Altbilgi Yer Tutucusu 7"/>
          <p:cNvSpPr>
            <a:spLocks noGrp="1"/>
          </p:cNvSpPr>
          <p:nvPr>
            <p:ph type="ftr" sz="quarter" idx="11"/>
          </p:nvPr>
        </p:nvSpPr>
        <p:spPr/>
        <p:txBody>
          <a:bodyPr/>
          <a:lstStyle>
            <a:extLst/>
          </a:lstStyle>
          <a:p>
            <a:endParaRPr lang="tr-TR"/>
          </a:p>
        </p:txBody>
      </p:sp>
      <p:sp>
        <p:nvSpPr>
          <p:cNvPr id="9" name="Slayt Numarası Yer Tutucusu 8"/>
          <p:cNvSpPr>
            <a:spLocks noGrp="1"/>
          </p:cNvSpPr>
          <p:nvPr>
            <p:ph type="sldNum" sz="quarter" idx="12"/>
          </p:nvPr>
        </p:nvSpPr>
        <p:spPr>
          <a:xfrm>
            <a:off x="8641080" y="6514568"/>
            <a:ext cx="464288" cy="274320"/>
          </a:xfrm>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53218"/>
            <a:ext cx="8229600" cy="1143000"/>
          </a:xfrm>
        </p:spPr>
        <p:txBody>
          <a:bodyPr/>
          <a:lstStyle>
            <a:extLst/>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extLst/>
          </a:lstStyle>
          <a:p>
            <a:fld id="{A23720DD-5B6D-40BF-8493-A6B52D484E6B}" type="datetimeFigureOut">
              <a:rPr lang="tr-TR" smtClean="0"/>
              <a:t>17.05.2021</a:t>
            </a:fld>
            <a:endParaRPr lang="tr-TR"/>
          </a:p>
        </p:txBody>
      </p:sp>
      <p:sp>
        <p:nvSpPr>
          <p:cNvPr id="4" name="Altbilgi Yer Tutucusu 3"/>
          <p:cNvSpPr>
            <a:spLocks noGrp="1"/>
          </p:cNvSpPr>
          <p:nvPr>
            <p:ph type="ftr" sz="quarter" idx="11"/>
          </p:nvPr>
        </p:nvSpPr>
        <p:spPr/>
        <p:txBody>
          <a:bodyPr/>
          <a:lstStyle>
            <a:extLst/>
          </a:lstStyle>
          <a:p>
            <a:endParaRPr lang="tr-TR"/>
          </a:p>
        </p:txBody>
      </p:sp>
      <p:sp>
        <p:nvSpPr>
          <p:cNvPr id="5" name="Slayt Numarası Yer Tutucusu 4"/>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7" name="Dikdörtgen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extLst/>
          </a:lstStyle>
          <a:p>
            <a:fld id="{A23720DD-5B6D-40BF-8493-A6B52D484E6B}" type="datetimeFigureOut">
              <a:rPr lang="tr-TR" smtClean="0"/>
              <a:t>17.05.2021</a:t>
            </a:fld>
            <a:endParaRPr lang="tr-TR"/>
          </a:p>
        </p:txBody>
      </p:sp>
      <p:sp>
        <p:nvSpPr>
          <p:cNvPr id="3" name="Altbilgi Yer Tutucusu 2"/>
          <p:cNvSpPr>
            <a:spLocks noGrp="1"/>
          </p:cNvSpPr>
          <p:nvPr>
            <p:ph type="ftr" sz="quarter" idx="11"/>
          </p:nvPr>
        </p:nvSpPr>
        <p:spPr/>
        <p:txBody>
          <a:bodyPr/>
          <a:lstStyle>
            <a:extLst/>
          </a:lstStyle>
          <a:p>
            <a:endParaRPr lang="tr-TR"/>
          </a:p>
        </p:txBody>
      </p:sp>
      <p:sp>
        <p:nvSpPr>
          <p:cNvPr id="4" name="Slayt Numarası Yer Tutucusu 3"/>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2"/>
      </p:bgRef>
    </p:bg>
    <p:spTree>
      <p:nvGrpSpPr>
        <p:cNvPr id="1" name=""/>
        <p:cNvGrpSpPr/>
        <p:nvPr/>
      </p:nvGrpSpPr>
      <p:grpSpPr>
        <a:xfrm>
          <a:off x="0" y="0"/>
          <a:ext cx="0" cy="0"/>
          <a:chOff x="0" y="0"/>
          <a:chExt cx="0" cy="0"/>
        </a:xfrm>
      </p:grpSpPr>
      <p:sp>
        <p:nvSpPr>
          <p:cNvPr id="8" name="Dikdörtgen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Başlık 1"/>
          <p:cNvSpPr>
            <a:spLocks noGrp="1"/>
          </p:cNvSpPr>
          <p:nvPr>
            <p:ph type="title"/>
          </p:nvPr>
        </p:nvSpPr>
        <p:spPr>
          <a:xfrm>
            <a:off x="4963136" y="304800"/>
            <a:ext cx="3931920" cy="762000"/>
          </a:xfrm>
        </p:spPr>
        <p:txBody>
          <a:bodyPr anchor="b"/>
          <a:lstStyle>
            <a:lvl1pPr marL="0" algn="r">
              <a:buNone/>
              <a:defRPr sz="2000" b="1"/>
            </a:lvl1pPr>
            <a:extLst/>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9" name="Veri Yer Tutucusu 8"/>
          <p:cNvSpPr>
            <a:spLocks noGrp="1"/>
          </p:cNvSpPr>
          <p:nvPr>
            <p:ph type="dt" sz="half" idx="10"/>
          </p:nvPr>
        </p:nvSpPr>
        <p:spPr>
          <a:xfrm>
            <a:off x="5562600" y="6513670"/>
            <a:ext cx="3002280" cy="274320"/>
          </a:xfrm>
        </p:spPr>
        <p:txBody>
          <a:bodyPr vert="horz" rtlCol="0"/>
          <a:lstStyle>
            <a:extLst/>
          </a:lstStyle>
          <a:p>
            <a:fld id="{A23720DD-5B6D-40BF-8493-A6B52D484E6B}" type="datetimeFigureOut">
              <a:rPr lang="tr-TR" smtClean="0"/>
              <a:t>17.05.2021</a:t>
            </a:fld>
            <a:endParaRPr lang="tr-TR"/>
          </a:p>
        </p:txBody>
      </p:sp>
      <p:sp>
        <p:nvSpPr>
          <p:cNvPr id="10" name="Slayt Numarası Yer Tutucusu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302176B-0E47-46AC-8F43-DAB4B8A37D06}" type="slidenum">
              <a:rPr lang="tr-TR" smtClean="0"/>
              <a:t>‹#›</a:t>
            </a:fld>
            <a:endParaRPr lang="tr-TR"/>
          </a:p>
        </p:txBody>
      </p:sp>
      <p:sp>
        <p:nvSpPr>
          <p:cNvPr id="11" name="Altbilgi Yer Tutucusu 10"/>
          <p:cNvSpPr>
            <a:spLocks noGrp="1"/>
          </p:cNvSpPr>
          <p:nvPr>
            <p:ph type="ftr" sz="quarter" idx="12"/>
          </p:nvPr>
        </p:nvSpPr>
        <p:spPr>
          <a:xfrm>
            <a:off x="1600200" y="6513670"/>
            <a:ext cx="3907464" cy="274320"/>
          </a:xfrm>
        </p:spPr>
        <p:txBody>
          <a:bodyPr vert="horz" rtlCol="0"/>
          <a:lstStyle>
            <a:extLst/>
          </a:lstStyle>
          <a:p>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3040443" y="4724400"/>
            <a:ext cx="5486400" cy="664536"/>
          </a:xfrm>
        </p:spPr>
        <p:txBody>
          <a:bodyPr anchor="b"/>
          <a:lstStyle>
            <a:lvl1pPr marL="0" algn="r">
              <a:buNone/>
              <a:defRPr sz="2000" b="1"/>
            </a:lvl1pPr>
            <a:extLst/>
          </a:lstStyle>
          <a:p>
            <a:r>
              <a:rPr kumimoji="0" lang="tr-TR" smtClean="0"/>
              <a:t>Asıl başlık stili için tıklatın</a:t>
            </a:r>
            <a:endParaRPr kumimoji="0" lang="en-US"/>
          </a:p>
        </p:txBody>
      </p:sp>
      <p:sp>
        <p:nvSpPr>
          <p:cNvPr id="4" name="Metin Yer Tutucusu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
        <p:nvSpPr>
          <p:cNvPr id="13" name="Resim Yer Tutucusu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tr-TR" smtClean="0">
                <a:solidFill>
                  <a:schemeClr val="lt1"/>
                </a:solidFill>
                <a:latin typeface="+mn-lt"/>
                <a:ea typeface="+mn-ea"/>
                <a:cs typeface="+mn-cs"/>
              </a:rPr>
              <a:t>Resim eklemek için simgeyi tıklatın</a:t>
            </a:r>
            <a:endParaRPr kumimoji="0" lang="en-US" dirty="0">
              <a:solidFill>
                <a:schemeClr val="lt1"/>
              </a:solidFill>
              <a:latin typeface="+mn-lt"/>
              <a:ea typeface="+mn-ea"/>
              <a:cs typeface="+mn-cs"/>
            </a:endParaRPr>
          </a:p>
        </p:txBody>
      </p:sp>
      <p:sp>
        <p:nvSpPr>
          <p:cNvPr id="8" name="Veri Yer Tutucusu 7"/>
          <p:cNvSpPr>
            <a:spLocks noGrp="1"/>
          </p:cNvSpPr>
          <p:nvPr>
            <p:ph type="dt" sz="half" idx="10"/>
          </p:nvPr>
        </p:nvSpPr>
        <p:spPr>
          <a:xfrm>
            <a:off x="5562600" y="6509004"/>
            <a:ext cx="3002280" cy="274320"/>
          </a:xfrm>
        </p:spPr>
        <p:txBody>
          <a:bodyPr vert="horz" rtlCol="0"/>
          <a:lstStyle>
            <a:extLst/>
          </a:lstStyle>
          <a:p>
            <a:fld id="{A23720DD-5B6D-40BF-8493-A6B52D484E6B}" type="datetimeFigureOut">
              <a:rPr lang="tr-TR" smtClean="0"/>
              <a:t>17.05.2021</a:t>
            </a:fld>
            <a:endParaRPr lang="tr-TR"/>
          </a:p>
        </p:txBody>
      </p:sp>
      <p:sp>
        <p:nvSpPr>
          <p:cNvPr id="9" name="Slayt Numarası Yer Tutucusu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302176B-0E47-46AC-8F43-DAB4B8A37D06}" type="slidenum">
              <a:rPr lang="tr-TR" smtClean="0"/>
              <a:t>‹#›</a:t>
            </a:fld>
            <a:endParaRPr lang="tr-TR"/>
          </a:p>
        </p:txBody>
      </p:sp>
      <p:sp>
        <p:nvSpPr>
          <p:cNvPr id="10" name="Altbilgi Yer Tutucusu 9"/>
          <p:cNvSpPr>
            <a:spLocks noGrp="1"/>
          </p:cNvSpPr>
          <p:nvPr>
            <p:ph type="ftr" sz="quarter" idx="12"/>
          </p:nvPr>
        </p:nvSpPr>
        <p:spPr>
          <a:xfrm>
            <a:off x="1600200" y="6509004"/>
            <a:ext cx="3907464" cy="274320"/>
          </a:xfrm>
        </p:spPr>
        <p:txBody>
          <a:bodyPr vert="horz" rtlCol="0"/>
          <a:lstStyle>
            <a:extLst/>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Yuvarlatılmış Çapraz Köşeli Dikdörtgen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Altbilgi Yer Tutucusu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tr-TR"/>
          </a:p>
        </p:txBody>
      </p:sp>
      <p:sp>
        <p:nvSpPr>
          <p:cNvPr id="14" name="Veri Yer Tutucusu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A23720DD-5B6D-40BF-8493-A6B52D484E6B}" type="datetimeFigureOut">
              <a:rPr lang="tr-TR" smtClean="0"/>
              <a:t>17.05.2021</a:t>
            </a:fld>
            <a:endParaRPr lang="tr-TR"/>
          </a:p>
        </p:txBody>
      </p:sp>
      <p:sp>
        <p:nvSpPr>
          <p:cNvPr id="23" name="Slayt Numarası Yer Tutucusu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302176B-0E47-46AC-8F43-DAB4B8A37D06}" type="slidenum">
              <a:rPr lang="tr-TR" smtClean="0"/>
              <a:t>‹#›</a:t>
            </a:fld>
            <a:endParaRPr lang="tr-TR"/>
          </a:p>
        </p:txBody>
      </p:sp>
      <p:sp>
        <p:nvSpPr>
          <p:cNvPr id="22" name="Başlık Yer Tutucusu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Tree>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pPr algn="ctr"/>
            <a:r>
              <a:rPr lang="tr-TR" sz="3200" dirty="0" smtClean="0">
                <a:latin typeface="Times New Roman" pitchFamily="18" charset="0"/>
                <a:cs typeface="Times New Roman" pitchFamily="18" charset="0"/>
              </a:rPr>
              <a:t>Kivi meyvesini görüntü işleme ile sayma</a:t>
            </a:r>
            <a:endParaRPr lang="tr-TR" sz="3200" dirty="0">
              <a:latin typeface="Times New Roman" pitchFamily="18" charset="0"/>
              <a:cs typeface="Times New Roman" pitchFamily="18" charset="0"/>
            </a:endParaRPr>
          </a:p>
        </p:txBody>
      </p:sp>
      <p:sp>
        <p:nvSpPr>
          <p:cNvPr id="3" name="Alt Başlık 2"/>
          <p:cNvSpPr>
            <a:spLocks noGrp="1"/>
          </p:cNvSpPr>
          <p:nvPr>
            <p:ph type="subTitle" idx="1"/>
          </p:nvPr>
        </p:nvSpPr>
        <p:spPr>
          <a:xfrm>
            <a:off x="1403648" y="2852936"/>
            <a:ext cx="6560234" cy="1752600"/>
          </a:xfrm>
        </p:spPr>
        <p:txBody>
          <a:bodyPr>
            <a:normAutofit/>
          </a:bodyPr>
          <a:lstStyle/>
          <a:p>
            <a:r>
              <a:rPr lang="tr-TR" dirty="0" smtClean="0">
                <a:latin typeface="Times New Roman" pitchFamily="18" charset="0"/>
                <a:cs typeface="Times New Roman" pitchFamily="18" charset="0"/>
              </a:rPr>
              <a:t>Berk </a:t>
            </a:r>
            <a:r>
              <a:rPr lang="tr-TR" dirty="0" err="1" smtClean="0">
                <a:latin typeface="Times New Roman" pitchFamily="18" charset="0"/>
                <a:cs typeface="Times New Roman" pitchFamily="18" charset="0"/>
              </a:rPr>
              <a:t>Bayraktargil</a:t>
            </a:r>
            <a:endParaRPr lang="tr-TR" dirty="0" smtClean="0">
              <a:latin typeface="Times New Roman" pitchFamily="18" charset="0"/>
              <a:cs typeface="Times New Roman" pitchFamily="18" charset="0"/>
            </a:endParaRPr>
          </a:p>
          <a:p>
            <a:r>
              <a:rPr lang="tr-TR" dirty="0" smtClean="0">
                <a:latin typeface="Times New Roman" pitchFamily="18" charset="0"/>
                <a:cs typeface="Times New Roman" pitchFamily="18" charset="0"/>
              </a:rPr>
              <a:t>16008117058</a:t>
            </a:r>
          </a:p>
          <a:p>
            <a:endParaRPr lang="tr-TR" dirty="0"/>
          </a:p>
        </p:txBody>
      </p:sp>
    </p:spTree>
    <p:extLst>
      <p:ext uri="{BB962C8B-B14F-4D97-AF65-F5344CB8AC3E}">
        <p14:creationId xmlns:p14="http://schemas.microsoft.com/office/powerpoint/2010/main" val="194908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76672"/>
            <a:ext cx="8229600" cy="5649491"/>
          </a:xfrm>
        </p:spPr>
        <p:txBody>
          <a:bodyPr/>
          <a:lstStyle/>
          <a:p>
            <a:endParaRPr lang="tr-TR" dirty="0" smtClean="0"/>
          </a:p>
          <a:p>
            <a:endParaRPr lang="tr-TR" dirty="0"/>
          </a:p>
          <a:p>
            <a:endParaRPr lang="tr-TR" dirty="0" smtClean="0"/>
          </a:p>
          <a:p>
            <a:pPr marL="0" indent="0">
              <a:buNone/>
            </a:pPr>
            <a:r>
              <a:rPr lang="tr-TR" sz="2000" dirty="0">
                <a:latin typeface="Times New Roman" pitchFamily="18" charset="0"/>
                <a:cs typeface="Times New Roman" pitchFamily="18" charset="0"/>
              </a:rPr>
              <a:t>se=</a:t>
            </a:r>
            <a:r>
              <a:rPr lang="tr-TR" sz="2000" dirty="0" err="1">
                <a:latin typeface="Times New Roman" pitchFamily="18" charset="0"/>
                <a:cs typeface="Times New Roman" pitchFamily="18" charset="0"/>
              </a:rPr>
              <a:t>strel</a:t>
            </a:r>
            <a:r>
              <a:rPr lang="tr-TR" sz="2000" dirty="0">
                <a:latin typeface="Times New Roman" pitchFamily="18" charset="0"/>
                <a:cs typeface="Times New Roman" pitchFamily="18" charset="0"/>
              </a:rPr>
              <a:t>('ball',17,6</a:t>
            </a:r>
            <a:r>
              <a:rPr lang="tr-TR" sz="2000" dirty="0" smtClean="0">
                <a:latin typeface="Times New Roman" pitchFamily="18" charset="0"/>
                <a:cs typeface="Times New Roman" pitchFamily="18" charset="0"/>
              </a:rPr>
              <a:t>);</a:t>
            </a:r>
          </a:p>
          <a:p>
            <a:pPr marL="0" indent="0">
              <a:buNone/>
            </a:pPr>
            <a:r>
              <a:rPr lang="tr-TR" sz="2000" b="1" dirty="0" err="1" smtClean="0"/>
              <a:t>Strel</a:t>
            </a:r>
            <a:r>
              <a:rPr lang="tr-TR" sz="2000" b="1" dirty="0" smtClean="0"/>
              <a:t>: </a:t>
            </a:r>
            <a:r>
              <a:rPr lang="tr-TR" sz="1600" dirty="0" smtClean="0"/>
              <a:t>Morfolojik </a:t>
            </a:r>
            <a:r>
              <a:rPr lang="tr-TR" sz="1600" dirty="0"/>
              <a:t>yapılandırma </a:t>
            </a:r>
            <a:r>
              <a:rPr lang="tr-TR" sz="1600" dirty="0" smtClean="0"/>
              <a:t>öğesidir.</a:t>
            </a:r>
          </a:p>
          <a:p>
            <a:pPr marL="0" indent="0">
              <a:buNone/>
            </a:pPr>
            <a:r>
              <a:rPr lang="tr-TR" sz="2000" dirty="0" smtClean="0">
                <a:latin typeface="Times New Roman" pitchFamily="18" charset="0"/>
                <a:cs typeface="Times New Roman" pitchFamily="18" charset="0"/>
              </a:rPr>
              <a:t>se </a:t>
            </a:r>
            <a:r>
              <a:rPr lang="tr-TR" sz="2000" dirty="0">
                <a:latin typeface="Times New Roman" pitchFamily="18" charset="0"/>
                <a:cs typeface="Times New Roman" pitchFamily="18" charset="0"/>
              </a:rPr>
              <a:t>= </a:t>
            </a:r>
            <a:r>
              <a:rPr lang="tr-TR" sz="2000" dirty="0" err="1">
                <a:latin typeface="Times New Roman" pitchFamily="18" charset="0"/>
                <a:cs typeface="Times New Roman" pitchFamily="18" charset="0"/>
              </a:rPr>
              <a:t>strel</a:t>
            </a:r>
            <a:r>
              <a:rPr lang="tr-TR" sz="2000" dirty="0">
                <a:latin typeface="Times New Roman" pitchFamily="18" charset="0"/>
                <a:cs typeface="Times New Roman" pitchFamily="18" charset="0"/>
              </a:rPr>
              <a:t>('</a:t>
            </a:r>
            <a:r>
              <a:rPr lang="tr-TR" sz="2000" dirty="0" err="1">
                <a:latin typeface="Times New Roman" pitchFamily="18" charset="0"/>
                <a:cs typeface="Times New Roman" pitchFamily="18" charset="0"/>
              </a:rPr>
              <a:t>ball</a:t>
            </a:r>
            <a:r>
              <a:rPr lang="tr-TR" sz="2000" dirty="0">
                <a:latin typeface="Times New Roman" pitchFamily="18" charset="0"/>
                <a:cs typeface="Times New Roman" pitchFamily="18" charset="0"/>
              </a:rPr>
              <a:t>',R,H,N</a:t>
            </a:r>
            <a:r>
              <a:rPr lang="tr-TR" sz="2000" dirty="0" smtClean="0">
                <a:latin typeface="Times New Roman" pitchFamily="18" charset="0"/>
                <a:cs typeface="Times New Roman" pitchFamily="18" charset="0"/>
              </a:rPr>
              <a:t>); </a:t>
            </a:r>
            <a:r>
              <a:rPr lang="tr-TR" sz="1600" dirty="0" smtClean="0">
                <a:latin typeface="Times New Roman" pitchFamily="18" charset="0"/>
                <a:cs typeface="Times New Roman" pitchFamily="18" charset="0"/>
              </a:rPr>
              <a:t>X-</a:t>
            </a:r>
            <a:r>
              <a:rPr lang="tr-TR" sz="1600" dirty="0" err="1" smtClean="0">
                <a:latin typeface="Times New Roman" pitchFamily="18" charset="0"/>
                <a:cs typeface="Times New Roman" pitchFamily="18" charset="0"/>
              </a:rPr>
              <a:t>Ydüzlemdeki</a:t>
            </a:r>
            <a:r>
              <a:rPr lang="tr-TR" sz="1600" dirty="0">
                <a:latin typeface="Times New Roman" pitchFamily="18" charset="0"/>
                <a:cs typeface="Times New Roman" pitchFamily="18" charset="0"/>
              </a:rPr>
              <a:t> yarıçapı </a:t>
            </a:r>
            <a:r>
              <a:rPr lang="tr-TR" sz="1600" dirty="0" err="1">
                <a:latin typeface="Times New Roman" pitchFamily="18" charset="0"/>
                <a:cs typeface="Times New Roman" pitchFamily="18" charset="0"/>
              </a:rPr>
              <a:t>Rve</a:t>
            </a:r>
            <a:r>
              <a:rPr lang="tr-TR" sz="1600" dirty="0">
                <a:latin typeface="Times New Roman" pitchFamily="18" charset="0"/>
                <a:cs typeface="Times New Roman" pitchFamily="18" charset="0"/>
              </a:rPr>
              <a:t> yüksekliği olan düz olmayan, top şeklinde bir yapılandırma elemanı (aslında bir </a:t>
            </a:r>
            <a:r>
              <a:rPr lang="tr-TR" sz="1600" dirty="0" err="1">
                <a:latin typeface="Times New Roman" pitchFamily="18" charset="0"/>
                <a:cs typeface="Times New Roman" pitchFamily="18" charset="0"/>
              </a:rPr>
              <a:t>elipsoid</a:t>
            </a:r>
            <a:r>
              <a:rPr lang="tr-TR" sz="1600" dirty="0">
                <a:latin typeface="Times New Roman" pitchFamily="18" charset="0"/>
                <a:cs typeface="Times New Roman" pitchFamily="18" charset="0"/>
              </a:rPr>
              <a:t>) </a:t>
            </a:r>
            <a:r>
              <a:rPr lang="tr-TR" sz="1600" dirty="0" smtClean="0">
                <a:latin typeface="Times New Roman" pitchFamily="18" charset="0"/>
                <a:cs typeface="Times New Roman" pitchFamily="18" charset="0"/>
              </a:rPr>
              <a:t>oluşturur.</a:t>
            </a:r>
            <a:r>
              <a:rPr lang="tr-TR" sz="1600" dirty="0">
                <a:latin typeface="Times New Roman" pitchFamily="18" charset="0"/>
                <a:cs typeface="Times New Roman" pitchFamily="18" charset="0"/>
              </a:rPr>
              <a:t> </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8640"/>
            <a:ext cx="7612063"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636" y="3861048"/>
            <a:ext cx="29908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8486" y="3861048"/>
            <a:ext cx="30194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351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124744"/>
            <a:ext cx="8229600" cy="5001419"/>
          </a:xfrm>
        </p:spPr>
        <p:txBody>
          <a:bodyPr>
            <a:normAutofit/>
          </a:bodyPr>
          <a:lstStyle/>
          <a:p>
            <a:endParaRPr lang="tr-TR" dirty="0" smtClean="0"/>
          </a:p>
          <a:p>
            <a:pPr marL="0" indent="0">
              <a:buNone/>
            </a:pPr>
            <a:endParaRPr lang="tr-TR" dirty="0" smtClean="0"/>
          </a:p>
          <a:p>
            <a:pPr marL="0" indent="0">
              <a:buNone/>
            </a:pPr>
            <a:r>
              <a:rPr lang="tr-TR" sz="2000" dirty="0" smtClean="0">
                <a:latin typeface="Times New Roman" pitchFamily="18" charset="0"/>
                <a:cs typeface="Times New Roman" pitchFamily="18" charset="0"/>
              </a:rPr>
              <a:t>2D </a:t>
            </a:r>
            <a:r>
              <a:rPr lang="tr-TR" sz="2000" dirty="0">
                <a:latin typeface="Times New Roman" pitchFamily="18" charset="0"/>
                <a:cs typeface="Times New Roman" pitchFamily="18" charset="0"/>
              </a:rPr>
              <a:t>matrisler görüntünün kırmızı, yeşil ve mavi bileşenlerini karşılık gelen 3 boyutlu görüntü verilerini ayıklamak için indeksleme kullanıldı. Bunun için aşağıdaki kod yazımı yapıldı. </a:t>
            </a:r>
            <a:endParaRPr lang="tr-TR" sz="2000" dirty="0" smtClean="0">
              <a:latin typeface="Times New Roman" pitchFamily="18" charset="0"/>
              <a:cs typeface="Times New Roman" pitchFamily="18" charset="0"/>
            </a:endParaRPr>
          </a:p>
          <a:p>
            <a:pPr marL="0" indent="0">
              <a:buNone/>
            </a:pPr>
            <a:r>
              <a:rPr lang="tr-TR" sz="1200" b="1" dirty="0" smtClean="0">
                <a:latin typeface="Times New Roman" pitchFamily="18" charset="0"/>
                <a:cs typeface="Times New Roman" pitchFamily="18" charset="0"/>
              </a:rPr>
              <a:t>r </a:t>
            </a:r>
            <a:r>
              <a:rPr lang="tr-TR" sz="1200" b="1" dirty="0">
                <a:latin typeface="Times New Roman" pitchFamily="18" charset="0"/>
                <a:cs typeface="Times New Roman" pitchFamily="18" charset="0"/>
              </a:rPr>
              <a:t>= </a:t>
            </a:r>
            <a:r>
              <a:rPr lang="tr-TR" sz="1200" b="1" dirty="0" err="1">
                <a:latin typeface="Times New Roman" pitchFamily="18" charset="0"/>
                <a:cs typeface="Times New Roman" pitchFamily="18" charset="0"/>
              </a:rPr>
              <a:t>Io</a:t>
            </a:r>
            <a:r>
              <a:rPr lang="tr-TR" sz="1200" b="1" dirty="0">
                <a:latin typeface="Times New Roman" pitchFamily="18" charset="0"/>
                <a:cs typeface="Times New Roman" pitchFamily="18" charset="0"/>
              </a:rPr>
              <a:t>(:, :, 1); </a:t>
            </a:r>
            <a:endParaRPr lang="tr-TR" sz="1200" b="1" dirty="0" smtClean="0">
              <a:latin typeface="Times New Roman" pitchFamily="18" charset="0"/>
              <a:cs typeface="Times New Roman" pitchFamily="18" charset="0"/>
            </a:endParaRPr>
          </a:p>
          <a:p>
            <a:pPr marL="0" indent="0">
              <a:buNone/>
            </a:pPr>
            <a:r>
              <a:rPr lang="tr-TR" sz="1200" b="1" dirty="0" smtClean="0">
                <a:latin typeface="Times New Roman" pitchFamily="18" charset="0"/>
                <a:cs typeface="Times New Roman" pitchFamily="18" charset="0"/>
              </a:rPr>
              <a:t>g </a:t>
            </a:r>
            <a:r>
              <a:rPr lang="tr-TR" sz="1200" b="1" dirty="0">
                <a:latin typeface="Times New Roman" pitchFamily="18" charset="0"/>
                <a:cs typeface="Times New Roman" pitchFamily="18" charset="0"/>
              </a:rPr>
              <a:t>= </a:t>
            </a:r>
            <a:r>
              <a:rPr lang="tr-TR" sz="1200" b="1" dirty="0" err="1">
                <a:latin typeface="Times New Roman" pitchFamily="18" charset="0"/>
                <a:cs typeface="Times New Roman" pitchFamily="18" charset="0"/>
              </a:rPr>
              <a:t>Io</a:t>
            </a:r>
            <a:r>
              <a:rPr lang="tr-TR" sz="1200" b="1" dirty="0">
                <a:latin typeface="Times New Roman" pitchFamily="18" charset="0"/>
                <a:cs typeface="Times New Roman" pitchFamily="18" charset="0"/>
              </a:rPr>
              <a:t>(:, :, 2); </a:t>
            </a:r>
            <a:endParaRPr lang="tr-TR" sz="1200" b="1" dirty="0" smtClean="0">
              <a:latin typeface="Times New Roman" pitchFamily="18" charset="0"/>
              <a:cs typeface="Times New Roman" pitchFamily="18" charset="0"/>
            </a:endParaRPr>
          </a:p>
          <a:p>
            <a:pPr marL="0" indent="0">
              <a:buNone/>
            </a:pPr>
            <a:r>
              <a:rPr lang="tr-TR" sz="1200" b="1" dirty="0" smtClean="0">
                <a:latin typeface="Times New Roman" pitchFamily="18" charset="0"/>
                <a:cs typeface="Times New Roman" pitchFamily="18" charset="0"/>
              </a:rPr>
              <a:t>b </a:t>
            </a:r>
            <a:r>
              <a:rPr lang="tr-TR" sz="1200" b="1" dirty="0">
                <a:latin typeface="Times New Roman" pitchFamily="18" charset="0"/>
                <a:cs typeface="Times New Roman" pitchFamily="18" charset="0"/>
              </a:rPr>
              <a:t>= </a:t>
            </a:r>
            <a:r>
              <a:rPr lang="tr-TR" sz="1200" b="1" dirty="0" err="1">
                <a:latin typeface="Times New Roman" pitchFamily="18" charset="0"/>
                <a:cs typeface="Times New Roman" pitchFamily="18" charset="0"/>
              </a:rPr>
              <a:t>Io</a:t>
            </a:r>
            <a:r>
              <a:rPr lang="tr-TR" sz="1200" b="1" dirty="0">
                <a:latin typeface="Times New Roman" pitchFamily="18" charset="0"/>
                <a:cs typeface="Times New Roman" pitchFamily="18" charset="0"/>
              </a:rPr>
              <a:t>(:, :, 3); </a:t>
            </a:r>
            <a:endParaRPr lang="tr-TR" sz="1200" b="1" dirty="0" smtClean="0">
              <a:latin typeface="Times New Roman" pitchFamily="18" charset="0"/>
              <a:cs typeface="Times New Roman" pitchFamily="18" charset="0"/>
            </a:endParaRPr>
          </a:p>
          <a:p>
            <a:pPr marL="0" indent="0">
              <a:buNone/>
            </a:pPr>
            <a:r>
              <a:rPr lang="tr-TR" sz="2000" dirty="0" smtClean="0">
                <a:latin typeface="Times New Roman" pitchFamily="18" charset="0"/>
                <a:cs typeface="Times New Roman" pitchFamily="18" charset="0"/>
              </a:rPr>
              <a:t>Yeşil </a:t>
            </a:r>
            <a:r>
              <a:rPr lang="tr-TR" sz="2000" dirty="0">
                <a:latin typeface="Times New Roman" pitchFamily="18" charset="0"/>
                <a:cs typeface="Times New Roman" pitchFamily="18" charset="0"/>
              </a:rPr>
              <a:t>rengin ayrılması için aşağıdaki kod yazıldı </a:t>
            </a:r>
            <a:r>
              <a:rPr lang="tr-TR" sz="1200" b="1" dirty="0" err="1">
                <a:latin typeface="Times New Roman" pitchFamily="18" charset="0"/>
                <a:cs typeface="Times New Roman" pitchFamily="18" charset="0"/>
              </a:rPr>
              <a:t>justGreen</a:t>
            </a:r>
            <a:r>
              <a:rPr lang="tr-TR" sz="1200" b="1" dirty="0">
                <a:latin typeface="Times New Roman" pitchFamily="18" charset="0"/>
                <a:cs typeface="Times New Roman" pitchFamily="18" charset="0"/>
              </a:rPr>
              <a:t> = g; </a:t>
            </a:r>
            <a:r>
              <a:rPr lang="tr-TR" sz="1200" b="1" dirty="0" smtClean="0">
                <a:latin typeface="Times New Roman" pitchFamily="18" charset="0"/>
                <a:cs typeface="Times New Roman" pitchFamily="18" charset="0"/>
              </a:rPr>
              <a:t> </a:t>
            </a:r>
            <a:r>
              <a:rPr lang="tr-TR" sz="2000" dirty="0" smtClean="0">
                <a:latin typeface="Times New Roman" pitchFamily="18" charset="0"/>
                <a:cs typeface="Times New Roman" pitchFamily="18" charset="0"/>
              </a:rPr>
              <a:t>Gri </a:t>
            </a:r>
            <a:r>
              <a:rPr lang="tr-TR" sz="2000" dirty="0">
                <a:latin typeface="Times New Roman" pitchFamily="18" charset="0"/>
                <a:cs typeface="Times New Roman" pitchFamily="18" charset="0"/>
              </a:rPr>
              <a:t>tonlama için eşik değeri kullanıldı. Eşik değerinin üstünde kalan değerleri 1’e (Beyaz), altında kalan değeri ise 0’a (Siyah) atayarak resmi </a:t>
            </a:r>
            <a:r>
              <a:rPr lang="tr-TR" sz="2000" dirty="0" err="1">
                <a:latin typeface="Times New Roman" pitchFamily="18" charset="0"/>
                <a:cs typeface="Times New Roman" pitchFamily="18" charset="0"/>
              </a:rPr>
              <a:t>binary</a:t>
            </a:r>
            <a:r>
              <a:rPr lang="tr-TR" sz="2000" dirty="0">
                <a:latin typeface="Times New Roman" pitchFamily="18" charset="0"/>
                <a:cs typeface="Times New Roman" pitchFamily="18" charset="0"/>
              </a:rPr>
              <a:t> hale getirildi. Bu değerlere göre eşik değeri 50’den büyük olan değerlerin alınması için aşağıdaki kod yazıldı. Şekil 6’da eşik değeri 50’den büyük olan değerlere göre tespit edilen sonuç verilmiştir. </a:t>
            </a:r>
            <a:endParaRPr lang="tr-TR" sz="2000" dirty="0" smtClean="0">
              <a:latin typeface="Times New Roman" pitchFamily="18" charset="0"/>
              <a:cs typeface="Times New Roman" pitchFamily="18" charset="0"/>
            </a:endParaRPr>
          </a:p>
          <a:p>
            <a:pPr marL="0" indent="0">
              <a:buNone/>
            </a:pPr>
            <a:r>
              <a:rPr lang="tr-TR" sz="1200" b="1" dirty="0" err="1" smtClean="0">
                <a:latin typeface="Times New Roman" pitchFamily="18" charset="0"/>
                <a:cs typeface="Times New Roman" pitchFamily="18" charset="0"/>
              </a:rPr>
              <a:t>bw</a:t>
            </a:r>
            <a:r>
              <a:rPr lang="tr-TR" sz="1200" b="1" dirty="0" smtClean="0">
                <a:latin typeface="Times New Roman" pitchFamily="18" charset="0"/>
                <a:cs typeface="Times New Roman" pitchFamily="18" charset="0"/>
              </a:rPr>
              <a:t> </a:t>
            </a:r>
            <a:r>
              <a:rPr lang="tr-TR" sz="1200" b="1" dirty="0">
                <a:latin typeface="Times New Roman" pitchFamily="18" charset="0"/>
                <a:cs typeface="Times New Roman" pitchFamily="18" charset="0"/>
              </a:rPr>
              <a:t>= </a:t>
            </a:r>
            <a:r>
              <a:rPr lang="tr-TR" sz="1200" b="1" dirty="0" err="1">
                <a:latin typeface="Times New Roman" pitchFamily="18" charset="0"/>
                <a:cs typeface="Times New Roman" pitchFamily="18" charset="0"/>
              </a:rPr>
              <a:t>justGreen</a:t>
            </a:r>
            <a:r>
              <a:rPr lang="tr-TR" sz="1200" b="1" dirty="0">
                <a:latin typeface="Times New Roman" pitchFamily="18" charset="0"/>
                <a:cs typeface="Times New Roman" pitchFamily="18" charset="0"/>
              </a:rPr>
              <a:t> &gt; 50; </a:t>
            </a:r>
            <a:endParaRPr lang="tr-TR" sz="1200" b="1" dirty="0" smtClean="0">
              <a:latin typeface="Times New Roman" pitchFamily="18" charset="0"/>
              <a:cs typeface="Times New Roman" pitchFamily="18" charset="0"/>
            </a:endParaRPr>
          </a:p>
          <a:p>
            <a:pPr marL="0" indent="0">
              <a:buNone/>
            </a:pPr>
            <a:r>
              <a:rPr lang="tr-TR" sz="1200" b="1" dirty="0" err="1" smtClean="0">
                <a:latin typeface="Times New Roman" pitchFamily="18" charset="0"/>
                <a:cs typeface="Times New Roman" pitchFamily="18" charset="0"/>
              </a:rPr>
              <a:t>imagesc</a:t>
            </a:r>
            <a:r>
              <a:rPr lang="tr-TR" sz="1200" b="1" dirty="0" smtClean="0">
                <a:latin typeface="Times New Roman" pitchFamily="18" charset="0"/>
                <a:cs typeface="Times New Roman" pitchFamily="18" charset="0"/>
              </a:rPr>
              <a:t>(</a:t>
            </a:r>
            <a:r>
              <a:rPr lang="tr-TR" sz="1200" b="1" dirty="0" err="1" smtClean="0">
                <a:latin typeface="Times New Roman" pitchFamily="18" charset="0"/>
                <a:cs typeface="Times New Roman" pitchFamily="18" charset="0"/>
              </a:rPr>
              <a:t>bw</a:t>
            </a:r>
            <a:r>
              <a:rPr lang="tr-TR" sz="1200" b="1" dirty="0">
                <a:latin typeface="Times New Roman" pitchFamily="18" charset="0"/>
                <a:cs typeface="Times New Roman" pitchFamily="18" charset="0"/>
              </a:rPr>
              <a:t>); </a:t>
            </a:r>
            <a:endParaRPr lang="tr-TR" sz="1200" b="1" dirty="0" smtClean="0">
              <a:latin typeface="Times New Roman" pitchFamily="18" charset="0"/>
              <a:cs typeface="Times New Roman" pitchFamily="18" charset="0"/>
            </a:endParaRPr>
          </a:p>
          <a:p>
            <a:pPr marL="0" indent="0">
              <a:buNone/>
            </a:pPr>
            <a:r>
              <a:rPr lang="tr-TR" sz="1200" b="1" dirty="0" err="1" smtClean="0">
                <a:latin typeface="Times New Roman" pitchFamily="18" charset="0"/>
                <a:cs typeface="Times New Roman" pitchFamily="18" charset="0"/>
              </a:rPr>
              <a:t>colormap</a:t>
            </a:r>
            <a:r>
              <a:rPr lang="tr-TR" sz="1200" b="1" dirty="0" smtClean="0">
                <a:latin typeface="Times New Roman" pitchFamily="18" charset="0"/>
                <a:cs typeface="Times New Roman" pitchFamily="18" charset="0"/>
              </a:rPr>
              <a:t>(</a:t>
            </a:r>
            <a:r>
              <a:rPr lang="tr-TR" sz="1200" b="1" dirty="0" err="1" smtClean="0">
                <a:latin typeface="Times New Roman" pitchFamily="18" charset="0"/>
                <a:cs typeface="Times New Roman" pitchFamily="18" charset="0"/>
              </a:rPr>
              <a:t>gray</a:t>
            </a:r>
            <a:r>
              <a:rPr lang="tr-TR" sz="1200" b="1" dirty="0">
                <a:latin typeface="Times New Roman" pitchFamily="18" charset="0"/>
                <a:cs typeface="Times New Roman" pitchFamily="18" charset="0"/>
              </a:rPr>
              <a:t>);</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32656"/>
            <a:ext cx="5688013"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117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60648"/>
            <a:ext cx="8229600" cy="5865515"/>
          </a:xfrm>
        </p:spPr>
        <p:txBody>
          <a:bodyPr/>
          <a:lstStyle/>
          <a:p>
            <a:pPr marL="0" indent="0">
              <a:buNone/>
            </a:pPr>
            <a:r>
              <a:rPr lang="tr-TR" sz="2000" b="1" dirty="0" err="1" smtClean="0">
                <a:latin typeface="Times New Roman" pitchFamily="18" charset="0"/>
                <a:cs typeface="Times New Roman" pitchFamily="18" charset="0"/>
              </a:rPr>
              <a:t>Wathershed</a:t>
            </a:r>
            <a:r>
              <a:rPr lang="tr-TR" sz="2000" b="1" dirty="0" smtClean="0">
                <a:latin typeface="Times New Roman" pitchFamily="18" charset="0"/>
                <a:cs typeface="Times New Roman" pitchFamily="18" charset="0"/>
              </a:rPr>
              <a:t> Dönüşümü: </a:t>
            </a:r>
            <a:r>
              <a:rPr lang="tr-TR" sz="1600" dirty="0">
                <a:latin typeface="Times New Roman" pitchFamily="18" charset="0"/>
                <a:cs typeface="Times New Roman" pitchFamily="18" charset="0"/>
              </a:rPr>
              <a:t>Bu dönüşümü yapmamın sebebi ikili resimde meyvelerin birbirleri ile bitişik bir şekilde olması bu dönüşümün sonunda bitişik bütün nesneler birbirlerinden bağımsız nesneler haline gelecek</a:t>
            </a:r>
            <a:r>
              <a:rPr lang="tr-TR" sz="1600" dirty="0" smtClean="0">
                <a:latin typeface="Times New Roman" pitchFamily="18" charset="0"/>
                <a:cs typeface="Times New Roman" pitchFamily="18" charset="0"/>
              </a:rPr>
              <a:t>. Bu </a:t>
            </a:r>
            <a:r>
              <a:rPr lang="tr-TR" sz="1600" dirty="0">
                <a:latin typeface="Times New Roman" pitchFamily="18" charset="0"/>
                <a:cs typeface="Times New Roman" pitchFamily="18" charset="0"/>
              </a:rPr>
              <a:t>dönüşü kullanmamız için öncelikle uzaklık hesaplaması yapmamız gerekiyor. Bu işlemden elde edilen matris şu şekilde kullanılır iki nesneye de en uzak noktalar bulunur ve burası 0 yapılır ve iki nesne birbirinden ayrılmış olur. Bunu yapmak için Görüntü İşleme </a:t>
            </a:r>
            <a:r>
              <a:rPr lang="tr-TR" sz="1600" dirty="0" err="1" smtClean="0">
                <a:latin typeface="Times New Roman" pitchFamily="18" charset="0"/>
                <a:cs typeface="Times New Roman" pitchFamily="18" charset="0"/>
              </a:rPr>
              <a:t>Toolbox</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bwdist’i</a:t>
            </a:r>
            <a:r>
              <a:rPr lang="tr-TR" sz="1600" dirty="0" smtClean="0">
                <a:latin typeface="Times New Roman" pitchFamily="18" charset="0"/>
                <a:cs typeface="Times New Roman" pitchFamily="18" charset="0"/>
              </a:rPr>
              <a:t> </a:t>
            </a:r>
            <a:r>
              <a:rPr lang="tr-TR" sz="1600" dirty="0">
                <a:latin typeface="Times New Roman" pitchFamily="18" charset="0"/>
                <a:cs typeface="Times New Roman" pitchFamily="18" charset="0"/>
              </a:rPr>
              <a:t>kullanacağız , mesafe </a:t>
            </a:r>
            <a:r>
              <a:rPr lang="tr-TR" sz="1600" dirty="0" smtClean="0">
                <a:latin typeface="Times New Roman" pitchFamily="18" charset="0"/>
                <a:cs typeface="Times New Roman" pitchFamily="18" charset="0"/>
              </a:rPr>
              <a:t>dönüşümü. Bu </a:t>
            </a:r>
            <a:r>
              <a:rPr lang="tr-TR" sz="1600" dirty="0">
                <a:latin typeface="Times New Roman" pitchFamily="18" charset="0"/>
                <a:cs typeface="Times New Roman" pitchFamily="18" charset="0"/>
              </a:rPr>
              <a:t>örnekte de gösterildiği gibi mesafe ikili görüntünün dönüşümü, her pikselin en yakın sıfırdan farklı değerli piksele mesafedir.</a:t>
            </a:r>
            <a:endParaRPr lang="tr-TR" sz="1600" b="1"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8" y="4294322"/>
            <a:ext cx="9021763"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28" y="2276872"/>
            <a:ext cx="2792536" cy="138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99" y="3789040"/>
            <a:ext cx="3679180" cy="20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2221891"/>
            <a:ext cx="2952328" cy="1409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7927" y="3735540"/>
            <a:ext cx="1812602" cy="243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914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76672"/>
            <a:ext cx="8229600" cy="5793507"/>
          </a:xfrm>
        </p:spPr>
        <p:txBody>
          <a:bodyPr>
            <a:normAutofit/>
          </a:bodyPr>
          <a:lstStyle/>
          <a:p>
            <a:pPr marL="0" indent="0">
              <a:buNone/>
            </a:pPr>
            <a:endParaRPr lang="tr-TR" sz="2000" b="1" dirty="0" smtClean="0">
              <a:latin typeface="Times New Roman" pitchFamily="18" charset="0"/>
              <a:cs typeface="Times New Roman" pitchFamily="18" charset="0"/>
            </a:endParaRPr>
          </a:p>
          <a:p>
            <a:pPr marL="0" indent="0">
              <a:buNone/>
            </a:pPr>
            <a:r>
              <a:rPr lang="tr-TR" sz="2000" b="1" dirty="0" smtClean="0">
                <a:latin typeface="Times New Roman" pitchFamily="18" charset="0"/>
                <a:cs typeface="Times New Roman" pitchFamily="18" charset="0"/>
              </a:rPr>
              <a:t>Kivi saydırma: </a:t>
            </a:r>
            <a:r>
              <a:rPr lang="tr-TR" sz="2000" dirty="0"/>
              <a:t>H</a:t>
            </a:r>
            <a:r>
              <a:rPr lang="tr-TR" sz="2000" dirty="0" smtClean="0"/>
              <a:t>er boyuttaki kivi alanını </a:t>
            </a:r>
            <a:r>
              <a:rPr lang="tr-TR" sz="2000" dirty="0"/>
              <a:t>öğrendik. Boyutlara göre </a:t>
            </a:r>
            <a:r>
              <a:rPr lang="tr-TR" sz="2000" dirty="0" smtClean="0"/>
              <a:t>hesaplama yaptık</a:t>
            </a:r>
            <a:r>
              <a:rPr lang="tr-TR" sz="2000" dirty="0" smtClean="0"/>
              <a:t>. Örneğin 2 adet kivi üst üste bindi lakin </a:t>
            </a:r>
            <a:r>
              <a:rPr lang="tr-TR" sz="2000" dirty="0" smtClean="0"/>
              <a:t>program bu </a:t>
            </a:r>
            <a:r>
              <a:rPr lang="tr-TR" sz="2000" dirty="0" smtClean="0"/>
              <a:t>kivileri tek kivi olarak görüp 1 adet </a:t>
            </a:r>
            <a:r>
              <a:rPr lang="tr-TR" sz="2000" dirty="0" smtClean="0"/>
              <a:t>döndüreceğinden dolayı</a:t>
            </a:r>
            <a:r>
              <a:rPr lang="tr-TR" sz="2000" dirty="0" smtClean="0"/>
              <a:t>. Eğer gereğinden fazla büyükse 2 </a:t>
            </a:r>
            <a:r>
              <a:rPr lang="tr-TR" sz="2000" dirty="0" smtClean="0"/>
              <a:t>adet döndürecektir</a:t>
            </a:r>
            <a:r>
              <a:rPr lang="tr-TR" sz="2000" dirty="0" smtClean="0"/>
              <a:t>. Örneğin görsellerde 3 kivi var.</a:t>
            </a:r>
          </a:p>
          <a:p>
            <a:pPr marL="0" indent="0">
              <a:buNone/>
            </a:pPr>
            <a:endParaRPr lang="tr-TR" sz="2000" dirty="0"/>
          </a:p>
          <a:p>
            <a:pPr marL="0" indent="0">
              <a:buNone/>
            </a:pPr>
            <a:endParaRPr lang="tr-TR" sz="2000" dirty="0" smtClean="0"/>
          </a:p>
          <a:p>
            <a:pPr marL="0" indent="0">
              <a:buNone/>
            </a:pPr>
            <a:endParaRPr lang="tr-TR" sz="2000" dirty="0"/>
          </a:p>
          <a:p>
            <a:pPr marL="0" indent="0">
              <a:buNone/>
            </a:pPr>
            <a:endParaRPr lang="tr-TR" sz="2000" dirty="0" smtClean="0"/>
          </a:p>
          <a:p>
            <a:pPr marL="0" indent="0">
              <a:buNone/>
            </a:pPr>
            <a:endParaRPr lang="tr-TR" sz="2000" dirty="0"/>
          </a:p>
          <a:p>
            <a:pPr marL="0" indent="0">
              <a:buNone/>
            </a:pPr>
            <a:r>
              <a:rPr lang="tr-TR" sz="2000" dirty="0" smtClean="0"/>
              <a:t>		        </a:t>
            </a:r>
          </a:p>
          <a:p>
            <a:pPr marL="0" indent="0">
              <a:buNone/>
            </a:pPr>
            <a:endParaRPr lang="tr-TR" sz="1600" dirty="0" smtClean="0"/>
          </a:p>
          <a:p>
            <a:pPr marL="0" indent="0">
              <a:buNone/>
            </a:pPr>
            <a:endParaRPr lang="tr-TR" sz="1600" dirty="0" smtClean="0"/>
          </a:p>
          <a:p>
            <a:pPr marL="0" indent="0">
              <a:buNone/>
            </a:pPr>
            <a:endParaRPr lang="tr-TR" sz="1600" dirty="0"/>
          </a:p>
          <a:p>
            <a:pPr marL="0" indent="0">
              <a:buNone/>
            </a:pPr>
            <a:endParaRPr lang="tr-TR" sz="1600" dirty="0" smtClean="0"/>
          </a:p>
          <a:p>
            <a:pPr marL="0" indent="0">
              <a:buNone/>
            </a:pPr>
            <a:endParaRPr lang="tr-TR" sz="1600" dirty="0"/>
          </a:p>
          <a:p>
            <a:pPr marL="0" indent="0">
              <a:buNone/>
            </a:pPr>
            <a:endParaRPr lang="tr-TR" sz="1600" dirty="0" smtClean="0"/>
          </a:p>
          <a:p>
            <a:pPr marL="0" indent="0">
              <a:buNone/>
            </a:pPr>
            <a:r>
              <a:rPr lang="tr-TR" sz="1600" dirty="0" smtClean="0"/>
              <a:t>Normalde </a:t>
            </a:r>
            <a:r>
              <a:rPr lang="tr-TR" sz="1600" dirty="0" smtClean="0"/>
              <a:t>2 adet kivi sayacaktı. </a:t>
            </a:r>
            <a:r>
              <a:rPr lang="tr-TR" sz="1600" dirty="0" smtClean="0">
                <a:latin typeface="Times New Roman" pitchFamily="18" charset="0"/>
                <a:cs typeface="Times New Roman" pitchFamily="18" charset="0"/>
              </a:rPr>
              <a:t>Bu tanımlamalar sayesinde doğru sayıma 1 adım daha yaklaşılmak istenmiştir.</a:t>
            </a:r>
            <a:endParaRPr lang="tr-TR" sz="1600"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48880"/>
            <a:ext cx="2506585" cy="326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636912"/>
            <a:ext cx="199565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987" y="2492896"/>
            <a:ext cx="1913185" cy="19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376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0118" y="548680"/>
            <a:ext cx="8229600" cy="5688632"/>
          </a:xfrm>
        </p:spPr>
        <p:txBody>
          <a:bodyPr>
            <a:normAutofit/>
          </a:bodyPr>
          <a:lstStyle/>
          <a:p>
            <a:pPr marL="0" indent="0">
              <a:buNone/>
            </a:pPr>
            <a:r>
              <a:rPr lang="tr-TR" sz="2000" b="1" dirty="0" err="1" smtClean="0">
                <a:latin typeface="Times New Roman" pitchFamily="18" charset="0"/>
                <a:cs typeface="Times New Roman" pitchFamily="18" charset="0"/>
              </a:rPr>
              <a:t>Subplot</a:t>
            </a:r>
            <a:r>
              <a:rPr lang="tr-TR" sz="2000" b="1" dirty="0" smtClean="0">
                <a:latin typeface="Times New Roman" pitchFamily="18" charset="0"/>
                <a:cs typeface="Times New Roman" pitchFamily="18" charset="0"/>
              </a:rPr>
              <a:t>:</a:t>
            </a:r>
            <a:r>
              <a:rPr lang="tr-TR" sz="2000" b="1" dirty="0">
                <a:latin typeface="Times New Roman" pitchFamily="18" charset="0"/>
                <a:cs typeface="Times New Roman" pitchFamily="18" charset="0"/>
              </a:rPr>
              <a:t> </a:t>
            </a:r>
            <a:r>
              <a:rPr lang="tr-TR" sz="1600" dirty="0" err="1">
                <a:latin typeface="Times New Roman" pitchFamily="18" charset="0"/>
                <a:cs typeface="Times New Roman" pitchFamily="18" charset="0"/>
              </a:rPr>
              <a:t>subplot</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m,n,p</a:t>
            </a:r>
            <a:r>
              <a:rPr lang="tr-TR" sz="1600" dirty="0" smtClean="0">
                <a:latin typeface="Times New Roman" pitchFamily="18" charset="0"/>
                <a:cs typeface="Times New Roman" pitchFamily="18" charset="0"/>
              </a:rPr>
              <a:t>) Bir </a:t>
            </a:r>
            <a:r>
              <a:rPr lang="tr-TR" sz="1600" dirty="0">
                <a:latin typeface="Times New Roman" pitchFamily="18" charset="0"/>
                <a:cs typeface="Times New Roman" pitchFamily="18" charset="0"/>
              </a:rPr>
              <a:t>o anki şekil böler m-</a:t>
            </a:r>
            <a:r>
              <a:rPr lang="tr-TR" sz="1600" dirty="0" err="1">
                <a:latin typeface="Times New Roman" pitchFamily="18" charset="0"/>
                <a:cs typeface="Times New Roman" pitchFamily="18" charset="0"/>
              </a:rPr>
              <a:t>by</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nızgara</a:t>
            </a:r>
            <a:r>
              <a:rPr lang="tr-TR" sz="1600" dirty="0">
                <a:latin typeface="Times New Roman" pitchFamily="18" charset="0"/>
                <a:cs typeface="Times New Roman" pitchFamily="18" charset="0"/>
              </a:rPr>
              <a:t> ve belirtilen pozisyonda eksenlere </a:t>
            </a:r>
            <a:r>
              <a:rPr lang="tr-TR" sz="1600" dirty="0" smtClean="0">
                <a:latin typeface="Times New Roman" pitchFamily="18" charset="0"/>
                <a:cs typeface="Times New Roman" pitchFamily="18" charset="0"/>
              </a:rPr>
              <a:t>oluşturur.</a:t>
            </a:r>
            <a:r>
              <a:rPr lang="tr-TR" sz="1600" dirty="0">
                <a:latin typeface="Times New Roman" pitchFamily="18" charset="0"/>
                <a:cs typeface="Times New Roman" pitchFamily="18" charset="0"/>
              </a:rPr>
              <a:t> </a:t>
            </a:r>
            <a:r>
              <a:rPr lang="tr-TR" sz="1600" dirty="0" smtClean="0">
                <a:latin typeface="Times New Roman" pitchFamily="18" charset="0"/>
                <a:cs typeface="Times New Roman" pitchFamily="18" charset="0"/>
              </a:rPr>
              <a:t>MATLAB</a:t>
            </a:r>
            <a:r>
              <a:rPr lang="tr-TR" sz="1600" dirty="0">
                <a:latin typeface="Times New Roman" pitchFamily="18" charset="0"/>
                <a:cs typeface="Times New Roman" pitchFamily="18" charset="0"/>
              </a:rPr>
              <a:t> alt grafik konumlarını satır bazında numaralandırır. İlk alt grafik, ilk satırın ilk sütunudur, ikinci alt grafik, ilk satırın ikinci sütunudur ve bu böyle devam eder. Eksenler belirtilen konumda mevcutsa, bu komut eksenleri geçerli eksenler yapar</a:t>
            </a:r>
            <a:r>
              <a:rPr lang="tr-TR" sz="1600" dirty="0" smtClean="0">
                <a:latin typeface="Times New Roman" pitchFamily="18" charset="0"/>
                <a:cs typeface="Times New Roman" pitchFamily="18" charset="0"/>
              </a:rPr>
              <a:t>.</a:t>
            </a:r>
          </a:p>
          <a:p>
            <a:pPr marL="0" indent="0">
              <a:buNone/>
            </a:pPr>
            <a:endParaRPr lang="tr-TR" sz="1600" dirty="0">
              <a:latin typeface="Times New Roman" pitchFamily="18" charset="0"/>
              <a:cs typeface="Times New Roman" pitchFamily="18" charset="0"/>
            </a:endParaRPr>
          </a:p>
          <a:p>
            <a:pPr marL="0" indent="0">
              <a:buNone/>
            </a:pPr>
            <a:r>
              <a:rPr lang="tr-TR" sz="1600" dirty="0"/>
              <a:t>set(</a:t>
            </a:r>
            <a:r>
              <a:rPr lang="tr-TR" sz="1600" dirty="0" err="1"/>
              <a:t>gcf</a:t>
            </a:r>
            <a:r>
              <a:rPr lang="tr-TR" sz="1600" dirty="0"/>
              <a:t>,'</a:t>
            </a:r>
            <a:r>
              <a:rPr lang="tr-TR" sz="1600" dirty="0" err="1"/>
              <a:t>WindowState</a:t>
            </a:r>
            <a:r>
              <a:rPr lang="tr-TR" sz="1600" dirty="0"/>
              <a:t>','</a:t>
            </a:r>
            <a:r>
              <a:rPr lang="tr-TR" sz="1600" dirty="0" err="1"/>
              <a:t>maximized</a:t>
            </a:r>
            <a:r>
              <a:rPr lang="tr-TR" sz="1600" dirty="0" smtClean="0"/>
              <a:t>'), ile çıktı ekranının tam ekran ve pencere durumunda sunulması sağlanır.</a:t>
            </a:r>
            <a:endParaRPr lang="tr-TR" sz="1600" dirty="0"/>
          </a:p>
          <a:p>
            <a:pPr marL="0" indent="0">
              <a:buNone/>
            </a:pPr>
            <a:endParaRPr lang="tr-TR" sz="1600"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 y="4105107"/>
            <a:ext cx="9138164" cy="1844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051" y="2780928"/>
            <a:ext cx="7612063"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3816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ctr"/>
            <a:r>
              <a:rPr lang="tr-TR" sz="2800" dirty="0" err="1" smtClean="0">
                <a:latin typeface="Times New Roman" pitchFamily="18" charset="0"/>
                <a:cs typeface="Times New Roman" pitchFamily="18" charset="0"/>
              </a:rPr>
              <a:t>Matlab</a:t>
            </a:r>
            <a:r>
              <a:rPr lang="tr-TR" sz="2800" dirty="0" smtClean="0">
                <a:latin typeface="Times New Roman" pitchFamily="18" charset="0"/>
                <a:cs typeface="Times New Roman" pitchFamily="18" charset="0"/>
              </a:rPr>
              <a:t> kodlarının açıklanması</a:t>
            </a:r>
            <a:endParaRPr lang="tr-TR" sz="2800" dirty="0">
              <a:latin typeface="Times New Roman" pitchFamily="18" charset="0"/>
              <a:cs typeface="Times New Roman" pitchFamily="18" charset="0"/>
            </a:endParaRPr>
          </a:p>
        </p:txBody>
      </p:sp>
      <p:sp>
        <p:nvSpPr>
          <p:cNvPr id="3" name="İçerik Yer Tutucusu 2"/>
          <p:cNvSpPr>
            <a:spLocks noGrp="1"/>
          </p:cNvSpPr>
          <p:nvPr>
            <p:ph idx="1"/>
          </p:nvPr>
        </p:nvSpPr>
        <p:spPr/>
        <p:txBody>
          <a:bodyPr/>
          <a:lstStyle/>
          <a:p>
            <a:pPr marL="0" indent="0">
              <a:buNone/>
            </a:pPr>
            <a:r>
              <a:rPr lang="tr-TR" sz="2000" b="1" dirty="0"/>
              <a:t>Bir RGB görüntüsünü okuyun ve </a:t>
            </a:r>
            <a:r>
              <a:rPr lang="tr-TR" sz="2000" b="1" dirty="0" smtClean="0"/>
              <a:t>görüntüleyin:</a:t>
            </a:r>
          </a:p>
          <a:p>
            <a:pPr marL="0" indent="0">
              <a:buNone/>
            </a:pPr>
            <a:endParaRPr lang="tr-TR" sz="2000" dirty="0" smtClean="0"/>
          </a:p>
          <a:p>
            <a:pPr marL="0" indent="0">
              <a:buNone/>
            </a:pPr>
            <a:r>
              <a:rPr lang="tr-TR" sz="1600" dirty="0" smtClean="0"/>
              <a:t>RGB2 </a:t>
            </a:r>
            <a:r>
              <a:rPr lang="tr-TR" sz="1600" dirty="0"/>
              <a:t>= </a:t>
            </a:r>
            <a:r>
              <a:rPr lang="tr-TR" sz="1600" dirty="0" err="1"/>
              <a:t>imread</a:t>
            </a:r>
            <a:r>
              <a:rPr lang="tr-TR" sz="1600" dirty="0"/>
              <a:t>('kivi1.jpg</a:t>
            </a:r>
            <a:r>
              <a:rPr lang="tr-TR" sz="1600" dirty="0" smtClean="0"/>
              <a:t>');</a:t>
            </a:r>
          </a:p>
          <a:p>
            <a:pPr marL="0" indent="0">
              <a:buNone/>
            </a:pPr>
            <a:r>
              <a:rPr lang="tr-TR" sz="1600" dirty="0" err="1" smtClean="0"/>
              <a:t>İmshow</a:t>
            </a:r>
            <a:r>
              <a:rPr lang="tr-TR" sz="1600" dirty="0" smtClean="0"/>
              <a:t>(RGB2)</a:t>
            </a:r>
            <a:endParaRPr lang="tr-TR" dirty="0"/>
          </a:p>
          <a:p>
            <a:endParaRPr lang="tr-TR"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284984"/>
            <a:ext cx="3672408" cy="2406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631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260648"/>
            <a:ext cx="8229600" cy="5793507"/>
          </a:xfrm>
        </p:spPr>
        <p:txBody>
          <a:bodyPr>
            <a:normAutofit/>
          </a:bodyPr>
          <a:lstStyle/>
          <a:p>
            <a:pPr marL="0" indent="0">
              <a:buNone/>
            </a:pPr>
            <a:r>
              <a:rPr lang="tr-TR" sz="2000" b="1" dirty="0">
                <a:latin typeface="Times New Roman" pitchFamily="18" charset="0"/>
                <a:cs typeface="Times New Roman" pitchFamily="18" charset="0"/>
              </a:rPr>
              <a:t>RGB </a:t>
            </a:r>
            <a:r>
              <a:rPr lang="tr-TR" sz="2000" b="1" dirty="0" smtClean="0">
                <a:latin typeface="Times New Roman" pitchFamily="18" charset="0"/>
                <a:cs typeface="Times New Roman" pitchFamily="18" charset="0"/>
              </a:rPr>
              <a:t>değerlerini (renk uzayı) </a:t>
            </a:r>
            <a:r>
              <a:rPr lang="tr-TR" sz="2000" b="1" dirty="0">
                <a:latin typeface="Times New Roman" pitchFamily="18" charset="0"/>
                <a:cs typeface="Times New Roman" pitchFamily="18" charset="0"/>
              </a:rPr>
              <a:t>doğrudan </a:t>
            </a:r>
            <a:r>
              <a:rPr lang="tr-TR" sz="2000" b="1" dirty="0" err="1">
                <a:latin typeface="Times New Roman" pitchFamily="18" charset="0"/>
                <a:cs typeface="Times New Roman" pitchFamily="18" charset="0"/>
              </a:rPr>
              <a:t>Lab'a</a:t>
            </a:r>
            <a:r>
              <a:rPr lang="tr-TR" sz="2000" b="1" dirty="0">
                <a:latin typeface="Times New Roman" pitchFamily="18" charset="0"/>
                <a:cs typeface="Times New Roman" pitchFamily="18" charset="0"/>
              </a:rPr>
              <a:t> </a:t>
            </a:r>
            <a:r>
              <a:rPr lang="tr-TR" sz="2000" b="1" dirty="0" smtClean="0">
                <a:latin typeface="Times New Roman" pitchFamily="18" charset="0"/>
                <a:cs typeface="Times New Roman" pitchFamily="18" charset="0"/>
              </a:rPr>
              <a:t>dönüştürme:</a:t>
            </a:r>
          </a:p>
          <a:p>
            <a:pPr marL="0" indent="0">
              <a:buNone/>
            </a:pPr>
            <a:endParaRPr lang="tr-TR" sz="2000" dirty="0">
              <a:latin typeface="Times New Roman" pitchFamily="18" charset="0"/>
              <a:cs typeface="Times New Roman" pitchFamily="18" charset="0"/>
            </a:endParaRPr>
          </a:p>
          <a:p>
            <a:pPr marL="0" indent="0">
              <a:buNone/>
            </a:pPr>
            <a:r>
              <a:rPr lang="tr-TR" sz="1600" dirty="0" err="1"/>
              <a:t>cform</a:t>
            </a:r>
            <a:r>
              <a:rPr lang="tr-TR" sz="1600" dirty="0"/>
              <a:t> = </a:t>
            </a:r>
            <a:r>
              <a:rPr lang="tr-TR" sz="1600" dirty="0" err="1"/>
              <a:t>makecform</a:t>
            </a:r>
            <a:r>
              <a:rPr lang="tr-TR" sz="1600" dirty="0"/>
              <a:t>('srgb2lab');</a:t>
            </a:r>
          </a:p>
          <a:p>
            <a:pPr marL="0" indent="0">
              <a:buNone/>
            </a:pPr>
            <a:r>
              <a:rPr lang="tr-TR" sz="1600" dirty="0" err="1"/>
              <a:t>lab_he</a:t>
            </a:r>
            <a:r>
              <a:rPr lang="tr-TR" sz="1600" dirty="0"/>
              <a:t> = </a:t>
            </a:r>
            <a:r>
              <a:rPr lang="tr-TR" sz="1600" dirty="0" err="1"/>
              <a:t>applycform</a:t>
            </a:r>
            <a:r>
              <a:rPr lang="tr-TR" sz="1600" dirty="0"/>
              <a:t>(RGB2,cform</a:t>
            </a:r>
            <a:r>
              <a:rPr lang="tr-TR" sz="1600" dirty="0" smtClean="0"/>
              <a:t>);  %renk uzayı dönüşüm</a:t>
            </a:r>
          </a:p>
          <a:p>
            <a:pPr marL="0" indent="0">
              <a:buNone/>
            </a:pPr>
            <a:r>
              <a:rPr lang="tr-TR" sz="1600" dirty="0" err="1" smtClean="0"/>
              <a:t>imshow</a:t>
            </a:r>
            <a:r>
              <a:rPr lang="tr-TR" sz="1600" dirty="0" smtClean="0"/>
              <a:t>(</a:t>
            </a:r>
            <a:r>
              <a:rPr lang="tr-TR" sz="1600" dirty="0" err="1" smtClean="0"/>
              <a:t>lab_he</a:t>
            </a:r>
            <a:r>
              <a:rPr lang="tr-TR" sz="1600" dirty="0" smtClean="0"/>
              <a:t>)</a:t>
            </a:r>
          </a:p>
          <a:p>
            <a:pPr marL="0" indent="0">
              <a:buNone/>
            </a:pPr>
            <a:endParaRPr lang="tr-TR" sz="2000" dirty="0" smtClean="0">
              <a:latin typeface="Times New Roman" pitchFamily="18" charset="0"/>
              <a:cs typeface="Times New Roman" pitchFamily="18" charset="0"/>
            </a:endParaRPr>
          </a:p>
          <a:p>
            <a:pPr marL="0" indent="0">
              <a:buNone/>
            </a:pPr>
            <a:r>
              <a:rPr lang="tr-TR" sz="1600" dirty="0" smtClean="0">
                <a:latin typeface="Times New Roman" pitchFamily="18" charset="0"/>
                <a:cs typeface="Times New Roman" pitchFamily="18" charset="0"/>
              </a:rPr>
              <a:t>B= </a:t>
            </a:r>
            <a:r>
              <a:rPr lang="tr-TR" sz="1600" dirty="0" err="1" smtClean="0">
                <a:latin typeface="Times New Roman" pitchFamily="18" charset="0"/>
                <a:cs typeface="Times New Roman" pitchFamily="18" charset="0"/>
              </a:rPr>
              <a:t>applycform</a:t>
            </a:r>
            <a:r>
              <a:rPr lang="tr-TR" sz="1600" dirty="0" smtClean="0">
                <a:latin typeface="Times New Roman" pitchFamily="18" charset="0"/>
                <a:cs typeface="Times New Roman" pitchFamily="18" charset="0"/>
              </a:rPr>
              <a:t>(A,C);  A renk değerlerini, C renk dönüştürme yapısında belirtilen renk uzayına dönüştürür.</a:t>
            </a:r>
            <a:endParaRPr lang="tr-TR" sz="16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068960"/>
            <a:ext cx="4409182" cy="287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3973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620688"/>
            <a:ext cx="8229600" cy="5793507"/>
          </a:xfrm>
        </p:spPr>
        <p:txBody>
          <a:bodyPr>
            <a:normAutofit/>
          </a:bodyPr>
          <a:lstStyle/>
          <a:p>
            <a:pPr marL="0" indent="0">
              <a:buNone/>
            </a:pPr>
            <a:endParaRPr lang="tr-TR" sz="2000" dirty="0" smtClean="0"/>
          </a:p>
          <a:p>
            <a:pPr marL="0" indent="0">
              <a:buNone/>
            </a:pPr>
            <a:r>
              <a:rPr lang="tr-TR" sz="2000" dirty="0" smtClean="0"/>
              <a:t>ab </a:t>
            </a:r>
            <a:r>
              <a:rPr lang="tr-TR" sz="2000" dirty="0"/>
              <a:t>= </a:t>
            </a:r>
            <a:r>
              <a:rPr lang="tr-TR" sz="2000" dirty="0" err="1"/>
              <a:t>double</a:t>
            </a:r>
            <a:r>
              <a:rPr lang="tr-TR" sz="2000" dirty="0"/>
              <a:t>(</a:t>
            </a:r>
            <a:r>
              <a:rPr lang="tr-TR" sz="2000" dirty="0" err="1"/>
              <a:t>lab_he</a:t>
            </a:r>
            <a:r>
              <a:rPr lang="tr-TR" sz="2000" dirty="0"/>
              <a:t>(:,:,2:3</a:t>
            </a:r>
            <a:r>
              <a:rPr lang="tr-TR" sz="2000" dirty="0" smtClean="0"/>
              <a:t>)); %</a:t>
            </a:r>
            <a:r>
              <a:rPr lang="tr-TR" sz="2000" dirty="0" err="1" smtClean="0"/>
              <a:t>double</a:t>
            </a:r>
            <a:r>
              <a:rPr lang="tr-TR" sz="2000" dirty="0" smtClean="0"/>
              <a:t> dönüşüm</a:t>
            </a:r>
            <a:endParaRPr lang="tr-TR" sz="2000" dirty="0" smtClean="0">
              <a:latin typeface="Times New Roman" pitchFamily="18" charset="0"/>
              <a:cs typeface="Times New Roman" pitchFamily="18" charset="0"/>
            </a:endParaRPr>
          </a:p>
          <a:p>
            <a:pPr marL="0" indent="0">
              <a:buNone/>
            </a:pPr>
            <a:endParaRPr lang="tr-TR" sz="2000" dirty="0">
              <a:latin typeface="Times New Roman" pitchFamily="18" charset="0"/>
              <a:cs typeface="Times New Roman" pitchFamily="18" charset="0"/>
            </a:endParaRPr>
          </a:p>
          <a:p>
            <a:pPr marL="0" indent="0">
              <a:buNone/>
            </a:pPr>
            <a:r>
              <a:rPr lang="tr-TR" sz="2000" dirty="0" err="1"/>
              <a:t>lab_he</a:t>
            </a:r>
            <a:r>
              <a:rPr lang="tr-TR" sz="2000" dirty="0"/>
              <a:t> adı verilen [M x N x P] dizisinden alınan [M x N x 2] alt dizisidir. </a:t>
            </a:r>
            <a:endParaRPr lang="tr-TR" sz="2000" dirty="0" smtClean="0"/>
          </a:p>
          <a:p>
            <a:pPr marL="0" indent="0">
              <a:buNone/>
            </a:pPr>
            <a:r>
              <a:rPr lang="tr-TR" sz="2000" dirty="0" err="1" smtClean="0"/>
              <a:t>Double</a:t>
            </a:r>
            <a:r>
              <a:rPr lang="tr-TR" sz="2000" dirty="0" smtClean="0"/>
              <a:t>() </a:t>
            </a:r>
            <a:r>
              <a:rPr lang="tr-TR" sz="2000" dirty="0"/>
              <a:t>bunu </a:t>
            </a:r>
            <a:r>
              <a:rPr lang="tr-TR" sz="2000" dirty="0" err="1"/>
              <a:t>double</a:t>
            </a:r>
            <a:r>
              <a:rPr lang="tr-TR" sz="2000" dirty="0"/>
              <a:t> türüne dönüştürür. </a:t>
            </a:r>
            <a:endParaRPr lang="tr-TR" sz="2000" dirty="0" smtClean="0"/>
          </a:p>
          <a:p>
            <a:pPr marL="0" indent="0">
              <a:buNone/>
            </a:pPr>
            <a:endParaRPr lang="tr-TR" sz="2000" dirty="0">
              <a:latin typeface="Times New Roman" pitchFamily="18" charset="0"/>
              <a:cs typeface="Times New Roman" pitchFamily="18" charset="0"/>
            </a:endParaRPr>
          </a:p>
          <a:p>
            <a:pPr marL="0" indent="0">
              <a:buNone/>
            </a:pPr>
            <a:r>
              <a:rPr lang="tr-TR" sz="2000" dirty="0" err="1"/>
              <a:t>nrows</a:t>
            </a:r>
            <a:r>
              <a:rPr lang="tr-TR" sz="2000" dirty="0"/>
              <a:t> = size(ab,1);</a:t>
            </a:r>
          </a:p>
          <a:p>
            <a:pPr marL="0" indent="0">
              <a:buNone/>
            </a:pPr>
            <a:r>
              <a:rPr lang="tr-TR" sz="2000" dirty="0" err="1"/>
              <a:t>ncols</a:t>
            </a:r>
            <a:r>
              <a:rPr lang="tr-TR" sz="2000" dirty="0"/>
              <a:t> = size(ab,2);</a:t>
            </a:r>
          </a:p>
          <a:p>
            <a:pPr marL="0" indent="0">
              <a:buNone/>
            </a:pPr>
            <a:r>
              <a:rPr lang="tr-TR" sz="2000" dirty="0"/>
              <a:t>ab = </a:t>
            </a:r>
            <a:r>
              <a:rPr lang="tr-TR" sz="2000" dirty="0" err="1"/>
              <a:t>reshape</a:t>
            </a:r>
            <a:r>
              <a:rPr lang="tr-TR" sz="2000" dirty="0"/>
              <a:t>(</a:t>
            </a:r>
            <a:r>
              <a:rPr lang="tr-TR" sz="2000" dirty="0" err="1"/>
              <a:t>ab,nrows</a:t>
            </a:r>
            <a:r>
              <a:rPr lang="tr-TR" sz="2000" dirty="0"/>
              <a:t>*ncols,2</a:t>
            </a:r>
            <a:r>
              <a:rPr lang="tr-TR" sz="2000" dirty="0" smtClean="0"/>
              <a:t>); %diziyi yeniden şekillendirme</a:t>
            </a:r>
          </a:p>
          <a:p>
            <a:pPr marL="0" indent="0">
              <a:buNone/>
            </a:pPr>
            <a:endParaRPr lang="tr-TR" sz="2000" dirty="0"/>
          </a:p>
          <a:p>
            <a:pPr marL="0" indent="0">
              <a:buNone/>
            </a:pPr>
            <a:r>
              <a:rPr lang="tr-TR" sz="2000" dirty="0" smtClean="0"/>
              <a:t>Matrisi yeniden şekillendirdik.</a:t>
            </a:r>
            <a:r>
              <a:rPr lang="tr-TR" sz="2000" dirty="0"/>
              <a:t> </a:t>
            </a:r>
            <a:r>
              <a:rPr lang="tr-TR" sz="2000" dirty="0" smtClean="0"/>
              <a:t>Mevcut </a:t>
            </a:r>
            <a:r>
              <a:rPr lang="tr-TR" sz="2000" dirty="0"/>
              <a:t>bir dizinin öğelerini alabilir ve bunları farklı bir şekle veya sıraya </a:t>
            </a:r>
            <a:r>
              <a:rPr lang="tr-TR" sz="2000" dirty="0" smtClean="0"/>
              <a:t>koyabiliriz.</a:t>
            </a:r>
            <a:r>
              <a:rPr lang="tr-TR" sz="2000" dirty="0"/>
              <a:t> Bu, </a:t>
            </a:r>
            <a:r>
              <a:rPr lang="tr-TR" sz="2000" dirty="0" smtClean="0"/>
              <a:t>verilerimizi </a:t>
            </a:r>
            <a:r>
              <a:rPr lang="tr-TR" sz="2000" dirty="0"/>
              <a:t>sonraki hesaplamalar için önceden işlemek veya verileri analiz etmek için yararlı </a:t>
            </a:r>
            <a:r>
              <a:rPr lang="tr-TR" sz="2000" dirty="0" smtClean="0"/>
              <a:t>olacağı için uygulanan bir işlemdir.</a:t>
            </a:r>
          </a:p>
          <a:p>
            <a:pPr marL="0" indent="0">
              <a:buNone/>
            </a:pPr>
            <a:endParaRPr lang="tr-TR" sz="2000" dirty="0" smtClean="0">
              <a:latin typeface="Times New Roman" pitchFamily="18" charset="0"/>
              <a:cs typeface="Times New Roman" pitchFamily="18" charset="0"/>
            </a:endParaRPr>
          </a:p>
          <a:p>
            <a:pPr marL="0" indent="0">
              <a:buNone/>
            </a:pPr>
            <a:endParaRPr lang="tr-TR" sz="2000" dirty="0">
              <a:latin typeface="Times New Roman" pitchFamily="18" charset="0"/>
              <a:cs typeface="Times New Roman" pitchFamily="18" charset="0"/>
            </a:endParaRPr>
          </a:p>
          <a:p>
            <a:pPr marL="0" indent="0">
              <a:buNone/>
            </a:pPr>
            <a:endParaRPr lang="tr-TR" sz="2000" dirty="0">
              <a:latin typeface="Times New Roman" pitchFamily="18" charset="0"/>
              <a:cs typeface="Times New Roman" pitchFamily="18" charset="0"/>
            </a:endParaRPr>
          </a:p>
        </p:txBody>
      </p:sp>
    </p:spTree>
    <p:extLst>
      <p:ext uri="{BB962C8B-B14F-4D97-AF65-F5344CB8AC3E}">
        <p14:creationId xmlns:p14="http://schemas.microsoft.com/office/powerpoint/2010/main" val="1573257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332656"/>
            <a:ext cx="8229600" cy="5793507"/>
          </a:xfrm>
        </p:spPr>
        <p:txBody>
          <a:bodyPr>
            <a:normAutofit/>
          </a:bodyPr>
          <a:lstStyle/>
          <a:p>
            <a:pPr marL="0" indent="0">
              <a:buNone/>
            </a:pPr>
            <a:r>
              <a:rPr lang="tr-TR" sz="2000" dirty="0"/>
              <a:t>Kenar Algılama ve Morfolojiyi Kullanarak Hücre </a:t>
            </a:r>
            <a:r>
              <a:rPr lang="tr-TR" sz="2000" dirty="0" smtClean="0"/>
              <a:t>Algılama:</a:t>
            </a:r>
            <a:endParaRPr lang="tr-TR" sz="2000" dirty="0"/>
          </a:p>
          <a:p>
            <a:pPr marL="0" indent="0">
              <a:buNone/>
            </a:pPr>
            <a:endParaRPr lang="tr-TR" sz="2000" dirty="0" smtClean="0">
              <a:latin typeface="Times New Roman" pitchFamily="18" charset="0"/>
              <a:cs typeface="Times New Roman" pitchFamily="18" charset="0"/>
            </a:endParaRPr>
          </a:p>
          <a:p>
            <a:pPr marL="0" indent="0">
              <a:buNone/>
            </a:pPr>
            <a:r>
              <a:rPr lang="tr-TR" sz="2000" dirty="0" smtClean="0">
                <a:latin typeface="Times New Roman" pitchFamily="18" charset="0"/>
                <a:cs typeface="Times New Roman" pitchFamily="18" charset="0"/>
              </a:rPr>
              <a:t>Resmi Okuyalım:   Tüm Hücreyi </a:t>
            </a:r>
            <a:r>
              <a:rPr lang="tr-TR" sz="2000" dirty="0">
                <a:latin typeface="Times New Roman" pitchFamily="18" charset="0"/>
                <a:cs typeface="Times New Roman" pitchFamily="18" charset="0"/>
              </a:rPr>
              <a:t>A</a:t>
            </a:r>
            <a:r>
              <a:rPr lang="tr-TR" sz="2000" dirty="0" smtClean="0">
                <a:latin typeface="Times New Roman" pitchFamily="18" charset="0"/>
                <a:cs typeface="Times New Roman" pitchFamily="18" charset="0"/>
              </a:rPr>
              <a:t>lgıla:  Görüntü Genişlet:  İç Boşluk Doldur:</a:t>
            </a:r>
          </a:p>
          <a:p>
            <a:pPr marL="0" indent="0">
              <a:buNone/>
            </a:pPr>
            <a:endParaRPr lang="tr-TR" sz="2000" dirty="0">
              <a:latin typeface="Times New Roman" pitchFamily="18" charset="0"/>
              <a:cs typeface="Times New Roman" pitchFamily="18" charset="0"/>
            </a:endParaRPr>
          </a:p>
          <a:p>
            <a:pPr marL="0" indent="0">
              <a:buNone/>
            </a:pPr>
            <a:endParaRPr lang="tr-TR" sz="2000" dirty="0" smtClean="0">
              <a:latin typeface="Times New Roman" pitchFamily="18" charset="0"/>
              <a:cs typeface="Times New Roman" pitchFamily="18" charset="0"/>
            </a:endParaRPr>
          </a:p>
          <a:p>
            <a:pPr marL="0" indent="0">
              <a:buNone/>
            </a:pPr>
            <a:endParaRPr lang="tr-TR" sz="2000" dirty="0">
              <a:latin typeface="Times New Roman" pitchFamily="18" charset="0"/>
              <a:cs typeface="Times New Roman" pitchFamily="18" charset="0"/>
            </a:endParaRPr>
          </a:p>
          <a:p>
            <a:pPr marL="0" indent="0">
              <a:buNone/>
            </a:pPr>
            <a:endParaRPr lang="tr-TR" sz="2000" dirty="0" smtClean="0">
              <a:latin typeface="Times New Roman" pitchFamily="18" charset="0"/>
              <a:cs typeface="Times New Roman" pitchFamily="18" charset="0"/>
            </a:endParaRPr>
          </a:p>
          <a:p>
            <a:pPr marL="0" indent="0">
              <a:buNone/>
            </a:pPr>
            <a:endParaRPr lang="tr-TR" sz="2000" dirty="0" smtClean="0">
              <a:latin typeface="Times New Roman" pitchFamily="18" charset="0"/>
              <a:cs typeface="Times New Roman" pitchFamily="18" charset="0"/>
            </a:endParaRPr>
          </a:p>
          <a:p>
            <a:pPr marL="0" indent="0">
              <a:buNone/>
            </a:pPr>
            <a:r>
              <a:rPr lang="tr-TR" sz="2000" dirty="0" smtClean="0">
                <a:latin typeface="Times New Roman" pitchFamily="18" charset="0"/>
                <a:cs typeface="Times New Roman" pitchFamily="18" charset="0"/>
              </a:rPr>
              <a:t>  </a:t>
            </a:r>
          </a:p>
          <a:p>
            <a:pPr marL="0" indent="0">
              <a:buNone/>
            </a:pPr>
            <a:r>
              <a:rPr lang="tr-TR" sz="2000" dirty="0" smtClean="0">
                <a:latin typeface="Times New Roman" pitchFamily="18" charset="0"/>
                <a:cs typeface="Times New Roman" pitchFamily="18" charset="0"/>
              </a:rPr>
              <a:t>  Nesne Kaldır:	     Nesne Düzleştir:           </a:t>
            </a:r>
            <a:r>
              <a:rPr lang="tr-TR" sz="2000" dirty="0" err="1" smtClean="0">
                <a:latin typeface="Times New Roman" pitchFamily="18" charset="0"/>
                <a:cs typeface="Times New Roman" pitchFamily="18" charset="0"/>
              </a:rPr>
              <a:t>Segmantasyon</a:t>
            </a:r>
            <a:r>
              <a:rPr lang="tr-TR" sz="2000" dirty="0" smtClean="0">
                <a:latin typeface="Times New Roman" pitchFamily="18" charset="0"/>
                <a:cs typeface="Times New Roman" pitchFamily="18" charset="0"/>
              </a:rPr>
              <a:t> Görselleştirme:</a:t>
            </a:r>
          </a:p>
          <a:p>
            <a:pPr marL="0" indent="0">
              <a:buNone/>
            </a:pPr>
            <a:endParaRPr lang="tr-TR" sz="2000" dirty="0">
              <a:latin typeface="Times New Roman" pitchFamily="18" charset="0"/>
              <a:cs typeface="Times New Roman" pitchFamily="18" charset="0"/>
            </a:endParaRPr>
          </a:p>
          <a:p>
            <a:pPr marL="0" indent="0">
              <a:buNone/>
            </a:pPr>
            <a:endParaRPr lang="tr-TR" sz="2000" dirty="0" smtClean="0">
              <a:latin typeface="Times New Roman" pitchFamily="18" charset="0"/>
              <a:cs typeface="Times New Roman" pitchFamily="18" charset="0"/>
            </a:endParaRPr>
          </a:p>
          <a:p>
            <a:pPr marL="0" indent="0">
              <a:buNone/>
            </a:pPr>
            <a:endParaRPr lang="tr-TR" sz="2000" dirty="0">
              <a:latin typeface="Times New Roman" pitchFamily="18" charset="0"/>
              <a:cs typeface="Times New Roman" pitchFamily="18" charset="0"/>
            </a:endParaRPr>
          </a:p>
          <a:p>
            <a:pPr marL="0" indent="0">
              <a:buNone/>
            </a:pPr>
            <a:endParaRPr lang="tr-TR" sz="2000" dirty="0" smtClean="0">
              <a:latin typeface="Times New Roman" pitchFamily="18" charset="0"/>
              <a:cs typeface="Times New Roman" pitchFamily="18" charset="0"/>
            </a:endParaRPr>
          </a:p>
          <a:p>
            <a:pPr marL="0" indent="0">
              <a:buNone/>
            </a:pPr>
            <a:endParaRPr lang="tr-TR" sz="2000" dirty="0">
              <a:latin typeface="Times New Roman" pitchFamily="18" charset="0"/>
              <a:cs typeface="Times New Roman" pitchFamily="18" charset="0"/>
            </a:endParaRPr>
          </a:p>
          <a:p>
            <a:pPr marL="0" indent="0">
              <a:buNone/>
            </a:pPr>
            <a:endParaRPr lang="tr-TR" sz="2000" dirty="0" smtClean="0">
              <a:latin typeface="Times New Roman" pitchFamily="18" charset="0"/>
              <a:cs typeface="Times New Roman" pitchFamily="18" charset="0"/>
            </a:endParaRPr>
          </a:p>
          <a:p>
            <a:pPr marL="0" indent="0">
              <a:buNone/>
            </a:pPr>
            <a:endParaRPr lang="tr-TR" sz="2000" dirty="0" smtClean="0">
              <a:latin typeface="Times New Roman" pitchFamily="18" charset="0"/>
              <a:cs typeface="Times New Roman" pitchFamily="18" charset="0"/>
            </a:endParaRPr>
          </a:p>
          <a:p>
            <a:pPr marL="0" indent="0">
              <a:buNone/>
            </a:pPr>
            <a:endParaRPr lang="tr-TR" sz="2000" dirty="0" smtClean="0">
              <a:latin typeface="Times New Roman" pitchFamily="18" charset="0"/>
              <a:cs typeface="Times New Roman" pitchFamily="18" charset="0"/>
            </a:endParaRPr>
          </a:p>
          <a:p>
            <a:pPr marL="0" indent="0">
              <a:buNone/>
            </a:pPr>
            <a:endParaRPr lang="tr-TR" sz="20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18954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412776"/>
            <a:ext cx="18478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286" y="1412776"/>
            <a:ext cx="18764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1422681"/>
            <a:ext cx="19050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078" y="4149080"/>
            <a:ext cx="18478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776" y="4149080"/>
            <a:ext cx="18478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3573" y="4149080"/>
            <a:ext cx="18478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7274" y="4149080"/>
            <a:ext cx="18859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257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548680"/>
            <a:ext cx="8229600" cy="5649491"/>
          </a:xfrm>
        </p:spPr>
        <p:txBody>
          <a:bodyPr>
            <a:normAutofit/>
          </a:bodyPr>
          <a:lstStyle/>
          <a:p>
            <a:pPr marL="0" indent="0">
              <a:buNone/>
            </a:pPr>
            <a:r>
              <a:rPr lang="tr-TR" sz="1600" dirty="0" err="1">
                <a:latin typeface="Times New Roman" pitchFamily="18" charset="0"/>
                <a:cs typeface="Times New Roman" pitchFamily="18" charset="0"/>
              </a:rPr>
              <a:t>nColors</a:t>
            </a:r>
            <a:r>
              <a:rPr lang="tr-TR" sz="1600" dirty="0">
                <a:latin typeface="Times New Roman" pitchFamily="18" charset="0"/>
                <a:cs typeface="Times New Roman" pitchFamily="18" charset="0"/>
              </a:rPr>
              <a:t>=3;</a:t>
            </a:r>
          </a:p>
          <a:p>
            <a:pPr marL="0" indent="0">
              <a:buNone/>
            </a:pP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cluster_idx</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cluster_center</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kmeans</a:t>
            </a:r>
            <a:r>
              <a:rPr lang="tr-TR" sz="1600" dirty="0">
                <a:latin typeface="Times New Roman" pitchFamily="18" charset="0"/>
                <a:cs typeface="Times New Roman" pitchFamily="18" charset="0"/>
              </a:rPr>
              <a:t>(ab,nColors,'distance','sqEuclidean','Replicates',3);</a:t>
            </a:r>
          </a:p>
          <a:p>
            <a:pPr marL="0" indent="0">
              <a:buNone/>
            </a:pPr>
            <a:r>
              <a:rPr lang="tr-TR" sz="1600" dirty="0" err="1">
                <a:latin typeface="Times New Roman" pitchFamily="18" charset="0"/>
                <a:cs typeface="Times New Roman" pitchFamily="18" charset="0"/>
              </a:rPr>
              <a:t>pixel_labels</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reshape</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cluster_idx,nrows,ncols</a:t>
            </a:r>
            <a:r>
              <a:rPr lang="tr-TR" sz="1600" dirty="0" smtClean="0">
                <a:latin typeface="Times New Roman" pitchFamily="18" charset="0"/>
                <a:cs typeface="Times New Roman" pitchFamily="18" charset="0"/>
              </a:rPr>
              <a:t>);</a:t>
            </a:r>
          </a:p>
          <a:p>
            <a:pPr marL="0" indent="0">
              <a:buNone/>
            </a:pPr>
            <a:endParaRPr lang="tr-TR" sz="1600" dirty="0" smtClean="0">
              <a:latin typeface="Times New Roman" pitchFamily="18" charset="0"/>
              <a:cs typeface="Times New Roman" pitchFamily="18" charset="0"/>
            </a:endParaRPr>
          </a:p>
          <a:p>
            <a:pPr marL="0" indent="0">
              <a:buNone/>
            </a:pPr>
            <a:r>
              <a:rPr lang="tr-TR" sz="1600" dirty="0" smtClean="0">
                <a:latin typeface="Times New Roman" pitchFamily="18" charset="0"/>
                <a:cs typeface="Times New Roman" pitchFamily="18" charset="0"/>
              </a:rPr>
              <a:t>#</a:t>
            </a:r>
            <a:r>
              <a:rPr lang="tr-TR" sz="1600" dirty="0" err="1" smtClean="0">
                <a:latin typeface="Times New Roman" pitchFamily="18" charset="0"/>
                <a:cs typeface="Times New Roman" pitchFamily="18" charset="0"/>
              </a:rPr>
              <a:t>kmeans</a:t>
            </a:r>
            <a:r>
              <a:rPr lang="tr-TR" sz="1600" dirty="0" smtClean="0">
                <a:latin typeface="Times New Roman" pitchFamily="18" charset="0"/>
                <a:cs typeface="Times New Roman" pitchFamily="18" charset="0"/>
              </a:rPr>
              <a:t> (Kümeleme algoritması)</a:t>
            </a:r>
            <a:endParaRPr lang="tr-TR" sz="1600" dirty="0">
              <a:latin typeface="Times New Roman" pitchFamily="18" charset="0"/>
              <a:cs typeface="Times New Roman" pitchFamily="18" charset="0"/>
            </a:endParaRPr>
          </a:p>
          <a:p>
            <a:pPr marL="0" indent="0">
              <a:buNone/>
            </a:pPr>
            <a:r>
              <a:rPr lang="tr-TR" sz="1600" i="1" dirty="0">
                <a:latin typeface="Times New Roman" pitchFamily="18" charset="0"/>
                <a:cs typeface="Times New Roman" pitchFamily="18" charset="0"/>
              </a:rPr>
              <a:t>K</a:t>
            </a:r>
            <a:r>
              <a:rPr lang="tr-TR" sz="1600" dirty="0">
                <a:latin typeface="Times New Roman" pitchFamily="18" charset="0"/>
                <a:cs typeface="Times New Roman" pitchFamily="18" charset="0"/>
              </a:rPr>
              <a:t> -ortalama kümeleme kullanarak verileri kümeleyin, ardından küme bölgelerini </a:t>
            </a:r>
            <a:r>
              <a:rPr lang="tr-TR" sz="1600" dirty="0" smtClean="0">
                <a:latin typeface="Times New Roman" pitchFamily="18" charset="0"/>
                <a:cs typeface="Times New Roman" pitchFamily="18" charset="0"/>
              </a:rPr>
              <a:t>çizin. </a:t>
            </a:r>
            <a:r>
              <a:rPr lang="tr-TR" sz="1600" dirty="0" err="1" smtClean="0">
                <a:latin typeface="Times New Roman" pitchFamily="18" charset="0"/>
                <a:cs typeface="Times New Roman" pitchFamily="18" charset="0"/>
              </a:rPr>
              <a:t>Fisher'in</a:t>
            </a:r>
            <a:r>
              <a:rPr lang="tr-TR" sz="1600" dirty="0" smtClean="0">
                <a:latin typeface="Times New Roman" pitchFamily="18" charset="0"/>
                <a:cs typeface="Times New Roman" pitchFamily="18" charset="0"/>
              </a:rPr>
              <a:t> </a:t>
            </a:r>
            <a:r>
              <a:rPr lang="tr-TR" sz="1600" dirty="0">
                <a:latin typeface="Times New Roman" pitchFamily="18" charset="0"/>
                <a:cs typeface="Times New Roman" pitchFamily="18" charset="0"/>
              </a:rPr>
              <a:t>iris veri setini yükleyin. </a:t>
            </a:r>
            <a:r>
              <a:rPr lang="tr-TR" sz="1600" dirty="0" err="1">
                <a:latin typeface="Times New Roman" pitchFamily="18" charset="0"/>
                <a:cs typeface="Times New Roman" pitchFamily="18" charset="0"/>
              </a:rPr>
              <a:t>Petal</a:t>
            </a:r>
            <a:r>
              <a:rPr lang="tr-TR" sz="1600" dirty="0">
                <a:latin typeface="Times New Roman" pitchFamily="18" charset="0"/>
                <a:cs typeface="Times New Roman" pitchFamily="18" charset="0"/>
              </a:rPr>
              <a:t> uzunluklarını ve genişliklerini tahmin olarak kullanın.</a:t>
            </a:r>
          </a:p>
          <a:p>
            <a:pPr marL="0" indent="0">
              <a:buNone/>
            </a:pPr>
            <a:endParaRPr lang="tr-TR" sz="1600" dirty="0" smtClean="0">
              <a:latin typeface="Times New Roman" pitchFamily="18" charset="0"/>
              <a:cs typeface="Times New Roman" pitchFamily="18" charset="0"/>
            </a:endParaRPr>
          </a:p>
          <a:p>
            <a:pPr marL="0" indent="0">
              <a:buNone/>
            </a:pPr>
            <a:r>
              <a:rPr lang="tr-TR" sz="1600" dirty="0" err="1">
                <a:latin typeface="Times New Roman" pitchFamily="18" charset="0"/>
                <a:cs typeface="Times New Roman" pitchFamily="18" charset="0"/>
              </a:rPr>
              <a:t>kmeans</a:t>
            </a:r>
            <a:r>
              <a:rPr lang="tr-TR" sz="1600" dirty="0">
                <a:latin typeface="Times New Roman" pitchFamily="18" charset="0"/>
                <a:cs typeface="Times New Roman" pitchFamily="18" charset="0"/>
              </a:rPr>
              <a:t> varsayılan olarak rastgele başlatma kullanır. Bunu 'başlat' seçeneğini kullanarak değiştirebilirsiniz; örneğin belirli bir matris verebilirsiniz</a:t>
            </a:r>
            <a:r>
              <a:rPr lang="tr-TR" sz="1600" dirty="0" smtClean="0">
                <a:latin typeface="Times New Roman" pitchFamily="18" charset="0"/>
                <a:cs typeface="Times New Roman" pitchFamily="18" charset="0"/>
              </a:rPr>
              <a:t>.</a:t>
            </a:r>
          </a:p>
          <a:p>
            <a:pPr marL="0" indent="0">
              <a:buNone/>
            </a:pPr>
            <a:endParaRPr lang="tr-TR" sz="1600" dirty="0">
              <a:latin typeface="Times New Roman" pitchFamily="18" charset="0"/>
              <a:cs typeface="Times New Roman" pitchFamily="18" charset="0"/>
            </a:endParaRPr>
          </a:p>
          <a:p>
            <a:pPr marL="0" indent="0">
              <a:buNone/>
            </a:pPr>
            <a:r>
              <a:rPr lang="tr-TR" sz="1600" dirty="0">
                <a:latin typeface="Times New Roman" pitchFamily="18" charset="0"/>
                <a:cs typeface="Times New Roman" pitchFamily="18" charset="0"/>
              </a:rPr>
              <a:t>5</a:t>
            </a:r>
            <a:r>
              <a:rPr lang="tr-TR" sz="1600" dirty="0" smtClean="0">
                <a:latin typeface="Times New Roman" pitchFamily="18" charset="0"/>
                <a:cs typeface="Times New Roman" pitchFamily="18" charset="0"/>
              </a:rPr>
              <a:t> </a:t>
            </a:r>
            <a:r>
              <a:rPr lang="tr-TR" sz="1600" dirty="0">
                <a:latin typeface="Times New Roman" pitchFamily="18" charset="0"/>
                <a:cs typeface="Times New Roman" pitchFamily="18" charset="0"/>
              </a:rPr>
              <a:t>küme istediğiniz gibi, "örnek" matrisinizde 5 satıra sahip olmalısınız. Satırların boyut (</a:t>
            </a:r>
            <a:r>
              <a:rPr lang="tr-TR" sz="1600" dirty="0" err="1">
                <a:latin typeface="Times New Roman" pitchFamily="18" charset="0"/>
                <a:cs typeface="Times New Roman" pitchFamily="18" charset="0"/>
              </a:rPr>
              <a:t>Qfeatures</a:t>
            </a:r>
            <a:r>
              <a:rPr lang="tr-TR" sz="1600" dirty="0">
                <a:latin typeface="Times New Roman" pitchFamily="18" charset="0"/>
                <a:cs typeface="Times New Roman" pitchFamily="18" charset="0"/>
              </a:rPr>
              <a:t>, 2) sütunları </a:t>
            </a:r>
            <a:r>
              <a:rPr lang="tr-TR" sz="1600" dirty="0" smtClean="0">
                <a:latin typeface="Times New Roman" pitchFamily="18" charset="0"/>
                <a:cs typeface="Times New Roman" pitchFamily="18" charset="0"/>
              </a:rPr>
              <a:t>olmalıdır. Şu </a:t>
            </a:r>
            <a:r>
              <a:rPr lang="tr-TR" sz="1600" dirty="0">
                <a:latin typeface="Times New Roman" pitchFamily="18" charset="0"/>
                <a:cs typeface="Times New Roman" pitchFamily="18" charset="0"/>
              </a:rPr>
              <a:t>anda </a:t>
            </a:r>
            <a:r>
              <a:rPr lang="tr-TR" sz="1600" dirty="0" err="1">
                <a:latin typeface="Times New Roman" pitchFamily="18" charset="0"/>
                <a:cs typeface="Times New Roman" pitchFamily="18" charset="0"/>
              </a:rPr>
              <a:t>fcm</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nin</a:t>
            </a:r>
            <a:r>
              <a:rPr lang="tr-TR" sz="1600" dirty="0">
                <a:latin typeface="Times New Roman" pitchFamily="18" charset="0"/>
                <a:cs typeface="Times New Roman" pitchFamily="18" charset="0"/>
              </a:rPr>
              <a:t> kümeleri nasıl başlattığını bilmiyorum</a:t>
            </a:r>
            <a:r>
              <a:rPr lang="tr-TR" sz="1600" dirty="0" smtClean="0">
                <a:latin typeface="Times New Roman" pitchFamily="18" charset="0"/>
                <a:cs typeface="Times New Roman" pitchFamily="18" charset="0"/>
              </a:rPr>
              <a:t>.</a:t>
            </a:r>
          </a:p>
          <a:p>
            <a:pPr marL="0" indent="0">
              <a:buNone/>
            </a:pPr>
            <a:endParaRPr lang="tr-TR" sz="1600" dirty="0" smtClean="0">
              <a:latin typeface="Times New Roman" pitchFamily="18" charset="0"/>
              <a:cs typeface="Times New Roman" pitchFamily="18" charset="0"/>
            </a:endParaRPr>
          </a:p>
          <a:p>
            <a:pPr marL="0" indent="0">
              <a:buNone/>
            </a:pPr>
            <a:r>
              <a:rPr lang="tr-TR" sz="1600" dirty="0" err="1" smtClean="0">
                <a:latin typeface="Times New Roman" pitchFamily="18" charset="0"/>
                <a:cs typeface="Times New Roman" pitchFamily="18" charset="0"/>
              </a:rPr>
              <a:t>idx</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X'teki</a:t>
            </a:r>
            <a:r>
              <a:rPr lang="tr-TR" sz="1600" dirty="0">
                <a:latin typeface="Times New Roman" pitchFamily="18" charset="0"/>
                <a:cs typeface="Times New Roman" pitchFamily="18" charset="0"/>
              </a:rPr>
              <a:t> satırlar kadar çok girişi olan bir vektör </a:t>
            </a:r>
            <a:r>
              <a:rPr lang="tr-TR" sz="1600" dirty="0" smtClean="0">
                <a:latin typeface="Times New Roman" pitchFamily="18" charset="0"/>
                <a:cs typeface="Times New Roman" pitchFamily="18" charset="0"/>
              </a:rPr>
              <a:t>olacaktır. </a:t>
            </a:r>
            <a:r>
              <a:rPr lang="tr-TR" sz="1600" dirty="0" err="1" smtClean="0">
                <a:latin typeface="Times New Roman" pitchFamily="18" charset="0"/>
                <a:cs typeface="Times New Roman" pitchFamily="18" charset="0"/>
              </a:rPr>
              <a:t>J'inci</a:t>
            </a:r>
            <a:r>
              <a:rPr lang="tr-TR" sz="1600" dirty="0" smtClean="0">
                <a:latin typeface="Times New Roman" pitchFamily="18" charset="0"/>
                <a:cs typeface="Times New Roman" pitchFamily="18" charset="0"/>
              </a:rPr>
              <a:t> </a:t>
            </a:r>
            <a:r>
              <a:rPr lang="tr-TR" sz="1600" dirty="0">
                <a:latin typeface="Times New Roman" pitchFamily="18" charset="0"/>
                <a:cs typeface="Times New Roman" pitchFamily="18" charset="0"/>
              </a:rPr>
              <a:t>giriş, </a:t>
            </a:r>
            <a:r>
              <a:rPr lang="tr-TR" sz="1600" dirty="0" err="1">
                <a:latin typeface="Times New Roman" pitchFamily="18" charset="0"/>
                <a:cs typeface="Times New Roman" pitchFamily="18" charset="0"/>
              </a:rPr>
              <a:t>idx</a:t>
            </a:r>
            <a:r>
              <a:rPr lang="tr-TR" sz="1600" dirty="0">
                <a:latin typeface="Times New Roman" pitchFamily="18" charset="0"/>
                <a:cs typeface="Times New Roman" pitchFamily="18" charset="0"/>
              </a:rPr>
              <a:t> (j) size X (j, :) '</a:t>
            </a:r>
            <a:r>
              <a:rPr lang="tr-TR" sz="1600" dirty="0" err="1">
                <a:latin typeface="Times New Roman" pitchFamily="18" charset="0"/>
                <a:cs typeface="Times New Roman" pitchFamily="18" charset="0"/>
              </a:rPr>
              <a:t>nin</a:t>
            </a:r>
            <a:r>
              <a:rPr lang="tr-TR" sz="1600" dirty="0">
                <a:latin typeface="Times New Roman" pitchFamily="18" charset="0"/>
                <a:cs typeface="Times New Roman" pitchFamily="18" charset="0"/>
              </a:rPr>
              <a:t> ait olduğu küme numarasını söyler.</a:t>
            </a:r>
          </a:p>
          <a:p>
            <a:pPr marL="0" indent="0">
              <a:buNone/>
            </a:pPr>
            <a:endParaRPr lang="tr-TR" sz="1600" i="1" dirty="0">
              <a:latin typeface="Times New Roman" pitchFamily="18" charset="0"/>
              <a:cs typeface="Times New Roman" pitchFamily="18" charset="0"/>
            </a:endParaRPr>
          </a:p>
          <a:p>
            <a:pPr marL="0" indent="0">
              <a:buNone/>
            </a:pPr>
            <a:r>
              <a:rPr lang="tr-TR" sz="1600" dirty="0">
                <a:latin typeface="Times New Roman" pitchFamily="18" charset="0"/>
                <a:cs typeface="Times New Roman" pitchFamily="18" charset="0"/>
              </a:rPr>
              <a:t>Şimdi, hangi küme içinde, </a:t>
            </a:r>
            <a:r>
              <a:rPr lang="tr-TR" sz="1600" dirty="0" err="1">
                <a:latin typeface="Times New Roman" pitchFamily="18" charset="0"/>
                <a:cs typeface="Times New Roman" pitchFamily="18" charset="0"/>
              </a:rPr>
              <a:t>j'inci</a:t>
            </a:r>
            <a:r>
              <a:rPr lang="tr-TR" sz="1600" dirty="0">
                <a:latin typeface="Times New Roman" pitchFamily="18" charset="0"/>
                <a:cs typeface="Times New Roman" pitchFamily="18" charset="0"/>
              </a:rPr>
              <a:t> girişin, hangi satırların </a:t>
            </a:r>
            <a:r>
              <a:rPr lang="tr-TR" sz="1600" dirty="0" err="1">
                <a:latin typeface="Times New Roman" pitchFamily="18" charset="0"/>
                <a:cs typeface="Times New Roman" pitchFamily="18" charset="0"/>
              </a:rPr>
              <a:t>j'inci</a:t>
            </a:r>
            <a:r>
              <a:rPr lang="tr-TR" sz="1600" dirty="0">
                <a:latin typeface="Times New Roman" pitchFamily="18" charset="0"/>
                <a:cs typeface="Times New Roman" pitchFamily="18" charset="0"/>
              </a:rPr>
              <a:t> kümenin parçası olduğunu gösteren bir vektör olduğu bir hücre dizisi olacaktır.</a:t>
            </a:r>
            <a:endParaRPr lang="tr-TR" sz="1600" dirty="0" smtClean="0">
              <a:latin typeface="Times New Roman" pitchFamily="18" charset="0"/>
              <a:cs typeface="Times New Roman" pitchFamily="18" charset="0"/>
            </a:endParaRPr>
          </a:p>
          <a:p>
            <a:pPr marL="0" indent="0">
              <a:buNone/>
            </a:pPr>
            <a:endParaRPr lang="tr-TR" sz="1600" dirty="0">
              <a:latin typeface="Times New Roman" pitchFamily="18" charset="0"/>
              <a:cs typeface="Times New Roman" pitchFamily="18" charset="0"/>
            </a:endParaRPr>
          </a:p>
          <a:p>
            <a:endParaRPr lang="tr-TR" dirty="0"/>
          </a:p>
        </p:txBody>
      </p:sp>
    </p:spTree>
    <p:extLst>
      <p:ext uri="{BB962C8B-B14F-4D97-AF65-F5344CB8AC3E}">
        <p14:creationId xmlns:p14="http://schemas.microsoft.com/office/powerpoint/2010/main" val="1432752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5793507"/>
          </a:xfrm>
        </p:spPr>
        <p:txBody>
          <a:bodyPr>
            <a:normAutofit/>
          </a:bodyPr>
          <a:lstStyle/>
          <a:p>
            <a:endParaRPr lang="tr-TR" sz="1600" dirty="0" smtClean="0">
              <a:latin typeface="Times New Roman" pitchFamily="18" charset="0"/>
              <a:cs typeface="Times New Roman" pitchFamily="18" charset="0"/>
            </a:endParaRPr>
          </a:p>
          <a:p>
            <a:endParaRPr lang="tr-TR" sz="1600" dirty="0">
              <a:latin typeface="Times New Roman" pitchFamily="18" charset="0"/>
              <a:cs typeface="Times New Roman" pitchFamily="18" charset="0"/>
            </a:endParaRPr>
          </a:p>
          <a:p>
            <a:r>
              <a:rPr lang="tr-TR" sz="1600" dirty="0" smtClean="0">
                <a:latin typeface="Times New Roman" pitchFamily="18" charset="0"/>
                <a:cs typeface="Times New Roman" pitchFamily="18" charset="0"/>
              </a:rPr>
              <a:t>Bu </a:t>
            </a:r>
            <a:r>
              <a:rPr lang="tr-TR" sz="1600" dirty="0">
                <a:latin typeface="Times New Roman" pitchFamily="18" charset="0"/>
                <a:cs typeface="Times New Roman" pitchFamily="18" charset="0"/>
              </a:rPr>
              <a:t>örnek, kenar algılama ve temel morfoloji kullanarak bir hücrenin nasıl tespit edileceğini gösterir. Nesne arka plandan yeterli kontrasta sahipse, bir nesne bir görüntüde kolayca tespit edilebilir</a:t>
            </a:r>
            <a:r>
              <a:rPr lang="tr-TR" sz="1600" dirty="0" smtClean="0">
                <a:latin typeface="Times New Roman" pitchFamily="18" charset="0"/>
                <a:cs typeface="Times New Roman" pitchFamily="18" charset="0"/>
              </a:rPr>
              <a:t>.</a:t>
            </a:r>
          </a:p>
          <a:p>
            <a:endParaRPr lang="tr-TR" sz="1600" dirty="0">
              <a:latin typeface="Times New Roman" pitchFamily="18" charset="0"/>
              <a:cs typeface="Times New Roman" pitchFamily="18" charset="0"/>
            </a:endParaRPr>
          </a:p>
          <a:p>
            <a:endParaRPr lang="tr-TR" sz="1600" dirty="0" smtClean="0">
              <a:latin typeface="Times New Roman" pitchFamily="18" charset="0"/>
              <a:cs typeface="Times New Roman" pitchFamily="18" charset="0"/>
            </a:endParaRPr>
          </a:p>
          <a:p>
            <a:endParaRPr lang="tr-TR" sz="1600" dirty="0">
              <a:latin typeface="Times New Roman" pitchFamily="18" charset="0"/>
              <a:cs typeface="Times New Roman" pitchFamily="18" charset="0"/>
            </a:endParaRPr>
          </a:p>
          <a:p>
            <a:endParaRPr lang="tr-TR" sz="1600" dirty="0" smtClean="0">
              <a:latin typeface="Times New Roman" pitchFamily="18" charset="0"/>
              <a:cs typeface="Times New Roman" pitchFamily="18" charset="0"/>
            </a:endParaRPr>
          </a:p>
          <a:p>
            <a:endParaRPr lang="tr-TR" sz="1600" dirty="0">
              <a:latin typeface="Times New Roman" pitchFamily="18" charset="0"/>
              <a:cs typeface="Times New Roman" pitchFamily="18" charset="0"/>
            </a:endParaRPr>
          </a:p>
          <a:p>
            <a:endParaRPr lang="tr-TR" sz="1600" dirty="0" smtClean="0">
              <a:latin typeface="Times New Roman" pitchFamily="18" charset="0"/>
              <a:cs typeface="Times New Roman" pitchFamily="18" charset="0"/>
            </a:endParaRPr>
          </a:p>
          <a:p>
            <a:endParaRPr lang="tr-TR" sz="1600" dirty="0">
              <a:latin typeface="Times New Roman" pitchFamily="18" charset="0"/>
              <a:cs typeface="Times New Roman" pitchFamily="18" charset="0"/>
            </a:endParaRPr>
          </a:p>
          <a:p>
            <a:endParaRPr lang="tr-TR" sz="1600" dirty="0" smtClean="0">
              <a:latin typeface="Times New Roman" pitchFamily="18" charset="0"/>
              <a:cs typeface="Times New Roman" pitchFamily="18" charset="0"/>
            </a:endParaRPr>
          </a:p>
          <a:p>
            <a:endParaRPr lang="tr-TR" sz="1600" dirty="0">
              <a:latin typeface="Times New Roman" pitchFamily="18" charset="0"/>
              <a:cs typeface="Times New Roman" pitchFamily="18" charset="0"/>
            </a:endParaRPr>
          </a:p>
          <a:p>
            <a:endParaRPr lang="tr-TR" sz="1600" dirty="0" smtClean="0">
              <a:latin typeface="Times New Roman" pitchFamily="18" charset="0"/>
              <a:cs typeface="Times New Roman" pitchFamily="18" charset="0"/>
            </a:endParaRPr>
          </a:p>
          <a:p>
            <a:endParaRPr lang="tr-TR" sz="1600" dirty="0">
              <a:latin typeface="Times New Roman" pitchFamily="18" charset="0"/>
              <a:cs typeface="Times New Roman" pitchFamily="18" charset="0"/>
            </a:endParaRPr>
          </a:p>
          <a:p>
            <a:endParaRPr lang="tr-TR" sz="16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7167626" cy="2697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89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8229600" cy="5721499"/>
          </a:xfrm>
        </p:spPr>
        <p:txBody>
          <a:bodyPr>
            <a:normAutofit/>
          </a:bodyPr>
          <a:lstStyle/>
          <a:p>
            <a:pPr marL="0" indent="0">
              <a:buNone/>
            </a:pPr>
            <a:r>
              <a:rPr lang="tr-TR" sz="2000" b="1" dirty="0" smtClean="0">
                <a:latin typeface="Times New Roman" pitchFamily="18" charset="0"/>
                <a:cs typeface="Times New Roman" pitchFamily="18" charset="0"/>
              </a:rPr>
              <a:t>Görüntü </a:t>
            </a:r>
            <a:r>
              <a:rPr lang="tr-TR" sz="2000" b="1" dirty="0" err="1" smtClean="0">
                <a:latin typeface="Times New Roman" pitchFamily="18" charset="0"/>
                <a:cs typeface="Times New Roman" pitchFamily="18" charset="0"/>
              </a:rPr>
              <a:t>Bölütleme</a:t>
            </a:r>
            <a:r>
              <a:rPr lang="tr-TR" sz="2000" b="1" dirty="0" smtClean="0">
                <a:latin typeface="Times New Roman" pitchFamily="18" charset="0"/>
                <a:cs typeface="Times New Roman" pitchFamily="18" charset="0"/>
              </a:rPr>
              <a:t>: </a:t>
            </a:r>
            <a:r>
              <a:rPr lang="tr-TR" sz="1800" dirty="0" err="1">
                <a:latin typeface="Times New Roman" pitchFamily="18" charset="0"/>
                <a:cs typeface="Times New Roman" pitchFamily="18" charset="0"/>
              </a:rPr>
              <a:t>Segmentasyon</a:t>
            </a:r>
            <a:r>
              <a:rPr lang="tr-TR" sz="1800" dirty="0">
                <a:latin typeface="Times New Roman" pitchFamily="18" charset="0"/>
                <a:cs typeface="Times New Roman" pitchFamily="18" charset="0"/>
              </a:rPr>
              <a:t> genellikle görüntü analizinin ilk aşamasıdır. Görüntü </a:t>
            </a:r>
            <a:r>
              <a:rPr lang="tr-TR" sz="1800" dirty="0" err="1">
                <a:latin typeface="Times New Roman" pitchFamily="18" charset="0"/>
                <a:cs typeface="Times New Roman" pitchFamily="18" charset="0"/>
              </a:rPr>
              <a:t>bölütleme</a:t>
            </a:r>
            <a:r>
              <a:rPr lang="tr-TR" sz="1800" dirty="0">
                <a:latin typeface="Times New Roman" pitchFamily="18" charset="0"/>
                <a:cs typeface="Times New Roman" pitchFamily="18" charset="0"/>
              </a:rPr>
              <a:t>, bir görüntüyü her biri içerisinde farklı özelliklerin tutulduğu anlamlı bölgelere ayırmak olarak tarif edilebilir. Örneğin, görüntü içerisindeki benzer parlaklıklar olabilir ve bu parlaklıklar ilgili görüntünün farklı bölgelerindeki nesneleri temsil edebilir. </a:t>
            </a:r>
            <a:endParaRPr lang="tr-TR" sz="2000" dirty="0" smtClean="0">
              <a:latin typeface="Times New Roman" pitchFamily="18" charset="0"/>
              <a:cs typeface="Times New Roman" pitchFamily="18" charset="0"/>
            </a:endParaRPr>
          </a:p>
          <a:p>
            <a:pPr marL="0" indent="0">
              <a:buNone/>
            </a:pPr>
            <a:endParaRPr lang="tr-TR" sz="2000" dirty="0" smtClean="0">
              <a:latin typeface="Times New Roman" pitchFamily="18" charset="0"/>
              <a:cs typeface="Times New Roman" pitchFamily="18" charset="0"/>
            </a:endParaRPr>
          </a:p>
          <a:p>
            <a:pPr marL="0" indent="0">
              <a:buNone/>
            </a:pPr>
            <a:r>
              <a:rPr lang="tr-TR" sz="1600" dirty="0">
                <a:latin typeface="Times New Roman" pitchFamily="18" charset="0"/>
                <a:cs typeface="Times New Roman" pitchFamily="18" charset="0"/>
              </a:rPr>
              <a:t>I = </a:t>
            </a:r>
            <a:r>
              <a:rPr lang="tr-TR" sz="1600" dirty="0" err="1">
                <a:latin typeface="Times New Roman" pitchFamily="18" charset="0"/>
                <a:cs typeface="Times New Roman" pitchFamily="18" charset="0"/>
              </a:rPr>
              <a:t>imread</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Insert</a:t>
            </a:r>
            <a:r>
              <a:rPr lang="tr-TR" sz="1600" dirty="0">
                <a:latin typeface="Times New Roman" pitchFamily="18" charset="0"/>
                <a:cs typeface="Times New Roman" pitchFamily="18" charset="0"/>
              </a:rPr>
              <a:t> Image'); </a:t>
            </a:r>
            <a:endParaRPr lang="tr-TR" sz="1600" dirty="0" smtClean="0">
              <a:latin typeface="Times New Roman" pitchFamily="18" charset="0"/>
              <a:cs typeface="Times New Roman" pitchFamily="18" charset="0"/>
            </a:endParaRPr>
          </a:p>
          <a:p>
            <a:pPr marL="0" indent="0">
              <a:buNone/>
            </a:pPr>
            <a:r>
              <a:rPr lang="tr-TR" sz="1600" dirty="0" err="1" smtClean="0">
                <a:latin typeface="Times New Roman" pitchFamily="18" charset="0"/>
                <a:cs typeface="Times New Roman" pitchFamily="18" charset="0"/>
              </a:rPr>
              <a:t>figure</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imshow</a:t>
            </a:r>
            <a:r>
              <a:rPr lang="tr-TR" sz="1600" dirty="0">
                <a:latin typeface="Times New Roman" pitchFamily="18" charset="0"/>
                <a:cs typeface="Times New Roman" pitchFamily="18" charset="0"/>
              </a:rPr>
              <a:t>(I); </a:t>
            </a:r>
            <a:endParaRPr lang="tr-TR" sz="1600" dirty="0" smtClean="0">
              <a:latin typeface="Times New Roman" pitchFamily="18" charset="0"/>
              <a:cs typeface="Times New Roman" pitchFamily="18" charset="0"/>
            </a:endParaRPr>
          </a:p>
          <a:p>
            <a:pPr marL="0" indent="0">
              <a:buNone/>
            </a:pPr>
            <a:r>
              <a:rPr lang="tr-TR" sz="1600" dirty="0" err="1" smtClean="0">
                <a:latin typeface="Times New Roman" pitchFamily="18" charset="0"/>
                <a:cs typeface="Times New Roman" pitchFamily="18" charset="0"/>
              </a:rPr>
              <a:t>hy</a:t>
            </a:r>
            <a:r>
              <a:rPr lang="tr-TR" sz="1600" dirty="0" smtClean="0">
                <a:latin typeface="Times New Roman" pitchFamily="18" charset="0"/>
                <a:cs typeface="Times New Roman" pitchFamily="18" charset="0"/>
              </a:rPr>
              <a:t> </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fspecial</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sobel</a:t>
            </a:r>
            <a:r>
              <a:rPr lang="tr-TR" sz="1600" dirty="0">
                <a:latin typeface="Times New Roman" pitchFamily="18" charset="0"/>
                <a:cs typeface="Times New Roman" pitchFamily="18" charset="0"/>
              </a:rPr>
              <a:t>'); </a:t>
            </a:r>
            <a:endParaRPr lang="tr-TR" sz="1600" dirty="0" smtClean="0">
              <a:latin typeface="Times New Roman" pitchFamily="18" charset="0"/>
              <a:cs typeface="Times New Roman" pitchFamily="18" charset="0"/>
            </a:endParaRPr>
          </a:p>
          <a:p>
            <a:pPr marL="0" indent="0">
              <a:buNone/>
            </a:pPr>
            <a:r>
              <a:rPr lang="tr-TR" sz="1600" dirty="0" err="1" smtClean="0">
                <a:latin typeface="Times New Roman" pitchFamily="18" charset="0"/>
                <a:cs typeface="Times New Roman" pitchFamily="18" charset="0"/>
              </a:rPr>
              <a:t>hx</a:t>
            </a:r>
            <a:r>
              <a:rPr lang="tr-TR" sz="1600" dirty="0" smtClean="0">
                <a:latin typeface="Times New Roman" pitchFamily="18" charset="0"/>
                <a:cs typeface="Times New Roman" pitchFamily="18" charset="0"/>
              </a:rPr>
              <a:t> </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hy</a:t>
            </a:r>
            <a:r>
              <a:rPr lang="tr-TR" sz="1600" dirty="0" smtClean="0">
                <a:latin typeface="Times New Roman" pitchFamily="18" charset="0"/>
                <a:cs typeface="Times New Roman" pitchFamily="18" charset="0"/>
              </a:rPr>
              <a:t>';</a:t>
            </a:r>
          </a:p>
          <a:p>
            <a:pPr marL="0" indent="0">
              <a:buNone/>
            </a:pPr>
            <a:r>
              <a:rPr lang="tr-TR" sz="1600" dirty="0" err="1" smtClean="0">
                <a:latin typeface="Times New Roman" pitchFamily="18" charset="0"/>
                <a:cs typeface="Times New Roman" pitchFamily="18" charset="0"/>
              </a:rPr>
              <a:t>Iy</a:t>
            </a:r>
            <a:r>
              <a:rPr lang="tr-TR" sz="1600" dirty="0" smtClean="0">
                <a:latin typeface="Times New Roman" pitchFamily="18" charset="0"/>
                <a:cs typeface="Times New Roman" pitchFamily="18" charset="0"/>
              </a:rPr>
              <a:t> </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imfilter</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double</a:t>
            </a:r>
            <a:r>
              <a:rPr lang="tr-TR" sz="1600" dirty="0">
                <a:latin typeface="Times New Roman" pitchFamily="18" charset="0"/>
                <a:cs typeface="Times New Roman" pitchFamily="18" charset="0"/>
              </a:rPr>
              <a:t>(I), </a:t>
            </a:r>
            <a:r>
              <a:rPr lang="tr-TR" sz="1600" dirty="0" err="1">
                <a:latin typeface="Times New Roman" pitchFamily="18" charset="0"/>
                <a:cs typeface="Times New Roman" pitchFamily="18" charset="0"/>
              </a:rPr>
              <a:t>hy</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replicate</a:t>
            </a:r>
            <a:r>
              <a:rPr lang="tr-TR" sz="1600" dirty="0" smtClean="0">
                <a:latin typeface="Times New Roman" pitchFamily="18" charset="0"/>
                <a:cs typeface="Times New Roman" pitchFamily="18" charset="0"/>
              </a:rPr>
              <a:t>');</a:t>
            </a:r>
          </a:p>
          <a:p>
            <a:pPr marL="0" indent="0">
              <a:buNone/>
            </a:pPr>
            <a:r>
              <a:rPr lang="tr-TR" sz="1600" dirty="0" err="1" smtClean="0">
                <a:latin typeface="Times New Roman" pitchFamily="18" charset="0"/>
                <a:cs typeface="Times New Roman" pitchFamily="18" charset="0"/>
              </a:rPr>
              <a:t>Ix</a:t>
            </a:r>
            <a:r>
              <a:rPr lang="tr-TR" sz="1600" dirty="0" smtClean="0">
                <a:latin typeface="Times New Roman" pitchFamily="18" charset="0"/>
                <a:cs typeface="Times New Roman" pitchFamily="18" charset="0"/>
              </a:rPr>
              <a:t> </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imfilter</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double</a:t>
            </a:r>
            <a:r>
              <a:rPr lang="tr-TR" sz="1600" dirty="0">
                <a:latin typeface="Times New Roman" pitchFamily="18" charset="0"/>
                <a:cs typeface="Times New Roman" pitchFamily="18" charset="0"/>
              </a:rPr>
              <a:t>(I), </a:t>
            </a:r>
            <a:r>
              <a:rPr lang="tr-TR" sz="1600" dirty="0" err="1">
                <a:latin typeface="Times New Roman" pitchFamily="18" charset="0"/>
                <a:cs typeface="Times New Roman" pitchFamily="18" charset="0"/>
              </a:rPr>
              <a:t>hx</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replicate</a:t>
            </a:r>
            <a:r>
              <a:rPr lang="tr-TR" sz="1600" dirty="0">
                <a:latin typeface="Times New Roman" pitchFamily="18" charset="0"/>
                <a:cs typeface="Times New Roman" pitchFamily="18" charset="0"/>
              </a:rPr>
              <a:t>'); </a:t>
            </a:r>
            <a:endParaRPr lang="tr-TR" sz="1600" dirty="0" smtClean="0">
              <a:latin typeface="Times New Roman" pitchFamily="18" charset="0"/>
              <a:cs typeface="Times New Roman" pitchFamily="18" charset="0"/>
            </a:endParaRPr>
          </a:p>
          <a:p>
            <a:pPr marL="0" indent="0">
              <a:buNone/>
            </a:pPr>
            <a:r>
              <a:rPr lang="tr-TR" sz="1600" dirty="0" err="1" smtClean="0">
                <a:latin typeface="Times New Roman" pitchFamily="18" charset="0"/>
                <a:cs typeface="Times New Roman" pitchFamily="18" charset="0"/>
              </a:rPr>
              <a:t>gradmag</a:t>
            </a:r>
            <a:r>
              <a:rPr lang="tr-TR" sz="1600" dirty="0" smtClean="0">
                <a:latin typeface="Times New Roman" pitchFamily="18" charset="0"/>
                <a:cs typeface="Times New Roman" pitchFamily="18" charset="0"/>
              </a:rPr>
              <a:t> </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sqrt</a:t>
            </a:r>
            <a:r>
              <a:rPr lang="tr-TR" sz="1600" dirty="0">
                <a:latin typeface="Times New Roman" pitchFamily="18" charset="0"/>
                <a:cs typeface="Times New Roman" pitchFamily="18" charset="0"/>
              </a:rPr>
              <a:t>(Ix.^2 + Iy.^2); </a:t>
            </a:r>
            <a:endParaRPr lang="tr-TR" sz="1600" dirty="0" smtClean="0">
              <a:latin typeface="Times New Roman" pitchFamily="18" charset="0"/>
              <a:cs typeface="Times New Roman" pitchFamily="18" charset="0"/>
            </a:endParaRPr>
          </a:p>
          <a:p>
            <a:pPr marL="0" indent="0">
              <a:buNone/>
            </a:pPr>
            <a:r>
              <a:rPr lang="tr-TR" sz="1600" dirty="0" err="1" smtClean="0">
                <a:latin typeface="Times New Roman" pitchFamily="18" charset="0"/>
                <a:cs typeface="Times New Roman" pitchFamily="18" charset="0"/>
              </a:rPr>
              <a:t>figure</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imshow</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gradmag</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title</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Gradient</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magnitude</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gradmag</a:t>
            </a:r>
            <a:r>
              <a:rPr lang="tr-TR" sz="1600" dirty="0">
                <a:latin typeface="Times New Roman" pitchFamily="18" charset="0"/>
                <a:cs typeface="Times New Roman" pitchFamily="18" charset="0"/>
              </a:rPr>
              <a:t>)')</a:t>
            </a:r>
            <a:r>
              <a:rPr lang="tr-TR" sz="1600" dirty="0" smtClean="0">
                <a:latin typeface="Times New Roman" pitchFamily="18" charset="0"/>
                <a:cs typeface="Times New Roman" pitchFamily="18" charset="0"/>
              </a:rPr>
              <a:t> </a:t>
            </a:r>
          </a:p>
          <a:p>
            <a:pPr marL="0" indent="0">
              <a:buNone/>
            </a:pPr>
            <a:endParaRPr lang="tr-TR" sz="20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4874476"/>
            <a:ext cx="2166006" cy="162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4723472"/>
            <a:ext cx="2304256" cy="1776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68" y="4822143"/>
            <a:ext cx="2232248" cy="167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242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76672"/>
            <a:ext cx="8229600" cy="5649491"/>
          </a:xfrm>
        </p:spPr>
        <p:txBody>
          <a:bodyPr>
            <a:normAutofit/>
          </a:bodyPr>
          <a:lstStyle/>
          <a:p>
            <a:pPr marL="0" indent="0">
              <a:buNone/>
            </a:pPr>
            <a:r>
              <a:rPr lang="tr-TR" sz="1600" dirty="0" smtClean="0">
                <a:latin typeface="Times New Roman" pitchFamily="18" charset="0"/>
                <a:cs typeface="Times New Roman" pitchFamily="18" charset="0"/>
              </a:rPr>
              <a:t>h= </a:t>
            </a:r>
            <a:r>
              <a:rPr lang="tr-TR" sz="1600" dirty="0" err="1">
                <a:latin typeface="Times New Roman" pitchFamily="18" charset="0"/>
                <a:cs typeface="Times New Roman" pitchFamily="18" charset="0"/>
              </a:rPr>
              <a:t>fspecial</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sobel</a:t>
            </a:r>
            <a:r>
              <a:rPr lang="tr-TR" sz="1600" dirty="0" smtClean="0">
                <a:latin typeface="Times New Roman" pitchFamily="18" charset="0"/>
                <a:cs typeface="Times New Roman" pitchFamily="18" charset="0"/>
              </a:rPr>
              <a:t>'),  </a:t>
            </a:r>
            <a:r>
              <a:rPr lang="tr-TR" sz="1600" dirty="0" err="1">
                <a:latin typeface="Times New Roman" pitchFamily="18" charset="0"/>
                <a:cs typeface="Times New Roman" pitchFamily="18" charset="0"/>
              </a:rPr>
              <a:t>Sobel</a:t>
            </a:r>
            <a:r>
              <a:rPr lang="tr-TR" sz="1600" dirty="0">
                <a:latin typeface="Times New Roman" pitchFamily="18" charset="0"/>
                <a:cs typeface="Times New Roman" pitchFamily="18" charset="0"/>
              </a:rPr>
              <a:t> yatay kenar vurgulama </a:t>
            </a:r>
            <a:r>
              <a:rPr lang="tr-TR" sz="1600" dirty="0" smtClean="0">
                <a:latin typeface="Times New Roman" pitchFamily="18" charset="0"/>
                <a:cs typeface="Times New Roman" pitchFamily="18" charset="0"/>
              </a:rPr>
              <a:t>filtresidir; </a:t>
            </a:r>
          </a:p>
          <a:p>
            <a:pPr marL="0" indent="0">
              <a:buNone/>
            </a:pPr>
            <a:r>
              <a:rPr lang="tr-TR" sz="1600" dirty="0" smtClean="0">
                <a:latin typeface="Times New Roman" pitchFamily="18" charset="0"/>
                <a:cs typeface="Times New Roman" pitchFamily="18" charset="0"/>
              </a:rPr>
              <a:t>dikey </a:t>
            </a:r>
            <a:r>
              <a:rPr lang="tr-TR" sz="1600" dirty="0">
                <a:latin typeface="Times New Roman" pitchFamily="18" charset="0"/>
                <a:cs typeface="Times New Roman" pitchFamily="18" charset="0"/>
              </a:rPr>
              <a:t>bir </a:t>
            </a:r>
            <a:r>
              <a:rPr lang="tr-TR" sz="1600" dirty="0" err="1">
                <a:latin typeface="Times New Roman" pitchFamily="18" charset="0"/>
                <a:cs typeface="Times New Roman" pitchFamily="18" charset="0"/>
              </a:rPr>
              <a:t>degradeyi</a:t>
            </a:r>
            <a:r>
              <a:rPr lang="tr-TR" sz="1600" dirty="0">
                <a:latin typeface="Times New Roman" pitchFamily="18" charset="0"/>
                <a:cs typeface="Times New Roman" pitchFamily="18" charset="0"/>
              </a:rPr>
              <a:t> yaklaştırarak yumuşatma efektini kullanarak yatay kenarları vurgulayan 3'e 3 filtre döndürür. Dikey kenarları vurgulamak için </a:t>
            </a:r>
            <a:r>
              <a:rPr lang="tr-TR" sz="1600" dirty="0" smtClean="0">
                <a:latin typeface="Times New Roman" pitchFamily="18" charset="0"/>
                <a:cs typeface="Times New Roman" pitchFamily="18" charset="0"/>
              </a:rPr>
              <a:t>filtre değiştirilir.</a:t>
            </a:r>
          </a:p>
          <a:p>
            <a:pPr marL="0" indent="0">
              <a:buNone/>
            </a:pPr>
            <a:endParaRPr lang="tr-TR" sz="1600" dirty="0" smtClean="0">
              <a:latin typeface="Times New Roman" pitchFamily="18" charset="0"/>
              <a:cs typeface="Times New Roman" pitchFamily="18" charset="0"/>
            </a:endParaRPr>
          </a:p>
          <a:p>
            <a:pPr marL="0" indent="0">
              <a:buNone/>
            </a:pPr>
            <a:endParaRPr lang="tr-TR" sz="1600" dirty="0">
              <a:latin typeface="Times New Roman" pitchFamily="18" charset="0"/>
              <a:cs typeface="Times New Roman" pitchFamily="18" charset="0"/>
            </a:endParaRPr>
          </a:p>
          <a:p>
            <a:pPr marL="0" indent="0">
              <a:buNone/>
            </a:pPr>
            <a:endParaRPr lang="tr-TR" sz="1600" dirty="0" smtClean="0">
              <a:latin typeface="Times New Roman" pitchFamily="18" charset="0"/>
              <a:cs typeface="Times New Roman" pitchFamily="18" charset="0"/>
            </a:endParaRPr>
          </a:p>
          <a:p>
            <a:pPr marL="0" indent="0">
              <a:buNone/>
            </a:pPr>
            <a:endParaRPr lang="tr-TR" sz="1600" dirty="0">
              <a:latin typeface="Times New Roman" pitchFamily="18" charset="0"/>
              <a:cs typeface="Times New Roman" pitchFamily="18" charset="0"/>
            </a:endParaRPr>
          </a:p>
          <a:p>
            <a:pPr marL="0" indent="0">
              <a:buNone/>
            </a:pPr>
            <a:endParaRPr lang="tr-TR" sz="1600" dirty="0" smtClean="0">
              <a:latin typeface="Times New Roman" pitchFamily="18" charset="0"/>
              <a:cs typeface="Times New Roman" pitchFamily="18" charset="0"/>
            </a:endParaRPr>
          </a:p>
          <a:p>
            <a:pPr marL="0" indent="0">
              <a:buNone/>
            </a:pPr>
            <a:endParaRPr lang="tr-TR" sz="1600" dirty="0">
              <a:latin typeface="Times New Roman" pitchFamily="18" charset="0"/>
              <a:cs typeface="Times New Roman" pitchFamily="18" charset="0"/>
            </a:endParaRPr>
          </a:p>
          <a:p>
            <a:pPr marL="0" indent="0">
              <a:buNone/>
            </a:pPr>
            <a:r>
              <a:rPr lang="tr-TR" sz="1600" b="1" dirty="0" err="1">
                <a:latin typeface="Times New Roman" pitchFamily="18" charset="0"/>
                <a:cs typeface="Times New Roman" pitchFamily="18" charset="0"/>
              </a:rPr>
              <a:t>G</a:t>
            </a:r>
            <a:r>
              <a:rPr lang="tr-TR" sz="1600" b="1" dirty="0" err="1" smtClean="0">
                <a:latin typeface="Times New Roman" pitchFamily="18" charset="0"/>
                <a:cs typeface="Times New Roman" pitchFamily="18" charset="0"/>
              </a:rPr>
              <a:t>radmag</a:t>
            </a:r>
            <a:r>
              <a:rPr lang="tr-TR" sz="1600" b="1" dirty="0" smtClean="0">
                <a:latin typeface="Times New Roman" pitchFamily="18" charset="0"/>
                <a:cs typeface="Times New Roman" pitchFamily="18" charset="0"/>
              </a:rPr>
              <a:t>:</a:t>
            </a:r>
            <a:r>
              <a:rPr lang="tr-TR" sz="1600" dirty="0" smtClean="0">
                <a:latin typeface="Times New Roman" pitchFamily="18" charset="0"/>
                <a:cs typeface="Times New Roman" pitchFamily="18" charset="0"/>
              </a:rPr>
              <a:t> </a:t>
            </a:r>
            <a:r>
              <a:rPr lang="tr-TR" sz="1600" dirty="0">
                <a:latin typeface="Times New Roman" pitchFamily="18" charset="0"/>
                <a:cs typeface="Times New Roman" pitchFamily="18" charset="0"/>
              </a:rPr>
              <a:t>standart </a:t>
            </a:r>
            <a:r>
              <a:rPr lang="tr-TR" sz="1600" dirty="0" err="1">
                <a:latin typeface="Times New Roman" pitchFamily="18" charset="0"/>
                <a:cs typeface="Times New Roman" pitchFamily="18" charset="0"/>
              </a:rPr>
              <a:t>Matlab</a:t>
            </a:r>
            <a:r>
              <a:rPr lang="tr-TR" sz="1600" dirty="0">
                <a:latin typeface="Times New Roman" pitchFamily="18" charset="0"/>
                <a:cs typeface="Times New Roman" pitchFamily="18" charset="0"/>
              </a:rPr>
              <a:t> işlevi </a:t>
            </a:r>
            <a:r>
              <a:rPr lang="tr-TR" sz="1600" dirty="0" smtClean="0">
                <a:latin typeface="Times New Roman" pitchFamily="18" charset="0"/>
                <a:cs typeface="Times New Roman" pitchFamily="18" charset="0"/>
              </a:rPr>
              <a:t>değildir. Kullanıcı </a:t>
            </a:r>
            <a:r>
              <a:rPr lang="tr-TR" sz="1600" dirty="0">
                <a:latin typeface="Times New Roman" pitchFamily="18" charset="0"/>
                <a:cs typeface="Times New Roman" pitchFamily="18" charset="0"/>
              </a:rPr>
              <a:t>tanımlı özel </a:t>
            </a:r>
            <a:r>
              <a:rPr lang="tr-TR" sz="1600" dirty="0" smtClean="0">
                <a:latin typeface="Times New Roman" pitchFamily="18" charset="0"/>
                <a:cs typeface="Times New Roman" pitchFamily="18" charset="0"/>
              </a:rPr>
              <a:t>işlevdir.</a:t>
            </a:r>
          </a:p>
          <a:p>
            <a:pPr marL="0" indent="0">
              <a:buNone/>
            </a:pPr>
            <a:endParaRPr lang="tr-TR" sz="1600" dirty="0" smtClean="0">
              <a:latin typeface="Times New Roman" pitchFamily="18" charset="0"/>
              <a:cs typeface="Times New Roman" pitchFamily="18" charset="0"/>
            </a:endParaRPr>
          </a:p>
          <a:p>
            <a:pPr marL="0" indent="0">
              <a:buNone/>
            </a:pPr>
            <a:r>
              <a:rPr lang="tr-TR" sz="1600" b="1" dirty="0" err="1" smtClean="0">
                <a:latin typeface="Times New Roman" pitchFamily="18" charset="0"/>
                <a:cs typeface="Times New Roman" pitchFamily="18" charset="0"/>
              </a:rPr>
              <a:t>Gradyan</a:t>
            </a:r>
            <a:r>
              <a:rPr lang="tr-TR" sz="1600" b="1" dirty="0" smtClean="0">
                <a:latin typeface="Times New Roman" pitchFamily="18" charset="0"/>
                <a:cs typeface="Times New Roman" pitchFamily="18" charset="0"/>
              </a:rPr>
              <a:t>:</a:t>
            </a:r>
            <a:r>
              <a:rPr lang="tr-TR" sz="1600" dirty="0">
                <a:latin typeface="Times New Roman" pitchFamily="18" charset="0"/>
                <a:cs typeface="Times New Roman" pitchFamily="18" charset="0"/>
              </a:rPr>
              <a:t> F'de değerlerini arttırma yönünde işaret vektörler bir toplamı olarak düşünülebilir MATLAB </a:t>
            </a:r>
            <a:r>
              <a:rPr lang="tr-TR" sz="1600" baseline="30000" dirty="0">
                <a:latin typeface="Times New Roman" pitchFamily="18" charset="0"/>
                <a:cs typeface="Times New Roman" pitchFamily="18" charset="0"/>
              </a:rPr>
              <a:t>®</a:t>
            </a:r>
            <a:r>
              <a:rPr lang="tr-TR" sz="1600" dirty="0">
                <a:latin typeface="Times New Roman" pitchFamily="18" charset="0"/>
                <a:cs typeface="Times New Roman" pitchFamily="18" charset="0"/>
              </a:rPr>
              <a:t> , değişkenlerin herhangi bir sayıda fonksiyonlar için sayısal </a:t>
            </a:r>
            <a:r>
              <a:rPr lang="tr-TR" sz="1600" dirty="0" err="1">
                <a:latin typeface="Times New Roman" pitchFamily="18" charset="0"/>
                <a:cs typeface="Times New Roman" pitchFamily="18" charset="0"/>
              </a:rPr>
              <a:t>gradyanlar</a:t>
            </a:r>
            <a:r>
              <a:rPr lang="tr-TR" sz="1600" dirty="0">
                <a:latin typeface="Times New Roman" pitchFamily="18" charset="0"/>
                <a:cs typeface="Times New Roman" pitchFamily="18" charset="0"/>
              </a:rPr>
              <a:t> hesaplayabilir. N değişkenli bir fonksiyon için, F (x, y, z, </a:t>
            </a:r>
            <a:r>
              <a:rPr lang="tr-TR" sz="1600" dirty="0" smtClean="0">
                <a:latin typeface="Times New Roman" pitchFamily="18" charset="0"/>
                <a:cs typeface="Times New Roman" pitchFamily="18" charset="0"/>
              </a:rPr>
              <a:t>...)</a:t>
            </a:r>
          </a:p>
          <a:p>
            <a:pPr marL="0" indent="0">
              <a:buNone/>
            </a:pPr>
            <a:endParaRPr lang="tr-TR" sz="1600" dirty="0">
              <a:latin typeface="Times New Roman" pitchFamily="18" charset="0"/>
              <a:cs typeface="Times New Roman" pitchFamily="18" charset="0"/>
            </a:endParaRPr>
          </a:p>
          <a:p>
            <a:pPr marL="0" indent="0">
              <a:buNone/>
            </a:pPr>
            <a:r>
              <a:rPr lang="tr-TR" sz="1600" b="1" dirty="0" err="1" smtClean="0">
                <a:latin typeface="Times New Roman" pitchFamily="18" charset="0"/>
                <a:cs typeface="Times New Roman" pitchFamily="18" charset="0"/>
              </a:rPr>
              <a:t>Sqrt</a:t>
            </a:r>
            <a:r>
              <a:rPr lang="tr-TR" sz="1600" b="1" dirty="0" smtClean="0">
                <a:latin typeface="Times New Roman" pitchFamily="18" charset="0"/>
                <a:cs typeface="Times New Roman" pitchFamily="18" charset="0"/>
              </a:rPr>
              <a:t>: </a:t>
            </a:r>
            <a:r>
              <a:rPr lang="tr-TR" sz="1600" dirty="0">
                <a:latin typeface="Times New Roman" pitchFamily="18" charset="0"/>
                <a:cs typeface="Times New Roman" pitchFamily="18" charset="0"/>
              </a:rPr>
              <a:t>B = </a:t>
            </a:r>
            <a:r>
              <a:rPr lang="tr-TR" sz="1600" dirty="0" err="1">
                <a:latin typeface="Times New Roman" pitchFamily="18" charset="0"/>
                <a:cs typeface="Times New Roman" pitchFamily="18" charset="0"/>
              </a:rPr>
              <a:t>sqrt</a:t>
            </a:r>
            <a:r>
              <a:rPr lang="tr-TR" sz="1600" dirty="0">
                <a:latin typeface="Times New Roman" pitchFamily="18" charset="0"/>
                <a:cs typeface="Times New Roman" pitchFamily="18" charset="0"/>
              </a:rPr>
              <a:t>(X)dizinin her bir öğesinin karekökünü döndürür X. </a:t>
            </a:r>
            <a:r>
              <a:rPr lang="tr-TR" sz="1600" dirty="0" err="1">
                <a:latin typeface="Times New Roman" pitchFamily="18" charset="0"/>
                <a:cs typeface="Times New Roman" pitchFamily="18" charset="0"/>
              </a:rPr>
              <a:t>XNegatif</a:t>
            </a:r>
            <a:r>
              <a:rPr lang="tr-TR" sz="1600" dirty="0">
                <a:latin typeface="Times New Roman" pitchFamily="18" charset="0"/>
                <a:cs typeface="Times New Roman" pitchFamily="18" charset="0"/>
              </a:rPr>
              <a:t> veya karmaşık olan unsurlar için </a:t>
            </a:r>
            <a:r>
              <a:rPr lang="tr-TR" sz="1600" dirty="0" err="1">
                <a:latin typeface="Times New Roman" pitchFamily="18" charset="0"/>
                <a:cs typeface="Times New Roman" pitchFamily="18" charset="0"/>
              </a:rPr>
              <a:t>sqrt</a:t>
            </a:r>
            <a:r>
              <a:rPr lang="tr-TR" sz="1600" dirty="0">
                <a:latin typeface="Times New Roman" pitchFamily="18" charset="0"/>
                <a:cs typeface="Times New Roman" pitchFamily="18" charset="0"/>
              </a:rPr>
              <a:t>(X)karmaşık sonuçlar üretir.</a:t>
            </a:r>
            <a:endParaRPr lang="tr-TR" sz="1600" b="1" dirty="0">
              <a:latin typeface="Times New Roman" pitchFamily="18" charset="0"/>
              <a:cs typeface="Times New Roman" pitchFamily="18" charset="0"/>
            </a:endParaRPr>
          </a:p>
          <a:p>
            <a:endParaRPr lang="tr-TR" dirty="0" smtClean="0"/>
          </a:p>
          <a:p>
            <a:pPr marL="0" indent="0">
              <a:buNone/>
            </a:pPr>
            <a:endParaRPr lang="tr-T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828" y="1484784"/>
            <a:ext cx="7883202" cy="151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282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öküm">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öküm">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Döküm">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142</TotalTime>
  <Words>645</Words>
  <Application>Microsoft Office PowerPoint</Application>
  <PresentationFormat>Ekran Gösterisi (4:3)</PresentationFormat>
  <Paragraphs>129</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Döküm</vt:lpstr>
      <vt:lpstr>Kivi meyvesini görüntü işleme ile sayma</vt:lpstr>
      <vt:lpstr>Matlab kodlarının açıklanması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Kivi meyvesini görüntü işleme ile sayma</dc:title>
  <dc:creator>Berk Bayraktargil</dc:creator>
  <cp:lastModifiedBy>ASUS</cp:lastModifiedBy>
  <cp:revision>14</cp:revision>
  <dcterms:created xsi:type="dcterms:W3CDTF">2021-05-17T05:49:27Z</dcterms:created>
  <dcterms:modified xsi:type="dcterms:W3CDTF">2021-05-17T08:24:44Z</dcterms:modified>
</cp:coreProperties>
</file>