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71" r:id="rId4"/>
    <p:sldId id="278" r:id="rId5"/>
    <p:sldId id="279" r:id="rId6"/>
    <p:sldId id="263" r:id="rId7"/>
    <p:sldId id="265" r:id="rId8"/>
    <p:sldId id="264" r:id="rId9"/>
    <p:sldId id="280" r:id="rId10"/>
    <p:sldId id="281" r:id="rId11"/>
    <p:sldId id="268" r:id="rId12"/>
    <p:sldId id="275" r:id="rId13"/>
    <p:sldId id="269" r:id="rId14"/>
    <p:sldId id="270" r:id="rId15"/>
    <p:sldId id="273" r:id="rId16"/>
    <p:sldId id="276" r:id="rId17"/>
    <p:sldId id="277"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65829" autoAdjust="0"/>
  </p:normalViewPr>
  <p:slideViewPr>
    <p:cSldViewPr snapToGrid="0">
      <p:cViewPr varScale="1">
        <p:scale>
          <a:sx n="56" d="100"/>
          <a:sy n="56" d="100"/>
        </p:scale>
        <p:origin x="170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AED7A-513D-45ED-9413-97A9CE8D3401}"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69144-7B85-4B37-A6B4-1C781E25F515}" type="slidenum">
              <a:rPr lang="en-US" smtClean="0"/>
              <a:t>‹#›</a:t>
            </a:fld>
            <a:endParaRPr lang="en-US"/>
          </a:p>
        </p:txBody>
      </p:sp>
    </p:spTree>
    <p:extLst>
      <p:ext uri="{BB962C8B-B14F-4D97-AF65-F5344CB8AC3E}">
        <p14:creationId xmlns:p14="http://schemas.microsoft.com/office/powerpoint/2010/main" val="622124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I'm Jesse. I'm working with Dr. Andrew Holbrook from UCLA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biostat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Dr. Nick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Tustison</a:t>
            </a:r>
            <a:r>
              <a:rPr lang="en-US" sz="1800" dirty="0">
                <a:effectLst/>
                <a:latin typeface="Calibri" panose="020F0502020204030204" pitchFamily="34" charset="0"/>
                <a:ea typeface="Calibri" panose="020F0502020204030204" pitchFamily="34" charset="0"/>
                <a:cs typeface="Times New Roman" panose="02020603050405020304" pitchFamily="18" charset="0"/>
              </a:rPr>
              <a:t> from UVA Radiology,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as part of a wider network of neuroscientists, radiologists, statisticians and other experts for the Alzheimer's Disease Neuroimaging Initiative. </a:t>
            </a:r>
          </a:p>
        </p:txBody>
      </p:sp>
      <p:sp>
        <p:nvSpPr>
          <p:cNvPr id="4" name="Slide Number Placeholder 3"/>
          <p:cNvSpPr>
            <a:spLocks noGrp="1"/>
          </p:cNvSpPr>
          <p:nvPr>
            <p:ph type="sldNum" sz="quarter" idx="5"/>
          </p:nvPr>
        </p:nvSpPr>
        <p:spPr/>
        <p:txBody>
          <a:bodyPr/>
          <a:lstStyle/>
          <a:p>
            <a:fld id="{11A69144-7B85-4B37-A6B4-1C781E25F515}" type="slidenum">
              <a:rPr lang="en-US" smtClean="0"/>
              <a:t>1</a:t>
            </a:fld>
            <a:endParaRPr lang="en-US"/>
          </a:p>
        </p:txBody>
      </p:sp>
    </p:spTree>
    <p:extLst>
      <p:ext uri="{BB962C8B-B14F-4D97-AF65-F5344CB8AC3E}">
        <p14:creationId xmlns:p14="http://schemas.microsoft.com/office/powerpoint/2010/main" val="3142473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Add priors.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far there is nothing Bayesian about the model.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now we can use informative priors to incorporate scientific knowledge.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lots of data already about the thickness of different cortical regions, at different ages, with and without Alzheimer's disease.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 of my job is finding it and translating it into priors for the model.</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also use what are called "regularizing" priors to keep our estimates conservative.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estimates of beta, this is analogous to lasso or ridge regression.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probably don't need this technique for this model, since we don't have many covariates and variable selection is not the main challenge we're facing.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now we've added random effects, hierarchy, and priors.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next feature we're going to add to the model is what some writers call robustness.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You’ll notice that every distribution in the model above is Normal.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10</a:t>
            </a:fld>
            <a:endParaRPr lang="en-US"/>
          </a:p>
        </p:txBody>
      </p:sp>
    </p:spTree>
    <p:extLst>
      <p:ext uri="{BB962C8B-B14F-4D97-AF65-F5344CB8AC3E}">
        <p14:creationId xmlns:p14="http://schemas.microsoft.com/office/powerpoint/2010/main" val="4013201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guy pities the fool who won’t consider other distributions. </a:t>
            </a:r>
          </a:p>
          <a:p>
            <a:endParaRPr lang="en-US" dirty="0"/>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Here’s why. The density of the standard normal distribution at 0 is about .40, and at 3 about .004.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a z-score of 3 is roughly 100 times less likely than a z-score of 0.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we use a Normal model for the likelihood, we are encoding a belief that observations more than a couple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sd's</a:t>
            </a:r>
            <a:r>
              <a:rPr lang="en-US" sz="1800" dirty="0">
                <a:effectLst/>
                <a:latin typeface="Calibri" panose="020F0502020204030204" pitchFamily="34" charset="0"/>
                <a:ea typeface="Calibri" panose="020F0502020204030204" pitchFamily="34" charset="0"/>
                <a:cs typeface="Times New Roman" panose="02020603050405020304" pitchFamily="18" charset="0"/>
              </a:rPr>
              <a:t> from the mean are extremely rare.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model will avoid them at great cost.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an outlier tends to pull the mean away from the center of the data and inflate the variance.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I'll show you a picture on the next slide.</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However, while the Normal has only two parameters, the extended Student t has three: mean mu, scale sigma, and kurtosis nu.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nu is small, we have fat tails; if large, maybe 30 or more, the curve is nearly Normal.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using a t reflects "open mindedness" about outliers.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Consider: for a t(1df) distribution, a z-score of 3 is only 10 times less likely, not 100 times less likely, than a z-score of 0.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11</a:t>
            </a:fld>
            <a:endParaRPr lang="en-US"/>
          </a:p>
        </p:txBody>
      </p:sp>
    </p:spTree>
    <p:extLst>
      <p:ext uri="{BB962C8B-B14F-4D97-AF65-F5344CB8AC3E}">
        <p14:creationId xmlns:p14="http://schemas.microsoft.com/office/powerpoint/2010/main" val="2590581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show you what I mean, look at this toy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Under the Normal assumption, it's more likely that all observations are kind of far from the mean than that one is really far.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mean has to move, and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sd</a:t>
            </a:r>
            <a:r>
              <a:rPr lang="en-US" sz="1800" dirty="0">
                <a:effectLst/>
                <a:latin typeface="Calibri" panose="020F0502020204030204" pitchFamily="34" charset="0"/>
                <a:ea typeface="Calibri" panose="020F0502020204030204" pitchFamily="34" charset="0"/>
                <a:cs typeface="Times New Roman" panose="02020603050405020304" pitchFamily="18" charset="0"/>
              </a:rPr>
              <a:t> has to be large, so that no observation is very many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sd's</a:t>
            </a:r>
            <a:r>
              <a:rPr lang="en-US" sz="1800" dirty="0">
                <a:effectLst/>
                <a:latin typeface="Calibri" panose="020F0502020204030204" pitchFamily="34" charset="0"/>
                <a:ea typeface="Calibri" panose="020F0502020204030204" pitchFamily="34" charset="0"/>
                <a:cs typeface="Times New Roman" panose="02020603050405020304" pitchFamily="18" charset="0"/>
              </a:rPr>
              <a:t> from the mean.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the t has the flexibility to consider that y=15 as an outlier, and it affects the kurtosis rather than the mean or scale.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would consider that a better fit, but if you don't, we can agree to disagree.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12</a:t>
            </a:fld>
            <a:endParaRPr lang="en-US"/>
          </a:p>
        </p:txBody>
      </p:sp>
    </p:spTree>
    <p:extLst>
      <p:ext uri="{BB962C8B-B14F-4D97-AF65-F5344CB8AC3E}">
        <p14:creationId xmlns:p14="http://schemas.microsoft.com/office/powerpoint/2010/main" val="1404478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Here's model 6. All we’ve done is change the error distribution to t, which is equivalent to changing the likelihood to t.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When we ran the model, our estimates for nu were low, indicating that the t shape is a better fit.</a:t>
            </a:r>
          </a:p>
          <a:p>
            <a:endParaRPr lang="en-US"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now a pretty sophisticated model, but there’s one more big challenge before launch. We’re going to make one more revision today. Hereafter, write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T beta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z_ij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T gamma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epsilon_ij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13</a:t>
            </a:fld>
            <a:endParaRPr lang="en-US"/>
          </a:p>
        </p:txBody>
      </p:sp>
    </p:spTree>
    <p:extLst>
      <p:ext uri="{BB962C8B-B14F-4D97-AF65-F5344CB8AC3E}">
        <p14:creationId xmlns:p14="http://schemas.microsoft.com/office/powerpoint/2010/main" val="2710680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Here’s the challenge. We don’t just have one data set. We have seven data sets from what we’re calling different “pipelines.”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represents a different computational algorithm applied to the same raw MRIs.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 of the algorithms were developed by this research team and associates, and if they are shown to be more accurate than the others, that will be an important scientific advance.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that’s a second research question: which algorithm(s) is best?</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problem is, the measurements differ substantially, and there’s no objective gold standard by which to compare them.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is</a:t>
            </a:r>
            <a:r>
              <a:rPr lang="en-US" sz="1800" dirty="0">
                <a:effectLst/>
                <a:latin typeface="Calibri" panose="020F0502020204030204" pitchFamily="34" charset="0"/>
                <a:ea typeface="Calibri" panose="020F0502020204030204" pitchFamily="34" charset="0"/>
                <a:cs typeface="Times New Roman" panose="02020603050405020304" pitchFamily="18" charset="0"/>
              </a:rPr>
              <a:t> a truth of the matter about these human beings’ cortical thicknesses at these particular points in time, but we’ll never know what it is.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there’s an open methodological problem as well: how can we determine the relative accuracy of the pipelines? how should we weight them to achieve the best parameter estimates?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think those questions will be answered together.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14</a:t>
            </a:fld>
            <a:endParaRPr lang="en-US"/>
          </a:p>
        </p:txBody>
      </p:sp>
    </p:spTree>
    <p:extLst>
      <p:ext uri="{BB962C8B-B14F-4D97-AF65-F5344CB8AC3E}">
        <p14:creationId xmlns:p14="http://schemas.microsoft.com/office/powerpoint/2010/main" val="2085253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a first step, and it’s pretty clever. We’re going to model the true cortical thickness as a latent variable.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Sorry about the change in notation, but it’s unavoidable.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Suppose the true, unobserved cortical thickness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draws from this normal distribution.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observations,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y_ijk’s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modeled as the true value plus a random measurement error.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give pipeline has a different t distribution of measurement errors.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estimate all three parameters, so each pipeline has a systematic over/underestimation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lambda_k</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 spread described by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tau_k</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nu_k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nice feature is that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w_ij’s</a:t>
            </a:r>
            <a:r>
              <a:rPr lang="en-US" sz="1800" dirty="0">
                <a:effectLst/>
                <a:latin typeface="Calibri" panose="020F0502020204030204" pitchFamily="34" charset="0"/>
                <a:ea typeface="Calibri" panose="020F0502020204030204" pitchFamily="34" charset="0"/>
                <a:cs typeface="Times New Roman" panose="02020603050405020304" pitchFamily="18" charset="0"/>
              </a:rPr>
              <a:t> -- which again are the true values -- are estimated using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all</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data!</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 brilliant move, and also hard to understand, so I’m going to let it sit a for a second.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15</a:t>
            </a:fld>
            <a:endParaRPr lang="en-US"/>
          </a:p>
        </p:txBody>
      </p:sp>
    </p:spTree>
    <p:extLst>
      <p:ext uri="{BB962C8B-B14F-4D97-AF65-F5344CB8AC3E}">
        <p14:creationId xmlns:p14="http://schemas.microsoft.com/office/powerpoint/2010/main" val="1912264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You’ve watched me spend the whole presentation constructing a model with lots of bells and whistles to give us the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best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possible estimates, so I should probably show you some.</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are posterior distributions of the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differences</a:t>
            </a:r>
            <a:r>
              <a:rPr lang="en-US" sz="1800" i="0" dirty="0">
                <a:effectLst/>
                <a:latin typeface="Calibri" panose="020F0502020204030204" pitchFamily="34" charset="0"/>
                <a:ea typeface="Calibri" panose="020F0502020204030204" pitchFamily="34" charset="0"/>
                <a:cs typeface="Times New Roman" panose="02020603050405020304" pitchFamily="18" charset="0"/>
              </a:rPr>
              <a:t> in intercept (starting thickness) and slope (rate of thinning) of the two disease groups, compared with the CN group. </a:t>
            </a:r>
          </a:p>
          <a:p>
            <a:pPr marL="0" marR="0">
              <a:spcBef>
                <a:spcPts val="0"/>
              </a:spcBef>
              <a:spcAft>
                <a:spcPts val="0"/>
              </a:spcAft>
            </a:pPr>
            <a:endParaRPr lang="en-US" sz="1800" i="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0" dirty="0">
                <a:effectLst/>
                <a:latin typeface="Calibri" panose="020F0502020204030204" pitchFamily="34" charset="0"/>
                <a:ea typeface="Calibri" panose="020F0502020204030204" pitchFamily="34" charset="0"/>
                <a:cs typeface="Times New Roman" panose="02020603050405020304" pitchFamily="18" charset="0"/>
              </a:rPr>
              <a:t>The important things to recognize are that the bulk of the distributions don’t include 0, so both disease groups are different from the reference. And the bulk of the distributions don’t overlap, so the disease groups are different from each other.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1A69144-7B85-4B37-A6B4-1C781E25F515}" type="slidenum">
              <a:rPr lang="en-US" smtClean="0"/>
              <a:t>16</a:t>
            </a:fld>
            <a:endParaRPr lang="en-US"/>
          </a:p>
        </p:txBody>
      </p:sp>
    </p:spTree>
    <p:extLst>
      <p:ext uri="{BB962C8B-B14F-4D97-AF65-F5344CB8AC3E}">
        <p14:creationId xmlns:p14="http://schemas.microsoft.com/office/powerpoint/2010/main" val="3376213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model I showed you, </a:t>
            </a:r>
            <a:r>
              <a:rPr lang="en-US" dirty="0" err="1"/>
              <a:t>tau_k</a:t>
            </a:r>
            <a:r>
              <a:rPr lang="en-US" dirty="0"/>
              <a:t> is the scale parameter of the error in the </a:t>
            </a:r>
            <a:r>
              <a:rPr lang="en-US" dirty="0" err="1"/>
              <a:t>k^th</a:t>
            </a:r>
            <a:r>
              <a:rPr lang="en-US" dirty="0"/>
              <a:t> pipeline. A larger tau means a less accurate algorithm. </a:t>
            </a:r>
          </a:p>
          <a:p>
            <a:endParaRPr lang="en-US" dirty="0"/>
          </a:p>
          <a:p>
            <a:r>
              <a:rPr lang="en-US" dirty="0"/>
              <a:t>The model has a pretty definite opinion on the relative accuracy: the </a:t>
            </a:r>
            <a:r>
              <a:rPr lang="en-US" dirty="0" err="1"/>
              <a:t>ANTsNative</a:t>
            </a:r>
            <a:r>
              <a:rPr lang="en-US" dirty="0"/>
              <a:t> and </a:t>
            </a:r>
            <a:r>
              <a:rPr lang="en-US" dirty="0" err="1"/>
              <a:t>ANTsSST</a:t>
            </a:r>
            <a:r>
              <a:rPr lang="en-US" dirty="0"/>
              <a:t> perform the best. I’m told that this is good news, what the team was hoping to hear.</a:t>
            </a:r>
          </a:p>
          <a:p>
            <a:endParaRPr lang="en-US" dirty="0"/>
          </a:p>
          <a:p>
            <a:r>
              <a:rPr lang="en-US" dirty="0"/>
              <a:t>A Bayesian posterior, however, represents what a perfectly rational being would believe after seeing the data… </a:t>
            </a:r>
          </a:p>
          <a:p>
            <a:r>
              <a:rPr lang="en-US" dirty="0"/>
              <a:t>GIVEN the assumptions encoded in the model specification and the priors. </a:t>
            </a:r>
          </a:p>
          <a:p>
            <a:endParaRPr lang="en-US" dirty="0"/>
          </a:p>
          <a:p>
            <a:r>
              <a:rPr lang="en-US" dirty="0"/>
              <a:t>We realize that we’ve made some debatable assumptions, especially in the model specification. </a:t>
            </a:r>
          </a:p>
          <a:p>
            <a:r>
              <a:rPr lang="en-US" dirty="0"/>
              <a:t>For example, so far we’ve represented the seven pipelines as uncorrelated. I’m currently trying to think through the consequences of that.</a:t>
            </a:r>
          </a:p>
          <a:p>
            <a:r>
              <a:rPr lang="en-US" dirty="0"/>
              <a:t>Looking for creative ideas – lend us your cortical thickness!</a:t>
            </a:r>
          </a:p>
          <a:p>
            <a:endParaRPr lang="en-US" dirty="0"/>
          </a:p>
          <a:p>
            <a:r>
              <a:rPr lang="en-US" dirty="0"/>
              <a:t>There is of course more to say, but I’ll end here. </a:t>
            </a:r>
          </a:p>
        </p:txBody>
      </p:sp>
      <p:sp>
        <p:nvSpPr>
          <p:cNvPr id="4" name="Slide Number Placeholder 3"/>
          <p:cNvSpPr>
            <a:spLocks noGrp="1"/>
          </p:cNvSpPr>
          <p:nvPr>
            <p:ph type="sldNum" sz="quarter" idx="5"/>
          </p:nvPr>
        </p:nvSpPr>
        <p:spPr/>
        <p:txBody>
          <a:bodyPr/>
          <a:lstStyle/>
          <a:p>
            <a:fld id="{11A69144-7B85-4B37-A6B4-1C781E25F515}" type="slidenum">
              <a:rPr lang="en-US" smtClean="0"/>
              <a:t>17</a:t>
            </a:fld>
            <a:endParaRPr lang="en-US"/>
          </a:p>
        </p:txBody>
      </p:sp>
    </p:spTree>
    <p:extLst>
      <p:ext uri="{BB962C8B-B14F-4D97-AF65-F5344CB8AC3E}">
        <p14:creationId xmlns:p14="http://schemas.microsoft.com/office/powerpoint/2010/main" val="46235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jump right into the scientific question. The human cerebral cortex is a layer of tissue, less than a centimeter thick, wrinkled and folded to fit inside the skull.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Each hemisphere contains a region called the entorhinal cortex (shown in red), which plays a role in spatial memory 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patients with Alzheimer's, the entire cortex loses mass and literally gets thinner, as you can see in the bottom image.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Neuroscientists believe that the ERC is the first region affected.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2</a:t>
            </a:fld>
            <a:endParaRPr lang="en-US"/>
          </a:p>
        </p:txBody>
      </p:sp>
    </p:spTree>
    <p:extLst>
      <p:ext uri="{BB962C8B-B14F-4D97-AF65-F5344CB8AC3E}">
        <p14:creationId xmlns:p14="http://schemas.microsoft.com/office/powerpoint/2010/main" val="166540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data set contains 2515 longitudinal observations on 663 unique subjects, with up to 6 per subject.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the first visit, researchers gave each subject a diagnosis of cognitively normal, mild cognitive impairment, or Alzheimer's Disease, based on his/her performance on a cognitive test.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each visit, researchers conducted an MRI scan of the subject's brain.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raw images, they used computational algorithms to measure the thickness of 62 different cortical regions, including the entorhinal cortex, which we're looking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biological question is how cognitive diagnosis relates to ERC thickness.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Later we'll see how this gives rise to some questions about image interpretation algorithms, and some more general questions about statistical methodology.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3</a:t>
            </a:fld>
            <a:endParaRPr lang="en-US"/>
          </a:p>
        </p:txBody>
      </p:sp>
    </p:spTree>
    <p:extLst>
      <p:ext uri="{BB962C8B-B14F-4D97-AF65-F5344CB8AC3E}">
        <p14:creationId xmlns:p14="http://schemas.microsoft.com/office/powerpoint/2010/main" val="158247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haven't been working on this for very long, and the results won’t take long to discuss.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has been most fun for me so far is the process of building up a more and more complex statistical model.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 get to be the little boy in the picture, putting the airplane together, starting with elementary tools but later on, getting to play with some power tools.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lot of these techniques were actually brand new to me, and a lot of fun to try out, even if they're standard in the field.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they're boringly familiar to you, thank you for humoring 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I'd like to take you through the process so far.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Shown here is our starting point, which I'll call Model 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We'll take a minute to learn what the variables stand for.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a basic linear model with intercept, slope, and random error.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outcome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the ERC thickness for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i^th</a:t>
            </a:r>
            <a:r>
              <a:rPr lang="en-US" sz="1800" dirty="0">
                <a:effectLst/>
                <a:latin typeface="Calibri" panose="020F0502020204030204" pitchFamily="34" charset="0"/>
                <a:ea typeface="Calibri" panose="020F0502020204030204" pitchFamily="34" charset="0"/>
                <a:cs typeface="Times New Roman" panose="02020603050405020304" pitchFamily="18" charset="0"/>
              </a:rPr>
              <a:t> subject at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time point. </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represents how many months have gone by for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time point for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i^th</a:t>
            </a:r>
            <a:r>
              <a:rPr lang="en-US" sz="1800" dirty="0">
                <a:effectLst/>
                <a:latin typeface="Calibri" panose="020F0502020204030204" pitchFamily="34" charset="0"/>
                <a:ea typeface="Calibri" panose="020F0502020204030204" pitchFamily="34" charset="0"/>
                <a:cs typeface="Times New Roman" panose="02020603050405020304" pitchFamily="18" charset="0"/>
              </a:rPr>
              <a:t> subject.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CN, or cognitively normal, is the reference group.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MCI and AD are indicators for membership in the "mild cognitive impairment" or "Alzheimer's disease" group.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Remember, every subject is in exactly one of these three groups. </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Beta_CN</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the population intercept, i.e. the mean outcome at the beginning of the study, for the CN group. </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Beta_MCI</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Beta_AD</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the differences in mean for these groups. So each group has its own intercept.</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Beta_CN_t</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the slope, or change in outcome per month, for the CN group. </a:t>
            </a:r>
          </a:p>
          <a:p>
            <a:pPr marL="0" marR="0">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Beta_MCI_t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Beta_AD_t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the differences in slope for these groups.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we have then, is a three different lines, each with its own slope and intercept, for the three different groups.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epsilon_ij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the error term. The interpretation that makes the most sense to me is that the error term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epsilon_ij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captures all the influences 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aren't accounted for by the other variables in the model. It's the "everything else" term. In the Bayesian interpretation, which I like, the definition of random is unknown, so the outcome is the sum of knowns and unknowns. We always assume the mean of the error term is 0 over all the observations, because if it were anything else, we could just change the intercept by that amount. The Central Limit Theorem tells us that the sum of lots of small independent deviations has, roughly, a normal distribution.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Although this first model is not completely naïve, we can improve it in various ways.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one thing, it assumes that, not only over all subjects, but even for a given subject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average of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epsilon_ij’s</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0.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usually doesn't fit the data when there are nested observations.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fact, for a given subject, the differences from the group mean tend to be systematic -- above the mean for all time points, or below.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Put another way, the within-subject errors are correlated.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4</a:t>
            </a:fld>
            <a:endParaRPr lang="en-US"/>
          </a:p>
        </p:txBody>
      </p:sp>
    </p:spTree>
    <p:extLst>
      <p:ext uri="{BB962C8B-B14F-4D97-AF65-F5344CB8AC3E}">
        <p14:creationId xmlns:p14="http://schemas.microsoft.com/office/powerpoint/2010/main" val="301302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account for this by adding "random," i.e. subject-specific, effects. This is what I've done in Model 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(I'm going to use the convention of showing the changes in green, so you don't have to reread everything.)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gamma_0i represents the difference in subject i's intercept from that predicted by the covariates.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It's random, in the Bayesian sense, because we don't know, in real world terms, what accounts for it.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just learned about random intercepts. Everybody else here has probably seen them before. But I think it's amazing what this one addition to the model accomplishes.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it decomposes the intercept for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i^th</a:t>
            </a:r>
            <a:r>
              <a:rPr lang="en-US" sz="1800" dirty="0">
                <a:effectLst/>
                <a:latin typeface="Calibri" panose="020F0502020204030204" pitchFamily="34" charset="0"/>
                <a:ea typeface="Calibri" panose="020F0502020204030204" pitchFamily="34" charset="0"/>
                <a:cs typeface="Times New Roman" panose="02020603050405020304" pitchFamily="18" charset="0"/>
              </a:rPr>
              <a:t> subject into the sum of two components, the overall group intercept and the individual deviation.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get a better estimate of the group intercepts--our real interest--if they're not distorted by the individual deviations.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Second, it decomposes the variance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into the variance in gamma_0i plus the variance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epsilon_ij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Remember, epsilon represents "everything else" that influences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y_ij</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But that no longer includes subject specific effects, so it more closely represents something like measurement error, which is something we want to estimate.</a:t>
            </a:r>
          </a:p>
          <a:p>
            <a:endParaRPr lang="en-US" sz="1800" dirty="0">
              <a:effectLst/>
              <a:latin typeface="Calibri" panose="020F0502020204030204" pitchFamily="34"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But what about subject specific characteristics that affect change over time, the progression of the disease?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would cause the subject to differ from the mean by an increasing or decreasing amount.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5</a:t>
            </a:fld>
            <a:endParaRPr lang="en-US"/>
          </a:p>
        </p:txBody>
      </p:sp>
    </p:spTree>
    <p:extLst>
      <p:ext uri="{BB962C8B-B14F-4D97-AF65-F5344CB8AC3E}">
        <p14:creationId xmlns:p14="http://schemas.microsoft.com/office/powerpoint/2010/main" val="150149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solve that in a similar way. We also add a random slope.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 gamma_1i be the difference in subject i's slope from that predicted by the covariates.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random intercept and slope induce a certain covariance pattern 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y_i</a:t>
            </a:r>
            <a:r>
              <a:rPr lang="en-US" sz="1800" dirty="0">
                <a:effectLst/>
                <a:latin typeface="Calibri" panose="020F0502020204030204" pitchFamily="34" charset="0"/>
                <a:ea typeface="Calibri" panose="020F0502020204030204" pitchFamily="34" charset="0"/>
                <a:cs typeface="Times New Roman" panose="02020603050405020304" pitchFamily="18" charset="0"/>
              </a:rPr>
              <a:t>, even without a covariance pattern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epsilon_i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like that – I like my epsilons to be uncorrelated.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could also allow for covariance *between* the random intercept and slope.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turns out, though, that for our data, the best estimate for this was zero, so we left it out to simplify the model.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My concern at this point was this.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random effects are doing a lot of work.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random effects for subject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estimated only from subject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who has at most 6, and often as few as 2, observations.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 sample size is small, and the observation happens to be unrepresentative of the population, the estimate will be very wrong.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6</a:t>
            </a:fld>
            <a:endParaRPr lang="en-US"/>
          </a:p>
        </p:txBody>
      </p:sp>
    </p:spTree>
    <p:extLst>
      <p:ext uri="{BB962C8B-B14F-4D97-AF65-F5344CB8AC3E}">
        <p14:creationId xmlns:p14="http://schemas.microsoft.com/office/powerpoint/2010/main" val="292011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what we're going to do is add hierarchy to the model.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 way of estimating parameters on one subject by borrowing information from other subjects.</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Again, you’ve probably seen this before, but I’d just like to reflect on how brilliant this is.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people who don't understand how this works -- not anybody here -- I like to explain it with an extreme example.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Suppose you were studying the mean household income in each of the fifty nifty United States, and you only could take one observation from each state.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suppose that for most states, your observation was between $50k and $80k, but the household you surveyed in Nebraska answered $500k.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is the "best" estimate of the Nebraska mean household income, based on your data?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Strictly speaking, the maximum likelihood estimate, the best linear unbiased estimate, etc. are all equal to the sample mean, which is equal to that one data point, $500k.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nothing illogical about that estimate.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if it seems implausible to you, it's because you know more than just that one data point.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know that Nebraska is one of the United States, and that mean income between states does differ, but not by THAT much.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How do we incorporate this knowledge to estimate Nebraska?</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7</a:t>
            </a:fld>
            <a:endParaRPr lang="en-US"/>
          </a:p>
        </p:txBody>
      </p:sp>
    </p:spTree>
    <p:extLst>
      <p:ext uri="{BB962C8B-B14F-4D97-AF65-F5344CB8AC3E}">
        <p14:creationId xmlns:p14="http://schemas.microsoft.com/office/powerpoint/2010/main" val="3332468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each state mean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mu_Alabama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mu_Alaska</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mu_Wyoming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a draw from a distribution of state means N(</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mu_USA</a:t>
            </a:r>
            <a:r>
              <a:rPr lang="en-US" sz="1800" dirty="0">
                <a:effectLst/>
                <a:latin typeface="Calibri" panose="020F0502020204030204" pitchFamily="34" charset="0"/>
                <a:ea typeface="Calibri" panose="020F0502020204030204" pitchFamily="34" charset="0"/>
                <a:cs typeface="Times New Roman" panose="02020603050405020304" pitchFamily="18" charset="0"/>
              </a:rPr>
              <a:t>, sigma2_USA). </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estimate all of these parameters *simultaneously* from the data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y_Alabama</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y_Wyoming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ML estimate for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mu_Nebraska</a:t>
            </a:r>
            <a:r>
              <a:rPr lang="en-US" sz="1800" dirty="0">
                <a:effectLst/>
                <a:latin typeface="Calibri" panose="020F0502020204030204" pitchFamily="34" charset="0"/>
                <a:ea typeface="Calibri" panose="020F0502020204030204" pitchFamily="34" charset="0"/>
                <a:cs typeface="Times New Roman" panose="02020603050405020304" pitchFamily="18" charset="0"/>
              </a:rPr>
              <a:t> will be less extreme than the sample mean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ybar_Nebraska</a:t>
            </a:r>
            <a:r>
              <a:rPr lang="en-US" sz="1800" dirty="0">
                <a:effectLst/>
                <a:latin typeface="Calibri" panose="020F0502020204030204" pitchFamily="34" charset="0"/>
                <a:ea typeface="Calibri" panose="020F0502020204030204" pitchFamily="34" charset="0"/>
                <a:cs typeface="Times New Roman" panose="02020603050405020304" pitchFamily="18" charset="0"/>
              </a:rPr>
              <a:t>. Why? It’s more likely that our observation of Nebraska is extreme than that Nebraska itself is extreme.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say that the estimate for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mu_Nebraska</a:t>
            </a:r>
            <a:r>
              <a:rPr lang="en-US" sz="1800" dirty="0">
                <a:effectLst/>
                <a:latin typeface="Calibri" panose="020F0502020204030204" pitchFamily="34" charset="0"/>
                <a:ea typeface="Calibri" panose="020F0502020204030204" pitchFamily="34" charset="0"/>
                <a:cs typeface="Times New Roman" panose="02020603050405020304" pitchFamily="18" charset="0"/>
              </a:rPr>
              <a:t> will be "shrunk" toward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mu_USA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8</a:t>
            </a:fld>
            <a:endParaRPr lang="en-US"/>
          </a:p>
        </p:txBody>
      </p:sp>
    </p:spTree>
    <p:extLst>
      <p:ext uri="{BB962C8B-B14F-4D97-AF65-F5344CB8AC3E}">
        <p14:creationId xmlns:p14="http://schemas.microsoft.com/office/powerpoint/2010/main" val="187418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here's Model 4. We borrow information from all of our 663 subjects to estimate each subject's random effects.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Scientifically, we are not really interested in estimates of individual effects,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we might be interested in hyperparameters like sigma2_gamma_0, which captures how much the intercepts differ from the mean of their group.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if the measurement error, or whatever is captured by epsilon, differs by subject?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It's also possible to put hierarchy on the epsilons, by making each sigma_i^2 a draw from an underlying distribution.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to weigh the benefits against the computational cost. The model already has 1335 parameters.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Sometimes we just try adding something like this and see if it makes a difference or not.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our data, it doesn’t.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Other than making the model more complex, how else can we improve our parameter estimates? </a:t>
            </a:r>
          </a:p>
          <a:p>
            <a:endParaRPr lang="en-US" dirty="0"/>
          </a:p>
        </p:txBody>
      </p:sp>
      <p:sp>
        <p:nvSpPr>
          <p:cNvPr id="4" name="Slide Number Placeholder 3"/>
          <p:cNvSpPr>
            <a:spLocks noGrp="1"/>
          </p:cNvSpPr>
          <p:nvPr>
            <p:ph type="sldNum" sz="quarter" idx="5"/>
          </p:nvPr>
        </p:nvSpPr>
        <p:spPr/>
        <p:txBody>
          <a:bodyPr/>
          <a:lstStyle/>
          <a:p>
            <a:fld id="{11A69144-7B85-4B37-A6B4-1C781E25F515}" type="slidenum">
              <a:rPr lang="en-US" smtClean="0"/>
              <a:t>9</a:t>
            </a:fld>
            <a:endParaRPr lang="en-US"/>
          </a:p>
        </p:txBody>
      </p:sp>
    </p:spTree>
    <p:extLst>
      <p:ext uri="{BB962C8B-B14F-4D97-AF65-F5344CB8AC3E}">
        <p14:creationId xmlns:p14="http://schemas.microsoft.com/office/powerpoint/2010/main" val="3416472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5/17/2021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5/17/2021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5/17/2021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window&#10;&#10;Description automatically generated">
            <a:extLst>
              <a:ext uri="{FF2B5EF4-FFF2-40B4-BE49-F238E27FC236}">
                <a16:creationId xmlns:a16="http://schemas.microsoft.com/office/drawing/2014/main" id="{29AD9177-1166-408D-B77F-090E443EAE2C}"/>
              </a:ext>
            </a:extLst>
          </p:cNvPr>
          <p:cNvPicPr>
            <a:picLocks noChangeAspect="1"/>
          </p:cNvPicPr>
          <p:nvPr/>
        </p:nvPicPr>
        <p:blipFill rotWithShape="1">
          <a:blip r:embed="rId3">
            <a:alphaModFix amt="40000"/>
          </a:blip>
          <a:srcRect/>
          <a:stretch/>
        </p:blipFill>
        <p:spPr>
          <a:xfrm>
            <a:off x="20" y="10"/>
            <a:ext cx="12191980" cy="6857990"/>
          </a:xfrm>
          <a:prstGeom prst="rect">
            <a:avLst/>
          </a:prstGeom>
          <a:effectLst>
            <a:outerShdw blurRad="50800" dist="50800" dir="5400000" algn="ctr" rotWithShape="0">
              <a:schemeClr val="accent6"/>
            </a:outerShdw>
          </a:effectLst>
        </p:spPr>
      </p:pic>
      <p:sp>
        <p:nvSpPr>
          <p:cNvPr id="2" name="Title 1">
            <a:extLst>
              <a:ext uri="{FF2B5EF4-FFF2-40B4-BE49-F238E27FC236}">
                <a16:creationId xmlns:a16="http://schemas.microsoft.com/office/drawing/2014/main" id="{BDE94B8D-3078-4726-87CB-EF930D891A85}"/>
              </a:ext>
            </a:extLst>
          </p:cNvPr>
          <p:cNvSpPr>
            <a:spLocks noGrp="1"/>
          </p:cNvSpPr>
          <p:nvPr>
            <p:ph type="ctrTitle"/>
          </p:nvPr>
        </p:nvSpPr>
        <p:spPr>
          <a:xfrm>
            <a:off x="1154955" y="1451662"/>
            <a:ext cx="8825658" cy="2677648"/>
          </a:xfrm>
        </p:spPr>
        <p:txBody>
          <a:bodyPr>
            <a:normAutofit/>
          </a:bodyPr>
          <a:lstStyle/>
          <a:p>
            <a:pPr marL="0" marR="0">
              <a:spcBef>
                <a:spcPts val="0"/>
              </a:spcBef>
              <a:spcAft>
                <a:spcPts val="0"/>
              </a:spcAft>
            </a:pPr>
            <a:r>
              <a:rPr lang="en-US" b="1" dirty="0">
                <a:solidFill>
                  <a:schemeClr val="tx1"/>
                </a:solidFill>
                <a:effectLst/>
                <a:ea typeface="Calibri" panose="020F0502020204030204" pitchFamily="34" charset="0"/>
                <a:cs typeface="Times New Roman" panose="02020603050405020304" pitchFamily="18" charset="0"/>
              </a:rPr>
              <a:t>Alzheimer’s Disease, </a:t>
            </a:r>
            <a:br>
              <a:rPr lang="en-US" dirty="0">
                <a:solidFill>
                  <a:schemeClr val="tx1"/>
                </a:solidFill>
                <a:effectLst/>
                <a:ea typeface="Calibri" panose="020F0502020204030204" pitchFamily="34" charset="0"/>
                <a:cs typeface="Times New Roman" panose="02020603050405020304" pitchFamily="18" charset="0"/>
              </a:rPr>
            </a:br>
            <a:r>
              <a:rPr lang="en-US" b="1" dirty="0">
                <a:solidFill>
                  <a:schemeClr val="tx1"/>
                </a:solidFill>
                <a:effectLst/>
                <a:ea typeface="Calibri" panose="020F0502020204030204" pitchFamily="34" charset="0"/>
                <a:cs typeface="Times New Roman" panose="02020603050405020304" pitchFamily="18" charset="0"/>
              </a:rPr>
              <a:t>Cognitive Function, </a:t>
            </a:r>
            <a:br>
              <a:rPr lang="en-US" dirty="0">
                <a:solidFill>
                  <a:schemeClr val="tx1"/>
                </a:solidFill>
                <a:effectLst/>
                <a:ea typeface="Calibri" panose="020F0502020204030204" pitchFamily="34" charset="0"/>
                <a:cs typeface="Times New Roman" panose="02020603050405020304" pitchFamily="18" charset="0"/>
              </a:rPr>
            </a:br>
            <a:r>
              <a:rPr lang="en-US" b="1" dirty="0">
                <a:solidFill>
                  <a:schemeClr val="tx1"/>
                </a:solidFill>
                <a:effectLst/>
                <a:ea typeface="Calibri" panose="020F0502020204030204" pitchFamily="34" charset="0"/>
              </a:rPr>
              <a:t>and the Entorhinal Cortex</a:t>
            </a:r>
            <a:endParaRPr lang="en-US" dirty="0">
              <a:solidFill>
                <a:schemeClr val="tx1"/>
              </a:solidFill>
            </a:endParaRPr>
          </a:p>
        </p:txBody>
      </p:sp>
      <p:sp>
        <p:nvSpPr>
          <p:cNvPr id="3" name="Subtitle 2">
            <a:extLst>
              <a:ext uri="{FF2B5EF4-FFF2-40B4-BE49-F238E27FC236}">
                <a16:creationId xmlns:a16="http://schemas.microsoft.com/office/drawing/2014/main" id="{960D1279-17A1-48CC-B4D3-583F159AE66D}"/>
              </a:ext>
            </a:extLst>
          </p:cNvPr>
          <p:cNvSpPr>
            <a:spLocks noGrp="1"/>
          </p:cNvSpPr>
          <p:nvPr>
            <p:ph type="subTitle" idx="1"/>
          </p:nvPr>
        </p:nvSpPr>
        <p:spPr>
          <a:xfrm>
            <a:off x="1154955" y="4590945"/>
            <a:ext cx="8825658" cy="861420"/>
          </a:xfrm>
        </p:spPr>
        <p:txBody>
          <a:bodyPr>
            <a:noAutofit/>
          </a:bodyPr>
          <a:lstStyle/>
          <a:p>
            <a:pPr>
              <a:lnSpc>
                <a:spcPct val="90000"/>
              </a:lnSpc>
            </a:pPr>
            <a:endParaRPr lang="en-US" sz="2000" dirty="0">
              <a:solidFill>
                <a:schemeClr val="tx1"/>
              </a:solidFill>
            </a:endParaRPr>
          </a:p>
          <a:p>
            <a:pPr>
              <a:lnSpc>
                <a:spcPct val="90000"/>
              </a:lnSpc>
            </a:pPr>
            <a:r>
              <a:rPr lang="en-US" sz="2000" dirty="0">
                <a:solidFill>
                  <a:schemeClr val="tx1"/>
                </a:solidFill>
              </a:rPr>
              <a:t>Presentation by jesse Birchfield</a:t>
            </a:r>
          </a:p>
          <a:p>
            <a:pPr>
              <a:lnSpc>
                <a:spcPct val="90000"/>
              </a:lnSpc>
            </a:pPr>
            <a:r>
              <a:rPr lang="en-US" sz="2000" dirty="0">
                <a:solidFill>
                  <a:schemeClr val="tx1"/>
                </a:solidFill>
              </a:rPr>
              <a:t>Research with Andrew Holbrook (UCLA), nick </a:t>
            </a:r>
            <a:r>
              <a:rPr lang="en-US" sz="2000" dirty="0" err="1">
                <a:solidFill>
                  <a:schemeClr val="tx1"/>
                </a:solidFill>
              </a:rPr>
              <a:t>tustison</a:t>
            </a:r>
            <a:r>
              <a:rPr lang="en-US" sz="2000" dirty="0">
                <a:solidFill>
                  <a:schemeClr val="tx1"/>
                </a:solidFill>
              </a:rPr>
              <a:t> (UVA)</a:t>
            </a:r>
          </a:p>
          <a:p>
            <a:pPr>
              <a:lnSpc>
                <a:spcPct val="90000"/>
              </a:lnSpc>
            </a:pPr>
            <a:r>
              <a:rPr lang="en-US" sz="2000" dirty="0">
                <a:solidFill>
                  <a:schemeClr val="tx1"/>
                </a:solidFill>
              </a:rPr>
              <a:t>For the Alzheimer’s disease neuroimaging initiative</a:t>
            </a:r>
          </a:p>
        </p:txBody>
      </p:sp>
    </p:spTree>
    <p:extLst>
      <p:ext uri="{BB962C8B-B14F-4D97-AF65-F5344CB8AC3E}">
        <p14:creationId xmlns:p14="http://schemas.microsoft.com/office/powerpoint/2010/main" val="21159374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7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500"/>
                                  </p:stCondLst>
                                  <p:iterate>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1500"/>
                                  </p:stCondLst>
                                  <p:iterate>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5D0B-D7F7-48BF-B42F-B655F1E9FCAC}"/>
              </a:ext>
            </a:extLst>
          </p:cNvPr>
          <p:cNvSpPr>
            <a:spLocks noGrp="1"/>
          </p:cNvSpPr>
          <p:nvPr>
            <p:ph type="title"/>
          </p:nvPr>
        </p:nvSpPr>
        <p:spPr/>
        <p:txBody>
          <a:bodyPr/>
          <a:lstStyle/>
          <a:p>
            <a:r>
              <a:rPr lang="en-US" dirty="0"/>
              <a:t>Model 5: priors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ADAC9A-BB76-4945-A5A4-C3E5096CA286}"/>
                  </a:ext>
                </a:extLst>
              </p:cNvPr>
              <p:cNvSpPr>
                <a:spLocks noGrp="1"/>
              </p:cNvSpPr>
              <p:nvPr>
                <p:ph idx="1"/>
              </p:nvPr>
            </p:nvSpPr>
            <p:spPr>
              <a:xfrm>
                <a:off x="1154953" y="2603500"/>
                <a:ext cx="10022034" cy="3416300"/>
              </a:xfrm>
            </p:spPr>
            <p:txBody>
              <a:bodyPr>
                <a:normAutofit/>
              </a:bodyPr>
              <a:lstStyle/>
              <a:p>
                <a:pPr>
                  <a:lnSpc>
                    <a:spcPct val="90000"/>
                  </a:lnSpc>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𝐶𝑁</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𝑀𝐶𝐼</m:t>
                            </m:r>
                          </m:sub>
                        </m:sSub>
                        <m:r>
                          <a:rPr lang="en-US" sz="2000" b="0" i="1" smtClean="0">
                            <a:latin typeface="Cambria Math" panose="02040503050406030204" pitchFamily="18" charset="0"/>
                          </a:rPr>
                          <m:t>𝑀𝐶𝐼</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𝐴𝐷</m:t>
                            </m:r>
                          </m:sub>
                        </m:sSub>
                        <m:r>
                          <a:rPr lang="en-US" sz="2000" b="0" i="1" smtClean="0">
                            <a:latin typeface="Cambria Math" panose="02040503050406030204" pitchFamily="18" charset="0"/>
                          </a:rPr>
                          <m:t>𝐴𝐷</m:t>
                        </m:r>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0</m:t>
                            </m:r>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𝐶𝑁</m:t>
                            </m:r>
                            <m:r>
                              <a:rPr lang="en-US" sz="2000" b="0" i="1" smtClean="0">
                                <a:latin typeface="Cambria Math" panose="02040503050406030204" pitchFamily="18" charset="0"/>
                              </a:rPr>
                              <m:t>_</m:t>
                            </m:r>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𝑀𝐶𝐼</m:t>
                            </m:r>
                            <m:r>
                              <a:rPr lang="en-US" sz="2000" b="0" i="1" smtClean="0">
                                <a:latin typeface="Cambria Math" panose="02040503050406030204" pitchFamily="18" charset="0"/>
                              </a:rPr>
                              <m:t>_</m:t>
                            </m:r>
                            <m:r>
                              <a:rPr lang="en-US" sz="2000" i="1">
                                <a:latin typeface="Cambria Math" panose="02040503050406030204" pitchFamily="18" charset="0"/>
                              </a:rPr>
                              <m:t>𝑡</m:t>
                            </m:r>
                          </m:sub>
                        </m:sSub>
                        <m:r>
                          <a:rPr lang="en-US" sz="2000" b="0" i="1" smtClean="0">
                            <a:latin typeface="Cambria Math" panose="02040503050406030204" pitchFamily="18" charset="0"/>
                          </a:rPr>
                          <m:t>𝑀𝐶𝐼</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𝐴𝐷</m:t>
                            </m:r>
                            <m:r>
                              <a:rPr lang="en-US" sz="2000" b="0" i="1" smtClean="0">
                                <a:latin typeface="Cambria Math" panose="02040503050406030204" pitchFamily="18" charset="0"/>
                              </a:rPr>
                              <m:t>_</m:t>
                            </m:r>
                            <m:r>
                              <a:rPr lang="en-US" sz="2000" i="1">
                                <a:latin typeface="Cambria Math" panose="02040503050406030204" pitchFamily="18" charset="0"/>
                              </a:rPr>
                              <m:t>𝑡</m:t>
                            </m:r>
                          </m:sub>
                        </m:sSub>
                        <m:r>
                          <a:rPr lang="en-US" sz="2000" b="0" i="1" smtClean="0">
                            <a:latin typeface="Cambria Math" panose="02040503050406030204" pitchFamily="18" charset="0"/>
                          </a:rPr>
                          <m:t>𝐴𝐷</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1</m:t>
                            </m:r>
                            <m:r>
                              <a:rPr lang="en-US" sz="2000" b="0" i="1" smtClean="0">
                                <a:latin typeface="Cambria Math" panose="02040503050406030204" pitchFamily="18" charset="0"/>
                              </a:rPr>
                              <m:t>𝑖</m:t>
                            </m:r>
                          </m:sub>
                        </m:sSub>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𝑖𝑗</m:t>
                        </m:r>
                      </m:sub>
                    </m:sSub>
                  </m:oMath>
                </a14:m>
                <a:endParaRPr lang="en-US" sz="2000" dirty="0"/>
              </a:p>
              <a:p>
                <a:pPr marL="0" indent="0">
                  <a:lnSpc>
                    <a:spcPct val="90000"/>
                  </a:lnSpc>
                  <a:buNone/>
                </a:pP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 </m:t>
                    </m:r>
                    <m:limUpp>
                      <m:limUppPr>
                        <m:ctrlPr>
                          <a:rPr lang="en-US" sz="2000" b="0" i="1" smtClean="0">
                            <a:latin typeface="Cambria Math" panose="02040503050406030204" pitchFamily="18" charset="0"/>
                          </a:rPr>
                        </m:ctrlPr>
                      </m:limUppPr>
                      <m:e>
                        <m:r>
                          <a:rPr lang="en-US" sz="2000" b="0" i="1" smtClean="0">
                            <a:latin typeface="Cambria Math" panose="02040503050406030204" pitchFamily="18" charset="0"/>
                          </a:rPr>
                          <m:t>~</m:t>
                        </m:r>
                      </m:e>
                      <m:lim>
                        <m:r>
                          <a:rPr lang="en-US" sz="2000" b="0" i="1" smtClean="0">
                            <a:latin typeface="Cambria Math" panose="02040503050406030204" pitchFamily="18" charset="0"/>
                          </a:rPr>
                          <m:t>𝑖𝑖𝑑</m:t>
                        </m:r>
                      </m:lim>
                    </m:limUpp>
                    <m:r>
                      <a:rPr lang="en-US" sz="2000" b="0" i="1" smtClean="0">
                        <a:latin typeface="Cambria Math" panose="02040503050406030204" pitchFamily="18" charset="0"/>
                      </a:rPr>
                      <m:t> </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2</m:t>
                            </m:r>
                          </m:sup>
                        </m:sSup>
                      </m:e>
                    </m:d>
                    <m:r>
                      <a:rPr lang="en-US" sz="2000" b="0" i="0"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0</m:t>
                        </m:r>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limUpp>
                      <m:limUppPr>
                        <m:ctrlPr>
                          <a:rPr lang="en-US" sz="2000" b="0" i="1" smtClean="0">
                            <a:latin typeface="Cambria Math" panose="02040503050406030204" pitchFamily="18" charset="0"/>
                          </a:rPr>
                        </m:ctrlPr>
                      </m:limUppPr>
                      <m:e>
                        <m:r>
                          <a:rPr lang="en-US" sz="2000" b="0" i="1" smtClean="0">
                            <a:latin typeface="Cambria Math" panose="02040503050406030204" pitchFamily="18" charset="0"/>
                          </a:rPr>
                          <m:t>~</m:t>
                        </m:r>
                      </m:e>
                      <m:lim>
                        <m:r>
                          <a:rPr lang="en-US" sz="2000" b="0" i="1" smtClean="0">
                            <a:latin typeface="Cambria Math" panose="02040503050406030204" pitchFamily="18" charset="0"/>
                          </a:rPr>
                          <m:t>𝑖𝑖𝑑</m:t>
                        </m:r>
                      </m:lim>
                    </m:limUpp>
                    <m:r>
                      <a:rPr lang="en-US" sz="2000" b="0" i="1" smtClean="0">
                        <a:latin typeface="Cambria Math" panose="02040503050406030204" pitchFamily="18" charset="0"/>
                      </a:rPr>
                      <m:t> </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0</m:t>
                                </m:r>
                              </m:sub>
                            </m:sSub>
                          </m:sub>
                          <m:sup>
                            <m:r>
                              <a:rPr lang="en-US" sz="2000" b="0" i="1" smtClean="0">
                                <a:latin typeface="Cambria Math" panose="02040503050406030204" pitchFamily="18" charset="0"/>
                              </a:rPr>
                              <m:t>2</m:t>
                            </m:r>
                          </m:sup>
                        </m:sSubSup>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1</m:t>
                        </m:r>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limUpp>
                      <m:limUppPr>
                        <m:ctrlPr>
                          <a:rPr lang="en-US" sz="2000" b="0" i="1" smtClean="0">
                            <a:latin typeface="Cambria Math" panose="02040503050406030204" pitchFamily="18" charset="0"/>
                          </a:rPr>
                        </m:ctrlPr>
                      </m:limUppPr>
                      <m:e>
                        <m:r>
                          <a:rPr lang="en-US" sz="2000" b="0" i="1" smtClean="0">
                            <a:latin typeface="Cambria Math" panose="02040503050406030204" pitchFamily="18" charset="0"/>
                          </a:rPr>
                          <m:t>~</m:t>
                        </m:r>
                      </m:e>
                      <m:lim>
                        <m:r>
                          <a:rPr lang="en-US" sz="2000" b="0" i="1" smtClean="0">
                            <a:latin typeface="Cambria Math" panose="02040503050406030204" pitchFamily="18" charset="0"/>
                          </a:rPr>
                          <m:t>𝑖𝑖𝑑</m:t>
                        </m:r>
                      </m:lim>
                    </m:limUpp>
                    <m:r>
                      <a:rPr lang="en-US" sz="2000" b="0" i="1" smtClean="0">
                        <a:latin typeface="Cambria Math" panose="02040503050406030204" pitchFamily="18" charset="0"/>
                      </a:rPr>
                      <m:t> </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1</m:t>
                                </m:r>
                              </m:sub>
                            </m:sSub>
                          </m:sub>
                          <m:sup>
                            <m:r>
                              <a:rPr lang="en-US" sz="2000" b="0" i="1" smtClean="0">
                                <a:latin typeface="Cambria Math" panose="02040503050406030204" pitchFamily="18" charset="0"/>
                              </a:rPr>
                              <m:t>2</m:t>
                            </m:r>
                          </m:sup>
                        </m:sSubSup>
                      </m:e>
                    </m:d>
                  </m:oMath>
                </a14:m>
                <a:endParaRPr lang="en-US" sz="2000" dirty="0"/>
              </a:p>
              <a:p>
                <a:pPr marL="0" indent="0">
                  <a:lnSpc>
                    <a:spcPct val="90000"/>
                  </a:lnSpc>
                  <a:buNone/>
                </a:pPr>
                <a14:m>
                  <m:oMath xmlns:m="http://schemas.openxmlformats.org/officeDocument/2006/math">
                    <m:r>
                      <a:rPr lang="en-US" sz="2000" i="1" dirty="0" smtClean="0">
                        <a:latin typeface="Cambria Math" panose="02040503050406030204" pitchFamily="18" charset="0"/>
                      </a:rPr>
                      <m:t>  </m:t>
                    </m:r>
                    <m:r>
                      <a:rPr lang="en-US" sz="2000" b="0" i="1" dirty="0" smtClean="0">
                        <a:latin typeface="Cambria Math" panose="02040503050406030204" pitchFamily="18" charset="0"/>
                      </a:rPr>
                      <m:t>   </m:t>
                    </m:r>
                    <m:r>
                      <a:rPr lang="en-US" sz="2000" i="1" dirty="0" smtClean="0">
                        <a:latin typeface="Cambria Math" panose="02040503050406030204" pitchFamily="18" charset="0"/>
                      </a:rPr>
                      <m:t>  </m:t>
                    </m:r>
                    <m:r>
                      <a:rPr lang="en-US" sz="2000" i="1" dirty="0" smtClean="0">
                        <a:solidFill>
                          <a:srgbClr val="00B050"/>
                        </a:solidFill>
                        <a:latin typeface="Cambria Math" panose="02040503050406030204" pitchFamily="18" charset="0"/>
                      </a:rPr>
                      <m:t>[</m:t>
                    </m:r>
                    <m:r>
                      <m:rPr>
                        <m:sty m:val="p"/>
                      </m:rPr>
                      <a:rPr lang="en-US" sz="2000" i="0" dirty="0" smtClean="0">
                        <a:solidFill>
                          <a:srgbClr val="00B050"/>
                        </a:solidFill>
                        <a:latin typeface="Cambria Math" panose="02040503050406030204" pitchFamily="18" charset="0"/>
                      </a:rPr>
                      <m:t>informative</m:t>
                    </m:r>
                    <m:r>
                      <a:rPr lang="en-US" sz="2000" i="0" dirty="0" smtClean="0">
                        <a:solidFill>
                          <a:srgbClr val="00B050"/>
                        </a:solidFill>
                        <a:latin typeface="Cambria Math" panose="02040503050406030204" pitchFamily="18" charset="0"/>
                      </a:rPr>
                      <m:t> </m:t>
                    </m:r>
                    <m:r>
                      <m:rPr>
                        <m:sty m:val="p"/>
                      </m:rPr>
                      <a:rPr lang="en-US" sz="2000" i="0" dirty="0" smtClean="0">
                        <a:solidFill>
                          <a:srgbClr val="00B050"/>
                        </a:solidFill>
                        <a:latin typeface="Cambria Math" panose="02040503050406030204" pitchFamily="18" charset="0"/>
                      </a:rPr>
                      <m:t>priors</m:t>
                    </m:r>
                    <m:r>
                      <a:rPr lang="en-US" sz="2000" i="0" dirty="0" smtClean="0">
                        <a:solidFill>
                          <a:srgbClr val="00B050"/>
                        </a:solidFill>
                        <a:latin typeface="Cambria Math" panose="02040503050406030204" pitchFamily="18" charset="0"/>
                      </a:rPr>
                      <m:t> </m:t>
                    </m:r>
                    <m:r>
                      <m:rPr>
                        <m:sty m:val="p"/>
                      </m:rPr>
                      <a:rPr lang="en-US" sz="2000" i="0" dirty="0" smtClean="0">
                        <a:solidFill>
                          <a:srgbClr val="00B050"/>
                        </a:solidFill>
                        <a:latin typeface="Cambria Math" panose="02040503050406030204" pitchFamily="18" charset="0"/>
                      </a:rPr>
                      <m:t>on</m:t>
                    </m:r>
                    <m:r>
                      <a:rPr lang="en-US" sz="2000" i="0" dirty="0" smtClean="0">
                        <a:solidFill>
                          <a:srgbClr val="00B050"/>
                        </a:solidFill>
                        <a:latin typeface="Cambria Math" panose="02040503050406030204" pitchFamily="18" charset="0"/>
                      </a:rPr>
                      <m:t> </m:t>
                    </m:r>
                    <m:r>
                      <m:rPr>
                        <m:sty m:val="p"/>
                      </m:rPr>
                      <a:rPr lang="en-US" sz="2000" i="0" dirty="0" smtClean="0">
                        <a:solidFill>
                          <a:srgbClr val="00B050"/>
                        </a:solidFill>
                        <a:latin typeface="Cambria Math" panose="02040503050406030204" pitchFamily="18" charset="0"/>
                      </a:rPr>
                      <m:t>all</m:t>
                    </m:r>
                    <m:r>
                      <a:rPr lang="en-US" sz="2000" i="1" dirty="0" smtClean="0">
                        <a:solidFill>
                          <a:srgbClr val="00B050"/>
                        </a:solidFill>
                        <a:latin typeface="Cambria Math" panose="02040503050406030204" pitchFamily="18" charset="0"/>
                      </a:rPr>
                      <m:t> </m:t>
                    </m:r>
                    <m:r>
                      <a:rPr lang="en-US" sz="2000" b="0" i="1" smtClean="0">
                        <a:solidFill>
                          <a:srgbClr val="00B050"/>
                        </a:solidFill>
                        <a:latin typeface="Cambria Math" panose="02040503050406030204" pitchFamily="18" charset="0"/>
                      </a:rPr>
                      <m:t>𝛽</m:t>
                    </m:r>
                    <m:r>
                      <a:rPr lang="en-US" sz="2000" i="1" dirty="0" smtClean="0">
                        <a:solidFill>
                          <a:srgbClr val="00B050"/>
                        </a:solidFill>
                        <a:latin typeface="Cambria Math" panose="02040503050406030204" pitchFamily="18" charset="0"/>
                      </a:rPr>
                      <m:t>, </m:t>
                    </m:r>
                    <m:sSup>
                      <m:sSupPr>
                        <m:ctrlPr>
                          <a:rPr lang="en-US" sz="2000" b="0" i="1" smtClean="0">
                            <a:solidFill>
                              <a:srgbClr val="00B050"/>
                            </a:solidFill>
                            <a:latin typeface="Cambria Math" panose="02040503050406030204" pitchFamily="18" charset="0"/>
                          </a:rPr>
                        </m:ctrlPr>
                      </m:sSupPr>
                      <m:e>
                        <m:r>
                          <a:rPr lang="en-US" sz="2000" b="0" i="1" smtClean="0">
                            <a:solidFill>
                              <a:srgbClr val="00B050"/>
                            </a:solidFill>
                            <a:latin typeface="Cambria Math" panose="02040503050406030204" pitchFamily="18" charset="0"/>
                          </a:rPr>
                          <m:t>𝜎</m:t>
                        </m:r>
                      </m:e>
                      <m:sup>
                        <m:r>
                          <a:rPr lang="en-US" sz="2000" b="0" i="1" smtClean="0">
                            <a:solidFill>
                              <a:srgbClr val="00B050"/>
                            </a:solidFill>
                            <a:latin typeface="Cambria Math" panose="02040503050406030204" pitchFamily="18" charset="0"/>
                          </a:rPr>
                          <m:t>2</m:t>
                        </m:r>
                      </m:sup>
                    </m:sSup>
                    <m:r>
                      <a:rPr lang="en-US" sz="2000" i="1" dirty="0" smtClean="0">
                        <a:solidFill>
                          <a:srgbClr val="00B050"/>
                        </a:solidFill>
                        <a:latin typeface="Cambria Math" panose="02040503050406030204" pitchFamily="18" charset="0"/>
                      </a:rPr>
                      <m:t> </m:t>
                    </m:r>
                    <m:r>
                      <m:rPr>
                        <m:sty m:val="p"/>
                      </m:rPr>
                      <a:rPr lang="en-US" sz="2000" i="0" dirty="0" smtClean="0">
                        <a:solidFill>
                          <a:srgbClr val="00B050"/>
                        </a:solidFill>
                        <a:latin typeface="Cambria Math" panose="02040503050406030204" pitchFamily="18" charset="0"/>
                      </a:rPr>
                      <m:t>parameters</m:t>
                    </m:r>
                    <m:r>
                      <a:rPr lang="en-US" sz="2000" i="1" dirty="0" smtClean="0">
                        <a:solidFill>
                          <a:srgbClr val="00B050"/>
                        </a:solidFill>
                        <a:latin typeface="Cambria Math" panose="02040503050406030204" pitchFamily="18" charset="0"/>
                      </a:rPr>
                      <m:t>]</m:t>
                    </m:r>
                  </m:oMath>
                </a14:m>
                <a:r>
                  <a:rPr lang="en-US" sz="2000" dirty="0">
                    <a:solidFill>
                      <a:srgbClr val="00B050"/>
                    </a:solidFill>
                  </a:rPr>
                  <a:t> </a:t>
                </a:r>
                <a:endParaRPr lang="en-US" sz="2000" dirty="0"/>
              </a:p>
              <a:p>
                <a:pPr>
                  <a:lnSpc>
                    <a:spcPct val="90000"/>
                  </a:lnSpc>
                </a:pPr>
                <a:r>
                  <a:rPr lang="en-US" sz="2000" dirty="0"/>
                  <a:t>Informative priors can incorporate scientific knowledge. </a:t>
                </a:r>
              </a:p>
              <a:p>
                <a:pPr>
                  <a:lnSpc>
                    <a:spcPct val="90000"/>
                  </a:lnSpc>
                </a:pPr>
                <a:r>
                  <a:rPr lang="en-US" sz="2000" dirty="0"/>
                  <a:t>For parameters informed by fewer observations, such as the random effects, this can greatly improve the estimates.</a:t>
                </a:r>
              </a:p>
              <a:p>
                <a:pPr>
                  <a:lnSpc>
                    <a:spcPct val="90000"/>
                  </a:lnSpc>
                </a:pPr>
                <a:r>
                  <a:rPr lang="en-US" sz="2000" dirty="0"/>
                  <a:t>Regularizing (biasing) priors on </a:t>
                </a:r>
                <a14:m>
                  <m:oMath xmlns:m="http://schemas.openxmlformats.org/officeDocument/2006/math">
                    <m:r>
                      <a:rPr lang="en-US" sz="2000" b="0" i="1" smtClean="0">
                        <a:latin typeface="Cambria Math" panose="02040503050406030204" pitchFamily="18" charset="0"/>
                      </a:rPr>
                      <m:t>𝛽</m:t>
                    </m:r>
                  </m:oMath>
                </a14:m>
                <a:r>
                  <a:rPr lang="en-US" sz="2000" dirty="0"/>
                  <a:t> can keep estimates conservative, similar in spirit to lasso or ridge regression. </a:t>
                </a:r>
              </a:p>
            </p:txBody>
          </p:sp>
        </mc:Choice>
        <mc:Fallback xmlns="">
          <p:sp>
            <p:nvSpPr>
              <p:cNvPr id="3" name="Content Placeholder 2">
                <a:extLst>
                  <a:ext uri="{FF2B5EF4-FFF2-40B4-BE49-F238E27FC236}">
                    <a16:creationId xmlns:a16="http://schemas.microsoft.com/office/drawing/2014/main" id="{39ADAC9A-BB76-4945-A5A4-C3E5096CA286}"/>
                  </a:ext>
                </a:extLst>
              </p:cNvPr>
              <p:cNvSpPr>
                <a:spLocks noGrp="1" noRot="1" noChangeAspect="1" noMove="1" noResize="1" noEditPoints="1" noAdjustHandles="1" noChangeArrowheads="1" noChangeShapeType="1" noTextEdit="1"/>
              </p:cNvSpPr>
              <p:nvPr>
                <p:ph idx="1"/>
              </p:nvPr>
            </p:nvSpPr>
            <p:spPr>
              <a:xfrm>
                <a:off x="1154953" y="2603500"/>
                <a:ext cx="10022034" cy="3416300"/>
              </a:xfrm>
              <a:blipFill>
                <a:blip r:embed="rId3"/>
                <a:stretch>
                  <a:fillRect l="-243" r="-61"/>
                </a:stretch>
              </a:blipFill>
            </p:spPr>
            <p:txBody>
              <a:bodyPr/>
              <a:lstStyle/>
              <a:p>
                <a:r>
                  <a:rPr lang="en-US">
                    <a:noFill/>
                  </a:rPr>
                  <a:t> </a:t>
                </a:r>
              </a:p>
            </p:txBody>
          </p:sp>
        </mc:Fallback>
      </mc:AlternateContent>
      <p:pic>
        <p:nvPicPr>
          <p:cNvPr id="4" name="Picture 3" descr="Little Boy Concentrating Building Model Airplane Educational Hobby by JP  Danko - Creative, Diy">
            <a:extLst>
              <a:ext uri="{FF2B5EF4-FFF2-40B4-BE49-F238E27FC236}">
                <a16:creationId xmlns:a16="http://schemas.microsoft.com/office/drawing/2014/main" id="{49869B07-BC75-4631-93E7-E5ABECF05EA4}"/>
              </a:ext>
            </a:extLst>
          </p:cNvPr>
          <p:cNvPicPr/>
          <p:nvPr/>
        </p:nvPicPr>
        <p:blipFill rotWithShape="1">
          <a:blip r:embed="rId4">
            <a:extLst>
              <a:ext uri="{28A0092B-C50C-407E-A947-70E740481C1C}">
                <a14:useLocalDpi xmlns:a14="http://schemas.microsoft.com/office/drawing/2010/main" val="0"/>
              </a:ext>
            </a:extLst>
          </a:blip>
          <a:srcRect l="5440" r="4" b="4"/>
          <a:stretch/>
        </p:blipFill>
        <p:spPr bwMode="auto">
          <a:xfrm>
            <a:off x="9375494" y="461015"/>
            <a:ext cx="2336600" cy="1828800"/>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65649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F720EFE-C80A-448A-B091-4366D90E5355}"/>
              </a:ext>
            </a:extLst>
          </p:cNvPr>
          <p:cNvPicPr>
            <a:picLocks noChangeAspect="1"/>
          </p:cNvPicPr>
          <p:nvPr/>
        </p:nvPicPr>
        <p:blipFill rotWithShape="1">
          <a:blip r:embed="rId3">
            <a:alphaModFix amt="40000"/>
          </a:blip>
          <a:srcRect t="7195" b="11578"/>
          <a:stretch/>
        </p:blipFill>
        <p:spPr>
          <a:xfrm>
            <a:off x="20" y="10"/>
            <a:ext cx="12191980" cy="6857990"/>
          </a:xfrm>
          <a:prstGeom prst="rect">
            <a:avLst/>
          </a:prstGeom>
        </p:spPr>
      </p:pic>
      <p:sp>
        <p:nvSpPr>
          <p:cNvPr id="2" name="Title 1">
            <a:extLst>
              <a:ext uri="{FF2B5EF4-FFF2-40B4-BE49-F238E27FC236}">
                <a16:creationId xmlns:a16="http://schemas.microsoft.com/office/drawing/2014/main" id="{146753D7-F20A-4264-9B6E-092F7BB734A9}"/>
              </a:ext>
            </a:extLst>
          </p:cNvPr>
          <p:cNvSpPr>
            <a:spLocks noGrp="1"/>
          </p:cNvSpPr>
          <p:nvPr>
            <p:ph type="title"/>
          </p:nvPr>
        </p:nvSpPr>
        <p:spPr>
          <a:xfrm>
            <a:off x="1154954" y="973668"/>
            <a:ext cx="8761413" cy="706964"/>
          </a:xfrm>
        </p:spPr>
        <p:txBody>
          <a:bodyPr>
            <a:normAutofit fontScale="90000"/>
          </a:bodyPr>
          <a:lstStyle/>
          <a:p>
            <a:r>
              <a:rPr lang="en-US" dirty="0">
                <a:solidFill>
                  <a:schemeClr val="tx1"/>
                </a:solidFill>
              </a:rPr>
              <a:t>Robust likelihood estimation</a:t>
            </a:r>
            <a:br>
              <a:rPr lang="en-US" dirty="0">
                <a:solidFill>
                  <a:schemeClr val="tx1"/>
                </a:solidFill>
              </a:rPr>
            </a:br>
            <a:endParaRPr lang="en-US" dirty="0">
              <a:solidFill>
                <a:schemeClr val="tx1"/>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A4DCCF3-EB59-4E70-919A-CDD4D7918AAE}"/>
                  </a:ext>
                </a:extLst>
              </p:cNvPr>
              <p:cNvSpPr>
                <a:spLocks noGrp="1"/>
              </p:cNvSpPr>
              <p:nvPr>
                <p:ph idx="1"/>
              </p:nvPr>
            </p:nvSpPr>
            <p:spPr>
              <a:xfrm>
                <a:off x="1154954" y="1743443"/>
                <a:ext cx="9551146" cy="4356415"/>
              </a:xfrm>
            </p:spPr>
            <p:txBody>
              <a:bodyPr>
                <a:normAutofit fontScale="92500" lnSpcReduction="10000"/>
              </a:bodyPr>
              <a:lstStyle/>
              <a:p>
                <a:pPr>
                  <a:lnSpc>
                    <a:spcPct val="90000"/>
                  </a:lnSpc>
                </a:pPr>
                <a:r>
                  <a:rPr lang="en-US" sz="2400" dirty="0">
                    <a:solidFill>
                      <a:schemeClr val="tx1"/>
                    </a:solidFill>
                  </a:rPr>
                  <a:t>Normal model: outliers extremely unlikely. </a:t>
                </a:r>
              </a:p>
              <a:p>
                <a:pPr>
                  <a:lnSpc>
                    <a:spcPct val="90000"/>
                  </a:lnSpc>
                </a:pPr>
                <a:r>
                  <a:rPr lang="en-US" sz="2400" dirty="0">
                    <a:solidFill>
                      <a:schemeClr val="tx1"/>
                    </a:solidFill>
                  </a:rPr>
                  <a:t>Density of </a:t>
                </a:r>
                <a14:m>
                  <m:oMath xmlns:m="http://schemas.openxmlformats.org/officeDocument/2006/math">
                    <m:r>
                      <a:rPr lang="en-US" sz="2400" i="1" dirty="0" smtClean="0">
                        <a:solidFill>
                          <a:schemeClr val="tx1"/>
                        </a:solidFill>
                        <a:latin typeface="Cambria Math" panose="02040503050406030204" pitchFamily="18" charset="0"/>
                      </a:rPr>
                      <m:t>𝑁</m:t>
                    </m:r>
                    <m:r>
                      <a:rPr lang="en-US" sz="2400" i="1" dirty="0" smtClean="0">
                        <a:solidFill>
                          <a:schemeClr val="tx1"/>
                        </a:solidFill>
                        <a:latin typeface="Cambria Math" panose="02040503050406030204" pitchFamily="18" charset="0"/>
                      </a:rPr>
                      <m:t>(0,1)</m:t>
                    </m:r>
                  </m:oMath>
                </a14:m>
                <a:r>
                  <a:rPr lang="en-US" sz="2400" dirty="0">
                    <a:solidFill>
                      <a:schemeClr val="tx1"/>
                    </a:solidFill>
                  </a:rPr>
                  <a:t> is .40 at 0, but .004 at 3. </a:t>
                </a:r>
              </a:p>
              <a:p>
                <a:pPr>
                  <a:lnSpc>
                    <a:spcPct val="90000"/>
                  </a:lnSpc>
                </a:pPr>
                <a:r>
                  <a:rPr lang="en-US" sz="2400" dirty="0">
                    <a:solidFill>
                      <a:schemeClr val="tx1"/>
                    </a:solidFill>
                  </a:rPr>
                  <a:t>Modeled with Normal distribution, outliers pull mean away from center of the data and inflate variance.</a:t>
                </a:r>
              </a:p>
              <a:p>
                <a:pPr>
                  <a:lnSpc>
                    <a:spcPct val="90000"/>
                  </a:lnSpc>
                </a:pPr>
                <a:r>
                  <a:rPr lang="en-US" sz="2400" dirty="0">
                    <a:solidFill>
                      <a:schemeClr val="tx1"/>
                    </a:solidFill>
                  </a:rPr>
                  <a:t>Student </a:t>
                </a:r>
                <a14:m>
                  <m:oMath xmlns:m="http://schemas.openxmlformats.org/officeDocument/2006/math">
                    <m:r>
                      <a:rPr lang="en-US" sz="2400" i="1">
                        <a:solidFill>
                          <a:schemeClr val="tx1"/>
                        </a:solidFill>
                        <a:latin typeface="Cambria Math" panose="02040503050406030204" pitchFamily="18" charset="0"/>
                      </a:rPr>
                      <m:t>𝑡</m:t>
                    </m:r>
                  </m:oMath>
                </a14:m>
                <a:r>
                  <a:rPr lang="en-US" sz="2400" dirty="0">
                    <a:solidFill>
                      <a:schemeClr val="tx1"/>
                    </a:solidFill>
                  </a:rPr>
                  <a:t> distribution has three parameters: </a:t>
                </a:r>
              </a:p>
              <a:p>
                <a:pPr marL="0" indent="0">
                  <a:lnSpc>
                    <a:spcPct val="90000"/>
                  </a:lnSpc>
                  <a:buNone/>
                </a:pPr>
                <a:r>
                  <a:rPr lang="en-US" sz="2400" dirty="0">
                    <a:solidFill>
                      <a:schemeClr val="tx1"/>
                    </a:solidFill>
                  </a:rPr>
                  <a:t>      location/mean </a:t>
                </a:r>
                <a14:m>
                  <m:oMath xmlns:m="http://schemas.openxmlformats.org/officeDocument/2006/math">
                    <m:r>
                      <a:rPr lang="en-US" sz="2400" b="0" i="1">
                        <a:solidFill>
                          <a:schemeClr val="tx1"/>
                        </a:solidFill>
                        <a:latin typeface="Cambria Math" panose="02040503050406030204" pitchFamily="18" charset="0"/>
                      </a:rPr>
                      <m:t>𝜇</m:t>
                    </m:r>
                  </m:oMath>
                </a14:m>
                <a:endParaRPr lang="en-US" sz="2400" b="0" dirty="0">
                  <a:solidFill>
                    <a:schemeClr val="tx1"/>
                  </a:solidFill>
                </a:endParaRPr>
              </a:p>
              <a:p>
                <a:pPr marL="0" indent="0">
                  <a:lnSpc>
                    <a:spcPct val="90000"/>
                  </a:lnSpc>
                  <a:buNone/>
                </a:pPr>
                <a:r>
                  <a:rPr lang="en-US" sz="2400" dirty="0">
                    <a:solidFill>
                      <a:schemeClr val="tx1"/>
                    </a:solidFill>
                  </a:rPr>
                  <a:t>      scale </a:t>
                </a:r>
                <a14:m>
                  <m:oMath xmlns:m="http://schemas.openxmlformats.org/officeDocument/2006/math">
                    <m:r>
                      <a:rPr lang="en-US" sz="2400" b="0" i="1">
                        <a:solidFill>
                          <a:schemeClr val="tx1"/>
                        </a:solidFill>
                        <a:latin typeface="Cambria Math" panose="02040503050406030204" pitchFamily="18" charset="0"/>
                      </a:rPr>
                      <m:t>𝜎</m:t>
                    </m:r>
                  </m:oMath>
                </a14:m>
                <a:endParaRPr lang="en-US" sz="2400" b="0" dirty="0">
                  <a:solidFill>
                    <a:schemeClr val="tx1"/>
                  </a:solidFill>
                </a:endParaRPr>
              </a:p>
              <a:p>
                <a:pPr marL="0" indent="0">
                  <a:lnSpc>
                    <a:spcPct val="90000"/>
                  </a:lnSpc>
                  <a:buNone/>
                </a:pPr>
                <a:r>
                  <a:rPr lang="en-US" sz="2400" dirty="0">
                    <a:solidFill>
                      <a:schemeClr val="tx1"/>
                    </a:solidFill>
                  </a:rPr>
                  <a:t>      kurtosis </a:t>
                </a:r>
                <a14:m>
                  <m:oMath xmlns:m="http://schemas.openxmlformats.org/officeDocument/2006/math">
                    <m:r>
                      <a:rPr lang="en-US" sz="2400" b="0" i="1">
                        <a:solidFill>
                          <a:schemeClr val="tx1"/>
                        </a:solidFill>
                        <a:latin typeface="Cambria Math" panose="02040503050406030204" pitchFamily="18" charset="0"/>
                      </a:rPr>
                      <m:t>𝜈</m:t>
                    </m:r>
                  </m:oMath>
                </a14:m>
                <a:r>
                  <a:rPr lang="en-US" sz="2400" dirty="0">
                    <a:solidFill>
                      <a:schemeClr val="tx1"/>
                    </a:solidFill>
                  </a:rPr>
                  <a:t> (formerly known as “degrees of freedom”). </a:t>
                </a:r>
              </a:p>
              <a:p>
                <a:pPr>
                  <a:lnSpc>
                    <a:spcPct val="90000"/>
                  </a:lnSpc>
                </a:pPr>
                <a:r>
                  <a:rPr lang="en-US" sz="2400" dirty="0">
                    <a:solidFill>
                      <a:schemeClr val="tx1"/>
                    </a:solidFill>
                  </a:rPr>
                  <a:t>Small </a:t>
                </a:r>
                <a14:m>
                  <m:oMath xmlns:m="http://schemas.openxmlformats.org/officeDocument/2006/math">
                    <m:r>
                      <a:rPr lang="en-US" sz="2400" b="0" i="1" smtClean="0">
                        <a:solidFill>
                          <a:schemeClr val="tx1"/>
                        </a:solidFill>
                        <a:latin typeface="Cambria Math" panose="02040503050406030204" pitchFamily="18" charset="0"/>
                      </a:rPr>
                      <m:t>𝜈</m:t>
                    </m:r>
                  </m:oMath>
                </a14:m>
                <a:r>
                  <a:rPr lang="en-US" sz="2400" dirty="0">
                    <a:solidFill>
                      <a:schemeClr val="tx1"/>
                    </a:solidFill>
                  </a:rPr>
                  <a:t> : heavy tails. Large </a:t>
                </a:r>
                <a14:m>
                  <m:oMath xmlns:m="http://schemas.openxmlformats.org/officeDocument/2006/math">
                    <m:r>
                      <a:rPr lang="en-US" sz="2400" b="0" i="1" smtClean="0">
                        <a:solidFill>
                          <a:schemeClr val="tx1"/>
                        </a:solidFill>
                        <a:latin typeface="Cambria Math" panose="02040503050406030204" pitchFamily="18" charset="0"/>
                      </a:rPr>
                      <m:t>𝜈</m:t>
                    </m:r>
                  </m:oMath>
                </a14:m>
                <a:r>
                  <a:rPr lang="en-US" sz="2400" dirty="0">
                    <a:solidFill>
                      <a:schemeClr val="tx1"/>
                    </a:solidFill>
                  </a:rPr>
                  <a:t> : almost-Normal. Thus, </a:t>
                </a:r>
                <a:r>
                  <a:rPr lang="en-US" sz="2400" i="1" dirty="0">
                    <a:solidFill>
                      <a:schemeClr val="tx1"/>
                    </a:solidFill>
                  </a:rPr>
                  <a:t>t</a:t>
                </a:r>
                <a:r>
                  <a:rPr lang="en-US" sz="2400" dirty="0">
                    <a:solidFill>
                      <a:schemeClr val="tx1"/>
                    </a:solidFill>
                  </a:rPr>
                  <a:t> model with </a:t>
                </a:r>
                <a14:m>
                  <m:oMath xmlns:m="http://schemas.openxmlformats.org/officeDocument/2006/math">
                    <m:r>
                      <a:rPr lang="en-US" sz="2400" b="0" i="1" smtClean="0">
                        <a:solidFill>
                          <a:schemeClr val="tx1"/>
                        </a:solidFill>
                        <a:latin typeface="Cambria Math" panose="02040503050406030204" pitchFamily="18" charset="0"/>
                      </a:rPr>
                      <m:t>𝜈</m:t>
                    </m:r>
                  </m:oMath>
                </a14:m>
                <a:r>
                  <a:rPr lang="en-US" sz="2400" dirty="0">
                    <a:solidFill>
                      <a:schemeClr val="tx1"/>
                    </a:solidFill>
                  </a:rPr>
                  <a:t> to be estimated reflects “open-mindedness” about outliers. </a:t>
                </a:r>
              </a:p>
              <a:p>
                <a:pPr>
                  <a:lnSpc>
                    <a:spcPct val="90000"/>
                  </a:lnSpc>
                </a:pPr>
                <a:r>
                  <a:rPr lang="en-US" sz="2400" dirty="0">
                    <a:solidFill>
                      <a:schemeClr val="tx1"/>
                    </a:solidFill>
                  </a:rPr>
                  <a:t>Density of t(</a:t>
                </a:r>
                <a14:m>
                  <m:oMath xmlns:m="http://schemas.openxmlformats.org/officeDocument/2006/math">
                    <m:r>
                      <a:rPr lang="en-US" sz="2400" b="0" i="1" smtClean="0">
                        <a:solidFill>
                          <a:schemeClr val="tx1"/>
                        </a:solidFill>
                        <a:latin typeface="Cambria Math" panose="02040503050406030204" pitchFamily="18" charset="0"/>
                      </a:rPr>
                      <m:t>𝜈</m:t>
                    </m:r>
                    <m:r>
                      <a:rPr lang="en-US" sz="2400" b="0" i="1" smtClean="0">
                        <a:solidFill>
                          <a:schemeClr val="tx1"/>
                        </a:solidFill>
                        <a:latin typeface="Cambria Math" panose="02040503050406030204" pitchFamily="18" charset="0"/>
                      </a:rPr>
                      <m:t>=1</m:t>
                    </m:r>
                  </m:oMath>
                </a14:m>
                <a:r>
                  <a:rPr lang="en-US" sz="2400" dirty="0">
                    <a:solidFill>
                      <a:schemeClr val="tx1"/>
                    </a:solidFill>
                  </a:rPr>
                  <a:t>) is only 10 times smaller at 3 than at 0. </a:t>
                </a:r>
              </a:p>
            </p:txBody>
          </p:sp>
        </mc:Choice>
        <mc:Fallback>
          <p:sp>
            <p:nvSpPr>
              <p:cNvPr id="3" name="Content Placeholder 2">
                <a:extLst>
                  <a:ext uri="{FF2B5EF4-FFF2-40B4-BE49-F238E27FC236}">
                    <a16:creationId xmlns:a16="http://schemas.microsoft.com/office/drawing/2014/main" id="{8A4DCCF3-EB59-4E70-919A-CDD4D7918AAE}"/>
                  </a:ext>
                </a:extLst>
              </p:cNvPr>
              <p:cNvSpPr>
                <a:spLocks noGrp="1" noRot="1" noChangeAspect="1" noMove="1" noResize="1" noEditPoints="1" noAdjustHandles="1" noChangeArrowheads="1" noChangeShapeType="1" noTextEdit="1"/>
              </p:cNvSpPr>
              <p:nvPr>
                <p:ph idx="1"/>
              </p:nvPr>
            </p:nvSpPr>
            <p:spPr>
              <a:xfrm>
                <a:off x="1154954" y="1743443"/>
                <a:ext cx="9551146" cy="4356415"/>
              </a:xfrm>
              <a:blipFill>
                <a:blip r:embed="rId4"/>
                <a:stretch>
                  <a:fillRect l="-383" t="-2517"/>
                </a:stretch>
              </a:blipFill>
            </p:spPr>
            <p:txBody>
              <a:bodyPr/>
              <a:lstStyle/>
              <a:p>
                <a:r>
                  <a:rPr lang="en-US">
                    <a:noFill/>
                  </a:rPr>
                  <a:t> </a:t>
                </a:r>
              </a:p>
            </p:txBody>
          </p:sp>
        </mc:Fallback>
      </mc:AlternateContent>
    </p:spTree>
    <p:extLst>
      <p:ext uri="{BB962C8B-B14F-4D97-AF65-F5344CB8AC3E}">
        <p14:creationId xmlns:p14="http://schemas.microsoft.com/office/powerpoint/2010/main" val="184829493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8365-0C0D-4513-B037-3E6BA2411A49}"/>
              </a:ext>
            </a:extLst>
          </p:cNvPr>
          <p:cNvSpPr>
            <a:spLocks noGrp="1"/>
          </p:cNvSpPr>
          <p:nvPr>
            <p:ph type="title"/>
          </p:nvPr>
        </p:nvSpPr>
        <p:spPr/>
        <p:txBody>
          <a:bodyPr/>
          <a:lstStyle/>
          <a:p>
            <a:r>
              <a:rPr lang="en-US" dirty="0"/>
              <a:t>Illustration: Normal vs </a:t>
            </a:r>
            <a:r>
              <a:rPr lang="en-US" i="1" dirty="0"/>
              <a:t>t</a:t>
            </a:r>
            <a:r>
              <a:rPr lang="en-US" dirty="0"/>
              <a:t>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71543B-2401-4358-A023-6459BE199943}"/>
                  </a:ext>
                </a:extLst>
              </p:cNvPr>
              <p:cNvSpPr>
                <a:spLocks noGrp="1"/>
              </p:cNvSpPr>
              <p:nvPr>
                <p:ph idx="1"/>
              </p:nvPr>
            </p:nvSpPr>
            <p:spPr>
              <a:xfrm>
                <a:off x="1154955" y="2736667"/>
                <a:ext cx="3674498" cy="3416300"/>
              </a:xfrm>
            </p:spPr>
            <p:txBody>
              <a:bodyPr>
                <a:normAutofit/>
              </a:bodyPr>
              <a:lstStyle/>
              <a:p>
                <a:r>
                  <a:rPr lang="en-US" sz="2000" dirty="0"/>
                  <a:t>Toy example: Normal and </a:t>
                </a:r>
                <a14:m>
                  <m:oMath xmlns:m="http://schemas.openxmlformats.org/officeDocument/2006/math">
                    <m:r>
                      <a:rPr lang="en-US" sz="2000" i="1" dirty="0" smtClean="0">
                        <a:latin typeface="Cambria Math" panose="02040503050406030204" pitchFamily="18" charset="0"/>
                      </a:rPr>
                      <m:t>𝑡</m:t>
                    </m:r>
                  </m:oMath>
                </a14:m>
                <a:r>
                  <a:rPr lang="en-US" sz="2000" dirty="0"/>
                  <a:t> fit to set of observations with  outlier (source: </a:t>
                </a:r>
                <a:r>
                  <a:rPr lang="en-US" sz="2000" dirty="0" err="1"/>
                  <a:t>Kruschke</a:t>
                </a:r>
                <a:r>
                  <a:rPr lang="en-US" sz="2000" dirty="0"/>
                  <a:t> 2015). </a:t>
                </a:r>
              </a:p>
              <a:p>
                <a:r>
                  <a:rPr lang="en-US" sz="2000" dirty="0">
                    <a:solidFill>
                      <a:schemeClr val="tx1"/>
                    </a:solidFill>
                  </a:rPr>
                  <a:t>Modeled with </a:t>
                </a:r>
                <a14:m>
                  <m:oMath xmlns:m="http://schemas.openxmlformats.org/officeDocument/2006/math">
                    <m:r>
                      <a:rPr lang="en-US" sz="2000" b="0" i="1">
                        <a:solidFill>
                          <a:schemeClr val="tx1"/>
                        </a:solidFill>
                        <a:latin typeface="Cambria Math" panose="02040503050406030204" pitchFamily="18" charset="0"/>
                      </a:rPr>
                      <m:t>𝑡</m:t>
                    </m:r>
                  </m:oMath>
                </a14:m>
                <a:r>
                  <a:rPr lang="en-US" sz="2000" dirty="0">
                    <a:solidFill>
                      <a:schemeClr val="tx1"/>
                    </a:solidFill>
                  </a:rPr>
                  <a:t> distribution, effect of outliers captured as kurtosis, not mean or scale, resulting in better fit. </a:t>
                </a:r>
              </a:p>
            </p:txBody>
          </p:sp>
        </mc:Choice>
        <mc:Fallback xmlns="">
          <p:sp>
            <p:nvSpPr>
              <p:cNvPr id="3" name="Content Placeholder 2">
                <a:extLst>
                  <a:ext uri="{FF2B5EF4-FFF2-40B4-BE49-F238E27FC236}">
                    <a16:creationId xmlns:a16="http://schemas.microsoft.com/office/drawing/2014/main" id="{C471543B-2401-4358-A023-6459BE199943}"/>
                  </a:ext>
                </a:extLst>
              </p:cNvPr>
              <p:cNvSpPr>
                <a:spLocks noGrp="1" noRot="1" noChangeAspect="1" noMove="1" noResize="1" noEditPoints="1" noAdjustHandles="1" noChangeArrowheads="1" noChangeShapeType="1" noTextEdit="1"/>
              </p:cNvSpPr>
              <p:nvPr>
                <p:ph idx="1"/>
              </p:nvPr>
            </p:nvSpPr>
            <p:spPr>
              <a:xfrm>
                <a:off x="1154955" y="2736667"/>
                <a:ext cx="3674498" cy="3416300"/>
              </a:xfrm>
              <a:blipFill>
                <a:blip r:embed="rId3"/>
                <a:stretch>
                  <a:fillRect l="-663" t="-107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08A1098-E225-4E0C-B7A4-0B360E62E5B5}"/>
              </a:ext>
            </a:extLst>
          </p:cNvPr>
          <p:cNvPicPr/>
          <p:nvPr/>
        </p:nvPicPr>
        <p:blipFill rotWithShape="1">
          <a:blip r:embed="rId4"/>
          <a:srcRect l="13772" t="29952" r="71141" b="37401"/>
          <a:stretch/>
        </p:blipFill>
        <p:spPr bwMode="auto">
          <a:xfrm>
            <a:off x="5191125" y="2417409"/>
            <a:ext cx="5845921" cy="39123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460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8"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0"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71D7D5E1-C154-433A-A97F-5C4DED6A3BD4}"/>
              </a:ext>
            </a:extLst>
          </p:cNvPr>
          <p:cNvSpPr>
            <a:spLocks noGrp="1"/>
          </p:cNvSpPr>
          <p:nvPr>
            <p:ph type="title"/>
          </p:nvPr>
        </p:nvSpPr>
        <p:spPr>
          <a:xfrm>
            <a:off x="639098" y="629265"/>
            <a:ext cx="6072776" cy="1622322"/>
          </a:xfrm>
        </p:spPr>
        <p:txBody>
          <a:bodyPr>
            <a:normAutofit/>
          </a:bodyPr>
          <a:lstStyle/>
          <a:p>
            <a:r>
              <a:rPr lang="en-US">
                <a:solidFill>
                  <a:srgbClr val="FFFFFF"/>
                </a:solidFill>
              </a:rPr>
              <a:t>Model 6: robust</a:t>
            </a:r>
          </a:p>
        </p:txBody>
      </p:sp>
      <p:pic>
        <p:nvPicPr>
          <p:cNvPr id="12" name="Picture 11" descr="Plane model reference (Child for scale) | Model aeroplane, The little  prince, Model planes">
            <a:extLst>
              <a:ext uri="{FF2B5EF4-FFF2-40B4-BE49-F238E27FC236}">
                <a16:creationId xmlns:a16="http://schemas.microsoft.com/office/drawing/2014/main" id="{B084043D-05E0-44D4-B427-BF22C0F68A20}"/>
              </a:ext>
            </a:extLst>
          </p:cNvPr>
          <p:cNvPicPr/>
          <p:nvPr/>
        </p:nvPicPr>
        <p:blipFill rotWithShape="1">
          <a:blip r:embed="rId3">
            <a:extLst>
              <a:ext uri="{28A0092B-C50C-407E-A947-70E740481C1C}">
                <a14:useLocalDpi xmlns:a14="http://schemas.microsoft.com/office/drawing/2010/main" val="0"/>
              </a:ext>
            </a:extLst>
          </a:blip>
          <a:srcRect l="19438" r="16827" b="-2"/>
          <a:stretch/>
        </p:blipFill>
        <p:spPr bwMode="auto">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a:noFill/>
        </p:spPr>
      </p:pic>
      <p:sp>
        <p:nvSpPr>
          <p:cNvPr id="32" name="Rectangle 31">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8145C9-8EDD-4100-B924-1AB125663B23}"/>
                  </a:ext>
                </a:extLst>
              </p:cNvPr>
              <p:cNvSpPr>
                <a:spLocks noGrp="1"/>
              </p:cNvSpPr>
              <p:nvPr>
                <p:ph idx="1"/>
              </p:nvPr>
            </p:nvSpPr>
            <p:spPr>
              <a:xfrm>
                <a:off x="639098" y="1839997"/>
                <a:ext cx="6072776" cy="3811740"/>
              </a:xfrm>
            </p:spPr>
            <p:txBody>
              <a:bodyPr anchor="ct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𝑦</m:t>
                          </m:r>
                        </m:e>
                        <m:sub>
                          <m:r>
                            <a:rPr lang="en-US" b="0" i="1">
                              <a:solidFill>
                                <a:srgbClr val="FFFFFF"/>
                              </a:solidFill>
                              <a:latin typeface="Cambria Math" panose="02040503050406030204" pitchFamily="18" charset="0"/>
                            </a:rPr>
                            <m:t>𝑖𝑗</m:t>
                          </m:r>
                        </m:sub>
                      </m:sSub>
                      <m:r>
                        <a:rPr lang="en-US" b="0" i="1">
                          <a:solidFill>
                            <a:srgbClr val="FFFFFF"/>
                          </a:solidFill>
                          <a:latin typeface="Cambria Math" panose="02040503050406030204" pitchFamily="18" charset="0"/>
                        </a:rPr>
                        <m:t>=</m:t>
                      </m:r>
                      <m:d>
                        <m:dPr>
                          <m:ctrlPr>
                            <a:rPr lang="en-US" b="0" i="1">
                              <a:solidFill>
                                <a:srgbClr val="FFFFFF"/>
                              </a:solidFill>
                              <a:latin typeface="Cambria Math" panose="02040503050406030204" pitchFamily="18" charset="0"/>
                            </a:rPr>
                          </m:ctrlPr>
                        </m:dPr>
                        <m:e>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𝛽</m:t>
                              </m:r>
                            </m:e>
                            <m:sub>
                              <m:r>
                                <a:rPr lang="en-US" b="0" i="1">
                                  <a:solidFill>
                                    <a:srgbClr val="FFFFFF"/>
                                  </a:solidFill>
                                  <a:latin typeface="Cambria Math" panose="02040503050406030204" pitchFamily="18" charset="0"/>
                                </a:rPr>
                                <m:t>𝐶𝑁</m:t>
                              </m:r>
                            </m:sub>
                          </m:sSub>
                          <m:r>
                            <a:rPr lang="en-US" b="0" i="1">
                              <a:solidFill>
                                <a:srgbClr val="FFFFFF"/>
                              </a:solidFill>
                              <a:latin typeface="Cambria Math" panose="02040503050406030204" pitchFamily="18" charset="0"/>
                            </a:rPr>
                            <m:t>+</m:t>
                          </m:r>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𝛽</m:t>
                              </m:r>
                            </m:e>
                            <m:sub>
                              <m:r>
                                <a:rPr lang="en-US" b="0" i="1">
                                  <a:solidFill>
                                    <a:srgbClr val="FFFFFF"/>
                                  </a:solidFill>
                                  <a:latin typeface="Cambria Math" panose="02040503050406030204" pitchFamily="18" charset="0"/>
                                </a:rPr>
                                <m:t>𝑀𝐶𝐼</m:t>
                              </m:r>
                            </m:sub>
                          </m:sSub>
                          <m:r>
                            <a:rPr lang="en-US" b="0" i="1">
                              <a:solidFill>
                                <a:srgbClr val="FFFFFF"/>
                              </a:solidFill>
                              <a:latin typeface="Cambria Math" panose="02040503050406030204" pitchFamily="18" charset="0"/>
                            </a:rPr>
                            <m:t>𝑀𝐶𝐼</m:t>
                          </m:r>
                          <m:r>
                            <a:rPr lang="en-US" b="0" i="1">
                              <a:solidFill>
                                <a:srgbClr val="FFFFFF"/>
                              </a:solidFill>
                              <a:latin typeface="Cambria Math" panose="02040503050406030204" pitchFamily="18" charset="0"/>
                            </a:rPr>
                            <m:t>+</m:t>
                          </m:r>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𝛽</m:t>
                              </m:r>
                            </m:e>
                            <m:sub>
                              <m:r>
                                <a:rPr lang="en-US" b="0" i="1">
                                  <a:solidFill>
                                    <a:srgbClr val="FFFFFF"/>
                                  </a:solidFill>
                                  <a:latin typeface="Cambria Math" panose="02040503050406030204" pitchFamily="18" charset="0"/>
                                </a:rPr>
                                <m:t>𝐴𝐷</m:t>
                              </m:r>
                            </m:sub>
                          </m:sSub>
                          <m:r>
                            <a:rPr lang="en-US" b="0" i="1">
                              <a:solidFill>
                                <a:srgbClr val="FFFFFF"/>
                              </a:solidFill>
                              <a:latin typeface="Cambria Math" panose="02040503050406030204" pitchFamily="18" charset="0"/>
                            </a:rPr>
                            <m:t>𝐴𝐷</m:t>
                          </m:r>
                          <m:r>
                            <a:rPr lang="en-US" b="0" i="1">
                              <a:solidFill>
                                <a:srgbClr val="FFFFFF"/>
                              </a:solidFill>
                              <a:latin typeface="Cambria Math" panose="02040503050406030204" pitchFamily="18" charset="0"/>
                            </a:rPr>
                            <m:t>+</m:t>
                          </m:r>
                          <m:sSub>
                            <m:sSubPr>
                              <m:ctrlPr>
                                <a:rPr lang="en-US"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𝛾</m:t>
                              </m:r>
                            </m:e>
                            <m:sub>
                              <m:r>
                                <a:rPr lang="en-US" b="0" i="1">
                                  <a:solidFill>
                                    <a:srgbClr val="FFFFFF"/>
                                  </a:solidFill>
                                  <a:latin typeface="Cambria Math" panose="02040503050406030204" pitchFamily="18" charset="0"/>
                                </a:rPr>
                                <m:t>0</m:t>
                              </m:r>
                              <m:r>
                                <a:rPr lang="en-US" b="0" i="1">
                                  <a:solidFill>
                                    <a:srgbClr val="FFFFFF"/>
                                  </a:solidFill>
                                  <a:latin typeface="Cambria Math" panose="02040503050406030204" pitchFamily="18" charset="0"/>
                                </a:rPr>
                                <m:t>𝑖</m:t>
                              </m:r>
                            </m:sub>
                          </m:sSub>
                        </m:e>
                      </m:d>
                    </m:oMath>
                  </m:oMathPara>
                </a14:m>
                <a:endParaRPr lang="en-US" b="0" i="1" dirty="0">
                  <a:solidFill>
                    <a:srgbClr val="FFFFFF"/>
                  </a:solidFill>
                  <a:latin typeface="Cambria Math" panose="02040503050406030204" pitchFamily="18" charset="0"/>
                </a:endParaRPr>
              </a:p>
              <a:p>
                <a:pPr marL="0" indent="0">
                  <a:buNone/>
                </a:pPr>
                <a:r>
                  <a:rPr lang="en-US" b="0" dirty="0">
                    <a:solidFill>
                      <a:srgbClr val="FFFFFF"/>
                    </a:solidFill>
                  </a:rPr>
                  <a:t>         </a:t>
                </a:r>
                <a14:m>
                  <m:oMath xmlns:m="http://schemas.openxmlformats.org/officeDocument/2006/math">
                    <m:r>
                      <a:rPr lang="en-US" b="0" i="1">
                        <a:solidFill>
                          <a:srgbClr val="FFFFFF"/>
                        </a:solidFill>
                        <a:latin typeface="Cambria Math" panose="02040503050406030204" pitchFamily="18" charset="0"/>
                      </a:rPr>
                      <m:t>+ </m:t>
                    </m:r>
                    <m:d>
                      <m:dPr>
                        <m:ctrlPr>
                          <a:rPr lang="en-US" b="0" i="1">
                            <a:solidFill>
                              <a:srgbClr val="FFFFFF"/>
                            </a:solidFill>
                            <a:latin typeface="Cambria Math" panose="02040503050406030204" pitchFamily="18" charset="0"/>
                          </a:rPr>
                        </m:ctrlPr>
                      </m:dPr>
                      <m:e>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𝛽</m:t>
                            </m:r>
                          </m:e>
                          <m:sub>
                            <m:r>
                              <a:rPr lang="en-US" b="0" i="1">
                                <a:solidFill>
                                  <a:srgbClr val="FFFFFF"/>
                                </a:solidFill>
                                <a:latin typeface="Cambria Math" panose="02040503050406030204" pitchFamily="18" charset="0"/>
                              </a:rPr>
                              <m:t>𝐶𝑁</m:t>
                            </m:r>
                            <m:r>
                              <a:rPr lang="en-US" b="0" i="1">
                                <a:solidFill>
                                  <a:srgbClr val="FFFFFF"/>
                                </a:solidFill>
                                <a:latin typeface="Cambria Math" panose="02040503050406030204" pitchFamily="18" charset="0"/>
                              </a:rPr>
                              <m:t>_</m:t>
                            </m:r>
                            <m:r>
                              <a:rPr lang="en-US" b="0" i="1">
                                <a:solidFill>
                                  <a:srgbClr val="FFFFFF"/>
                                </a:solidFill>
                                <a:latin typeface="Cambria Math" panose="02040503050406030204" pitchFamily="18" charset="0"/>
                              </a:rPr>
                              <m:t>𝑡</m:t>
                            </m:r>
                          </m:sub>
                        </m:sSub>
                        <m:r>
                          <a:rPr lang="en-US" b="0" i="1">
                            <a:solidFill>
                              <a:srgbClr val="FFFFFF"/>
                            </a:solidFill>
                            <a:latin typeface="Cambria Math" panose="02040503050406030204" pitchFamily="18" charset="0"/>
                          </a:rPr>
                          <m:t>+</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𝛽</m:t>
                            </m:r>
                          </m:e>
                          <m:sub>
                            <m:r>
                              <a:rPr lang="en-US" i="1">
                                <a:solidFill>
                                  <a:srgbClr val="FFFFFF"/>
                                </a:solidFill>
                                <a:latin typeface="Cambria Math" panose="02040503050406030204" pitchFamily="18" charset="0"/>
                              </a:rPr>
                              <m:t>𝑀𝐶𝐼</m:t>
                            </m:r>
                            <m:r>
                              <a:rPr lang="en-US" b="0" i="1">
                                <a:solidFill>
                                  <a:srgbClr val="FFFFFF"/>
                                </a:solidFill>
                                <a:latin typeface="Cambria Math" panose="02040503050406030204" pitchFamily="18" charset="0"/>
                              </a:rPr>
                              <m:t>_</m:t>
                            </m:r>
                            <m:r>
                              <a:rPr lang="en-US" i="1">
                                <a:solidFill>
                                  <a:srgbClr val="FFFFFF"/>
                                </a:solidFill>
                                <a:latin typeface="Cambria Math" panose="02040503050406030204" pitchFamily="18" charset="0"/>
                              </a:rPr>
                              <m:t>𝑡</m:t>
                            </m:r>
                          </m:sub>
                        </m:sSub>
                        <m:r>
                          <a:rPr lang="en-US" b="0" i="1">
                            <a:solidFill>
                              <a:srgbClr val="FFFFFF"/>
                            </a:solidFill>
                            <a:latin typeface="Cambria Math" panose="02040503050406030204" pitchFamily="18" charset="0"/>
                          </a:rPr>
                          <m:t>𝑀𝐶𝐼</m:t>
                        </m:r>
                        <m:r>
                          <a:rPr lang="en-US" b="0" i="1">
                            <a:solidFill>
                              <a:srgbClr val="FFFFFF"/>
                            </a:solidFill>
                            <a:latin typeface="Cambria Math" panose="02040503050406030204" pitchFamily="18" charset="0"/>
                          </a:rPr>
                          <m:t>+</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𝛽</m:t>
                            </m:r>
                          </m:e>
                          <m:sub>
                            <m:r>
                              <a:rPr lang="en-US" i="1">
                                <a:solidFill>
                                  <a:srgbClr val="FFFFFF"/>
                                </a:solidFill>
                                <a:latin typeface="Cambria Math" panose="02040503050406030204" pitchFamily="18" charset="0"/>
                              </a:rPr>
                              <m:t>𝐴𝐷</m:t>
                            </m:r>
                            <m:r>
                              <a:rPr lang="en-US" b="0" i="1">
                                <a:solidFill>
                                  <a:srgbClr val="FFFFFF"/>
                                </a:solidFill>
                                <a:latin typeface="Cambria Math" panose="02040503050406030204" pitchFamily="18" charset="0"/>
                              </a:rPr>
                              <m:t>_</m:t>
                            </m:r>
                            <m:r>
                              <a:rPr lang="en-US" i="1">
                                <a:solidFill>
                                  <a:srgbClr val="FFFFFF"/>
                                </a:solidFill>
                                <a:latin typeface="Cambria Math" panose="02040503050406030204" pitchFamily="18" charset="0"/>
                              </a:rPr>
                              <m:t>𝑡</m:t>
                            </m:r>
                          </m:sub>
                        </m:sSub>
                        <m:r>
                          <a:rPr lang="en-US" b="0" i="1">
                            <a:solidFill>
                              <a:srgbClr val="FFFFFF"/>
                            </a:solidFill>
                            <a:latin typeface="Cambria Math" panose="02040503050406030204" pitchFamily="18" charset="0"/>
                          </a:rPr>
                          <m:t>𝐴𝐷</m:t>
                        </m:r>
                        <m:r>
                          <a:rPr lang="en-US" b="0" i="1">
                            <a:solidFill>
                              <a:srgbClr val="FFFFFF"/>
                            </a:solidFill>
                            <a:latin typeface="Cambria Math" panose="02040503050406030204" pitchFamily="18" charset="0"/>
                          </a:rPr>
                          <m:t>+</m:t>
                        </m:r>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𝛾</m:t>
                            </m:r>
                          </m:e>
                          <m:sub>
                            <m:r>
                              <a:rPr lang="en-US" b="0" i="1">
                                <a:solidFill>
                                  <a:srgbClr val="FFFFFF"/>
                                </a:solidFill>
                                <a:latin typeface="Cambria Math" panose="02040503050406030204" pitchFamily="18" charset="0"/>
                              </a:rPr>
                              <m:t>1</m:t>
                            </m:r>
                            <m:r>
                              <a:rPr lang="en-US" b="0" i="1">
                                <a:solidFill>
                                  <a:srgbClr val="FFFFFF"/>
                                </a:solidFill>
                                <a:latin typeface="Cambria Math" panose="02040503050406030204" pitchFamily="18" charset="0"/>
                              </a:rPr>
                              <m:t>𝑖</m:t>
                            </m:r>
                          </m:sub>
                        </m:sSub>
                      </m:e>
                    </m:d>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𝑡</m:t>
                        </m:r>
                      </m:e>
                      <m:sub>
                        <m:r>
                          <a:rPr lang="en-US" b="0" i="1">
                            <a:solidFill>
                              <a:srgbClr val="FFFFFF"/>
                            </a:solidFill>
                            <a:latin typeface="Cambria Math" panose="02040503050406030204" pitchFamily="18" charset="0"/>
                          </a:rPr>
                          <m:t>𝑖𝑗</m:t>
                        </m:r>
                      </m:sub>
                    </m:sSub>
                    <m:r>
                      <a:rPr lang="en-US" b="0" i="1">
                        <a:solidFill>
                          <a:srgbClr val="FFFFFF"/>
                        </a:solidFill>
                        <a:latin typeface="Cambria Math" panose="02040503050406030204" pitchFamily="18" charset="0"/>
                      </a:rPr>
                      <m:t>+</m:t>
                    </m:r>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𝜖</m:t>
                        </m:r>
                      </m:e>
                      <m:sub>
                        <m:r>
                          <a:rPr lang="en-US" b="0" i="1">
                            <a:solidFill>
                              <a:srgbClr val="FFFFFF"/>
                            </a:solidFill>
                            <a:latin typeface="Cambria Math" panose="02040503050406030204" pitchFamily="18" charset="0"/>
                          </a:rPr>
                          <m:t>𝑖𝑗</m:t>
                        </m:r>
                      </m:sub>
                    </m:sSub>
                  </m:oMath>
                </a14:m>
                <a:endParaRPr lang="en-US"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𝜖</m:t>
                          </m:r>
                        </m:e>
                        <m:sub>
                          <m:r>
                            <a:rPr lang="en-US" b="0" i="1">
                              <a:solidFill>
                                <a:srgbClr val="FFFFFF"/>
                              </a:solidFill>
                              <a:latin typeface="Cambria Math" panose="02040503050406030204" pitchFamily="18" charset="0"/>
                            </a:rPr>
                            <m:t>𝑖𝑗</m:t>
                          </m:r>
                        </m:sub>
                      </m:sSub>
                      <m:r>
                        <a:rPr lang="en-US" b="0" i="1">
                          <a:solidFill>
                            <a:srgbClr val="FFFFFF"/>
                          </a:solidFill>
                          <a:latin typeface="Cambria Math" panose="02040503050406030204" pitchFamily="18" charset="0"/>
                        </a:rPr>
                        <m:t> </m:t>
                      </m:r>
                      <m:limUpp>
                        <m:limUppPr>
                          <m:ctrlPr>
                            <a:rPr lang="en-US" b="0" i="1">
                              <a:solidFill>
                                <a:srgbClr val="FFFFFF"/>
                              </a:solidFill>
                              <a:latin typeface="Cambria Math" panose="02040503050406030204" pitchFamily="18" charset="0"/>
                            </a:rPr>
                          </m:ctrlPr>
                        </m:limUppPr>
                        <m:e>
                          <m:r>
                            <a:rPr lang="en-US" b="0" i="1">
                              <a:solidFill>
                                <a:srgbClr val="FFFFFF"/>
                              </a:solidFill>
                              <a:latin typeface="Cambria Math" panose="02040503050406030204" pitchFamily="18" charset="0"/>
                            </a:rPr>
                            <m:t>~</m:t>
                          </m:r>
                        </m:e>
                        <m:lim>
                          <m:r>
                            <a:rPr lang="en-US" b="0" i="1">
                              <a:solidFill>
                                <a:srgbClr val="FFFFFF"/>
                              </a:solidFill>
                              <a:latin typeface="Cambria Math" panose="02040503050406030204" pitchFamily="18" charset="0"/>
                            </a:rPr>
                            <m:t>𝑖𝑖𝑑</m:t>
                          </m:r>
                        </m:lim>
                      </m:limUpp>
                      <m:r>
                        <a:rPr lang="en-US" b="0" i="1">
                          <a:solidFill>
                            <a:srgbClr val="FFFFFF"/>
                          </a:solidFill>
                          <a:latin typeface="Cambria Math" panose="02040503050406030204" pitchFamily="18" charset="0"/>
                        </a:rPr>
                        <m:t> </m:t>
                      </m:r>
                      <m:r>
                        <a:rPr lang="en-US" b="0" i="1" smtClean="0">
                          <a:solidFill>
                            <a:srgbClr val="00B050"/>
                          </a:solidFill>
                          <a:latin typeface="Cambria Math" panose="02040503050406030204" pitchFamily="18" charset="0"/>
                        </a:rPr>
                        <m:t>𝑡</m:t>
                      </m:r>
                      <m:d>
                        <m:dPr>
                          <m:ctrlPr>
                            <a:rPr lang="en-US" b="0" i="1">
                              <a:solidFill>
                                <a:srgbClr val="FFFFFF"/>
                              </a:solidFill>
                              <a:latin typeface="Cambria Math" panose="02040503050406030204" pitchFamily="18" charset="0"/>
                            </a:rPr>
                          </m:ctrlPr>
                        </m:dPr>
                        <m:e>
                          <m:r>
                            <a:rPr lang="en-US" b="0" i="1">
                              <a:solidFill>
                                <a:srgbClr val="FFFFFF"/>
                              </a:solidFill>
                              <a:latin typeface="Cambria Math" panose="02040503050406030204" pitchFamily="18" charset="0"/>
                            </a:rPr>
                            <m:t>0, </m:t>
                          </m:r>
                          <m:r>
                            <a:rPr lang="en-US" b="0" i="1">
                              <a:solidFill>
                                <a:srgbClr val="FFFFFF"/>
                              </a:solidFill>
                              <a:latin typeface="Cambria Math" panose="02040503050406030204" pitchFamily="18" charset="0"/>
                            </a:rPr>
                            <m:t>𝜎</m:t>
                          </m:r>
                          <m:r>
                            <a:rPr lang="en-US" b="0" i="1">
                              <a:solidFill>
                                <a:srgbClr val="FFFFFF"/>
                              </a:solidFill>
                              <a:latin typeface="Cambria Math" panose="02040503050406030204" pitchFamily="18" charset="0"/>
                            </a:rPr>
                            <m:t>,</m:t>
                          </m:r>
                          <m:r>
                            <a:rPr lang="en-US" b="0" i="1" smtClean="0">
                              <a:solidFill>
                                <a:srgbClr val="00B050"/>
                              </a:solidFill>
                              <a:latin typeface="Cambria Math" panose="02040503050406030204" pitchFamily="18" charset="0"/>
                            </a:rPr>
                            <m:t>𝜈</m:t>
                          </m:r>
                        </m:e>
                      </m:d>
                      <m:r>
                        <a:rPr lang="en-US" b="0" i="0">
                          <a:solidFill>
                            <a:srgbClr val="FFFFFF"/>
                          </a:solidFill>
                          <a:latin typeface="Cambria Math" panose="02040503050406030204" pitchFamily="18" charset="0"/>
                        </a:rPr>
                        <m:t>,  </m:t>
                      </m:r>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𝛾</m:t>
                          </m:r>
                        </m:e>
                        <m:sub>
                          <m:r>
                            <a:rPr lang="en-US" b="0" i="1">
                              <a:solidFill>
                                <a:srgbClr val="FFFFFF"/>
                              </a:solidFill>
                              <a:latin typeface="Cambria Math" panose="02040503050406030204" pitchFamily="18" charset="0"/>
                            </a:rPr>
                            <m:t>0</m:t>
                          </m:r>
                          <m:r>
                            <a:rPr lang="en-US" b="0" i="1">
                              <a:solidFill>
                                <a:srgbClr val="FFFFFF"/>
                              </a:solidFill>
                              <a:latin typeface="Cambria Math" panose="02040503050406030204" pitchFamily="18" charset="0"/>
                            </a:rPr>
                            <m:t>𝑖</m:t>
                          </m:r>
                        </m:sub>
                      </m:sSub>
                      <m:r>
                        <a:rPr lang="en-US" b="0" i="1">
                          <a:solidFill>
                            <a:srgbClr val="FFFFFF"/>
                          </a:solidFill>
                          <a:latin typeface="Cambria Math" panose="02040503050406030204" pitchFamily="18" charset="0"/>
                        </a:rPr>
                        <m:t> </m:t>
                      </m:r>
                      <m:limUpp>
                        <m:limUppPr>
                          <m:ctrlPr>
                            <a:rPr lang="en-US" b="0" i="1">
                              <a:solidFill>
                                <a:srgbClr val="FFFFFF"/>
                              </a:solidFill>
                              <a:latin typeface="Cambria Math" panose="02040503050406030204" pitchFamily="18" charset="0"/>
                            </a:rPr>
                          </m:ctrlPr>
                        </m:limUppPr>
                        <m:e>
                          <m:r>
                            <a:rPr lang="en-US" b="0" i="1">
                              <a:solidFill>
                                <a:srgbClr val="FFFFFF"/>
                              </a:solidFill>
                              <a:latin typeface="Cambria Math" panose="02040503050406030204" pitchFamily="18" charset="0"/>
                            </a:rPr>
                            <m:t>~</m:t>
                          </m:r>
                        </m:e>
                        <m:lim>
                          <m:r>
                            <a:rPr lang="en-US" b="0" i="1">
                              <a:solidFill>
                                <a:srgbClr val="FFFFFF"/>
                              </a:solidFill>
                              <a:latin typeface="Cambria Math" panose="02040503050406030204" pitchFamily="18" charset="0"/>
                            </a:rPr>
                            <m:t>𝑖𝑖𝑑</m:t>
                          </m:r>
                        </m:lim>
                      </m:limUpp>
                      <m:r>
                        <a:rPr lang="en-US" b="0" i="1">
                          <a:solidFill>
                            <a:srgbClr val="FFFFFF"/>
                          </a:solidFill>
                          <a:latin typeface="Cambria Math" panose="02040503050406030204" pitchFamily="18" charset="0"/>
                        </a:rPr>
                        <m:t> </m:t>
                      </m:r>
                      <m:r>
                        <a:rPr lang="en-US" b="0" i="1">
                          <a:solidFill>
                            <a:srgbClr val="FFFFFF"/>
                          </a:solidFill>
                          <a:latin typeface="Cambria Math" panose="02040503050406030204" pitchFamily="18" charset="0"/>
                        </a:rPr>
                        <m:t>𝑁</m:t>
                      </m:r>
                      <m:d>
                        <m:dPr>
                          <m:ctrlPr>
                            <a:rPr lang="en-US" b="0" i="1">
                              <a:solidFill>
                                <a:srgbClr val="FFFFFF"/>
                              </a:solidFill>
                              <a:latin typeface="Cambria Math" panose="02040503050406030204" pitchFamily="18" charset="0"/>
                            </a:rPr>
                          </m:ctrlPr>
                        </m:dPr>
                        <m:e>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𝜇</m:t>
                              </m:r>
                            </m:e>
                            <m:sub>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𝛾</m:t>
                                  </m:r>
                                </m:e>
                                <m:sub>
                                  <m:r>
                                    <a:rPr lang="en-US" b="0" i="1">
                                      <a:solidFill>
                                        <a:srgbClr val="FFFFFF"/>
                                      </a:solidFill>
                                      <a:latin typeface="Cambria Math" panose="02040503050406030204" pitchFamily="18" charset="0"/>
                                    </a:rPr>
                                    <m:t>0</m:t>
                                  </m:r>
                                </m:sub>
                              </m:sSub>
                            </m:sub>
                          </m:sSub>
                          <m:r>
                            <a:rPr lang="en-US" b="0" i="1">
                              <a:solidFill>
                                <a:srgbClr val="FFFFFF"/>
                              </a:solidFill>
                              <a:latin typeface="Cambria Math" panose="02040503050406030204" pitchFamily="18" charset="0"/>
                            </a:rPr>
                            <m:t>,</m:t>
                          </m:r>
                          <m:sSubSup>
                            <m:sSubSupPr>
                              <m:ctrlPr>
                                <a:rPr lang="en-US" b="0" i="1">
                                  <a:solidFill>
                                    <a:srgbClr val="FFFFFF"/>
                                  </a:solidFill>
                                  <a:latin typeface="Cambria Math" panose="02040503050406030204" pitchFamily="18" charset="0"/>
                                </a:rPr>
                              </m:ctrlPr>
                            </m:sSubSupPr>
                            <m:e>
                              <m:r>
                                <a:rPr lang="en-US" b="0" i="1">
                                  <a:solidFill>
                                    <a:srgbClr val="FFFFFF"/>
                                  </a:solidFill>
                                  <a:latin typeface="Cambria Math" panose="02040503050406030204" pitchFamily="18" charset="0"/>
                                </a:rPr>
                                <m:t>𝜎</m:t>
                              </m:r>
                            </m:e>
                            <m:sub>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𝛾</m:t>
                                  </m:r>
                                </m:e>
                                <m:sub>
                                  <m:r>
                                    <a:rPr lang="en-US" b="0" i="1">
                                      <a:solidFill>
                                        <a:srgbClr val="FFFFFF"/>
                                      </a:solidFill>
                                      <a:latin typeface="Cambria Math" panose="02040503050406030204" pitchFamily="18" charset="0"/>
                                    </a:rPr>
                                    <m:t>0</m:t>
                                  </m:r>
                                </m:sub>
                              </m:sSub>
                            </m:sub>
                            <m:sup>
                              <m:r>
                                <a:rPr lang="en-US" b="0" i="1">
                                  <a:solidFill>
                                    <a:srgbClr val="FFFFFF"/>
                                  </a:solidFill>
                                  <a:latin typeface="Cambria Math" panose="02040503050406030204" pitchFamily="18" charset="0"/>
                                </a:rPr>
                                <m:t>2</m:t>
                              </m:r>
                            </m:sup>
                          </m:sSubSup>
                        </m:e>
                      </m:d>
                      <m:r>
                        <a:rPr lang="en-US" b="0" i="1">
                          <a:solidFill>
                            <a:srgbClr val="FFFFFF"/>
                          </a:solidFill>
                          <a:latin typeface="Cambria Math" panose="02040503050406030204" pitchFamily="18" charset="0"/>
                        </a:rPr>
                        <m:t>,  </m:t>
                      </m:r>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𝛾</m:t>
                          </m:r>
                        </m:e>
                        <m:sub>
                          <m:r>
                            <a:rPr lang="en-US" b="0" i="1">
                              <a:solidFill>
                                <a:srgbClr val="FFFFFF"/>
                              </a:solidFill>
                              <a:latin typeface="Cambria Math" panose="02040503050406030204" pitchFamily="18" charset="0"/>
                            </a:rPr>
                            <m:t>1</m:t>
                          </m:r>
                          <m:r>
                            <a:rPr lang="en-US" b="0" i="1">
                              <a:solidFill>
                                <a:srgbClr val="FFFFFF"/>
                              </a:solidFill>
                              <a:latin typeface="Cambria Math" panose="02040503050406030204" pitchFamily="18" charset="0"/>
                            </a:rPr>
                            <m:t>𝑖</m:t>
                          </m:r>
                        </m:sub>
                      </m:sSub>
                      <m:r>
                        <a:rPr lang="en-US" b="0" i="1">
                          <a:solidFill>
                            <a:srgbClr val="FFFFFF"/>
                          </a:solidFill>
                          <a:latin typeface="Cambria Math" panose="02040503050406030204" pitchFamily="18" charset="0"/>
                        </a:rPr>
                        <m:t> </m:t>
                      </m:r>
                      <m:limUpp>
                        <m:limUppPr>
                          <m:ctrlPr>
                            <a:rPr lang="en-US" b="0" i="1">
                              <a:solidFill>
                                <a:srgbClr val="FFFFFF"/>
                              </a:solidFill>
                              <a:latin typeface="Cambria Math" panose="02040503050406030204" pitchFamily="18" charset="0"/>
                            </a:rPr>
                          </m:ctrlPr>
                        </m:limUppPr>
                        <m:e>
                          <m:r>
                            <a:rPr lang="en-US" b="0" i="1">
                              <a:solidFill>
                                <a:srgbClr val="FFFFFF"/>
                              </a:solidFill>
                              <a:latin typeface="Cambria Math" panose="02040503050406030204" pitchFamily="18" charset="0"/>
                            </a:rPr>
                            <m:t>~</m:t>
                          </m:r>
                        </m:e>
                        <m:lim>
                          <m:r>
                            <a:rPr lang="en-US" b="0" i="1">
                              <a:solidFill>
                                <a:srgbClr val="FFFFFF"/>
                              </a:solidFill>
                              <a:latin typeface="Cambria Math" panose="02040503050406030204" pitchFamily="18" charset="0"/>
                            </a:rPr>
                            <m:t>𝑖𝑖𝑑</m:t>
                          </m:r>
                        </m:lim>
                      </m:limUpp>
                      <m:r>
                        <a:rPr lang="en-US" b="0" i="1">
                          <a:solidFill>
                            <a:srgbClr val="FFFFFF"/>
                          </a:solidFill>
                          <a:latin typeface="Cambria Math" panose="02040503050406030204" pitchFamily="18" charset="0"/>
                        </a:rPr>
                        <m:t> </m:t>
                      </m:r>
                      <m:r>
                        <a:rPr lang="en-US" b="0" i="1">
                          <a:solidFill>
                            <a:srgbClr val="FFFFFF"/>
                          </a:solidFill>
                          <a:latin typeface="Cambria Math" panose="02040503050406030204" pitchFamily="18" charset="0"/>
                        </a:rPr>
                        <m:t>𝑁</m:t>
                      </m:r>
                      <m:d>
                        <m:dPr>
                          <m:ctrlPr>
                            <a:rPr lang="en-US" b="0" i="1">
                              <a:solidFill>
                                <a:srgbClr val="FFFFFF"/>
                              </a:solidFill>
                              <a:latin typeface="Cambria Math" panose="02040503050406030204" pitchFamily="18" charset="0"/>
                            </a:rPr>
                          </m:ctrlPr>
                        </m:dPr>
                        <m:e>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𝜇</m:t>
                              </m:r>
                            </m:e>
                            <m:sub>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𝛾</m:t>
                                  </m:r>
                                </m:e>
                                <m:sub>
                                  <m:r>
                                    <a:rPr lang="en-US" b="0" i="1">
                                      <a:solidFill>
                                        <a:srgbClr val="FFFFFF"/>
                                      </a:solidFill>
                                      <a:latin typeface="Cambria Math" panose="02040503050406030204" pitchFamily="18" charset="0"/>
                                    </a:rPr>
                                    <m:t>1</m:t>
                                  </m:r>
                                </m:sub>
                              </m:sSub>
                            </m:sub>
                          </m:sSub>
                          <m:r>
                            <a:rPr lang="en-US" b="0" i="1">
                              <a:solidFill>
                                <a:srgbClr val="FFFFFF"/>
                              </a:solidFill>
                              <a:latin typeface="Cambria Math" panose="02040503050406030204" pitchFamily="18" charset="0"/>
                            </a:rPr>
                            <m:t>,</m:t>
                          </m:r>
                          <m:sSubSup>
                            <m:sSubSupPr>
                              <m:ctrlPr>
                                <a:rPr lang="en-US" b="0" i="1">
                                  <a:solidFill>
                                    <a:srgbClr val="FFFFFF"/>
                                  </a:solidFill>
                                  <a:latin typeface="Cambria Math" panose="02040503050406030204" pitchFamily="18" charset="0"/>
                                </a:rPr>
                              </m:ctrlPr>
                            </m:sSubSupPr>
                            <m:e>
                              <m:r>
                                <a:rPr lang="en-US" b="0" i="1">
                                  <a:solidFill>
                                    <a:srgbClr val="FFFFFF"/>
                                  </a:solidFill>
                                  <a:latin typeface="Cambria Math" panose="02040503050406030204" pitchFamily="18" charset="0"/>
                                </a:rPr>
                                <m:t>𝜎</m:t>
                              </m:r>
                            </m:e>
                            <m:sub>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𝛾</m:t>
                                  </m:r>
                                </m:e>
                                <m:sub>
                                  <m:r>
                                    <a:rPr lang="en-US" b="0" i="1">
                                      <a:solidFill>
                                        <a:srgbClr val="FFFFFF"/>
                                      </a:solidFill>
                                      <a:latin typeface="Cambria Math" panose="02040503050406030204" pitchFamily="18" charset="0"/>
                                    </a:rPr>
                                    <m:t>1</m:t>
                                  </m:r>
                                </m:sub>
                              </m:sSub>
                            </m:sub>
                            <m:sup>
                              <m:r>
                                <a:rPr lang="en-US" b="0" i="1">
                                  <a:solidFill>
                                    <a:srgbClr val="FFFFFF"/>
                                  </a:solidFill>
                                  <a:latin typeface="Cambria Math" panose="02040503050406030204" pitchFamily="18" charset="0"/>
                                </a:rPr>
                                <m:t>2</m:t>
                              </m:r>
                            </m:sup>
                          </m:sSubSup>
                        </m:e>
                      </m:d>
                    </m:oMath>
                  </m:oMathPara>
                </a14:m>
                <a:endParaRPr lang="en-US" dirty="0">
                  <a:solidFill>
                    <a:srgbClr val="FFFFFF"/>
                  </a:solidFill>
                </a:endParaRPr>
              </a:p>
              <a:p>
                <a:pPr marL="0" indent="0">
                  <a:buNone/>
                </a:pPr>
                <a14:m>
                  <m:oMath xmlns:m="http://schemas.openxmlformats.org/officeDocument/2006/math">
                    <m:r>
                      <a:rPr lang="en-US" i="1">
                        <a:solidFill>
                          <a:srgbClr val="FFFFFF"/>
                        </a:solidFill>
                        <a:latin typeface="Cambria Math" panose="02040503050406030204" pitchFamily="18" charset="0"/>
                      </a:rPr>
                      <m:t>  </m:t>
                    </m:r>
                    <m:r>
                      <a:rPr lang="en-US" b="0" i="1">
                        <a:solidFill>
                          <a:srgbClr val="FFFFFF"/>
                        </a:solidFill>
                        <a:latin typeface="Cambria Math" panose="02040503050406030204" pitchFamily="18" charset="0"/>
                      </a:rPr>
                      <m:t>   </m:t>
                    </m:r>
                    <m:r>
                      <a:rPr lang="en-US" i="1">
                        <a:solidFill>
                          <a:srgbClr val="FFFFFF"/>
                        </a:solidFill>
                        <a:latin typeface="Cambria Math" panose="02040503050406030204" pitchFamily="18" charset="0"/>
                      </a:rPr>
                      <m:t>  [</m:t>
                    </m:r>
                    <m:r>
                      <m:rPr>
                        <m:sty m:val="p"/>
                      </m:rPr>
                      <a:rPr lang="en-US" i="0">
                        <a:solidFill>
                          <a:srgbClr val="FFFFFF"/>
                        </a:solidFill>
                        <a:latin typeface="Cambria Math" panose="02040503050406030204" pitchFamily="18" charset="0"/>
                      </a:rPr>
                      <m:t>informative</m:t>
                    </m:r>
                    <m:r>
                      <a:rPr lang="en-US" i="0">
                        <a:solidFill>
                          <a:srgbClr val="FFFFFF"/>
                        </a:solidFill>
                        <a:latin typeface="Cambria Math" panose="02040503050406030204" pitchFamily="18" charset="0"/>
                      </a:rPr>
                      <m:t> </m:t>
                    </m:r>
                    <m:r>
                      <m:rPr>
                        <m:sty m:val="p"/>
                      </m:rPr>
                      <a:rPr lang="en-US" i="0">
                        <a:solidFill>
                          <a:srgbClr val="FFFFFF"/>
                        </a:solidFill>
                        <a:latin typeface="Cambria Math" panose="02040503050406030204" pitchFamily="18" charset="0"/>
                      </a:rPr>
                      <m:t>priors</m:t>
                    </m:r>
                    <m:r>
                      <a:rPr lang="en-US" i="0">
                        <a:solidFill>
                          <a:srgbClr val="FFFFFF"/>
                        </a:solidFill>
                        <a:latin typeface="Cambria Math" panose="02040503050406030204" pitchFamily="18" charset="0"/>
                      </a:rPr>
                      <m:t> </m:t>
                    </m:r>
                    <m:r>
                      <m:rPr>
                        <m:sty m:val="p"/>
                      </m:rPr>
                      <a:rPr lang="en-US" i="0">
                        <a:solidFill>
                          <a:srgbClr val="FFFFFF"/>
                        </a:solidFill>
                        <a:latin typeface="Cambria Math" panose="02040503050406030204" pitchFamily="18" charset="0"/>
                      </a:rPr>
                      <m:t>on</m:t>
                    </m:r>
                    <m:r>
                      <a:rPr lang="en-US" i="0">
                        <a:solidFill>
                          <a:srgbClr val="FFFFFF"/>
                        </a:solidFill>
                        <a:latin typeface="Cambria Math" panose="02040503050406030204" pitchFamily="18" charset="0"/>
                      </a:rPr>
                      <m:t> </m:t>
                    </m:r>
                    <m:r>
                      <m:rPr>
                        <m:sty m:val="p"/>
                      </m:rPr>
                      <a:rPr lang="en-US" i="0">
                        <a:solidFill>
                          <a:srgbClr val="FFFFFF"/>
                        </a:solidFill>
                        <a:latin typeface="Cambria Math" panose="02040503050406030204" pitchFamily="18" charset="0"/>
                      </a:rPr>
                      <m:t>all</m:t>
                    </m:r>
                    <m:r>
                      <a:rPr lang="en-US" i="1">
                        <a:solidFill>
                          <a:srgbClr val="FFFFFF"/>
                        </a:solidFill>
                        <a:latin typeface="Cambria Math" panose="02040503050406030204" pitchFamily="18" charset="0"/>
                      </a:rPr>
                      <m:t> </m:t>
                    </m:r>
                    <m:r>
                      <a:rPr lang="en-US" b="0" i="1">
                        <a:solidFill>
                          <a:srgbClr val="FFFFFF"/>
                        </a:solidFill>
                        <a:latin typeface="Cambria Math" panose="02040503050406030204" pitchFamily="18" charset="0"/>
                      </a:rPr>
                      <m:t>𝛽</m:t>
                    </m:r>
                    <m:r>
                      <a:rPr lang="en-US" i="1">
                        <a:solidFill>
                          <a:srgbClr val="FFFFFF"/>
                        </a:solidFill>
                        <a:latin typeface="Cambria Math" panose="02040503050406030204" pitchFamily="18" charset="0"/>
                      </a:rPr>
                      <m:t>, </m:t>
                    </m:r>
                    <m:sSup>
                      <m:sSupPr>
                        <m:ctrlPr>
                          <a:rPr lang="en-US" b="0" i="1">
                            <a:solidFill>
                              <a:srgbClr val="FFFFFF"/>
                            </a:solidFill>
                            <a:latin typeface="Cambria Math" panose="02040503050406030204" pitchFamily="18" charset="0"/>
                          </a:rPr>
                        </m:ctrlPr>
                      </m:sSupPr>
                      <m:e>
                        <m:r>
                          <a:rPr lang="en-US" b="0" i="1">
                            <a:solidFill>
                              <a:srgbClr val="FFFFFF"/>
                            </a:solidFill>
                            <a:latin typeface="Cambria Math" panose="02040503050406030204" pitchFamily="18" charset="0"/>
                          </a:rPr>
                          <m:t>𝜎</m:t>
                        </m:r>
                      </m:e>
                      <m:sup>
                        <m:r>
                          <a:rPr lang="en-US" b="0" i="1">
                            <a:solidFill>
                              <a:srgbClr val="FFFFFF"/>
                            </a:solidFill>
                            <a:latin typeface="Cambria Math" panose="02040503050406030204" pitchFamily="18" charset="0"/>
                          </a:rPr>
                          <m:t>2</m:t>
                        </m:r>
                      </m:sup>
                    </m:sSup>
                    <m:r>
                      <a:rPr lang="en-US" b="0" i="1">
                        <a:solidFill>
                          <a:srgbClr val="FFFFFF"/>
                        </a:solidFill>
                        <a:latin typeface="Cambria Math" panose="02040503050406030204" pitchFamily="18" charset="0"/>
                      </a:rPr>
                      <m:t>, </m:t>
                    </m:r>
                    <m:r>
                      <a:rPr lang="en-US" b="0" i="1">
                        <a:solidFill>
                          <a:srgbClr val="FFFFFF"/>
                        </a:solidFill>
                        <a:latin typeface="Cambria Math" panose="02040503050406030204" pitchFamily="18" charset="0"/>
                      </a:rPr>
                      <m:t>𝜈</m:t>
                    </m:r>
                    <m:r>
                      <a:rPr lang="en-US" i="1">
                        <a:solidFill>
                          <a:srgbClr val="FFFFFF"/>
                        </a:solidFill>
                        <a:latin typeface="Cambria Math" panose="02040503050406030204" pitchFamily="18" charset="0"/>
                      </a:rPr>
                      <m:t> </m:t>
                    </m:r>
                    <m:r>
                      <m:rPr>
                        <m:sty m:val="p"/>
                      </m:rPr>
                      <a:rPr lang="en-US" i="0">
                        <a:solidFill>
                          <a:srgbClr val="FFFFFF"/>
                        </a:solidFill>
                        <a:latin typeface="Cambria Math" panose="02040503050406030204" pitchFamily="18" charset="0"/>
                      </a:rPr>
                      <m:t>parameters</m:t>
                    </m:r>
                    <m:r>
                      <a:rPr lang="en-US" i="1">
                        <a:solidFill>
                          <a:srgbClr val="FFFFFF"/>
                        </a:solidFill>
                        <a:latin typeface="Cambria Math" panose="02040503050406030204" pitchFamily="18" charset="0"/>
                      </a:rPr>
                      <m:t>]</m:t>
                    </m:r>
                  </m:oMath>
                </a14:m>
                <a:r>
                  <a:rPr lang="en-US" dirty="0">
                    <a:solidFill>
                      <a:srgbClr val="FFFFFF"/>
                    </a:solidFill>
                  </a:rPr>
                  <a:t> </a:t>
                </a:r>
              </a:p>
              <a:p>
                <a:r>
                  <a:rPr lang="en-US" dirty="0">
                    <a:solidFill>
                      <a:srgbClr val="FFFFFF"/>
                    </a:solidFill>
                  </a:rPr>
                  <a:t>Our data: estimates for </a:t>
                </a:r>
                <a14:m>
                  <m:oMath xmlns:m="http://schemas.openxmlformats.org/officeDocument/2006/math">
                    <m:r>
                      <a:rPr lang="en-US" b="0" i="1">
                        <a:solidFill>
                          <a:srgbClr val="FFFFFF"/>
                        </a:solidFill>
                        <a:latin typeface="Cambria Math" panose="02040503050406030204" pitchFamily="18" charset="0"/>
                      </a:rPr>
                      <m:t>𝜈</m:t>
                    </m:r>
                  </m:oMath>
                </a14:m>
                <a:r>
                  <a:rPr lang="en-US" dirty="0">
                    <a:solidFill>
                      <a:srgbClr val="FFFFFF"/>
                    </a:solidFill>
                  </a:rPr>
                  <a:t> are low, indicating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rPr>
                  <a:t> a better fit. </a:t>
                </a:r>
              </a:p>
              <a:p>
                <a:r>
                  <a:rPr lang="en-US" dirty="0">
                    <a:solidFill>
                      <a:srgbClr val="FFFFFF"/>
                    </a:solidFill>
                  </a:rPr>
                  <a:t>Hereafter, for compactness, write </a:t>
                </a:r>
              </a:p>
              <a:p>
                <a:pPr marL="0" indent="0">
                  <a:buNone/>
                </a:pPr>
                <a:r>
                  <a:rPr lang="en-US" dirty="0">
                    <a:solidFill>
                      <a:srgbClr val="FFFFFF"/>
                    </a:solidFill>
                  </a:rPr>
                  <a:t>      </a:t>
                </a:r>
                <a14:m>
                  <m:oMath xmlns:m="http://schemas.openxmlformats.org/officeDocument/2006/math">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𝑦</m:t>
                        </m:r>
                      </m:e>
                      <m:sub>
                        <m:r>
                          <a:rPr lang="en-US" b="0" i="1">
                            <a:solidFill>
                              <a:srgbClr val="FFFFFF"/>
                            </a:solidFill>
                            <a:latin typeface="Cambria Math" panose="02040503050406030204" pitchFamily="18" charset="0"/>
                          </a:rPr>
                          <m:t>𝑖𝑗</m:t>
                        </m:r>
                      </m:sub>
                    </m:sSub>
                    <m:r>
                      <a:rPr lang="en-US" b="0" i="1">
                        <a:solidFill>
                          <a:srgbClr val="FFFFFF"/>
                        </a:solidFill>
                        <a:latin typeface="Cambria Math" panose="02040503050406030204" pitchFamily="18" charset="0"/>
                      </a:rPr>
                      <m:t>=</m:t>
                    </m:r>
                    <m:sSubSup>
                      <m:sSubSupPr>
                        <m:ctrlPr>
                          <a:rPr lang="en-US" b="0" i="1">
                            <a:solidFill>
                              <a:srgbClr val="FFFFFF"/>
                            </a:solidFill>
                            <a:latin typeface="Cambria Math" panose="02040503050406030204" pitchFamily="18" charset="0"/>
                          </a:rPr>
                        </m:ctrlPr>
                      </m:sSubSupPr>
                      <m:e>
                        <m:r>
                          <a:rPr lang="en-US" b="0" i="1">
                            <a:solidFill>
                              <a:srgbClr val="FFFFFF"/>
                            </a:solidFill>
                            <a:latin typeface="Cambria Math" panose="02040503050406030204" pitchFamily="18" charset="0"/>
                          </a:rPr>
                          <m:t>𝑥</m:t>
                        </m:r>
                      </m:e>
                      <m:sub>
                        <m:r>
                          <a:rPr lang="en-US" b="0" i="1">
                            <a:solidFill>
                              <a:srgbClr val="FFFFFF"/>
                            </a:solidFill>
                            <a:latin typeface="Cambria Math" panose="02040503050406030204" pitchFamily="18" charset="0"/>
                          </a:rPr>
                          <m:t>𝑖𝑗</m:t>
                        </m:r>
                      </m:sub>
                      <m:sup>
                        <m:r>
                          <a:rPr lang="en-US" b="0" i="1">
                            <a:solidFill>
                              <a:srgbClr val="FFFFFF"/>
                            </a:solidFill>
                            <a:latin typeface="Cambria Math" panose="02040503050406030204" pitchFamily="18" charset="0"/>
                          </a:rPr>
                          <m:t>𝑇</m:t>
                        </m:r>
                      </m:sup>
                    </m:sSubSup>
                    <m:r>
                      <a:rPr lang="en-US" b="0" i="1">
                        <a:solidFill>
                          <a:srgbClr val="FFFFFF"/>
                        </a:solidFill>
                        <a:latin typeface="Cambria Math" panose="02040503050406030204" pitchFamily="18" charset="0"/>
                      </a:rPr>
                      <m:t>𝛽</m:t>
                    </m:r>
                    <m:r>
                      <a:rPr lang="en-US" b="0" i="1">
                        <a:solidFill>
                          <a:srgbClr val="FFFFFF"/>
                        </a:solidFill>
                        <a:latin typeface="Cambria Math" panose="02040503050406030204" pitchFamily="18" charset="0"/>
                      </a:rPr>
                      <m:t>+</m:t>
                    </m:r>
                    <m:sSubSup>
                      <m:sSubSupPr>
                        <m:ctrlPr>
                          <a:rPr lang="en-US" b="0" i="1">
                            <a:solidFill>
                              <a:srgbClr val="FFFFFF"/>
                            </a:solidFill>
                            <a:latin typeface="Cambria Math" panose="02040503050406030204" pitchFamily="18" charset="0"/>
                          </a:rPr>
                        </m:ctrlPr>
                      </m:sSubSupPr>
                      <m:e>
                        <m:r>
                          <a:rPr lang="en-US" b="0" i="1">
                            <a:solidFill>
                              <a:srgbClr val="FFFFFF"/>
                            </a:solidFill>
                            <a:latin typeface="Cambria Math" panose="02040503050406030204" pitchFamily="18" charset="0"/>
                          </a:rPr>
                          <m:t>𝑧</m:t>
                        </m:r>
                      </m:e>
                      <m:sub>
                        <m:r>
                          <a:rPr lang="en-US" b="0" i="1">
                            <a:solidFill>
                              <a:srgbClr val="FFFFFF"/>
                            </a:solidFill>
                            <a:latin typeface="Cambria Math" panose="02040503050406030204" pitchFamily="18" charset="0"/>
                          </a:rPr>
                          <m:t>𝑖𝑗</m:t>
                        </m:r>
                      </m:sub>
                      <m:sup>
                        <m:r>
                          <a:rPr lang="en-US" b="0" i="1">
                            <a:solidFill>
                              <a:srgbClr val="FFFFFF"/>
                            </a:solidFill>
                            <a:latin typeface="Cambria Math" panose="02040503050406030204" pitchFamily="18" charset="0"/>
                          </a:rPr>
                          <m:t>𝑇</m:t>
                        </m:r>
                      </m:sup>
                    </m:sSubSup>
                    <m:r>
                      <a:rPr lang="en-US" b="0" i="1">
                        <a:solidFill>
                          <a:srgbClr val="FFFFFF"/>
                        </a:solidFill>
                        <a:latin typeface="Cambria Math" panose="02040503050406030204" pitchFamily="18" charset="0"/>
                      </a:rPr>
                      <m:t>𝛾</m:t>
                    </m:r>
                    <m:r>
                      <a:rPr lang="en-US" b="0" i="1">
                        <a:solidFill>
                          <a:srgbClr val="FFFFFF"/>
                        </a:solidFill>
                        <a:latin typeface="Cambria Math" panose="02040503050406030204" pitchFamily="18" charset="0"/>
                      </a:rPr>
                      <m:t>+</m:t>
                    </m:r>
                    <m:sSub>
                      <m:sSubPr>
                        <m:ctrlPr>
                          <a:rPr lang="en-US" b="0" i="1">
                            <a:solidFill>
                              <a:srgbClr val="FFFFFF"/>
                            </a:solidFill>
                            <a:latin typeface="Cambria Math" panose="02040503050406030204" pitchFamily="18" charset="0"/>
                          </a:rPr>
                        </m:ctrlPr>
                      </m:sSubPr>
                      <m:e>
                        <m:r>
                          <a:rPr lang="en-US" b="0" i="1">
                            <a:solidFill>
                              <a:srgbClr val="FFFFFF"/>
                            </a:solidFill>
                            <a:latin typeface="Cambria Math" panose="02040503050406030204" pitchFamily="18" charset="0"/>
                          </a:rPr>
                          <m:t>𝜖</m:t>
                        </m:r>
                      </m:e>
                      <m:sub>
                        <m:r>
                          <a:rPr lang="en-US" b="0" i="1">
                            <a:solidFill>
                              <a:srgbClr val="FFFFFF"/>
                            </a:solidFill>
                            <a:latin typeface="Cambria Math" panose="02040503050406030204" pitchFamily="18" charset="0"/>
                          </a:rPr>
                          <m:t>𝑖𝑗</m:t>
                        </m:r>
                      </m:sub>
                    </m:sSub>
                  </m:oMath>
                </a14:m>
                <a:r>
                  <a:rPr lang="en-US" dirty="0">
                    <a:solidFill>
                      <a:srgbClr val="FFFFFF"/>
                    </a:solidFill>
                  </a:rPr>
                  <a:t>, etc. </a:t>
                </a:r>
              </a:p>
            </p:txBody>
          </p:sp>
        </mc:Choice>
        <mc:Fallback xmlns="">
          <p:sp>
            <p:nvSpPr>
              <p:cNvPr id="3" name="Content Placeholder 2">
                <a:extLst>
                  <a:ext uri="{FF2B5EF4-FFF2-40B4-BE49-F238E27FC236}">
                    <a16:creationId xmlns:a16="http://schemas.microsoft.com/office/drawing/2014/main" id="{128145C9-8EDD-4100-B924-1AB125663B23}"/>
                  </a:ext>
                </a:extLst>
              </p:cNvPr>
              <p:cNvSpPr>
                <a:spLocks noGrp="1" noRot="1" noChangeAspect="1" noMove="1" noResize="1" noEditPoints="1" noAdjustHandles="1" noChangeArrowheads="1" noChangeShapeType="1" noTextEdit="1"/>
              </p:cNvSpPr>
              <p:nvPr>
                <p:ph idx="1"/>
              </p:nvPr>
            </p:nvSpPr>
            <p:spPr>
              <a:xfrm>
                <a:off x="639098" y="1839997"/>
                <a:ext cx="6072776" cy="3811740"/>
              </a:xfrm>
              <a:blipFill>
                <a:blip r:embed="rId4"/>
                <a:stretch>
                  <a:fillRect l="-301"/>
                </a:stretch>
              </a:blipFill>
            </p:spPr>
            <p:txBody>
              <a:bodyPr/>
              <a:lstStyle/>
              <a:p>
                <a:r>
                  <a:rPr lang="en-US">
                    <a:noFill/>
                  </a:rPr>
                  <a:t> </a:t>
                </a:r>
              </a:p>
            </p:txBody>
          </p:sp>
        </mc:Fallback>
      </mc:AlternateContent>
    </p:spTree>
    <p:extLst>
      <p:ext uri="{BB962C8B-B14F-4D97-AF65-F5344CB8AC3E}">
        <p14:creationId xmlns:p14="http://schemas.microsoft.com/office/powerpoint/2010/main" val="46415201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B2238-2B11-4F33-962F-21EAED6A1EA4}"/>
              </a:ext>
            </a:extLst>
          </p:cNvPr>
          <p:cNvSpPr>
            <a:spLocks noGrp="1"/>
          </p:cNvSpPr>
          <p:nvPr>
            <p:ph type="title"/>
          </p:nvPr>
        </p:nvSpPr>
        <p:spPr/>
        <p:txBody>
          <a:bodyPr/>
          <a:lstStyle/>
          <a:p>
            <a:r>
              <a:rPr lang="en-US" dirty="0"/>
              <a:t>The puzzle: data selection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FEBB89-7D1A-405B-979A-58104CF1D333}"/>
                  </a:ext>
                </a:extLst>
              </p:cNvPr>
              <p:cNvSpPr>
                <a:spLocks noGrp="1"/>
              </p:cNvSpPr>
              <p:nvPr>
                <p:ph idx="1"/>
              </p:nvPr>
            </p:nvSpPr>
            <p:spPr>
              <a:xfrm>
                <a:off x="1154954" y="2603500"/>
                <a:ext cx="9551516" cy="3416300"/>
              </a:xfrm>
            </p:spPr>
            <p:txBody>
              <a:bodyPr>
                <a:normAutofit/>
              </a:bodyPr>
              <a:lstStyle/>
              <a:p>
                <a:r>
                  <a:rPr lang="en-US" sz="2000" dirty="0"/>
                  <a:t>Not one but </a:t>
                </a:r>
                <a:r>
                  <a:rPr lang="en-US" sz="2000" i="1" dirty="0"/>
                  <a:t>seven</a:t>
                </a:r>
                <a:r>
                  <a:rPr lang="en-US" sz="2000" dirty="0"/>
                  <a:t> data sets from different “pipelines”: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𝑖𝑗𝑘</m:t>
                        </m:r>
                      </m:sub>
                    </m:sSub>
                    <m:r>
                      <a:rPr lang="en-US" sz="2000" b="0" i="1" smtClean="0">
                        <a:latin typeface="Cambria Math" panose="02040503050406030204" pitchFamily="18" charset="0"/>
                      </a:rPr>
                      <m:t>, </m:t>
                    </m:r>
                    <m:r>
                      <a:rPr lang="en-US" sz="2000" b="0" i="1" smtClean="0">
                        <a:latin typeface="Cambria Math" panose="02040503050406030204" pitchFamily="18" charset="0"/>
                      </a:rPr>
                      <m:t>𝑘</m:t>
                    </m:r>
                    <m:r>
                      <a:rPr lang="en-US" sz="2000" b="0" i="1" smtClean="0">
                        <a:latin typeface="Cambria Math" panose="02040503050406030204" pitchFamily="18" charset="0"/>
                      </a:rPr>
                      <m:t>=1:7</m:t>
                    </m:r>
                  </m:oMath>
                </a14:m>
                <a:r>
                  <a:rPr lang="en-US" sz="2000" dirty="0"/>
                  <a:t>. </a:t>
                </a:r>
              </a:p>
              <a:p>
                <a:r>
                  <a:rPr lang="en-US" sz="2000" dirty="0"/>
                  <a:t>Seven different computational algorithms applied to the same raw MRIs. </a:t>
                </a:r>
              </a:p>
              <a:p>
                <a:r>
                  <a:rPr lang="en-US" sz="2000" dirty="0"/>
                  <a:t>Some algorithms novel; if shown more accurate, a scientific advance. </a:t>
                </a:r>
              </a:p>
              <a:p>
                <a:r>
                  <a:rPr lang="en-US" sz="2000" dirty="0"/>
                  <a:t>Measurements differ substantially; no “gold standard.” </a:t>
                </a:r>
              </a:p>
              <a:p>
                <a:r>
                  <a:rPr lang="en-US" sz="2000" dirty="0"/>
                  <a:t>Methodological problem: </a:t>
                </a:r>
              </a:p>
              <a:p>
                <a:pPr marL="0" indent="0">
                  <a:buNone/>
                </a:pPr>
                <a:r>
                  <a:rPr lang="en-US" sz="2000" dirty="0"/>
                  <a:t>	(a) determine relative accuracy of the pipelines? </a:t>
                </a:r>
              </a:p>
              <a:p>
                <a:pPr marL="0" indent="0">
                  <a:buNone/>
                </a:pPr>
                <a:r>
                  <a:rPr lang="en-US" sz="2000" dirty="0"/>
                  <a:t>	(b) weight pipelines to achieve best parameter estimates? </a:t>
                </a:r>
              </a:p>
            </p:txBody>
          </p:sp>
        </mc:Choice>
        <mc:Fallback xmlns="">
          <p:sp>
            <p:nvSpPr>
              <p:cNvPr id="3" name="Content Placeholder 2">
                <a:extLst>
                  <a:ext uri="{FF2B5EF4-FFF2-40B4-BE49-F238E27FC236}">
                    <a16:creationId xmlns:a16="http://schemas.microsoft.com/office/drawing/2014/main" id="{36FEBB89-7D1A-405B-979A-58104CF1D333}"/>
                  </a:ext>
                </a:extLst>
              </p:cNvPr>
              <p:cNvSpPr>
                <a:spLocks noGrp="1" noRot="1" noChangeAspect="1" noMove="1" noResize="1" noEditPoints="1" noAdjustHandles="1" noChangeArrowheads="1" noChangeShapeType="1" noTextEdit="1"/>
              </p:cNvSpPr>
              <p:nvPr>
                <p:ph idx="1"/>
              </p:nvPr>
            </p:nvSpPr>
            <p:spPr>
              <a:xfrm>
                <a:off x="1154954" y="2603500"/>
                <a:ext cx="9551516" cy="3416300"/>
              </a:xfrm>
              <a:blipFill>
                <a:blip r:embed="rId3"/>
                <a:stretch>
                  <a:fillRect l="-255" t="-1070"/>
                </a:stretch>
              </a:blipFill>
            </p:spPr>
            <p:txBody>
              <a:bodyPr/>
              <a:lstStyle/>
              <a:p>
                <a:r>
                  <a:rPr lang="en-US">
                    <a:noFill/>
                  </a:rPr>
                  <a:t> </a:t>
                </a:r>
              </a:p>
            </p:txBody>
          </p:sp>
        </mc:Fallback>
      </mc:AlternateContent>
    </p:spTree>
    <p:extLst>
      <p:ext uri="{BB962C8B-B14F-4D97-AF65-F5344CB8AC3E}">
        <p14:creationId xmlns:p14="http://schemas.microsoft.com/office/powerpoint/2010/main" val="401898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209C5300-DB4D-4DBB-B24C-30CE33024CD4}"/>
              </a:ext>
            </a:extLst>
          </p:cNvPr>
          <p:cNvSpPr>
            <a:spLocks noGrp="1"/>
          </p:cNvSpPr>
          <p:nvPr>
            <p:ph type="title"/>
          </p:nvPr>
        </p:nvSpPr>
        <p:spPr>
          <a:xfrm>
            <a:off x="1154954" y="612412"/>
            <a:ext cx="8761413" cy="898674"/>
          </a:xfrm>
        </p:spPr>
        <p:txBody>
          <a:bodyPr anchor="b">
            <a:normAutofit/>
          </a:bodyPr>
          <a:lstStyle/>
          <a:p>
            <a:r>
              <a:rPr lang="en-US" dirty="0">
                <a:solidFill>
                  <a:schemeClr val="tx1"/>
                </a:solidFill>
              </a:rPr>
              <a:t>Model 7</a:t>
            </a:r>
          </a:p>
        </p:txBody>
      </p:sp>
      <p:sp>
        <p:nvSpPr>
          <p:cNvPr id="4" name="Rectangle 3">
            <a:extLst>
              <a:ext uri="{FF2B5EF4-FFF2-40B4-BE49-F238E27FC236}">
                <a16:creationId xmlns:a16="http://schemas.microsoft.com/office/drawing/2014/main" id="{770CB381-8A66-4328-B478-1486D854E576}"/>
              </a:ext>
            </a:extLst>
          </p:cNvPr>
          <p:cNvSpPr/>
          <p:nvPr/>
        </p:nvSpPr>
        <p:spPr>
          <a:xfrm>
            <a:off x="2558005" y="1632031"/>
            <a:ext cx="5914663" cy="1261640"/>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D5293D-4DD9-434B-B20B-02E69DB5A712}"/>
                  </a:ext>
                </a:extLst>
              </p:cNvPr>
              <p:cNvSpPr>
                <a:spLocks noGrp="1"/>
              </p:cNvSpPr>
              <p:nvPr>
                <p:ph idx="1"/>
              </p:nvPr>
            </p:nvSpPr>
            <p:spPr>
              <a:xfrm>
                <a:off x="1154954" y="1963426"/>
                <a:ext cx="8761413" cy="3730689"/>
              </a:xfrm>
            </p:spPr>
            <p:txBody>
              <a:bodyPr anchor="ctr">
                <a:normAutofit lnSpcReduction="10000"/>
              </a:bodyPr>
              <a:lstStyle/>
              <a:p>
                <a:pPr marL="0" indent="0" algn="ctr">
                  <a:lnSpc>
                    <a:spcPct val="90000"/>
                  </a:lnSpc>
                  <a:buNone/>
                </a:pPr>
                <a14:m>
                  <m:oMath xmlns:m="http://schemas.openxmlformats.org/officeDocument/2006/math">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rPr>
                          <m:t>𝑤</m:t>
                        </m:r>
                      </m:e>
                      <m:sub>
                        <m:r>
                          <a:rPr lang="en-US" sz="2600" i="1">
                            <a:solidFill>
                              <a:schemeClr val="tx1"/>
                            </a:solidFill>
                            <a:latin typeface="Cambria Math" panose="02040503050406030204" pitchFamily="18" charset="0"/>
                          </a:rPr>
                          <m:t>𝑖𝑗</m:t>
                        </m:r>
                      </m:sub>
                    </m:sSub>
                    <m:r>
                      <a:rPr lang="en-US" sz="2600" i="1">
                        <a:solidFill>
                          <a:schemeClr val="tx1"/>
                        </a:solidFill>
                        <a:latin typeface="Cambria Math" panose="02040503050406030204" pitchFamily="18" charset="0"/>
                      </a:rPr>
                      <m:t>=</m:t>
                    </m:r>
                  </m:oMath>
                </a14:m>
                <a:r>
                  <a:rPr lang="en-US" sz="2600" dirty="0">
                    <a:solidFill>
                      <a:schemeClr val="tx1"/>
                    </a:solidFill>
                  </a:rPr>
                  <a:t> </a:t>
                </a:r>
                <a14:m>
                  <m:oMath xmlns:m="http://schemas.openxmlformats.org/officeDocument/2006/math">
                    <m:sSubSup>
                      <m:sSubSupPr>
                        <m:ctrlPr>
                          <a:rPr lang="en-US" sz="2600" i="1">
                            <a:solidFill>
                              <a:schemeClr val="tx1"/>
                            </a:solidFill>
                            <a:latin typeface="Cambria Math" panose="02040503050406030204" pitchFamily="18" charset="0"/>
                          </a:rPr>
                        </m:ctrlPr>
                      </m:sSubSupPr>
                      <m:e>
                        <m:r>
                          <a:rPr lang="en-US" sz="2600" i="1">
                            <a:solidFill>
                              <a:schemeClr val="tx1"/>
                            </a:solidFill>
                            <a:latin typeface="Cambria Math" panose="02040503050406030204" pitchFamily="18" charset="0"/>
                          </a:rPr>
                          <m:t>𝑥</m:t>
                        </m:r>
                      </m:e>
                      <m:sub>
                        <m:r>
                          <a:rPr lang="en-US" sz="2600" i="1">
                            <a:solidFill>
                              <a:schemeClr val="tx1"/>
                            </a:solidFill>
                            <a:latin typeface="Cambria Math" panose="02040503050406030204" pitchFamily="18" charset="0"/>
                          </a:rPr>
                          <m:t>𝑖𝑗</m:t>
                        </m:r>
                      </m:sub>
                      <m:sup>
                        <m:r>
                          <a:rPr lang="en-US" sz="2600" i="1">
                            <a:solidFill>
                              <a:schemeClr val="tx1"/>
                            </a:solidFill>
                            <a:latin typeface="Cambria Math" panose="02040503050406030204" pitchFamily="18" charset="0"/>
                          </a:rPr>
                          <m:t>𝑇</m:t>
                        </m:r>
                      </m:sup>
                    </m:sSubSup>
                    <m:r>
                      <a:rPr lang="en-US" sz="2600" i="1">
                        <a:solidFill>
                          <a:schemeClr val="tx1"/>
                        </a:solidFill>
                        <a:latin typeface="Cambria Math" panose="02040503050406030204" pitchFamily="18" charset="0"/>
                      </a:rPr>
                      <m:t>𝛽</m:t>
                    </m:r>
                    <m:r>
                      <a:rPr lang="en-US" sz="2600" i="1">
                        <a:solidFill>
                          <a:schemeClr val="tx1"/>
                        </a:solidFill>
                        <a:latin typeface="Cambria Math" panose="02040503050406030204" pitchFamily="18" charset="0"/>
                      </a:rPr>
                      <m:t>+</m:t>
                    </m:r>
                    <m:sSubSup>
                      <m:sSubSupPr>
                        <m:ctrlPr>
                          <a:rPr lang="en-US" sz="2600" i="1">
                            <a:solidFill>
                              <a:schemeClr val="tx1"/>
                            </a:solidFill>
                            <a:latin typeface="Cambria Math" panose="02040503050406030204" pitchFamily="18" charset="0"/>
                          </a:rPr>
                        </m:ctrlPr>
                      </m:sSubSupPr>
                      <m:e>
                        <m:r>
                          <a:rPr lang="en-US" sz="2600" i="1">
                            <a:solidFill>
                              <a:schemeClr val="tx1"/>
                            </a:solidFill>
                            <a:latin typeface="Cambria Math" panose="02040503050406030204" pitchFamily="18" charset="0"/>
                          </a:rPr>
                          <m:t>𝑧</m:t>
                        </m:r>
                      </m:e>
                      <m:sub>
                        <m:r>
                          <a:rPr lang="en-US" sz="2600" i="1">
                            <a:solidFill>
                              <a:schemeClr val="tx1"/>
                            </a:solidFill>
                            <a:latin typeface="Cambria Math" panose="02040503050406030204" pitchFamily="18" charset="0"/>
                          </a:rPr>
                          <m:t>𝑖𝑗</m:t>
                        </m:r>
                      </m:sub>
                      <m:sup>
                        <m:r>
                          <a:rPr lang="en-US" sz="2600" i="1">
                            <a:solidFill>
                              <a:schemeClr val="tx1"/>
                            </a:solidFill>
                            <a:latin typeface="Cambria Math" panose="02040503050406030204" pitchFamily="18" charset="0"/>
                          </a:rPr>
                          <m:t>𝑇</m:t>
                        </m:r>
                      </m:sup>
                    </m:sSubSup>
                    <m:r>
                      <a:rPr lang="en-US" sz="2600" i="1">
                        <a:solidFill>
                          <a:schemeClr val="tx1"/>
                        </a:solidFill>
                        <a:latin typeface="Cambria Math" panose="02040503050406030204" pitchFamily="18" charset="0"/>
                      </a:rPr>
                      <m:t>𝛾</m:t>
                    </m:r>
                    <m:r>
                      <a:rPr lang="en-US" sz="2600" i="1">
                        <a:solidFill>
                          <a:schemeClr val="tx1"/>
                        </a:solidFill>
                        <a:latin typeface="Cambria Math" panose="02040503050406030204" pitchFamily="18" charset="0"/>
                      </a:rPr>
                      <m:t>+</m:t>
                    </m:r>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rPr>
                          <m:t>𝛿</m:t>
                        </m:r>
                      </m:e>
                      <m:sub>
                        <m:r>
                          <a:rPr lang="en-US" sz="2600" i="1">
                            <a:solidFill>
                              <a:schemeClr val="tx1"/>
                            </a:solidFill>
                            <a:latin typeface="Cambria Math" panose="02040503050406030204" pitchFamily="18" charset="0"/>
                          </a:rPr>
                          <m:t>𝑖𝑗</m:t>
                        </m:r>
                      </m:sub>
                    </m:sSub>
                    <m:r>
                      <a:rPr lang="en-US" sz="2600" b="0" i="1">
                        <a:solidFill>
                          <a:schemeClr val="tx1"/>
                        </a:solidFill>
                        <a:latin typeface="Cambria Math" panose="02040503050406030204" pitchFamily="18" charset="0"/>
                      </a:rPr>
                      <m:t>,    </m:t>
                    </m:r>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rPr>
                          <m:t>𝛿</m:t>
                        </m:r>
                      </m:e>
                      <m:sub>
                        <m:r>
                          <a:rPr lang="en-US" sz="2600" i="1">
                            <a:solidFill>
                              <a:schemeClr val="tx1"/>
                            </a:solidFill>
                            <a:latin typeface="Cambria Math" panose="02040503050406030204" pitchFamily="18" charset="0"/>
                          </a:rPr>
                          <m:t>𝑖𝑗</m:t>
                        </m:r>
                      </m:sub>
                    </m:sSub>
                    <m:r>
                      <a:rPr lang="en-US" sz="2600" i="1">
                        <a:solidFill>
                          <a:schemeClr val="tx1"/>
                        </a:solidFill>
                        <a:latin typeface="Cambria Math" panose="02040503050406030204" pitchFamily="18" charset="0"/>
                      </a:rPr>
                      <m:t> ~ </m:t>
                    </m:r>
                    <m:r>
                      <a:rPr lang="en-US" sz="2600" i="1">
                        <a:solidFill>
                          <a:schemeClr val="tx1"/>
                        </a:solidFill>
                        <a:latin typeface="Cambria Math" panose="02040503050406030204" pitchFamily="18" charset="0"/>
                      </a:rPr>
                      <m:t>𝑁</m:t>
                    </m:r>
                    <m:d>
                      <m:dPr>
                        <m:ctrlPr>
                          <a:rPr lang="en-US" sz="2600" i="1">
                            <a:solidFill>
                              <a:schemeClr val="tx1"/>
                            </a:solidFill>
                            <a:latin typeface="Cambria Math" panose="02040503050406030204" pitchFamily="18" charset="0"/>
                          </a:rPr>
                        </m:ctrlPr>
                      </m:dPr>
                      <m:e>
                        <m:r>
                          <a:rPr lang="en-US" sz="2600" i="1">
                            <a:solidFill>
                              <a:schemeClr val="tx1"/>
                            </a:solidFill>
                            <a:latin typeface="Cambria Math" panose="02040503050406030204" pitchFamily="18" charset="0"/>
                          </a:rPr>
                          <m:t>0, </m:t>
                        </m:r>
                        <m:sSup>
                          <m:sSupPr>
                            <m:ctrlPr>
                              <a:rPr lang="en-US" sz="2600" i="1">
                                <a:solidFill>
                                  <a:schemeClr val="tx1"/>
                                </a:solidFill>
                                <a:latin typeface="Cambria Math" panose="02040503050406030204" pitchFamily="18" charset="0"/>
                              </a:rPr>
                            </m:ctrlPr>
                          </m:sSupPr>
                          <m:e>
                            <m:r>
                              <a:rPr lang="en-US" sz="2600" i="1">
                                <a:solidFill>
                                  <a:schemeClr val="tx1"/>
                                </a:solidFill>
                                <a:latin typeface="Cambria Math" panose="02040503050406030204" pitchFamily="18" charset="0"/>
                              </a:rPr>
                              <m:t>𝜎</m:t>
                            </m:r>
                          </m:e>
                          <m:sup>
                            <m:r>
                              <a:rPr lang="en-US" sz="2600" i="1">
                                <a:solidFill>
                                  <a:schemeClr val="tx1"/>
                                </a:solidFill>
                                <a:latin typeface="Cambria Math" panose="02040503050406030204" pitchFamily="18" charset="0"/>
                              </a:rPr>
                              <m:t>2</m:t>
                            </m:r>
                          </m:sup>
                        </m:sSup>
                      </m:e>
                    </m:d>
                    <m:r>
                      <a:rPr lang="en-US" sz="2600" i="1">
                        <a:solidFill>
                          <a:schemeClr val="tx1"/>
                        </a:solidFill>
                        <a:latin typeface="Cambria Math" panose="02040503050406030204" pitchFamily="18" charset="0"/>
                      </a:rPr>
                      <m:t> </m:t>
                    </m:r>
                  </m:oMath>
                </a14:m>
                <a:endParaRPr lang="en-US" sz="2600" i="1" dirty="0">
                  <a:solidFill>
                    <a:schemeClr val="tx1"/>
                  </a:solidFill>
                  <a:latin typeface="Cambria Math" panose="02040503050406030204" pitchFamily="18" charset="0"/>
                </a:endParaRPr>
              </a:p>
              <a:p>
                <a:pPr marL="0" indent="0" algn="ctr">
                  <a:lnSpc>
                    <a:spcPct val="90000"/>
                  </a:lnSpc>
                  <a:buNone/>
                </a:pPr>
                <a14:m>
                  <m:oMath xmlns:m="http://schemas.openxmlformats.org/officeDocument/2006/math">
                    <m:sSub>
                      <m:sSubPr>
                        <m:ctrlPr>
                          <a:rPr lang="en-US" sz="2600" b="0" i="1">
                            <a:solidFill>
                              <a:schemeClr val="tx1"/>
                            </a:solidFill>
                            <a:latin typeface="Cambria Math" panose="02040503050406030204" pitchFamily="18" charset="0"/>
                          </a:rPr>
                        </m:ctrlPr>
                      </m:sSubPr>
                      <m:e>
                        <m:r>
                          <a:rPr lang="en-US" sz="2600" b="0" i="1">
                            <a:solidFill>
                              <a:schemeClr val="tx1"/>
                            </a:solidFill>
                            <a:latin typeface="Cambria Math" panose="02040503050406030204" pitchFamily="18" charset="0"/>
                          </a:rPr>
                          <m:t>𝑦</m:t>
                        </m:r>
                      </m:e>
                      <m:sub>
                        <m:r>
                          <a:rPr lang="en-US" sz="2600" b="0" i="1">
                            <a:solidFill>
                              <a:schemeClr val="tx1"/>
                            </a:solidFill>
                            <a:latin typeface="Cambria Math" panose="02040503050406030204" pitchFamily="18" charset="0"/>
                          </a:rPr>
                          <m:t>𝑖𝑗𝑘</m:t>
                        </m:r>
                      </m:sub>
                    </m:sSub>
                    <m:r>
                      <a:rPr lang="en-US" sz="2600" b="0" i="1">
                        <a:solidFill>
                          <a:schemeClr val="tx1"/>
                        </a:solidFill>
                        <a:latin typeface="Cambria Math" panose="02040503050406030204" pitchFamily="18" charset="0"/>
                      </a:rPr>
                      <m:t>=</m:t>
                    </m:r>
                    <m:sSub>
                      <m:sSubPr>
                        <m:ctrlPr>
                          <a:rPr lang="en-US" sz="2600" b="0" i="1">
                            <a:solidFill>
                              <a:schemeClr val="tx1"/>
                            </a:solidFill>
                            <a:latin typeface="Cambria Math" panose="02040503050406030204" pitchFamily="18" charset="0"/>
                          </a:rPr>
                        </m:ctrlPr>
                      </m:sSubPr>
                      <m:e>
                        <m:r>
                          <a:rPr lang="en-US" sz="2600" b="0" i="1">
                            <a:solidFill>
                              <a:schemeClr val="tx1"/>
                            </a:solidFill>
                            <a:latin typeface="Cambria Math" panose="02040503050406030204" pitchFamily="18" charset="0"/>
                          </a:rPr>
                          <m:t>𝑤</m:t>
                        </m:r>
                      </m:e>
                      <m:sub>
                        <m:r>
                          <a:rPr lang="en-US" sz="2600" b="0" i="1">
                            <a:solidFill>
                              <a:schemeClr val="tx1"/>
                            </a:solidFill>
                            <a:latin typeface="Cambria Math" panose="02040503050406030204" pitchFamily="18" charset="0"/>
                          </a:rPr>
                          <m:t>𝑖𝑗</m:t>
                        </m:r>
                      </m:sub>
                    </m:sSub>
                    <m:r>
                      <a:rPr lang="en-US" sz="2600" b="0" i="1">
                        <a:solidFill>
                          <a:schemeClr val="tx1"/>
                        </a:solidFill>
                        <a:latin typeface="Cambria Math" panose="02040503050406030204" pitchFamily="18" charset="0"/>
                      </a:rPr>
                      <m:t>+</m:t>
                    </m:r>
                    <m:sSub>
                      <m:sSubPr>
                        <m:ctrlPr>
                          <a:rPr lang="en-US" sz="2600" b="0" i="1">
                            <a:solidFill>
                              <a:schemeClr val="tx1"/>
                            </a:solidFill>
                            <a:latin typeface="Cambria Math" panose="02040503050406030204" pitchFamily="18" charset="0"/>
                          </a:rPr>
                        </m:ctrlPr>
                      </m:sSubPr>
                      <m:e>
                        <m:r>
                          <a:rPr lang="en-US" sz="2600" b="0" i="1">
                            <a:solidFill>
                              <a:schemeClr val="tx1"/>
                            </a:solidFill>
                            <a:latin typeface="Cambria Math" panose="02040503050406030204" pitchFamily="18" charset="0"/>
                          </a:rPr>
                          <m:t>𝜖</m:t>
                        </m:r>
                      </m:e>
                      <m:sub>
                        <m:r>
                          <a:rPr lang="en-US" sz="2600" b="0" i="1">
                            <a:solidFill>
                              <a:schemeClr val="tx1"/>
                            </a:solidFill>
                            <a:latin typeface="Cambria Math" panose="02040503050406030204" pitchFamily="18" charset="0"/>
                          </a:rPr>
                          <m:t>𝑘</m:t>
                        </m:r>
                      </m:sub>
                    </m:sSub>
                  </m:oMath>
                </a14:m>
                <a:r>
                  <a:rPr lang="en-US" sz="2600" b="0" i="1" dirty="0">
                    <a:solidFill>
                      <a:schemeClr val="tx1"/>
                    </a:solidFill>
                    <a:latin typeface="Cambria Math" panose="02040503050406030204" pitchFamily="18" charset="0"/>
                  </a:rPr>
                  <a:t>,    </a:t>
                </a:r>
                <a14:m>
                  <m:oMath xmlns:m="http://schemas.openxmlformats.org/officeDocument/2006/math">
                    <m:sSub>
                      <m:sSubPr>
                        <m:ctrlPr>
                          <a:rPr lang="en-US" sz="2600" b="0" i="1">
                            <a:solidFill>
                              <a:schemeClr val="tx1"/>
                            </a:solidFill>
                            <a:latin typeface="Cambria Math" panose="02040503050406030204" pitchFamily="18" charset="0"/>
                          </a:rPr>
                        </m:ctrlPr>
                      </m:sSubPr>
                      <m:e>
                        <m:r>
                          <a:rPr lang="en-US" sz="2600" b="0" i="1">
                            <a:solidFill>
                              <a:schemeClr val="tx1"/>
                            </a:solidFill>
                            <a:latin typeface="Cambria Math" panose="02040503050406030204" pitchFamily="18" charset="0"/>
                          </a:rPr>
                          <m:t>𝜖</m:t>
                        </m:r>
                      </m:e>
                      <m:sub>
                        <m:r>
                          <a:rPr lang="en-US" sz="2600" b="0" i="1">
                            <a:solidFill>
                              <a:schemeClr val="tx1"/>
                            </a:solidFill>
                            <a:latin typeface="Cambria Math" panose="02040503050406030204" pitchFamily="18" charset="0"/>
                          </a:rPr>
                          <m:t>𝑘</m:t>
                        </m:r>
                      </m:sub>
                    </m:sSub>
                    <m:r>
                      <a:rPr lang="en-US" sz="2600" b="0" i="1">
                        <a:solidFill>
                          <a:schemeClr val="tx1"/>
                        </a:solidFill>
                        <a:latin typeface="Cambria Math" panose="02040503050406030204" pitchFamily="18" charset="0"/>
                      </a:rPr>
                      <m:t> ~ </m:t>
                    </m:r>
                    <m:r>
                      <a:rPr lang="en-US" sz="2600" b="0" i="1">
                        <a:solidFill>
                          <a:schemeClr val="tx1"/>
                        </a:solidFill>
                        <a:latin typeface="Cambria Math" panose="02040503050406030204" pitchFamily="18" charset="0"/>
                      </a:rPr>
                      <m:t>𝑡</m:t>
                    </m:r>
                    <m:d>
                      <m:dPr>
                        <m:ctrlPr>
                          <a:rPr lang="en-US" sz="2600" b="0" i="1">
                            <a:solidFill>
                              <a:schemeClr val="tx1"/>
                            </a:solidFill>
                            <a:latin typeface="Cambria Math" panose="02040503050406030204" pitchFamily="18" charset="0"/>
                          </a:rPr>
                        </m:ctrlPr>
                      </m:dPr>
                      <m:e>
                        <m:sSub>
                          <m:sSubPr>
                            <m:ctrlPr>
                              <a:rPr lang="en-US" sz="2600" b="0" i="1">
                                <a:solidFill>
                                  <a:schemeClr val="tx1"/>
                                </a:solidFill>
                                <a:latin typeface="Cambria Math" panose="02040503050406030204" pitchFamily="18" charset="0"/>
                              </a:rPr>
                            </m:ctrlPr>
                          </m:sSubPr>
                          <m:e>
                            <m:r>
                              <a:rPr lang="en-US" sz="2600" b="0" i="1">
                                <a:solidFill>
                                  <a:schemeClr val="tx1"/>
                                </a:solidFill>
                                <a:latin typeface="Cambria Math" panose="02040503050406030204" pitchFamily="18" charset="0"/>
                              </a:rPr>
                              <m:t>𝜆</m:t>
                            </m:r>
                          </m:e>
                          <m:sub>
                            <m:r>
                              <a:rPr lang="en-US" sz="2600" b="0" i="1">
                                <a:solidFill>
                                  <a:schemeClr val="tx1"/>
                                </a:solidFill>
                                <a:latin typeface="Cambria Math" panose="02040503050406030204" pitchFamily="18" charset="0"/>
                              </a:rPr>
                              <m:t>𝑘</m:t>
                            </m:r>
                          </m:sub>
                        </m:sSub>
                        <m:r>
                          <a:rPr lang="en-US" sz="2600" b="0" i="1">
                            <a:solidFill>
                              <a:schemeClr val="tx1"/>
                            </a:solidFill>
                            <a:latin typeface="Cambria Math" panose="02040503050406030204" pitchFamily="18" charset="0"/>
                          </a:rPr>
                          <m:t>, </m:t>
                        </m:r>
                        <m:sSub>
                          <m:sSubPr>
                            <m:ctrlPr>
                              <a:rPr lang="en-US" sz="2600" b="0" i="1">
                                <a:solidFill>
                                  <a:schemeClr val="tx1"/>
                                </a:solidFill>
                                <a:latin typeface="Cambria Math" panose="02040503050406030204" pitchFamily="18" charset="0"/>
                              </a:rPr>
                            </m:ctrlPr>
                          </m:sSubPr>
                          <m:e>
                            <m:r>
                              <a:rPr lang="en-US" sz="2600" b="0" i="1">
                                <a:solidFill>
                                  <a:schemeClr val="tx1"/>
                                </a:solidFill>
                                <a:latin typeface="Cambria Math" panose="02040503050406030204" pitchFamily="18" charset="0"/>
                              </a:rPr>
                              <m:t>𝜏</m:t>
                            </m:r>
                          </m:e>
                          <m:sub>
                            <m:r>
                              <a:rPr lang="en-US" sz="2600" b="0" i="1">
                                <a:solidFill>
                                  <a:schemeClr val="tx1"/>
                                </a:solidFill>
                                <a:latin typeface="Cambria Math" panose="02040503050406030204" pitchFamily="18" charset="0"/>
                              </a:rPr>
                              <m:t>𝑘</m:t>
                            </m:r>
                          </m:sub>
                        </m:sSub>
                        <m:r>
                          <a:rPr lang="en-US" sz="2600" b="0" i="1">
                            <a:solidFill>
                              <a:schemeClr val="tx1"/>
                            </a:solidFill>
                            <a:latin typeface="Cambria Math" panose="02040503050406030204" pitchFamily="18" charset="0"/>
                          </a:rPr>
                          <m:t>,</m:t>
                        </m:r>
                        <m:sSub>
                          <m:sSubPr>
                            <m:ctrlPr>
                              <a:rPr lang="en-US" sz="2600" b="0" i="1">
                                <a:solidFill>
                                  <a:schemeClr val="tx1"/>
                                </a:solidFill>
                                <a:latin typeface="Cambria Math" panose="02040503050406030204" pitchFamily="18" charset="0"/>
                              </a:rPr>
                            </m:ctrlPr>
                          </m:sSubPr>
                          <m:e>
                            <m:r>
                              <a:rPr lang="en-US" sz="2600" b="0" i="1">
                                <a:solidFill>
                                  <a:schemeClr val="tx1"/>
                                </a:solidFill>
                                <a:latin typeface="Cambria Math" panose="02040503050406030204" pitchFamily="18" charset="0"/>
                              </a:rPr>
                              <m:t>𝜈</m:t>
                            </m:r>
                          </m:e>
                          <m:sub>
                            <m:r>
                              <a:rPr lang="en-US" sz="2600" b="0" i="1">
                                <a:solidFill>
                                  <a:schemeClr val="tx1"/>
                                </a:solidFill>
                                <a:latin typeface="Cambria Math" panose="02040503050406030204" pitchFamily="18" charset="0"/>
                              </a:rPr>
                              <m:t>𝑘</m:t>
                            </m:r>
                          </m:sub>
                        </m:sSub>
                      </m:e>
                    </m:d>
                  </m:oMath>
                </a14:m>
                <a:r>
                  <a:rPr lang="en-US" sz="2600" dirty="0">
                    <a:solidFill>
                      <a:schemeClr val="tx1"/>
                    </a:solidFill>
                  </a:rPr>
                  <a:t> </a:t>
                </a:r>
              </a:p>
              <a:p>
                <a:pPr marL="0" indent="0" algn="ctr">
                  <a:lnSpc>
                    <a:spcPct val="90000"/>
                  </a:lnSpc>
                  <a:buNone/>
                </a:pPr>
                <a:endParaRPr lang="en-US" sz="2000" dirty="0">
                  <a:solidFill>
                    <a:schemeClr val="tx1"/>
                  </a:solidFill>
                </a:endParaRPr>
              </a:p>
              <a:p>
                <a:pPr>
                  <a:lnSpc>
                    <a:spcPct val="90000"/>
                  </a:lnSpc>
                </a:pPr>
                <a14:m>
                  <m:oMath xmlns:m="http://schemas.openxmlformats.org/officeDocument/2006/math">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𝑤</m:t>
                        </m:r>
                      </m:e>
                      <m:sub>
                        <m:r>
                          <a:rPr lang="en-US" sz="2000" b="0" i="1">
                            <a:solidFill>
                              <a:schemeClr val="tx1"/>
                            </a:solidFill>
                            <a:latin typeface="Cambria Math" panose="02040503050406030204" pitchFamily="18" charset="0"/>
                          </a:rPr>
                          <m:t>𝑖𝑗</m:t>
                        </m:r>
                      </m:sub>
                    </m:sSub>
                    <m:r>
                      <a:rPr lang="en-US" sz="2000" b="0" i="1">
                        <a:solidFill>
                          <a:schemeClr val="tx1"/>
                        </a:solidFill>
                        <a:latin typeface="Cambria Math" panose="02040503050406030204" pitchFamily="18" charset="0"/>
                      </a:rPr>
                      <m:t> </m:t>
                    </m:r>
                  </m:oMath>
                </a14:m>
                <a:r>
                  <a:rPr lang="en-US" sz="2000" i="1" dirty="0">
                    <a:solidFill>
                      <a:schemeClr val="tx1"/>
                    </a:solidFill>
                  </a:rPr>
                  <a:t>: </a:t>
                </a:r>
                <a:r>
                  <a:rPr lang="en-US" sz="2000" dirty="0">
                    <a:solidFill>
                      <a:schemeClr val="tx1"/>
                    </a:solidFill>
                  </a:rPr>
                  <a:t>true, unobserved cortical thicknesses.</a:t>
                </a:r>
              </a:p>
              <a:p>
                <a:pPr>
                  <a:lnSpc>
                    <a:spcPct val="90000"/>
                  </a:lnSpc>
                </a:pPr>
                <a:r>
                  <a:rPr lang="en-US" sz="2000" dirty="0">
                    <a:solidFill>
                      <a:schemeClr val="tx1"/>
                    </a:solidFill>
                  </a:rPr>
                  <a:t>Observations are true value plus random measurement error.</a:t>
                </a:r>
              </a:p>
              <a:p>
                <a:pPr>
                  <a:lnSpc>
                    <a:spcPct val="90000"/>
                  </a:lnSpc>
                </a:pPr>
                <a:r>
                  <a:rPr lang="en-US" sz="2000" dirty="0">
                    <a:solidFill>
                      <a:schemeClr val="tx1"/>
                    </a:solidFill>
                  </a:rPr>
                  <a:t>Each pipeline: different </a:t>
                </a:r>
                <a14:m>
                  <m:oMath xmlns:m="http://schemas.openxmlformats.org/officeDocument/2006/math">
                    <m:r>
                      <a:rPr lang="en-US" sz="2000" b="0" i="1">
                        <a:solidFill>
                          <a:schemeClr val="tx1"/>
                        </a:solidFill>
                        <a:latin typeface="Cambria Math" panose="02040503050406030204" pitchFamily="18" charset="0"/>
                      </a:rPr>
                      <m:t>𝑡</m:t>
                    </m:r>
                  </m:oMath>
                </a14:m>
                <a:r>
                  <a:rPr lang="en-US" sz="2000" dirty="0">
                    <a:solidFill>
                      <a:schemeClr val="tx1"/>
                    </a:solidFill>
                  </a:rPr>
                  <a:t> distribution of measurement errors.</a:t>
                </a:r>
              </a:p>
              <a:p>
                <a:pPr>
                  <a:lnSpc>
                    <a:spcPct val="90000"/>
                  </a:lnSpc>
                </a:pPr>
                <a:r>
                  <a:rPr lang="en-US" sz="2000" dirty="0">
                    <a:solidFill>
                      <a:schemeClr val="tx1"/>
                    </a:solidFill>
                  </a:rPr>
                  <a:t>Errors for pipeline </a:t>
                </a:r>
                <a14:m>
                  <m:oMath xmlns:m="http://schemas.openxmlformats.org/officeDocument/2006/math">
                    <m:r>
                      <a:rPr lang="en-US" sz="2000" i="1">
                        <a:solidFill>
                          <a:schemeClr val="tx1"/>
                        </a:solidFill>
                        <a:latin typeface="Cambria Math" panose="02040503050406030204" pitchFamily="18" charset="0"/>
                      </a:rPr>
                      <m:t>𝑘</m:t>
                    </m:r>
                  </m:oMath>
                </a14:m>
                <a:r>
                  <a:rPr lang="en-US" sz="2000" dirty="0">
                    <a:solidFill>
                      <a:schemeClr val="tx1"/>
                    </a:solidFill>
                  </a:rPr>
                  <a:t>: systematic additive over/underestimation </a:t>
                </a:r>
                <a14:m>
                  <m:oMath xmlns:m="http://schemas.openxmlformats.org/officeDocument/2006/math">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𝜆</m:t>
                        </m:r>
                      </m:e>
                      <m:sub>
                        <m:r>
                          <a:rPr lang="en-US" sz="2000" b="0" i="1">
                            <a:solidFill>
                              <a:schemeClr val="tx1"/>
                            </a:solidFill>
                            <a:latin typeface="Cambria Math" panose="02040503050406030204" pitchFamily="18" charset="0"/>
                          </a:rPr>
                          <m:t>𝑘</m:t>
                        </m:r>
                      </m:sub>
                    </m:sSub>
                  </m:oMath>
                </a14:m>
                <a:r>
                  <a:rPr lang="en-US" sz="2000" dirty="0">
                    <a:solidFill>
                      <a:schemeClr val="tx1"/>
                    </a:solidFill>
                  </a:rPr>
                  <a:t> and spread described by </a:t>
                </a:r>
                <a14:m>
                  <m:oMath xmlns:m="http://schemas.openxmlformats.org/officeDocument/2006/math">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𝜏</m:t>
                        </m:r>
                      </m:e>
                      <m:sub>
                        <m:r>
                          <a:rPr lang="en-US" sz="2000" b="0" i="1">
                            <a:solidFill>
                              <a:schemeClr val="tx1"/>
                            </a:solidFill>
                            <a:latin typeface="Cambria Math" panose="02040503050406030204" pitchFamily="18" charset="0"/>
                          </a:rPr>
                          <m:t>𝑘</m:t>
                        </m:r>
                      </m:sub>
                    </m:sSub>
                  </m:oMath>
                </a14:m>
                <a:r>
                  <a:rPr lang="en-US" sz="2000" dirty="0">
                    <a:solidFill>
                      <a:schemeClr val="tx1"/>
                    </a:solidFill>
                  </a:rPr>
                  <a:t> and </a:t>
                </a:r>
                <a14:m>
                  <m:oMath xmlns:m="http://schemas.openxmlformats.org/officeDocument/2006/math">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𝜈</m:t>
                        </m:r>
                      </m:e>
                      <m:sub>
                        <m:r>
                          <a:rPr lang="en-US" sz="2000" b="0" i="1">
                            <a:solidFill>
                              <a:schemeClr val="tx1"/>
                            </a:solidFill>
                            <a:latin typeface="Cambria Math" panose="02040503050406030204" pitchFamily="18" charset="0"/>
                          </a:rPr>
                          <m:t>𝑘</m:t>
                        </m:r>
                      </m:sub>
                    </m:sSub>
                  </m:oMath>
                </a14:m>
                <a:r>
                  <a:rPr lang="en-US" sz="2000" dirty="0">
                    <a:solidFill>
                      <a:schemeClr val="tx1"/>
                    </a:solidFill>
                  </a:rPr>
                  <a:t>. </a:t>
                </a:r>
              </a:p>
              <a:p>
                <a:pPr>
                  <a:lnSpc>
                    <a:spcPct val="90000"/>
                  </a:lnSpc>
                </a:pPr>
                <a:r>
                  <a:rPr lang="en-US" sz="2000" dirty="0">
                    <a:solidFill>
                      <a:schemeClr val="tx1"/>
                    </a:solidFill>
                  </a:rPr>
                  <a:t>Nice feature: </a:t>
                </a:r>
                <a14:m>
                  <m:oMath xmlns:m="http://schemas.openxmlformats.org/officeDocument/2006/math">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𝑤</m:t>
                        </m:r>
                      </m:e>
                      <m:sub>
                        <m:r>
                          <a:rPr lang="en-US" sz="2000" b="0" i="1">
                            <a:solidFill>
                              <a:schemeClr val="tx1"/>
                            </a:solidFill>
                            <a:latin typeface="Cambria Math" panose="02040503050406030204" pitchFamily="18" charset="0"/>
                          </a:rPr>
                          <m:t>𝑖𝑗</m:t>
                        </m:r>
                      </m:sub>
                    </m:sSub>
                  </m:oMath>
                </a14:m>
                <a:r>
                  <a:rPr lang="en-US" sz="2000" dirty="0">
                    <a:solidFill>
                      <a:schemeClr val="tx1"/>
                    </a:solidFill>
                  </a:rPr>
                  <a:t>’s now parameters estimated by model, using </a:t>
                </a:r>
                <a:r>
                  <a:rPr lang="en-US" sz="2000" i="1" dirty="0">
                    <a:solidFill>
                      <a:schemeClr val="tx1"/>
                    </a:solidFill>
                  </a:rPr>
                  <a:t>all</a:t>
                </a:r>
                <a:r>
                  <a:rPr lang="en-US" sz="2000" dirty="0">
                    <a:solidFill>
                      <a:schemeClr val="tx1"/>
                    </a:solidFill>
                  </a:rPr>
                  <a:t> data. </a:t>
                </a:r>
              </a:p>
              <a:p>
                <a:pPr>
                  <a:lnSpc>
                    <a:spcPct val="90000"/>
                  </a:lnSpc>
                </a:pPr>
                <a:endParaRPr lang="en-US" sz="2000" dirty="0">
                  <a:solidFill>
                    <a:schemeClr val="tx1"/>
                  </a:solidFill>
                </a:endParaRPr>
              </a:p>
            </p:txBody>
          </p:sp>
        </mc:Choice>
        <mc:Fallback xmlns="">
          <p:sp>
            <p:nvSpPr>
              <p:cNvPr id="3" name="Content Placeholder 2">
                <a:extLst>
                  <a:ext uri="{FF2B5EF4-FFF2-40B4-BE49-F238E27FC236}">
                    <a16:creationId xmlns:a16="http://schemas.microsoft.com/office/drawing/2014/main" id="{90D5293D-4DD9-434B-B20B-02E69DB5A712}"/>
                  </a:ext>
                </a:extLst>
              </p:cNvPr>
              <p:cNvSpPr>
                <a:spLocks noGrp="1" noRot="1" noChangeAspect="1" noMove="1" noResize="1" noEditPoints="1" noAdjustHandles="1" noChangeArrowheads="1" noChangeShapeType="1" noTextEdit="1"/>
              </p:cNvSpPr>
              <p:nvPr>
                <p:ph idx="1"/>
              </p:nvPr>
            </p:nvSpPr>
            <p:spPr>
              <a:xfrm>
                <a:off x="1154954" y="1963426"/>
                <a:ext cx="8761413" cy="3730689"/>
              </a:xfrm>
              <a:blipFill>
                <a:blip r:embed="rId3"/>
                <a:stretch>
                  <a:fillRect l="-278" t="-3595"/>
                </a:stretch>
              </a:blipFill>
            </p:spPr>
            <p:txBody>
              <a:bodyPr/>
              <a:lstStyle/>
              <a:p>
                <a:r>
                  <a:rPr lang="en-US">
                    <a:noFill/>
                  </a:rPr>
                  <a:t> </a:t>
                </a:r>
              </a:p>
            </p:txBody>
          </p:sp>
        </mc:Fallback>
      </mc:AlternateContent>
    </p:spTree>
    <p:extLst>
      <p:ext uri="{BB962C8B-B14F-4D97-AF65-F5344CB8AC3E}">
        <p14:creationId xmlns:p14="http://schemas.microsoft.com/office/powerpoint/2010/main" val="210758734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2301-D76A-4155-B8B1-4D587DA6644A}"/>
              </a:ext>
            </a:extLst>
          </p:cNvPr>
          <p:cNvSpPr>
            <a:spLocks noGrp="1"/>
          </p:cNvSpPr>
          <p:nvPr>
            <p:ph type="title"/>
          </p:nvPr>
        </p:nvSpPr>
        <p:spPr/>
        <p:txBody>
          <a:bodyPr/>
          <a:lstStyle/>
          <a:p>
            <a:r>
              <a:rPr lang="en-US" dirty="0"/>
              <a:t>Some results</a:t>
            </a:r>
          </a:p>
        </p:txBody>
      </p:sp>
      <p:sp>
        <p:nvSpPr>
          <p:cNvPr id="3" name="Content Placeholder 2">
            <a:extLst>
              <a:ext uri="{FF2B5EF4-FFF2-40B4-BE49-F238E27FC236}">
                <a16:creationId xmlns:a16="http://schemas.microsoft.com/office/drawing/2014/main" id="{27F106D7-096F-4BF1-BCDD-5821925877C8}"/>
              </a:ext>
            </a:extLst>
          </p:cNvPr>
          <p:cNvSpPr>
            <a:spLocks noGrp="1"/>
          </p:cNvSpPr>
          <p:nvPr>
            <p:ph idx="1"/>
          </p:nvPr>
        </p:nvSpPr>
        <p:spPr/>
        <p:txBody>
          <a:bodyPr/>
          <a:lstStyle/>
          <a:p>
            <a:r>
              <a:rPr lang="en-US" dirty="0"/>
              <a:t>Posterior distributions:</a:t>
            </a:r>
          </a:p>
        </p:txBody>
      </p:sp>
      <p:pic>
        <p:nvPicPr>
          <p:cNvPr id="11" name="Picture 10">
            <a:extLst>
              <a:ext uri="{FF2B5EF4-FFF2-40B4-BE49-F238E27FC236}">
                <a16:creationId xmlns:a16="http://schemas.microsoft.com/office/drawing/2014/main" id="{23D4FFAF-DB9A-44D2-B62D-8C1465BF1525}"/>
              </a:ext>
            </a:extLst>
          </p:cNvPr>
          <p:cNvPicPr>
            <a:picLocks noChangeAspect="1"/>
          </p:cNvPicPr>
          <p:nvPr/>
        </p:nvPicPr>
        <p:blipFill>
          <a:blip r:embed="rId3"/>
          <a:stretch>
            <a:fillRect/>
          </a:stretch>
        </p:blipFill>
        <p:spPr>
          <a:xfrm>
            <a:off x="1033490" y="3352393"/>
            <a:ext cx="4534293" cy="2857748"/>
          </a:xfrm>
          <a:prstGeom prst="rect">
            <a:avLst/>
          </a:prstGeom>
        </p:spPr>
      </p:pic>
      <p:pic>
        <p:nvPicPr>
          <p:cNvPr id="13" name="Picture 12">
            <a:extLst>
              <a:ext uri="{FF2B5EF4-FFF2-40B4-BE49-F238E27FC236}">
                <a16:creationId xmlns:a16="http://schemas.microsoft.com/office/drawing/2014/main" id="{DBD8475D-38D6-46BE-96AA-26FAFA1EA485}"/>
              </a:ext>
            </a:extLst>
          </p:cNvPr>
          <p:cNvPicPr>
            <a:picLocks noChangeAspect="1"/>
          </p:cNvPicPr>
          <p:nvPr/>
        </p:nvPicPr>
        <p:blipFill>
          <a:blip r:embed="rId4"/>
          <a:stretch>
            <a:fillRect/>
          </a:stretch>
        </p:blipFill>
        <p:spPr>
          <a:xfrm>
            <a:off x="5689247" y="3352396"/>
            <a:ext cx="4534293" cy="2857748"/>
          </a:xfrm>
          <a:prstGeom prst="rect">
            <a:avLst/>
          </a:prstGeom>
        </p:spPr>
      </p:pic>
    </p:spTree>
    <p:extLst>
      <p:ext uri="{BB962C8B-B14F-4D97-AF65-F5344CB8AC3E}">
        <p14:creationId xmlns:p14="http://schemas.microsoft.com/office/powerpoint/2010/main" val="1240925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3" name="Rectangle 72">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77" name="Freeform: Shape 76">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1026" name="Picture 2">
            <a:extLst>
              <a:ext uri="{FF2B5EF4-FFF2-40B4-BE49-F238E27FC236}">
                <a16:creationId xmlns:a16="http://schemas.microsoft.com/office/drawing/2014/main" id="{32DF71C4-CA17-4E32-858A-09F2EBB50F6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5134"/>
          <a:stretch/>
        </p:blipFill>
        <p:spPr bwMode="auto">
          <a:xfrm>
            <a:off x="3008757" y="1532192"/>
            <a:ext cx="8026187" cy="518187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EA90720F-6C76-4778-8A71-AEF776387420}"/>
              </a:ext>
            </a:extLst>
          </p:cNvPr>
          <p:cNvSpPr txBox="1">
            <a:spLocks/>
          </p:cNvSpPr>
          <p:nvPr/>
        </p:nvSpPr>
        <p:spPr>
          <a:xfrm>
            <a:off x="2877222" y="643466"/>
            <a:ext cx="8825659" cy="7069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Posteriors for estimated relative accuracy of pipelines (smaller tau means more accurate): </a:t>
            </a:r>
          </a:p>
        </p:txBody>
      </p:sp>
    </p:spTree>
    <p:extLst>
      <p:ext uri="{BB962C8B-B14F-4D97-AF65-F5344CB8AC3E}">
        <p14:creationId xmlns:p14="http://schemas.microsoft.com/office/powerpoint/2010/main" val="184980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window&#10;&#10;Description automatically generated">
            <a:extLst>
              <a:ext uri="{FF2B5EF4-FFF2-40B4-BE49-F238E27FC236}">
                <a16:creationId xmlns:a16="http://schemas.microsoft.com/office/drawing/2014/main" id="{61C404EA-DFA7-434B-AF36-C215F9EC0994}"/>
              </a:ext>
            </a:extLst>
          </p:cNvPr>
          <p:cNvPicPr>
            <a:picLocks noChangeAspect="1"/>
          </p:cNvPicPr>
          <p:nvPr/>
        </p:nvPicPr>
        <p:blipFill rotWithShape="1">
          <a:blip r:embed="rId2">
            <a:alphaModFix amt="82000"/>
            <a:extLst>
              <a:ext uri="{BEBA8EAE-BF5A-486C-A8C5-ECC9F3942E4B}">
                <a14:imgProps xmlns:a14="http://schemas.microsoft.com/office/drawing/2010/main">
                  <a14:imgLayer r:embed="rId3">
                    <a14:imgEffect>
                      <a14:sharpenSoften amount="60000"/>
                    </a14:imgEffect>
                    <a14:imgEffect>
                      <a14:colorTemperature colorTemp="7362"/>
                    </a14:imgEffect>
                    <a14:imgEffect>
                      <a14:saturation sat="118000"/>
                    </a14:imgEffect>
                    <a14:imgEffect>
                      <a14:brightnessContrast bright="-86000" contrast="21000"/>
                    </a14:imgEffect>
                  </a14:imgLayer>
                </a14:imgProps>
              </a:ext>
            </a:extLst>
          </a:blip>
          <a:srcRect/>
          <a:stretch/>
        </p:blipFill>
        <p:spPr>
          <a:xfrm>
            <a:off x="20" y="0"/>
            <a:ext cx="12191980" cy="6857990"/>
          </a:xfrm>
          <a:prstGeom prst="rect">
            <a:avLst/>
          </a:prstGeom>
          <a:noFill/>
          <a:effectLst>
            <a:outerShdw dist="50800" dir="5400000" sx="107000" sy="107000" algn="ctr" rotWithShape="0">
              <a:schemeClr val="tx2"/>
            </a:outerShdw>
          </a:effectLst>
        </p:spPr>
      </p:pic>
      <p:sp>
        <p:nvSpPr>
          <p:cNvPr id="2" name="Title 1">
            <a:extLst>
              <a:ext uri="{FF2B5EF4-FFF2-40B4-BE49-F238E27FC236}">
                <a16:creationId xmlns:a16="http://schemas.microsoft.com/office/drawing/2014/main" id="{5573987B-2279-4845-8B9B-047D82083212}"/>
              </a:ext>
            </a:extLst>
          </p:cNvPr>
          <p:cNvSpPr>
            <a:spLocks noGrp="1"/>
          </p:cNvSpPr>
          <p:nvPr>
            <p:ph type="title"/>
          </p:nvPr>
        </p:nvSpPr>
        <p:spPr>
          <a:xfrm>
            <a:off x="1154954" y="973668"/>
            <a:ext cx="8761413" cy="706964"/>
          </a:xfrm>
        </p:spPr>
        <p:txBody>
          <a:bodyPr>
            <a:normAutofit/>
          </a:bodyPr>
          <a:lstStyle/>
          <a:p>
            <a:r>
              <a:rPr lang="en-US">
                <a:solidFill>
                  <a:schemeClr val="tx1"/>
                </a:solidFill>
              </a:rPr>
              <a:t>Whither now?</a:t>
            </a:r>
          </a:p>
        </p:txBody>
      </p:sp>
      <p:sp>
        <p:nvSpPr>
          <p:cNvPr id="3" name="Content Placeholder 2">
            <a:extLst>
              <a:ext uri="{FF2B5EF4-FFF2-40B4-BE49-F238E27FC236}">
                <a16:creationId xmlns:a16="http://schemas.microsoft.com/office/drawing/2014/main" id="{D69AB769-0E83-40C6-A158-E2148C89ACD9}"/>
              </a:ext>
            </a:extLst>
          </p:cNvPr>
          <p:cNvSpPr>
            <a:spLocks noGrp="1"/>
          </p:cNvSpPr>
          <p:nvPr>
            <p:ph idx="1"/>
          </p:nvPr>
        </p:nvSpPr>
        <p:spPr>
          <a:xfrm>
            <a:off x="1154954" y="2050744"/>
            <a:ext cx="9720192" cy="4048957"/>
          </a:xfrm>
        </p:spPr>
        <p:txBody>
          <a:bodyPr>
            <a:normAutofit/>
          </a:bodyPr>
          <a:lstStyle/>
          <a:p>
            <a:pPr>
              <a:lnSpc>
                <a:spcPct val="90000"/>
              </a:lnSpc>
            </a:pPr>
            <a:r>
              <a:rPr lang="en-US" dirty="0">
                <a:solidFill>
                  <a:schemeClr val="tx1"/>
                </a:solidFill>
              </a:rPr>
              <a:t>Based on the encoded assumptions, this model gives a clear answer about the accuracies of the pipelines. We are still debating those assumptions, however.</a:t>
            </a:r>
          </a:p>
          <a:p>
            <a:pPr>
              <a:lnSpc>
                <a:spcPct val="90000"/>
              </a:lnSpc>
            </a:pPr>
            <a:r>
              <a:rPr lang="en-US" dirty="0">
                <a:solidFill>
                  <a:schemeClr val="tx1"/>
                </a:solidFill>
              </a:rPr>
              <a:t>For example, in the current model, all seven pipeline errors are mutually independent and have the same priors. The result (I think) is that the model gives equal weight to all seven data sets. </a:t>
            </a:r>
          </a:p>
          <a:p>
            <a:pPr>
              <a:lnSpc>
                <a:spcPct val="90000"/>
              </a:lnSpc>
            </a:pPr>
            <a:r>
              <a:rPr lang="en-US" dirty="0">
                <a:solidFill>
                  <a:schemeClr val="tx1"/>
                </a:solidFill>
              </a:rPr>
              <a:t>Consider: two witnesses testify a criminal trial. The second testimony is very similar to the first. Does this add credibility to the first? If the two witnesses have never met, then yes. If they have collaborated, or copied from each other, then no. </a:t>
            </a:r>
          </a:p>
          <a:p>
            <a:pPr>
              <a:lnSpc>
                <a:spcPct val="90000"/>
              </a:lnSpc>
            </a:pPr>
            <a:r>
              <a:rPr lang="en-US" dirty="0">
                <a:solidFill>
                  <a:schemeClr val="tx1"/>
                </a:solidFill>
              </a:rPr>
              <a:t>To me, this suggests the following: if two pipelines generate similar measurements by different methods, they should be given more weight, but if by similar methods, they should be given less weight. Now the problem is, can this be determined from the data? </a:t>
            </a:r>
          </a:p>
          <a:p>
            <a:pPr>
              <a:lnSpc>
                <a:spcPct val="90000"/>
              </a:lnSpc>
            </a:pPr>
            <a:r>
              <a:rPr lang="en-US" dirty="0">
                <a:solidFill>
                  <a:schemeClr val="tx1"/>
                </a:solidFill>
              </a:rPr>
              <a:t>Those with great cortical thickness, please weigh in! </a:t>
            </a:r>
          </a:p>
          <a:p>
            <a:pPr>
              <a:lnSpc>
                <a:spcPct val="90000"/>
              </a:lnSpc>
            </a:pPr>
            <a:endParaRPr lang="en-US" dirty="0">
              <a:solidFill>
                <a:schemeClr val="tx1"/>
              </a:solidFill>
            </a:endParaRPr>
          </a:p>
        </p:txBody>
      </p:sp>
    </p:spTree>
    <p:extLst>
      <p:ext uri="{BB962C8B-B14F-4D97-AF65-F5344CB8AC3E}">
        <p14:creationId xmlns:p14="http://schemas.microsoft.com/office/powerpoint/2010/main" val="13723582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4" name="Picture 3">
            <a:extLst>
              <a:ext uri="{FF2B5EF4-FFF2-40B4-BE49-F238E27FC236}">
                <a16:creationId xmlns:a16="http://schemas.microsoft.com/office/drawing/2014/main" id="{BF0EE520-A2A8-4F21-93BF-DBC06A3370EB}"/>
              </a:ext>
            </a:extLst>
          </p:cNvPr>
          <p:cNvPicPr/>
          <p:nvPr/>
        </p:nvPicPr>
        <p:blipFill rotWithShape="1">
          <a:blip r:embed="rId3" cstate="print">
            <a:extLst>
              <a:ext uri="{28A0092B-C50C-407E-A947-70E740481C1C}">
                <a14:useLocalDpi xmlns:a14="http://schemas.microsoft.com/office/drawing/2010/main" val="0"/>
              </a:ext>
            </a:extLst>
          </a:blip>
          <a:srcRect t="7423"/>
          <a:stretch/>
        </p:blipFill>
        <p:spPr bwMode="auto">
          <a:xfrm>
            <a:off x="7427299" y="402164"/>
            <a:ext cx="4116244" cy="3181931"/>
          </a:xfrm>
          <a:prstGeom prst="rect">
            <a:avLst/>
          </a:prstGeom>
          <a:noFill/>
          <a:extLst>
            <a:ext uri="{53640926-AAD7-44D8-BBD7-CCE9431645EC}">
              <a14:shadowObscured xmlns:a14="http://schemas.microsoft.com/office/drawing/2010/main"/>
            </a:ext>
          </a:extLst>
        </p:spPr>
      </p:pic>
      <p:sp>
        <p:nvSpPr>
          <p:cNvPr id="14"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9FEDA851-7B89-4258-9D3F-862EDA0E2D7E}"/>
              </a:ext>
            </a:extLst>
          </p:cNvPr>
          <p:cNvSpPr>
            <a:spLocks noGrp="1"/>
          </p:cNvSpPr>
          <p:nvPr>
            <p:ph type="title"/>
          </p:nvPr>
        </p:nvSpPr>
        <p:spPr>
          <a:xfrm>
            <a:off x="1068388" y="629265"/>
            <a:ext cx="5643486" cy="1622322"/>
          </a:xfrm>
        </p:spPr>
        <p:txBody>
          <a:bodyPr>
            <a:normAutofit/>
          </a:bodyPr>
          <a:lstStyle/>
          <a:p>
            <a:r>
              <a:rPr lang="en-US" dirty="0">
                <a:solidFill>
                  <a:srgbClr val="FFFFFE"/>
                </a:solidFill>
              </a:rPr>
              <a:t>Scientific background</a:t>
            </a:r>
          </a:p>
        </p:txBody>
      </p:sp>
      <p:sp>
        <p:nvSpPr>
          <p:cNvPr id="18" name="Rectangle 17">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E66C01B-62DC-4CE8-8E28-08515B543B78}"/>
              </a:ext>
            </a:extLst>
          </p:cNvPr>
          <p:cNvSpPr>
            <a:spLocks noGrp="1"/>
          </p:cNvSpPr>
          <p:nvPr>
            <p:ph idx="1"/>
          </p:nvPr>
        </p:nvSpPr>
        <p:spPr>
          <a:xfrm>
            <a:off x="1068386" y="2019242"/>
            <a:ext cx="5643487" cy="3811740"/>
          </a:xfrm>
        </p:spPr>
        <p:txBody>
          <a:bodyPr anchor="ctr">
            <a:normAutofit/>
          </a:bodyPr>
          <a:lstStyle/>
          <a:p>
            <a:r>
              <a:rPr lang="en-US" sz="2400" dirty="0">
                <a:solidFill>
                  <a:srgbClr val="FFFFFE"/>
                </a:solidFill>
              </a:rPr>
              <a:t>Cerebral cortex: outer layer of brain.</a:t>
            </a:r>
          </a:p>
          <a:p>
            <a:r>
              <a:rPr lang="en-US" sz="2400" dirty="0">
                <a:solidFill>
                  <a:srgbClr val="FFFFFE"/>
                </a:solidFill>
              </a:rPr>
              <a:t>Entorhinal cortex (ERC): region shown in red.</a:t>
            </a:r>
          </a:p>
          <a:p>
            <a:r>
              <a:rPr lang="en-US" sz="2400" dirty="0">
                <a:solidFill>
                  <a:srgbClr val="FFFFFE"/>
                </a:solidFill>
              </a:rPr>
              <a:t>With Alzheimer’s, entire cortex loses mass.</a:t>
            </a:r>
          </a:p>
          <a:p>
            <a:r>
              <a:rPr lang="en-US" sz="2400" dirty="0">
                <a:solidFill>
                  <a:srgbClr val="FFFFFE"/>
                </a:solidFill>
              </a:rPr>
              <a:t>ERC first region affected.</a:t>
            </a:r>
          </a:p>
        </p:txBody>
      </p:sp>
      <p:pic>
        <p:nvPicPr>
          <p:cNvPr id="5" name="Picture 4">
            <a:extLst>
              <a:ext uri="{FF2B5EF4-FFF2-40B4-BE49-F238E27FC236}">
                <a16:creationId xmlns:a16="http://schemas.microsoft.com/office/drawing/2014/main" id="{A3CD4B77-70F5-41C6-A1D2-1ED7A2A73801}"/>
              </a:ext>
            </a:extLst>
          </p:cNvPr>
          <p:cNvPicPr/>
          <p:nvPr/>
        </p:nvPicPr>
        <p:blipFill rotWithShape="1">
          <a:blip r:embed="rId4">
            <a:extLst>
              <a:ext uri="{28A0092B-C50C-407E-A947-70E740481C1C}">
                <a14:useLocalDpi xmlns:a14="http://schemas.microsoft.com/office/drawing/2010/main" val="0"/>
              </a:ext>
            </a:extLst>
          </a:blip>
          <a:srcRect l="3010" t="4814" r="2269" b="7480"/>
          <a:stretch/>
        </p:blipFill>
        <p:spPr bwMode="auto">
          <a:xfrm>
            <a:off x="7418226" y="3590872"/>
            <a:ext cx="4125317" cy="2771827"/>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16246693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B810-A694-425A-988D-8B80D47B50F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0B1CBCF0-883F-4FB7-A0BF-1AD648F69126}"/>
              </a:ext>
            </a:extLst>
          </p:cNvPr>
          <p:cNvSpPr>
            <a:spLocks noGrp="1"/>
          </p:cNvSpPr>
          <p:nvPr>
            <p:ph idx="1"/>
          </p:nvPr>
        </p:nvSpPr>
        <p:spPr/>
        <p:txBody>
          <a:bodyPr>
            <a:normAutofit/>
          </a:bodyPr>
          <a:lstStyle/>
          <a:p>
            <a:r>
              <a:rPr lang="en-US" sz="2000" dirty="0"/>
              <a:t>Data: up to 6 longitudinal observations, over 36 months, on 663 unique subjects, collected by ADNI.</a:t>
            </a:r>
          </a:p>
          <a:p>
            <a:r>
              <a:rPr lang="en-US" sz="2000" dirty="0"/>
              <a:t>Diagnosis: cognitively normal (CN), mild cognitive impairment (MCI), or Alzheimer’s disease (AD), based on cognitive test.</a:t>
            </a:r>
          </a:p>
          <a:p>
            <a:r>
              <a:rPr lang="en-US" sz="2000" dirty="0"/>
              <a:t>Each observation: from MRI scan of brain, computational algorithms estimate thickness of 62 cortical regions (including ERC), in mm.</a:t>
            </a:r>
          </a:p>
          <a:p>
            <a:r>
              <a:rPr lang="en-US" sz="2000" dirty="0"/>
              <a:t>Biological question: how cognitive diagnosis relates to ERC thickness.</a:t>
            </a:r>
          </a:p>
        </p:txBody>
      </p:sp>
      <p:pic>
        <p:nvPicPr>
          <p:cNvPr id="5" name="Picture 4" descr="Shape&#10;&#10;Description automatically generated">
            <a:extLst>
              <a:ext uri="{FF2B5EF4-FFF2-40B4-BE49-F238E27FC236}">
                <a16:creationId xmlns:a16="http://schemas.microsoft.com/office/drawing/2014/main" id="{B0E62CD3-C792-4A96-AAD2-B8B2E2E33DFA}"/>
              </a:ext>
            </a:extLst>
          </p:cNvPr>
          <p:cNvPicPr>
            <a:picLocks noChangeAspect="1"/>
          </p:cNvPicPr>
          <p:nvPr/>
        </p:nvPicPr>
        <p:blipFill>
          <a:blip r:embed="rId3"/>
          <a:stretch>
            <a:fillRect/>
          </a:stretch>
        </p:blipFill>
        <p:spPr>
          <a:xfrm>
            <a:off x="9473065" y="2200909"/>
            <a:ext cx="2101018" cy="1375667"/>
          </a:xfrm>
          <a:prstGeom prst="rect">
            <a:avLst/>
          </a:prstGeom>
        </p:spPr>
      </p:pic>
    </p:spTree>
    <p:extLst>
      <p:ext uri="{BB962C8B-B14F-4D97-AF65-F5344CB8AC3E}">
        <p14:creationId xmlns:p14="http://schemas.microsoft.com/office/powerpoint/2010/main" val="2725166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D0EC-875A-4F55-9549-ABE97EBDA432}"/>
              </a:ext>
            </a:extLst>
          </p:cNvPr>
          <p:cNvSpPr>
            <a:spLocks noGrp="1"/>
          </p:cNvSpPr>
          <p:nvPr>
            <p:ph type="title"/>
          </p:nvPr>
        </p:nvSpPr>
        <p:spPr/>
        <p:txBody>
          <a:bodyPr/>
          <a:lstStyle/>
          <a:p>
            <a:r>
              <a:rPr lang="en-US" dirty="0"/>
              <a:t>Model 1: linear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BAAF65-959D-4D3A-A9BC-9C19D86B6A92}"/>
                  </a:ext>
                </a:extLst>
              </p:cNvPr>
              <p:cNvSpPr>
                <a:spLocks noGrp="1"/>
              </p:cNvSpPr>
              <p:nvPr>
                <p:ph idx="1"/>
              </p:nvPr>
            </p:nvSpPr>
            <p:spPr>
              <a:xfrm>
                <a:off x="1154954" y="2603500"/>
                <a:ext cx="10048665" cy="3416300"/>
              </a:xfrm>
            </p:spPr>
            <p:txBody>
              <a:bodyPr>
                <a:noAutofit/>
              </a:bodyPr>
              <a:lstStyle/>
              <a:p>
                <a:pPr marL="0" indent="0">
                  <a:lnSpc>
                    <a:spcPct val="90000"/>
                  </a:lnSpc>
                  <a:buNone/>
                </a:pPr>
                <a14:m>
                  <m:oMathPara xmlns:m="http://schemas.openxmlformats.org/officeDocument/2006/math">
                    <m:oMathParaPr>
                      <m:jc m:val="center"/>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𝐶𝑁</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𝑀𝐶𝐼</m:t>
                              </m:r>
                            </m:sub>
                          </m:sSub>
                          <m:r>
                            <a:rPr lang="en-US" b="0" i="1" smtClean="0">
                              <a:solidFill>
                                <a:schemeClr val="tx1"/>
                              </a:solidFill>
                              <a:latin typeface="Cambria Math" panose="02040503050406030204" pitchFamily="18" charset="0"/>
                            </a:rPr>
                            <m:t>𝑀𝐶𝐼</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𝐴𝐷</m:t>
                              </m:r>
                            </m:sub>
                          </m:sSub>
                          <m:r>
                            <a:rPr lang="en-US" b="0" i="1" smtClean="0">
                              <a:solidFill>
                                <a:schemeClr val="tx1"/>
                              </a:solidFill>
                              <a:latin typeface="Cambria Math" panose="02040503050406030204" pitchFamily="18" charset="0"/>
                            </a:rPr>
                            <m:t>𝐴𝐷</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𝐶𝑁</m:t>
                              </m:r>
                              <m:r>
                                <a:rPr lang="en-US" b="0" i="1" smtClean="0">
                                  <a:solidFill>
                                    <a:schemeClr val="tx1"/>
                                  </a:solidFill>
                                  <a:latin typeface="Cambria Math" panose="02040503050406030204" pitchFamily="18" charset="0"/>
                                </a:rPr>
                                <m:t>_</m:t>
                              </m:r>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𝑀𝐶𝐼</m:t>
                              </m:r>
                              <m:r>
                                <a:rPr lang="en-US" b="0" i="1" smtClean="0">
                                  <a:solidFill>
                                    <a:schemeClr val="tx1"/>
                                  </a:solidFill>
                                  <a:latin typeface="Cambria Math" panose="02040503050406030204" pitchFamily="18" charset="0"/>
                                </a:rPr>
                                <m:t>_</m:t>
                              </m:r>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𝑀𝐶𝐼</m:t>
                          </m:r>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𝐴𝐷</m:t>
                              </m:r>
                              <m:r>
                                <a:rPr lang="en-US" b="0" i="1" smtClean="0">
                                  <a:solidFill>
                                    <a:schemeClr val="tx1"/>
                                  </a:solidFill>
                                  <a:latin typeface="Cambria Math" panose="02040503050406030204" pitchFamily="18" charset="0"/>
                                </a:rPr>
                                <m:t>_</m:t>
                              </m:r>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𝐴𝐷</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𝑖𝑗</m:t>
                          </m:r>
                        </m:sub>
                      </m:sSub>
                    </m:oMath>
                  </m:oMathPara>
                </a14:m>
                <a:endParaRPr lang="en-US" dirty="0"/>
              </a:p>
              <a:p>
                <a:pPr marL="0" indent="0" algn="ctr">
                  <a:lnSpc>
                    <a:spcPct val="90000"/>
                  </a:lnSpc>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limUpp>
                      <m:limUppPr>
                        <m:ctrlPr>
                          <a:rPr lang="en-US" b="0" i="1" smtClean="0">
                            <a:latin typeface="Cambria Math" panose="02040503050406030204" pitchFamily="18" charset="0"/>
                          </a:rPr>
                        </m:ctrlPr>
                      </m:limUppPr>
                      <m:e>
                        <m:r>
                          <a:rPr lang="en-US" b="0" i="1" smtClean="0">
                            <a:latin typeface="Cambria Math" panose="02040503050406030204" pitchFamily="18" charset="0"/>
                          </a:rPr>
                          <m:t>~</m:t>
                        </m:r>
                      </m:e>
                      <m:lim>
                        <m:r>
                          <a:rPr lang="en-US" b="0" i="1" smtClean="0">
                            <a:latin typeface="Cambria Math" panose="02040503050406030204" pitchFamily="18" charset="0"/>
                          </a:rPr>
                          <m:t>𝑖𝑖𝑑</m:t>
                        </m:r>
                      </m:lim>
                    </m:limUpp>
                    <m:r>
                      <a:rPr lang="en-US" b="0" i="1" smtClean="0">
                        <a:latin typeface="Cambria Math" panose="02040503050406030204" pitchFamily="18" charset="0"/>
                      </a:rPr>
                      <m:t>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m:t>
                        </m:r>
                      </m:sub>
                    </m:sSub>
                  </m:oMath>
                </a14:m>
                <a:r>
                  <a:rPr lang="en-US" b="0" i="1" dirty="0">
                    <a:latin typeface="Cambria Math" panose="02040503050406030204" pitchFamily="18" charset="0"/>
                  </a:rPr>
                  <a:t> </a:t>
                </a:r>
                <a:r>
                  <a:rPr lang="en-US" dirty="0">
                    <a:latin typeface="Cambria Math" panose="02040503050406030204" pitchFamily="18" charset="0"/>
                  </a:rPr>
                  <a:t>: </a:t>
                </a:r>
                <a:r>
                  <a:rPr lang="en-US" dirty="0"/>
                  <a:t>outcome (ERC thickness) at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𝑗</m:t>
                        </m:r>
                      </m:e>
                      <m:sup>
                        <m:r>
                          <a:rPr lang="en-US" i="1" dirty="0" smtClean="0">
                            <a:latin typeface="Cambria Math" panose="02040503050406030204" pitchFamily="18" charset="0"/>
                          </a:rPr>
                          <m:t>𝑡h</m:t>
                        </m:r>
                      </m:sup>
                    </m:sSup>
                  </m:oMath>
                </a14:m>
                <a:r>
                  <a:rPr lang="en-US" dirty="0"/>
                  <a:t> time point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b="0" i="1" dirty="0">
                    <a:latin typeface="Cambria Math" panose="02040503050406030204" pitchFamily="18" charset="0"/>
                  </a:rPr>
                  <a:t> </a:t>
                </a:r>
                <a:r>
                  <a:rPr lang="en-US" b="0" dirty="0">
                    <a:latin typeface="Century Gothic" panose="020B0502020202020204" pitchFamily="34" charset="0"/>
                  </a:rPr>
                  <a:t>subject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𝑖𝑗</m:t>
                        </m:r>
                      </m:sub>
                    </m:sSub>
                  </m:oMath>
                </a14:m>
                <a:r>
                  <a:rPr lang="en-US" dirty="0"/>
                  <a:t>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US" dirty="0"/>
                  <a:t> time point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subject, in months </a:t>
                </a:r>
              </a:p>
              <a:p>
                <a14:m>
                  <m:oMath xmlns:m="http://schemas.openxmlformats.org/officeDocument/2006/math">
                    <m:r>
                      <a:rPr lang="en-US" b="0" i="1" smtClean="0">
                        <a:latin typeface="Cambria Math" panose="02040503050406030204" pitchFamily="18" charset="0"/>
                      </a:rPr>
                      <m:t>𝑀𝐶𝐼</m:t>
                    </m:r>
                  </m:oMath>
                </a14:m>
                <a:r>
                  <a:rPr lang="en-US" dirty="0"/>
                  <a:t>, </a:t>
                </a:r>
                <a14:m>
                  <m:oMath xmlns:m="http://schemas.openxmlformats.org/officeDocument/2006/math">
                    <m:r>
                      <a:rPr lang="en-US" b="0" i="1" smtClean="0">
                        <a:latin typeface="Cambria Math" panose="02040503050406030204" pitchFamily="18" charset="0"/>
                      </a:rPr>
                      <m:t>𝐴𝐷</m:t>
                    </m:r>
                  </m:oMath>
                </a14:m>
                <a:r>
                  <a:rPr lang="en-US" dirty="0"/>
                  <a:t> : group indicators</a:t>
                </a:r>
              </a:p>
              <a:p>
                <a:pPr>
                  <a:lnSpc>
                    <a:spcPct val="9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𝐶𝑁</m:t>
                        </m:r>
                      </m:sub>
                    </m:sSub>
                  </m:oMath>
                </a14:m>
                <a:r>
                  <a:rPr lang="en-US" dirty="0"/>
                  <a:t> : population intercept, i.e. mean thickness at beginning of study, for CN group </a:t>
                </a:r>
              </a:p>
              <a:p>
                <a:pPr>
                  <a:lnSpc>
                    <a:spcPct val="9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𝑀𝐶𝐼</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𝐴𝐷</m:t>
                        </m:r>
                      </m:sub>
                    </m:sSub>
                  </m:oMath>
                </a14:m>
                <a:r>
                  <a:rPr lang="en-US" dirty="0"/>
                  <a:t> : differences in intercepts for these groups. </a:t>
                </a:r>
              </a:p>
              <a:p>
                <a:pPr>
                  <a:lnSpc>
                    <a:spcPct val="9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𝐶𝑁</m:t>
                        </m:r>
                        <m:r>
                          <a:rPr lang="en-US" b="0" i="1" smtClean="0">
                            <a:latin typeface="Cambria Math" panose="02040503050406030204" pitchFamily="18" charset="0"/>
                          </a:rPr>
                          <m:t>_</m:t>
                        </m:r>
                        <m:r>
                          <a:rPr lang="en-US" b="0" i="1" smtClean="0">
                            <a:latin typeface="Cambria Math" panose="02040503050406030204" pitchFamily="18" charset="0"/>
                          </a:rPr>
                          <m:t>𝑡</m:t>
                        </m:r>
                      </m:sub>
                    </m:sSub>
                  </m:oMath>
                </a14:m>
                <a:r>
                  <a:rPr lang="en-US" dirty="0"/>
                  <a:t> : population slope, i.e. change in thickness per month, for CN group</a:t>
                </a:r>
              </a:p>
              <a:p>
                <a:pPr>
                  <a:lnSpc>
                    <a:spcPct val="9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𝑀𝐶𝐼</m:t>
                        </m:r>
                        <m:r>
                          <a:rPr lang="en-US" b="0" i="1" smtClean="0">
                            <a:latin typeface="Cambria Math" panose="02040503050406030204" pitchFamily="18" charset="0"/>
                          </a:rPr>
                          <m:t>_</m:t>
                        </m:r>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𝐴𝐷</m:t>
                        </m:r>
                        <m:r>
                          <a:rPr lang="en-US" i="1">
                            <a:latin typeface="Cambria Math" panose="02040503050406030204" pitchFamily="18" charset="0"/>
                          </a:rPr>
                          <m:t>_</m:t>
                        </m:r>
                        <m:r>
                          <a:rPr lang="en-US" i="1">
                            <a:latin typeface="Cambria Math" panose="02040503050406030204" pitchFamily="18" charset="0"/>
                          </a:rPr>
                          <m:t>𝑡</m:t>
                        </m:r>
                      </m:sub>
                    </m:sSub>
                  </m:oMath>
                </a14:m>
                <a:r>
                  <a:rPr lang="en-US" dirty="0"/>
                  <a:t> : differences in slope for these groups </a:t>
                </a:r>
              </a:p>
              <a:p>
                <a:pPr>
                  <a:lnSpc>
                    <a:spcPct val="90000"/>
                  </a:lnSpc>
                </a:pPr>
                <a:endParaRPr lang="en-US" dirty="0"/>
              </a:p>
              <a:p>
                <a:pPr>
                  <a:lnSpc>
                    <a:spcPct val="90000"/>
                  </a:lnSpc>
                </a:pPr>
                <a:endParaRPr lang="en-US" dirty="0"/>
              </a:p>
              <a:p>
                <a:endParaRPr lang="en-US" dirty="0">
                  <a:solidFill>
                    <a:srgbClr val="FFFFFF"/>
                  </a:solidFill>
                </a:endParaRPr>
              </a:p>
              <a:p>
                <a:endParaRPr lang="en-US" dirty="0"/>
              </a:p>
            </p:txBody>
          </p:sp>
        </mc:Choice>
        <mc:Fallback xmlns="">
          <p:sp>
            <p:nvSpPr>
              <p:cNvPr id="3" name="Content Placeholder 2">
                <a:extLst>
                  <a:ext uri="{FF2B5EF4-FFF2-40B4-BE49-F238E27FC236}">
                    <a16:creationId xmlns:a16="http://schemas.microsoft.com/office/drawing/2014/main" id="{1CBAAF65-959D-4D3A-A9BC-9C19D86B6A92}"/>
                  </a:ext>
                </a:extLst>
              </p:cNvPr>
              <p:cNvSpPr>
                <a:spLocks noGrp="1" noRot="1" noChangeAspect="1" noMove="1" noResize="1" noEditPoints="1" noAdjustHandles="1" noChangeArrowheads="1" noChangeShapeType="1" noTextEdit="1"/>
              </p:cNvSpPr>
              <p:nvPr>
                <p:ph idx="1"/>
              </p:nvPr>
            </p:nvSpPr>
            <p:spPr>
              <a:xfrm>
                <a:off x="1154954" y="2603500"/>
                <a:ext cx="10048665" cy="3416300"/>
              </a:xfrm>
              <a:blipFill>
                <a:blip r:embed="rId3"/>
                <a:stretch>
                  <a:fillRect l="-121" b="-7487"/>
                </a:stretch>
              </a:blipFill>
            </p:spPr>
            <p:txBody>
              <a:bodyPr/>
              <a:lstStyle/>
              <a:p>
                <a:r>
                  <a:rPr lang="en-US">
                    <a:noFill/>
                  </a:rPr>
                  <a:t> </a:t>
                </a:r>
              </a:p>
            </p:txBody>
          </p:sp>
        </mc:Fallback>
      </mc:AlternateContent>
      <p:pic>
        <p:nvPicPr>
          <p:cNvPr id="4" name="Picture 3" descr="Boy (7-9) Building Model Airplane (B&amp;W)' Photographic Print | AllPosters.com">
            <a:extLst>
              <a:ext uri="{FF2B5EF4-FFF2-40B4-BE49-F238E27FC236}">
                <a16:creationId xmlns:a16="http://schemas.microsoft.com/office/drawing/2014/main" id="{5AF23129-D902-4D7C-9A3A-32B54E20C667}"/>
              </a:ext>
            </a:extLst>
          </p:cNvPr>
          <p:cNvPicPr/>
          <p:nvPr/>
        </p:nvPicPr>
        <p:blipFill rotWithShape="1">
          <a:blip r:embed="rId4">
            <a:extLst>
              <a:ext uri="{28A0092B-C50C-407E-A947-70E740481C1C}">
                <a14:useLocalDpi xmlns:a14="http://schemas.microsoft.com/office/drawing/2010/main" val="0"/>
              </a:ext>
            </a:extLst>
          </a:blip>
          <a:srcRect t="324" r="2" b="9950"/>
          <a:stretch/>
        </p:blipFill>
        <p:spPr bwMode="auto">
          <a:xfrm>
            <a:off x="10156053" y="480061"/>
            <a:ext cx="1548265" cy="182880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a:noFill/>
        </p:spPr>
      </p:pic>
    </p:spTree>
    <p:extLst>
      <p:ext uri="{BB962C8B-B14F-4D97-AF65-F5344CB8AC3E}">
        <p14:creationId xmlns:p14="http://schemas.microsoft.com/office/powerpoint/2010/main" val="367407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19CD-2B42-422B-ABDC-9CED8F300CB8}"/>
              </a:ext>
            </a:extLst>
          </p:cNvPr>
          <p:cNvSpPr>
            <a:spLocks noGrp="1"/>
          </p:cNvSpPr>
          <p:nvPr>
            <p:ph type="title"/>
          </p:nvPr>
        </p:nvSpPr>
        <p:spPr/>
        <p:txBody>
          <a:bodyPr/>
          <a:lstStyle/>
          <a:p>
            <a:r>
              <a:rPr lang="en-US" dirty="0"/>
              <a:t>Model 2: random intercepts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630B7A-9EF4-474E-99BB-9158BCE71C70}"/>
                  </a:ext>
                </a:extLst>
              </p:cNvPr>
              <p:cNvSpPr>
                <a:spLocks noGrp="1"/>
              </p:cNvSpPr>
              <p:nvPr>
                <p:ph idx="1"/>
              </p:nvPr>
            </p:nvSpPr>
            <p:spPr>
              <a:xfrm>
                <a:off x="1154953" y="2603500"/>
                <a:ext cx="9528479" cy="3416300"/>
              </a:xfrm>
            </p:spPr>
            <p:txBody>
              <a:bodyPr>
                <a:noAutofit/>
              </a:bodyPr>
              <a:lstStyle/>
              <a:p>
                <a:pPr marL="0" indent="0" algn="ctr">
                  <a:lnSpc>
                    <a:spcPct val="90000"/>
                  </a:lnSpc>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𝑦</m:t>
                          </m:r>
                        </m:e>
                        <m:sub>
                          <m:r>
                            <a:rPr lang="en-US" sz="2000" b="0" i="1">
                              <a:solidFill>
                                <a:schemeClr val="tx1"/>
                              </a:solidFill>
                              <a:latin typeface="Cambria Math" panose="02040503050406030204" pitchFamily="18" charset="0"/>
                            </a:rPr>
                            <m:t>𝑖𝑗</m:t>
                          </m:r>
                        </m:sub>
                      </m:sSub>
                      <m:r>
                        <a:rPr lang="en-US" sz="2000" b="0" i="1">
                          <a:solidFill>
                            <a:schemeClr val="tx1"/>
                          </a:solidFill>
                          <a:latin typeface="Cambria Math" panose="02040503050406030204" pitchFamily="18" charset="0"/>
                        </a:rPr>
                        <m:t>=</m:t>
                      </m:r>
                      <m:d>
                        <m:dPr>
                          <m:ctrlPr>
                            <a:rPr lang="en-US" sz="2000" b="0" i="1">
                              <a:solidFill>
                                <a:schemeClr val="tx1"/>
                              </a:solidFill>
                              <a:latin typeface="Cambria Math" panose="02040503050406030204" pitchFamily="18" charset="0"/>
                            </a:rPr>
                          </m:ctrlPr>
                        </m:dPr>
                        <m:e>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𝛽</m:t>
                              </m:r>
                            </m:e>
                            <m:sub>
                              <m:r>
                                <a:rPr lang="en-US" sz="2000" b="0" i="1">
                                  <a:solidFill>
                                    <a:schemeClr val="tx1"/>
                                  </a:solidFill>
                                  <a:latin typeface="Cambria Math" panose="02040503050406030204" pitchFamily="18" charset="0"/>
                                </a:rPr>
                                <m:t>𝐶𝑁</m:t>
                              </m:r>
                            </m:sub>
                          </m:sSub>
                          <m:r>
                            <a:rPr lang="en-US" sz="2000" b="0" i="1">
                              <a:solidFill>
                                <a:schemeClr val="tx1"/>
                              </a:solidFill>
                              <a:latin typeface="Cambria Math" panose="02040503050406030204" pitchFamily="18" charset="0"/>
                            </a:rPr>
                            <m:t>+</m:t>
                          </m:r>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𝛽</m:t>
                              </m:r>
                            </m:e>
                            <m:sub>
                              <m:r>
                                <a:rPr lang="en-US" sz="2000" b="0" i="1">
                                  <a:solidFill>
                                    <a:schemeClr val="tx1"/>
                                  </a:solidFill>
                                  <a:latin typeface="Cambria Math" panose="02040503050406030204" pitchFamily="18" charset="0"/>
                                </a:rPr>
                                <m:t>𝑀𝐶𝐼</m:t>
                              </m:r>
                            </m:sub>
                          </m:sSub>
                          <m:r>
                            <a:rPr lang="en-US" sz="2000" b="0" i="1">
                              <a:solidFill>
                                <a:schemeClr val="tx1"/>
                              </a:solidFill>
                              <a:latin typeface="Cambria Math" panose="02040503050406030204" pitchFamily="18" charset="0"/>
                            </a:rPr>
                            <m:t>𝑀𝐶𝐼</m:t>
                          </m:r>
                          <m:r>
                            <a:rPr lang="en-US" sz="2000" b="0" i="1">
                              <a:solidFill>
                                <a:schemeClr val="tx1"/>
                              </a:solidFill>
                              <a:latin typeface="Cambria Math" panose="02040503050406030204" pitchFamily="18" charset="0"/>
                            </a:rPr>
                            <m:t>+</m:t>
                          </m:r>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𝛽</m:t>
                              </m:r>
                            </m:e>
                            <m:sub>
                              <m:r>
                                <a:rPr lang="en-US" sz="2000" b="0" i="1">
                                  <a:solidFill>
                                    <a:schemeClr val="tx1"/>
                                  </a:solidFill>
                                  <a:latin typeface="Cambria Math" panose="02040503050406030204" pitchFamily="18" charset="0"/>
                                </a:rPr>
                                <m:t>𝐴𝐷</m:t>
                              </m:r>
                            </m:sub>
                          </m:sSub>
                          <m:r>
                            <a:rPr lang="en-US" sz="2000" b="0" i="1">
                              <a:solidFill>
                                <a:schemeClr val="tx1"/>
                              </a:solidFill>
                              <a:latin typeface="Cambria Math" panose="02040503050406030204" pitchFamily="18" charset="0"/>
                            </a:rPr>
                            <m:t>𝐴𝐷</m:t>
                          </m:r>
                          <m:r>
                            <a:rPr lang="en-US" sz="2000" b="0" i="1" smtClean="0">
                              <a:solidFill>
                                <a:srgbClr val="00B050"/>
                              </a:solidFill>
                              <a:latin typeface="Cambria Math" panose="02040503050406030204" pitchFamily="18" charset="0"/>
                            </a:rPr>
                            <m:t>+</m:t>
                          </m:r>
                          <m:sSub>
                            <m:sSubPr>
                              <m:ctrlPr>
                                <a:rPr lang="en-US" sz="2000" i="1">
                                  <a:solidFill>
                                    <a:srgbClr val="00B050"/>
                                  </a:solidFill>
                                  <a:latin typeface="Cambria Math" panose="02040503050406030204" pitchFamily="18" charset="0"/>
                                </a:rPr>
                              </m:ctrlPr>
                            </m:sSubPr>
                            <m:e>
                              <m:r>
                                <a:rPr lang="en-US" sz="2000" b="0" i="1">
                                  <a:solidFill>
                                    <a:srgbClr val="00B050"/>
                                  </a:solidFill>
                                  <a:latin typeface="Cambria Math" panose="02040503050406030204" pitchFamily="18" charset="0"/>
                                </a:rPr>
                                <m:t>𝛾</m:t>
                              </m:r>
                            </m:e>
                            <m:sub>
                              <m:r>
                                <a:rPr lang="en-US" sz="2000" b="0" i="1">
                                  <a:solidFill>
                                    <a:srgbClr val="00B050"/>
                                  </a:solidFill>
                                  <a:latin typeface="Cambria Math" panose="02040503050406030204" pitchFamily="18" charset="0"/>
                                </a:rPr>
                                <m:t>0</m:t>
                              </m:r>
                              <m:r>
                                <a:rPr lang="en-US" sz="2000" b="0" i="1">
                                  <a:solidFill>
                                    <a:srgbClr val="00B050"/>
                                  </a:solidFill>
                                  <a:latin typeface="Cambria Math" panose="02040503050406030204" pitchFamily="18" charset="0"/>
                                </a:rPr>
                                <m:t>𝑖</m:t>
                              </m:r>
                            </m:sub>
                          </m:sSub>
                        </m:e>
                      </m:d>
                      <m:r>
                        <a:rPr lang="en-US" sz="2000" b="0" i="1">
                          <a:solidFill>
                            <a:schemeClr val="tx1"/>
                          </a:solidFill>
                          <a:latin typeface="Cambria Math" panose="02040503050406030204" pitchFamily="18" charset="0"/>
                        </a:rPr>
                        <m:t>+</m:t>
                      </m:r>
                      <m:d>
                        <m:dPr>
                          <m:ctrlPr>
                            <a:rPr lang="en-US" sz="2000" b="0" i="1">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𝛽</m:t>
                              </m:r>
                            </m:e>
                            <m:sub>
                              <m:r>
                                <a:rPr lang="en-US" sz="2000" b="0" i="1" smtClean="0">
                                  <a:solidFill>
                                    <a:schemeClr val="tx1"/>
                                  </a:solidFill>
                                  <a:latin typeface="Cambria Math" panose="02040503050406030204" pitchFamily="18" charset="0"/>
                                </a:rPr>
                                <m:t>𝐶𝑁</m:t>
                              </m:r>
                              <m:r>
                                <a:rPr lang="en-US" sz="2000" b="0" i="1" smtClean="0">
                                  <a:solidFill>
                                    <a:schemeClr val="tx1"/>
                                  </a:solidFill>
                                  <a:latin typeface="Cambria Math" panose="02040503050406030204" pitchFamily="18" charset="0"/>
                                </a:rPr>
                                <m:t>_</m:t>
                              </m:r>
                              <m:r>
                                <a:rPr lang="en-US" sz="2000" b="0" i="1">
                                  <a:solidFill>
                                    <a:schemeClr val="tx1"/>
                                  </a:solidFill>
                                  <a:latin typeface="Cambria Math" panose="02040503050406030204" pitchFamily="18" charset="0"/>
                                </a:rPr>
                                <m:t>𝑡</m:t>
                              </m:r>
                            </m:sub>
                          </m:sSub>
                          <m:r>
                            <a:rPr lang="en-US" sz="2000" b="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𝑀𝐶𝐼</m:t>
                              </m:r>
                              <m:r>
                                <a:rPr lang="en-US" sz="2000" b="0" i="1">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𝑡</m:t>
                              </m:r>
                            </m:sub>
                          </m:sSub>
                          <m:r>
                            <a:rPr lang="en-US" sz="2000" b="0" i="1">
                              <a:solidFill>
                                <a:schemeClr val="tx1"/>
                              </a:solidFill>
                              <a:latin typeface="Cambria Math" panose="02040503050406030204" pitchFamily="18" charset="0"/>
                            </a:rPr>
                            <m:t>𝑀𝐶𝐼</m:t>
                          </m:r>
                          <m:r>
                            <a:rPr lang="en-US" sz="2000" b="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𝐴𝐷</m:t>
                              </m:r>
                              <m:r>
                                <a:rPr lang="en-US" sz="2000" b="0" i="1">
                                  <a:solidFill>
                                    <a:schemeClr val="tx1"/>
                                  </a:solidFill>
                                  <a:latin typeface="Cambria Math" panose="02040503050406030204" pitchFamily="18" charset="0"/>
                                </a:rPr>
                                <m:t>_</m:t>
                              </m:r>
                              <m:r>
                                <a:rPr lang="en-US" sz="2000" i="1">
                                  <a:solidFill>
                                    <a:schemeClr val="tx1"/>
                                  </a:solidFill>
                                  <a:latin typeface="Cambria Math" panose="02040503050406030204" pitchFamily="18" charset="0"/>
                                </a:rPr>
                                <m:t>𝑡</m:t>
                              </m:r>
                            </m:sub>
                          </m:sSub>
                          <m:r>
                            <a:rPr lang="en-US" sz="2000" b="0" i="1">
                              <a:solidFill>
                                <a:schemeClr val="tx1"/>
                              </a:solidFill>
                              <a:latin typeface="Cambria Math" panose="02040503050406030204" pitchFamily="18" charset="0"/>
                            </a:rPr>
                            <m:t>𝐴𝐷</m:t>
                          </m:r>
                        </m:e>
                      </m:d>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𝑡</m:t>
                          </m:r>
                        </m:e>
                        <m:sub>
                          <m:r>
                            <a:rPr lang="en-US" sz="2000" b="0" i="1">
                              <a:solidFill>
                                <a:schemeClr val="tx1"/>
                              </a:solidFill>
                              <a:latin typeface="Cambria Math" panose="02040503050406030204" pitchFamily="18" charset="0"/>
                            </a:rPr>
                            <m:t>𝑖𝑗</m:t>
                          </m:r>
                        </m:sub>
                      </m:sSub>
                      <m:r>
                        <a:rPr lang="en-US" sz="2000" b="0" i="1">
                          <a:solidFill>
                            <a:schemeClr val="tx1"/>
                          </a:solidFill>
                          <a:latin typeface="Cambria Math" panose="02040503050406030204" pitchFamily="18" charset="0"/>
                        </a:rPr>
                        <m:t>+</m:t>
                      </m:r>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𝜖</m:t>
                          </m:r>
                        </m:e>
                        <m:sub>
                          <m:r>
                            <a:rPr lang="en-US" sz="2000" b="0" i="1">
                              <a:solidFill>
                                <a:schemeClr val="tx1"/>
                              </a:solidFill>
                              <a:latin typeface="Cambria Math" panose="02040503050406030204" pitchFamily="18" charset="0"/>
                            </a:rPr>
                            <m:t>𝑖𝑗</m:t>
                          </m:r>
                        </m:sub>
                      </m:sSub>
                    </m:oMath>
                  </m:oMathPara>
                </a14:m>
                <a:endParaRPr lang="en-US" sz="2000" dirty="0">
                  <a:solidFill>
                    <a:schemeClr val="tx1"/>
                  </a:solidFill>
                </a:endParaRPr>
              </a:p>
              <a:p>
                <a:pPr marL="0" indent="0" algn="ctr">
                  <a:lnSpc>
                    <a:spcPct val="90000"/>
                  </a:lnSpc>
                  <a:buNone/>
                </a:pPr>
                <a:r>
                  <a:rPr lang="en-US" sz="2000" dirty="0">
                    <a:solidFill>
                      <a:schemeClr val="tx1"/>
                    </a:solidFill>
                  </a:rPr>
                  <a:t>      </a:t>
                </a:r>
                <a14:m>
                  <m:oMath xmlns:m="http://schemas.openxmlformats.org/officeDocument/2006/math">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𝜖</m:t>
                        </m:r>
                      </m:e>
                      <m:sub>
                        <m:r>
                          <a:rPr lang="en-US" sz="2000" b="0" i="1">
                            <a:solidFill>
                              <a:schemeClr val="tx1"/>
                            </a:solidFill>
                            <a:latin typeface="Cambria Math" panose="02040503050406030204" pitchFamily="18" charset="0"/>
                          </a:rPr>
                          <m:t>𝑖𝑗</m:t>
                        </m:r>
                      </m:sub>
                    </m:sSub>
                    <m:r>
                      <a:rPr lang="en-US" sz="2000" b="0" i="1">
                        <a:solidFill>
                          <a:schemeClr val="tx1"/>
                        </a:solidFill>
                        <a:latin typeface="Cambria Math" panose="02040503050406030204" pitchFamily="18" charset="0"/>
                      </a:rPr>
                      <m:t> </m:t>
                    </m:r>
                    <m:limUpp>
                      <m:limUppPr>
                        <m:ctrlPr>
                          <a:rPr lang="en-US" sz="2000" b="0" i="1">
                            <a:solidFill>
                              <a:schemeClr val="tx1"/>
                            </a:solidFill>
                            <a:latin typeface="Cambria Math" panose="02040503050406030204" pitchFamily="18" charset="0"/>
                          </a:rPr>
                        </m:ctrlPr>
                      </m:limUppPr>
                      <m:e>
                        <m:r>
                          <a:rPr lang="en-US" sz="2000" b="0" i="1">
                            <a:solidFill>
                              <a:schemeClr val="tx1"/>
                            </a:solidFill>
                            <a:latin typeface="Cambria Math" panose="02040503050406030204" pitchFamily="18" charset="0"/>
                          </a:rPr>
                          <m:t>~</m:t>
                        </m:r>
                      </m:e>
                      <m:lim>
                        <m:r>
                          <a:rPr lang="en-US" sz="2000" b="0" i="1">
                            <a:solidFill>
                              <a:schemeClr val="tx1"/>
                            </a:solidFill>
                            <a:latin typeface="Cambria Math" panose="02040503050406030204" pitchFamily="18" charset="0"/>
                          </a:rPr>
                          <m:t>𝑖𝑖𝑑</m:t>
                        </m:r>
                      </m:lim>
                    </m:limUpp>
                    <m:r>
                      <a:rPr lang="en-US" sz="2000" b="0" i="1">
                        <a:solidFill>
                          <a:schemeClr val="tx1"/>
                        </a:solidFill>
                        <a:latin typeface="Cambria Math" panose="02040503050406030204" pitchFamily="18" charset="0"/>
                      </a:rPr>
                      <m:t> </m:t>
                    </m:r>
                    <m:r>
                      <a:rPr lang="en-US" sz="2000" b="0" i="1">
                        <a:solidFill>
                          <a:schemeClr val="tx1"/>
                        </a:solidFill>
                        <a:latin typeface="Cambria Math" panose="02040503050406030204" pitchFamily="18" charset="0"/>
                      </a:rPr>
                      <m:t>𝑁</m:t>
                    </m:r>
                    <m:d>
                      <m:dPr>
                        <m:ctrlPr>
                          <a:rPr lang="en-US" sz="2000" b="0" i="1">
                            <a:solidFill>
                              <a:schemeClr val="tx1"/>
                            </a:solidFill>
                            <a:latin typeface="Cambria Math" panose="02040503050406030204" pitchFamily="18" charset="0"/>
                          </a:rPr>
                        </m:ctrlPr>
                      </m:dPr>
                      <m:e>
                        <m:r>
                          <a:rPr lang="en-US" sz="2000" b="0" i="1">
                            <a:solidFill>
                              <a:schemeClr val="tx1"/>
                            </a:solidFill>
                            <a:latin typeface="Cambria Math" panose="02040503050406030204" pitchFamily="18" charset="0"/>
                          </a:rPr>
                          <m:t>0, </m:t>
                        </m:r>
                        <m:sSup>
                          <m:sSupPr>
                            <m:ctrlPr>
                              <a:rPr lang="en-US" sz="2000" b="0" i="1">
                                <a:solidFill>
                                  <a:schemeClr val="tx1"/>
                                </a:solidFill>
                                <a:latin typeface="Cambria Math" panose="02040503050406030204" pitchFamily="18" charset="0"/>
                              </a:rPr>
                            </m:ctrlPr>
                          </m:sSupPr>
                          <m:e>
                            <m:r>
                              <a:rPr lang="en-US" sz="2000" b="0" i="1">
                                <a:solidFill>
                                  <a:schemeClr val="tx1"/>
                                </a:solidFill>
                                <a:latin typeface="Cambria Math" panose="02040503050406030204" pitchFamily="18" charset="0"/>
                              </a:rPr>
                              <m:t>𝜎</m:t>
                            </m:r>
                          </m:e>
                          <m:sup>
                            <m:r>
                              <a:rPr lang="en-US" sz="2000" b="0" i="1">
                                <a:solidFill>
                                  <a:schemeClr val="tx1"/>
                                </a:solidFill>
                                <a:latin typeface="Cambria Math" panose="02040503050406030204" pitchFamily="18" charset="0"/>
                              </a:rPr>
                              <m:t>2</m:t>
                            </m:r>
                          </m:sup>
                        </m:sSup>
                      </m:e>
                    </m:d>
                  </m:oMath>
                </a14:m>
                <a:r>
                  <a:rPr lang="en-US" sz="2000" dirty="0">
                    <a:solidFill>
                      <a:schemeClr val="tx1"/>
                    </a:solidFill>
                  </a:rPr>
                  <a:t> </a:t>
                </a:r>
              </a:p>
              <a:p>
                <a:pPr>
                  <a:lnSpc>
                    <a:spcPct val="90000"/>
                  </a:lnSpc>
                </a:pPr>
                <a14:m>
                  <m:oMath xmlns:m="http://schemas.openxmlformats.org/officeDocument/2006/math">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𝛾</m:t>
                        </m:r>
                      </m:e>
                      <m:sub>
                        <m:r>
                          <a:rPr lang="en-US" sz="2000" b="0" i="1">
                            <a:solidFill>
                              <a:schemeClr val="tx1"/>
                            </a:solidFill>
                            <a:latin typeface="Cambria Math" panose="02040503050406030204" pitchFamily="18" charset="0"/>
                          </a:rPr>
                          <m:t>0</m:t>
                        </m:r>
                        <m:r>
                          <a:rPr lang="en-US" sz="2000" b="0" i="1">
                            <a:solidFill>
                              <a:schemeClr val="tx1"/>
                            </a:solidFill>
                            <a:latin typeface="Cambria Math" panose="02040503050406030204" pitchFamily="18" charset="0"/>
                          </a:rPr>
                          <m:t>𝑖</m:t>
                        </m:r>
                      </m:sub>
                    </m:sSub>
                  </m:oMath>
                </a14:m>
                <a:r>
                  <a:rPr lang="en-US" sz="2000" dirty="0">
                    <a:solidFill>
                      <a:schemeClr val="tx1"/>
                    </a:solidFill>
                  </a:rPr>
                  <a:t> : difference in subject </a:t>
                </a:r>
                <a14:m>
                  <m:oMath xmlns:m="http://schemas.openxmlformats.org/officeDocument/2006/math">
                    <m:r>
                      <a:rPr lang="en-US" sz="2000" b="0" i="1">
                        <a:solidFill>
                          <a:schemeClr val="tx1"/>
                        </a:solidFill>
                        <a:latin typeface="Cambria Math" panose="02040503050406030204" pitchFamily="18" charset="0"/>
                      </a:rPr>
                      <m:t>𝑖</m:t>
                    </m:r>
                  </m:oMath>
                </a14:m>
                <a:r>
                  <a:rPr lang="en-US" sz="2000" dirty="0">
                    <a:solidFill>
                      <a:schemeClr val="tx1"/>
                    </a:solidFill>
                  </a:rPr>
                  <a:t>’s intercept from that predicted by covariates.</a:t>
                </a:r>
              </a:p>
              <a:p>
                <a:pPr>
                  <a:lnSpc>
                    <a:spcPct val="90000"/>
                  </a:lnSpc>
                </a:pPr>
                <a:r>
                  <a:rPr lang="en-US" sz="2000" dirty="0">
                    <a:solidFill>
                      <a:schemeClr val="tx1"/>
                    </a:solidFill>
                  </a:rPr>
                  <a:t>Now the intercept for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𝑦</m:t>
                        </m:r>
                      </m:e>
                      <m:sub>
                        <m:r>
                          <a:rPr lang="en-US" sz="2000" b="0" i="1" smtClean="0">
                            <a:solidFill>
                              <a:schemeClr val="tx1"/>
                            </a:solidFill>
                            <a:latin typeface="Cambria Math" panose="02040503050406030204" pitchFamily="18" charset="0"/>
                          </a:rPr>
                          <m:t>𝑖𝑗</m:t>
                        </m:r>
                      </m:sub>
                    </m:sSub>
                  </m:oMath>
                </a14:m>
                <a:r>
                  <a:rPr lang="en-US" sz="2000" dirty="0">
                    <a:solidFill>
                      <a:schemeClr val="tx1"/>
                    </a:solidFill>
                  </a:rPr>
                  <a:t> is </a:t>
                </a:r>
                <a14:m>
                  <m:oMath xmlns:m="http://schemas.openxmlformats.org/officeDocument/2006/math">
                    <m:r>
                      <a:rPr lang="en-US" sz="2000" b="0" i="1" smtClean="0">
                        <a:solidFill>
                          <a:schemeClr val="tx1"/>
                        </a:solidFill>
                        <a:latin typeface="Cambria Math" panose="02040503050406030204" pitchFamily="18" charset="0"/>
                      </a:rPr>
                      <m:t>[</m:t>
                    </m:r>
                    <m:r>
                      <m:rPr>
                        <m:sty m:val="p"/>
                      </m:rPr>
                      <a:rPr lang="en-US" sz="2000" b="0" i="0" smtClean="0">
                        <a:solidFill>
                          <a:schemeClr val="tx1"/>
                        </a:solidFill>
                        <a:latin typeface="Cambria Math" panose="02040503050406030204" pitchFamily="18" charset="0"/>
                      </a:rPr>
                      <m:t>group</m:t>
                    </m:r>
                    <m:r>
                      <a:rPr lang="en-US" sz="2000" b="0" i="0" smtClean="0">
                        <a:solidFill>
                          <a:schemeClr val="tx1"/>
                        </a:solidFill>
                        <a:latin typeface="Cambria Math" panose="02040503050406030204" pitchFamily="18" charset="0"/>
                      </a:rPr>
                      <m:t> </m:t>
                    </m:r>
                    <m:r>
                      <m:rPr>
                        <m:sty m:val="p"/>
                      </m:rPr>
                      <a:rPr lang="en-US" sz="2000" b="0" i="0" smtClean="0">
                        <a:solidFill>
                          <a:schemeClr val="tx1"/>
                        </a:solidFill>
                        <a:latin typeface="Cambria Math" panose="02040503050406030204" pitchFamily="18" charset="0"/>
                      </a:rPr>
                      <m:t>intercept</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𝛾</m:t>
                        </m:r>
                      </m:e>
                      <m:sub>
                        <m:r>
                          <a:rPr lang="en-US" sz="2000" b="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𝑖</m:t>
                        </m:r>
                      </m:sub>
                    </m:sSub>
                  </m:oMath>
                </a14:m>
                <a:r>
                  <a:rPr lang="en-US" sz="2000" dirty="0">
                    <a:solidFill>
                      <a:schemeClr val="tx1"/>
                    </a:solidFill>
                  </a:rPr>
                  <a:t>, so we can better estimate the group intercept. </a:t>
                </a:r>
              </a:p>
              <a:p>
                <a:pPr>
                  <a:lnSpc>
                    <a:spcPct val="90000"/>
                  </a:lnSpc>
                </a:pPr>
                <a:r>
                  <a:rPr lang="en-US" sz="2000" b="0" dirty="0">
                    <a:solidFill>
                      <a:schemeClr val="tx1"/>
                    </a:solidFill>
                  </a:rPr>
                  <a:t>Now the variance of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𝑦</m:t>
                        </m:r>
                      </m:e>
                      <m:sub>
                        <m:r>
                          <a:rPr lang="en-US" sz="2000" b="0" i="1" smtClean="0">
                            <a:solidFill>
                              <a:schemeClr val="tx1"/>
                            </a:solidFill>
                            <a:latin typeface="Cambria Math" panose="02040503050406030204" pitchFamily="18" charset="0"/>
                          </a:rPr>
                          <m:t>𝑖𝑗</m:t>
                        </m:r>
                      </m:sub>
                    </m:sSub>
                  </m:oMath>
                </a14:m>
                <a:r>
                  <a:rPr lang="en-US" sz="2000" b="0" dirty="0">
                    <a:solidFill>
                      <a:schemeClr val="tx1"/>
                    </a:solidFill>
                  </a:rPr>
                  <a:t> is </a:t>
                </a:r>
                <a14:m>
                  <m:oMath xmlns:m="http://schemas.openxmlformats.org/officeDocument/2006/math">
                    <m:r>
                      <m:rPr>
                        <m:sty m:val="p"/>
                      </m:rPr>
                      <a:rPr lang="en-US" sz="2000" b="0" i="0" smtClean="0">
                        <a:solidFill>
                          <a:schemeClr val="tx1"/>
                        </a:solidFill>
                        <a:latin typeface="Cambria Math" panose="02040503050406030204" pitchFamily="18" charset="0"/>
                      </a:rPr>
                      <m:t>v</m:t>
                    </m:r>
                    <m:r>
                      <m:rPr>
                        <m:sty m:val="p"/>
                      </m:rPr>
                      <a:rPr lang="en-US" sz="2000" b="0" i="0">
                        <a:solidFill>
                          <a:schemeClr val="tx1"/>
                        </a:solidFill>
                        <a:latin typeface="Cambria Math" panose="02040503050406030204" pitchFamily="18" charset="0"/>
                      </a:rPr>
                      <m:t>ar</m:t>
                    </m:r>
                    <m:d>
                      <m:dPr>
                        <m:ctrlPr>
                          <a:rPr lang="en-US" sz="2000" b="0" i="1">
                            <a:solidFill>
                              <a:schemeClr val="tx1"/>
                            </a:solidFill>
                            <a:latin typeface="Cambria Math" panose="02040503050406030204" pitchFamily="18" charset="0"/>
                          </a:rPr>
                        </m:ctrlPr>
                      </m:dPr>
                      <m:e>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𝛾</m:t>
                            </m:r>
                          </m:e>
                          <m:sub>
                            <m:r>
                              <a:rPr lang="en-US" sz="2000" b="0" i="1">
                                <a:solidFill>
                                  <a:schemeClr val="tx1"/>
                                </a:solidFill>
                                <a:latin typeface="Cambria Math" panose="02040503050406030204" pitchFamily="18" charset="0"/>
                              </a:rPr>
                              <m:t>0</m:t>
                            </m:r>
                            <m:r>
                              <a:rPr lang="en-US" sz="2000" b="0" i="1">
                                <a:solidFill>
                                  <a:schemeClr val="tx1"/>
                                </a:solidFill>
                                <a:latin typeface="Cambria Math" panose="02040503050406030204" pitchFamily="18" charset="0"/>
                              </a:rPr>
                              <m:t>𝑖</m:t>
                            </m:r>
                          </m:sub>
                        </m:sSub>
                      </m:e>
                    </m:d>
                    <m:r>
                      <a:rPr lang="en-US" sz="2000" b="0" i="1" smtClean="0">
                        <a:solidFill>
                          <a:schemeClr val="tx1"/>
                        </a:solidFill>
                        <a:latin typeface="Cambria Math" panose="02040503050406030204" pitchFamily="18" charset="0"/>
                      </a:rPr>
                      <m:t>+</m:t>
                    </m:r>
                    <m:r>
                      <m:rPr>
                        <m:sty m:val="p"/>
                      </m:rPr>
                      <a:rPr lang="en-US" sz="2000" b="0" i="0">
                        <a:solidFill>
                          <a:schemeClr val="tx1"/>
                        </a:solidFill>
                        <a:latin typeface="Cambria Math" panose="02040503050406030204" pitchFamily="18" charset="0"/>
                      </a:rPr>
                      <m:t>var</m:t>
                    </m:r>
                    <m:d>
                      <m:dPr>
                        <m:ctrlPr>
                          <a:rPr lang="en-US" sz="2000" b="0" i="1">
                            <a:solidFill>
                              <a:schemeClr val="tx1"/>
                            </a:solidFill>
                            <a:latin typeface="Cambria Math" panose="02040503050406030204" pitchFamily="18" charset="0"/>
                          </a:rPr>
                        </m:ctrlPr>
                      </m:dPr>
                      <m:e>
                        <m:sSub>
                          <m:sSubPr>
                            <m:ctrlPr>
                              <a:rPr lang="en-US" sz="2000" b="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𝜖</m:t>
                            </m:r>
                          </m:e>
                          <m:sub>
                            <m:r>
                              <a:rPr lang="en-US" sz="2000" b="0" i="1">
                                <a:solidFill>
                                  <a:schemeClr val="tx1"/>
                                </a:solidFill>
                                <a:latin typeface="Cambria Math" panose="02040503050406030204" pitchFamily="18" charset="0"/>
                              </a:rPr>
                              <m:t>𝑖𝑗</m:t>
                            </m:r>
                          </m:sub>
                        </m:sSub>
                      </m:e>
                    </m:d>
                  </m:oMath>
                </a14:m>
                <a:r>
                  <a:rPr lang="en-US" sz="2000" dirty="0">
                    <a:solidFill>
                      <a:schemeClr val="tx1"/>
                    </a:solidFill>
                  </a:rPr>
                  <a:t>, so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𝜖</m:t>
                        </m:r>
                      </m:e>
                      <m:sub>
                        <m:r>
                          <a:rPr lang="en-US" sz="2000" b="0" i="1" smtClean="0">
                            <a:solidFill>
                              <a:schemeClr val="tx1"/>
                            </a:solidFill>
                            <a:latin typeface="Cambria Math" panose="02040503050406030204" pitchFamily="18" charset="0"/>
                          </a:rPr>
                          <m:t>𝑖𝑗</m:t>
                        </m:r>
                      </m:sub>
                    </m:sSub>
                  </m:oMath>
                </a14:m>
                <a:r>
                  <a:rPr lang="en-US" sz="2000" dirty="0">
                    <a:solidFill>
                      <a:schemeClr val="tx1"/>
                    </a:solidFill>
                  </a:rPr>
                  <a:t> better represents measurement error.</a:t>
                </a:r>
              </a:p>
              <a:p>
                <a:endParaRPr lang="en-US" sz="2000" dirty="0">
                  <a:solidFill>
                    <a:schemeClr val="tx1"/>
                  </a:solidFill>
                </a:endParaRPr>
              </a:p>
            </p:txBody>
          </p:sp>
        </mc:Choice>
        <mc:Fallback>
          <p:sp>
            <p:nvSpPr>
              <p:cNvPr id="3" name="Content Placeholder 2">
                <a:extLst>
                  <a:ext uri="{FF2B5EF4-FFF2-40B4-BE49-F238E27FC236}">
                    <a16:creationId xmlns:a16="http://schemas.microsoft.com/office/drawing/2014/main" id="{E4630B7A-9EF4-474E-99BB-9158BCE71C70}"/>
                  </a:ext>
                </a:extLst>
              </p:cNvPr>
              <p:cNvSpPr>
                <a:spLocks noGrp="1" noRot="1" noChangeAspect="1" noMove="1" noResize="1" noEditPoints="1" noAdjustHandles="1" noChangeArrowheads="1" noChangeShapeType="1" noTextEdit="1"/>
              </p:cNvSpPr>
              <p:nvPr>
                <p:ph idx="1"/>
              </p:nvPr>
            </p:nvSpPr>
            <p:spPr>
              <a:xfrm>
                <a:off x="1154953" y="2603500"/>
                <a:ext cx="9528479" cy="3416300"/>
              </a:xfrm>
              <a:blipFill>
                <a:blip r:embed="rId3"/>
                <a:stretch>
                  <a:fillRect l="-256"/>
                </a:stretch>
              </a:blipFill>
            </p:spPr>
            <p:txBody>
              <a:bodyPr/>
              <a:lstStyle/>
              <a:p>
                <a:r>
                  <a:rPr lang="en-US">
                    <a:noFill/>
                  </a:rPr>
                  <a:t> </a:t>
                </a:r>
              </a:p>
            </p:txBody>
          </p:sp>
        </mc:Fallback>
      </mc:AlternateContent>
      <p:pic>
        <p:nvPicPr>
          <p:cNvPr id="4" name="Picture 3" descr="boys building a model airplane | Model airplanes, Vintage aircraft, Making  a model">
            <a:extLst>
              <a:ext uri="{FF2B5EF4-FFF2-40B4-BE49-F238E27FC236}">
                <a16:creationId xmlns:a16="http://schemas.microsoft.com/office/drawing/2014/main" id="{156AC452-FD06-4125-86AE-E2DD57B8E1B9}"/>
              </a:ext>
            </a:extLst>
          </p:cNvPr>
          <p:cNvPicPr/>
          <p:nvPr/>
        </p:nvPicPr>
        <p:blipFill rotWithShape="1">
          <a:blip r:embed="rId4">
            <a:extLst>
              <a:ext uri="{28A0092B-C50C-407E-A947-70E740481C1C}">
                <a14:useLocalDpi xmlns:a14="http://schemas.microsoft.com/office/drawing/2010/main" val="0"/>
              </a:ext>
            </a:extLst>
          </a:blip>
          <a:srcRect t="9403" r="-2" b="10930"/>
          <a:stretch/>
        </p:blipFill>
        <p:spPr bwMode="auto">
          <a:xfrm>
            <a:off x="9987379" y="470902"/>
            <a:ext cx="1732364" cy="1828800"/>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07980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F08C-042F-4089-AC27-FEAD26495277}"/>
              </a:ext>
            </a:extLst>
          </p:cNvPr>
          <p:cNvSpPr>
            <a:spLocks noGrp="1"/>
          </p:cNvSpPr>
          <p:nvPr>
            <p:ph type="title"/>
          </p:nvPr>
        </p:nvSpPr>
        <p:spPr>
          <a:xfrm>
            <a:off x="1154954" y="973668"/>
            <a:ext cx="8761413" cy="706964"/>
          </a:xfrm>
        </p:spPr>
        <p:txBody>
          <a:bodyPr>
            <a:normAutofit/>
          </a:bodyPr>
          <a:lstStyle/>
          <a:p>
            <a:r>
              <a:rPr lang="en-US" dirty="0"/>
              <a:t>Model 3: random slopes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C3E3E8-0A86-4405-9DA1-4F98BE2E240E}"/>
                  </a:ext>
                </a:extLst>
              </p:cNvPr>
              <p:cNvSpPr>
                <a:spLocks noGrp="1"/>
              </p:cNvSpPr>
              <p:nvPr>
                <p:ph idx="1"/>
              </p:nvPr>
            </p:nvSpPr>
            <p:spPr>
              <a:xfrm>
                <a:off x="1154953" y="2470671"/>
                <a:ext cx="10118789" cy="3721100"/>
              </a:xfrm>
            </p:spPr>
            <p:txBody>
              <a:bodyPr anchor="ctr">
                <a:noAutofit/>
              </a:bodyPr>
              <a:lstStyle/>
              <a:p>
                <a:pPr marL="0" indent="0" algn="ctr">
                  <a:lnSpc>
                    <a:spcPct val="9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𝐶𝑁</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𝑀𝐶𝐼</m:t>
                              </m:r>
                            </m:sub>
                          </m:sSub>
                          <m:r>
                            <a:rPr lang="en-US" sz="2000" b="0" i="1" smtClean="0">
                              <a:latin typeface="Cambria Math" panose="02040503050406030204" pitchFamily="18" charset="0"/>
                            </a:rPr>
                            <m:t>𝑀𝐶𝐼</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𝐴𝐷</m:t>
                              </m:r>
                            </m:sub>
                          </m:sSub>
                          <m:r>
                            <a:rPr lang="en-US" sz="2000" b="0" i="1" smtClean="0">
                              <a:latin typeface="Cambria Math" panose="02040503050406030204" pitchFamily="18" charset="0"/>
                            </a:rPr>
                            <m:t>𝐴𝐷</m:t>
                          </m:r>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0</m:t>
                              </m:r>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𝐶𝑁</m:t>
                              </m:r>
                              <m:r>
                                <a:rPr lang="en-US" sz="2000" b="0" i="1" smtClean="0">
                                  <a:latin typeface="Cambria Math" panose="02040503050406030204" pitchFamily="18" charset="0"/>
                                </a:rPr>
                                <m:t>_</m:t>
                              </m:r>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𝑀𝐶𝐼</m:t>
                              </m:r>
                              <m:r>
                                <a:rPr lang="en-US" sz="2000" b="0" i="1" smtClean="0">
                                  <a:latin typeface="Cambria Math" panose="02040503050406030204" pitchFamily="18" charset="0"/>
                                </a:rPr>
                                <m:t>_</m:t>
                              </m:r>
                              <m:r>
                                <a:rPr lang="en-US" sz="2000" i="1">
                                  <a:latin typeface="Cambria Math" panose="02040503050406030204" pitchFamily="18" charset="0"/>
                                </a:rPr>
                                <m:t>𝑡</m:t>
                              </m:r>
                            </m:sub>
                          </m:sSub>
                          <m:r>
                            <a:rPr lang="en-US" sz="2000" b="0" i="1" smtClean="0">
                              <a:latin typeface="Cambria Math" panose="02040503050406030204" pitchFamily="18" charset="0"/>
                            </a:rPr>
                            <m:t>𝑀𝐶𝐼</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𝐴𝐷</m:t>
                              </m:r>
                              <m:r>
                                <a:rPr lang="en-US" sz="2000" b="0" i="1" smtClean="0">
                                  <a:latin typeface="Cambria Math" panose="02040503050406030204" pitchFamily="18" charset="0"/>
                                </a:rPr>
                                <m:t>_</m:t>
                              </m:r>
                              <m:r>
                                <a:rPr lang="en-US" sz="2000" i="1">
                                  <a:latin typeface="Cambria Math" panose="02040503050406030204" pitchFamily="18" charset="0"/>
                                </a:rPr>
                                <m:t>𝑡</m:t>
                              </m:r>
                            </m:sub>
                          </m:sSub>
                          <m:r>
                            <a:rPr lang="en-US" sz="2000" b="0" i="1" smtClean="0">
                              <a:latin typeface="Cambria Math" panose="02040503050406030204" pitchFamily="18" charset="0"/>
                            </a:rPr>
                            <m:t>𝐴𝐷</m:t>
                          </m:r>
                          <m:r>
                            <a:rPr lang="en-US" sz="2000" b="0" i="1" smtClean="0">
                              <a:solidFill>
                                <a:srgbClr val="00B050"/>
                              </a:solidFill>
                              <a:latin typeface="Cambria Math" panose="02040503050406030204" pitchFamily="18" charset="0"/>
                            </a:rPr>
                            <m:t>+</m:t>
                          </m:r>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𝛾</m:t>
                              </m:r>
                            </m:e>
                            <m:sub>
                              <m:r>
                                <a:rPr lang="en-US" sz="2000" b="0" i="1" smtClean="0">
                                  <a:solidFill>
                                    <a:srgbClr val="00B050"/>
                                  </a:solidFill>
                                  <a:latin typeface="Cambria Math" panose="02040503050406030204" pitchFamily="18" charset="0"/>
                                </a:rPr>
                                <m:t>1</m:t>
                              </m:r>
                              <m:r>
                                <a:rPr lang="en-US" sz="2000" b="0" i="1" smtClean="0">
                                  <a:solidFill>
                                    <a:srgbClr val="00B050"/>
                                  </a:solidFill>
                                  <a:latin typeface="Cambria Math" panose="02040503050406030204" pitchFamily="18" charset="0"/>
                                </a:rPr>
                                <m:t>𝑖</m:t>
                              </m:r>
                            </m:sub>
                          </m:sSub>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𝑖𝑗</m:t>
                          </m:r>
                        </m:sub>
                      </m:sSub>
                    </m:oMath>
                  </m:oMathPara>
                </a14:m>
                <a:endParaRPr lang="en-US" sz="2000" dirty="0"/>
              </a:p>
              <a:p>
                <a:pPr marL="0" indent="0" algn="ctr">
                  <a:lnSpc>
                    <a:spcPct val="90000"/>
                  </a:lnSpc>
                  <a:buNone/>
                </a:pP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 </m:t>
                    </m:r>
                    <m:limUpp>
                      <m:limUppPr>
                        <m:ctrlPr>
                          <a:rPr lang="en-US" sz="2000" b="0" i="1" smtClean="0">
                            <a:latin typeface="Cambria Math" panose="02040503050406030204" pitchFamily="18" charset="0"/>
                          </a:rPr>
                        </m:ctrlPr>
                      </m:limUppPr>
                      <m:e>
                        <m:r>
                          <a:rPr lang="en-US" sz="2000" b="0" i="1" smtClean="0">
                            <a:latin typeface="Cambria Math" panose="02040503050406030204" pitchFamily="18" charset="0"/>
                          </a:rPr>
                          <m:t>~</m:t>
                        </m:r>
                      </m:e>
                      <m:lim>
                        <m:r>
                          <a:rPr lang="en-US" sz="2000" b="0" i="1" smtClean="0">
                            <a:latin typeface="Cambria Math" panose="02040503050406030204" pitchFamily="18" charset="0"/>
                          </a:rPr>
                          <m:t>𝑖𝑖𝑑</m:t>
                        </m:r>
                      </m:lim>
                    </m:limUpp>
                    <m:r>
                      <a:rPr lang="en-US" sz="2000" b="0" i="1" smtClean="0">
                        <a:latin typeface="Cambria Math" panose="02040503050406030204" pitchFamily="18" charset="0"/>
                      </a:rPr>
                      <m:t> </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2</m:t>
                            </m:r>
                          </m:sup>
                        </m:sSup>
                      </m:e>
                    </m:d>
                  </m:oMath>
                </a14:m>
                <a:r>
                  <a:rPr lang="en-US" sz="2000" dirty="0"/>
                  <a:t> </a:t>
                </a:r>
              </a:p>
              <a:p>
                <a:pPr>
                  <a:lnSpc>
                    <a:spcPct val="90000"/>
                  </a:lnSpc>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1</m:t>
                        </m:r>
                        <m:r>
                          <a:rPr lang="en-US" sz="2000" b="0" i="1" smtClean="0">
                            <a:latin typeface="Cambria Math" panose="02040503050406030204" pitchFamily="18" charset="0"/>
                          </a:rPr>
                          <m:t>𝑖</m:t>
                        </m:r>
                      </m:sub>
                    </m:sSub>
                  </m:oMath>
                </a14:m>
                <a:r>
                  <a:rPr lang="en-US" sz="2000" dirty="0"/>
                  <a:t> : difference in subject </a:t>
                </a:r>
                <a14:m>
                  <m:oMath xmlns:m="http://schemas.openxmlformats.org/officeDocument/2006/math">
                    <m:r>
                      <a:rPr lang="en-US" sz="2000" b="0" i="1" smtClean="0">
                        <a:latin typeface="Cambria Math" panose="02040503050406030204" pitchFamily="18" charset="0"/>
                      </a:rPr>
                      <m:t>𝑖</m:t>
                    </m:r>
                  </m:oMath>
                </a14:m>
                <a:r>
                  <a:rPr lang="en-US" sz="2000" dirty="0"/>
                  <a:t>’s slope from that predicted by covariates.</a:t>
                </a:r>
              </a:p>
              <a:p>
                <a:pPr>
                  <a:lnSpc>
                    <a:spcPct val="90000"/>
                  </a:lnSpc>
                </a:pPr>
                <a:r>
                  <a:rPr lang="en-US" sz="2000" b="0" dirty="0"/>
                  <a:t>Now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oMath>
                </a14:m>
                <a:r>
                  <a:rPr lang="en-US" sz="2000" dirty="0"/>
                  <a:t> (vector for subject </a:t>
                </a:r>
                <a14:m>
                  <m:oMath xmlns:m="http://schemas.openxmlformats.org/officeDocument/2006/math">
                    <m:r>
                      <a:rPr lang="en-US" sz="2000" i="1" dirty="0" smtClean="0">
                        <a:latin typeface="Cambria Math" panose="02040503050406030204" pitchFamily="18" charset="0"/>
                      </a:rPr>
                      <m:t>𝑖</m:t>
                    </m:r>
                  </m:oMath>
                </a14:m>
                <a:r>
                  <a:rPr lang="en-US" sz="2000" dirty="0"/>
                  <a:t>) has covariance structure even though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𝑖</m:t>
                        </m:r>
                      </m:sub>
                    </m:sSub>
                  </m:oMath>
                </a14:m>
                <a:r>
                  <a:rPr lang="en-US" sz="2000" dirty="0"/>
                  <a:t> doesn’t.</a:t>
                </a:r>
              </a:p>
              <a:p>
                <a:pPr>
                  <a:lnSpc>
                    <a:spcPct val="90000"/>
                  </a:lnSpc>
                </a:pPr>
                <a:r>
                  <a:rPr lang="en-US" sz="2000" dirty="0"/>
                  <a:t>Covariance between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0</m:t>
                        </m:r>
                        <m:r>
                          <a:rPr lang="en-US" sz="2000" b="0" i="1" smtClean="0">
                            <a:latin typeface="Cambria Math" panose="02040503050406030204" pitchFamily="18" charset="0"/>
                          </a:rPr>
                          <m:t>𝑖</m:t>
                        </m:r>
                      </m:sub>
                    </m:sSub>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1</m:t>
                        </m:r>
                        <m:r>
                          <a:rPr lang="en-US" sz="2000" b="0" i="1" smtClean="0">
                            <a:latin typeface="Cambria Math" panose="02040503050406030204" pitchFamily="18" charset="0"/>
                          </a:rPr>
                          <m:t>𝑖</m:t>
                        </m:r>
                      </m:sub>
                    </m:sSub>
                  </m:oMath>
                </a14:m>
                <a:r>
                  <a:rPr lang="en-US" sz="2000" dirty="0"/>
                  <a:t> is possible, but estimated as 0.</a:t>
                </a:r>
              </a:p>
              <a:p>
                <a:pPr>
                  <a:lnSpc>
                    <a:spcPct val="90000"/>
                  </a:lnSpc>
                </a:pPr>
                <a:r>
                  <a:rPr lang="en-US" sz="2000" dirty="0"/>
                  <a:t>Concern: at most 6, often 2-4, observations for each subject. </a:t>
                </a:r>
              </a:p>
              <a:p>
                <a:pPr>
                  <a:lnSpc>
                    <a:spcPct val="90000"/>
                  </a:lnSpc>
                </a:pPr>
                <a:r>
                  <a:rPr lang="en-US" sz="2000" dirty="0"/>
                  <a:t>Are we estimating the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0</m:t>
                        </m:r>
                        <m:r>
                          <a:rPr lang="en-US" sz="2000" b="0" i="1" smtClean="0">
                            <a:latin typeface="Cambria Math" panose="02040503050406030204" pitchFamily="18" charset="0"/>
                          </a:rPr>
                          <m:t>𝑖</m:t>
                        </m:r>
                      </m:sub>
                    </m:sSub>
                  </m:oMath>
                </a14:m>
                <a:r>
                  <a:rPr lang="en-US" sz="2000" dirty="0"/>
                  <a:t>’s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1</m:t>
                        </m:r>
                        <m:r>
                          <a:rPr lang="en-US" sz="2000" b="0" i="1" smtClean="0">
                            <a:latin typeface="Cambria Math" panose="02040503050406030204" pitchFamily="18" charset="0"/>
                          </a:rPr>
                          <m:t>𝑖</m:t>
                        </m:r>
                      </m:sub>
                    </m:sSub>
                  </m:oMath>
                </a14:m>
                <a:r>
                  <a:rPr lang="en-US" sz="2000" dirty="0"/>
                  <a:t>’s from too-small sample sizes? </a:t>
                </a:r>
              </a:p>
            </p:txBody>
          </p:sp>
        </mc:Choice>
        <mc:Fallback xmlns="">
          <p:sp>
            <p:nvSpPr>
              <p:cNvPr id="3" name="Content Placeholder 2">
                <a:extLst>
                  <a:ext uri="{FF2B5EF4-FFF2-40B4-BE49-F238E27FC236}">
                    <a16:creationId xmlns:a16="http://schemas.microsoft.com/office/drawing/2014/main" id="{74C3E3E8-0A86-4405-9DA1-4F98BE2E240E}"/>
                  </a:ext>
                </a:extLst>
              </p:cNvPr>
              <p:cNvSpPr>
                <a:spLocks noGrp="1" noRot="1" noChangeAspect="1" noMove="1" noResize="1" noEditPoints="1" noAdjustHandles="1" noChangeArrowheads="1" noChangeShapeType="1" noTextEdit="1"/>
              </p:cNvSpPr>
              <p:nvPr>
                <p:ph idx="1"/>
              </p:nvPr>
            </p:nvSpPr>
            <p:spPr>
              <a:xfrm>
                <a:off x="1154953" y="2470671"/>
                <a:ext cx="10118789" cy="3721100"/>
              </a:xfrm>
              <a:blipFill>
                <a:blip r:embed="rId3"/>
                <a:stretch>
                  <a:fillRect l="-241" r="-422"/>
                </a:stretch>
              </a:blipFill>
            </p:spPr>
            <p:txBody>
              <a:bodyPr/>
              <a:lstStyle/>
              <a:p>
                <a:r>
                  <a:rPr lang="en-US">
                    <a:noFill/>
                  </a:rPr>
                  <a:t> </a:t>
                </a:r>
              </a:p>
            </p:txBody>
          </p:sp>
        </mc:Fallback>
      </mc:AlternateContent>
      <p:pic>
        <p:nvPicPr>
          <p:cNvPr id="4" name="Picture 3" descr="Focused Little Boy Building Model Airplane Educational Hobby by JP Danko">
            <a:extLst>
              <a:ext uri="{FF2B5EF4-FFF2-40B4-BE49-F238E27FC236}">
                <a16:creationId xmlns:a16="http://schemas.microsoft.com/office/drawing/2014/main" id="{D3437DB6-C122-4238-A3E9-A7F4A766BB93}"/>
              </a:ext>
            </a:extLst>
          </p:cNvPr>
          <p:cNvPicPr/>
          <p:nvPr/>
        </p:nvPicPr>
        <p:blipFill rotWithShape="1">
          <a:blip r:embed="rId4">
            <a:alphaModFix/>
            <a:extLst>
              <a:ext uri="{28A0092B-C50C-407E-A947-70E740481C1C}">
                <a14:useLocalDpi xmlns:a14="http://schemas.microsoft.com/office/drawing/2010/main" val="0"/>
              </a:ext>
            </a:extLst>
          </a:blip>
          <a:srcRect t="16883" r="-1" b="4214"/>
          <a:stretch/>
        </p:blipFill>
        <p:spPr bwMode="auto">
          <a:xfrm>
            <a:off x="9016678" y="470928"/>
            <a:ext cx="2689614" cy="1828800"/>
          </a:xfrm>
          <a:prstGeom prst="rect">
            <a:avLst/>
          </a:prstGeom>
          <a:noFill/>
        </p:spPr>
      </p:pic>
    </p:spTree>
    <p:extLst>
      <p:ext uri="{BB962C8B-B14F-4D97-AF65-F5344CB8AC3E}">
        <p14:creationId xmlns:p14="http://schemas.microsoft.com/office/powerpoint/2010/main" val="1472483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E5BA-55A2-4FB2-8B74-92F9EE3ABF1D}"/>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Hierarchy</a:t>
            </a:r>
          </a:p>
        </p:txBody>
      </p:sp>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410DC5DE-761C-4AC1-8FBF-18A2D0B531A5}"/>
                  </a:ext>
                </a:extLst>
              </p:cNvPr>
              <p:cNvSpPr txBox="1">
                <a:spLocks/>
              </p:cNvSpPr>
              <p:nvPr/>
            </p:nvSpPr>
            <p:spPr>
              <a:xfrm>
                <a:off x="1154954" y="2603500"/>
                <a:ext cx="6872059" cy="39940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pPr>
                <a:r>
                  <a:rPr lang="en-US" sz="2000" dirty="0"/>
                  <a:t>Hierarchical model: estimate subject-specific parameters – about which we have little information -- by borrowing information from other subjects. </a:t>
                </a:r>
              </a:p>
              <a:p>
                <a:pPr>
                  <a:lnSpc>
                    <a:spcPct val="90000"/>
                  </a:lnSpc>
                </a:pPr>
                <a:r>
                  <a:rPr lang="en-US" sz="2000" dirty="0"/>
                  <a:t>Suppose you were estimating the mean annual household income for each state in the US, with only one household per state. </a:t>
                </a:r>
              </a:p>
              <a:p>
                <a:pPr>
                  <a:lnSpc>
                    <a:spcPct val="90000"/>
                  </a:lnSpc>
                </a:pPr>
                <a:r>
                  <a:rPr lang="en-US" sz="2000" dirty="0"/>
                  <a:t>What if it happens that most states’ observations are around </a:t>
                </a:r>
                <a14:m>
                  <m:oMath xmlns:m="http://schemas.openxmlformats.org/officeDocument/2006/math">
                    <m:r>
                      <a:rPr lang="en-US" sz="2000" dirty="0">
                        <a:latin typeface="Cambria Math" panose="02040503050406030204" pitchFamily="18" charset="0"/>
                      </a:rPr>
                      <m:t>$50</m:t>
                    </m:r>
                    <m:r>
                      <a:rPr lang="en-US" sz="2000" dirty="0">
                        <a:latin typeface="Cambria Math" panose="02040503050406030204" pitchFamily="18" charset="0"/>
                      </a:rPr>
                      <m:t>𝑘</m:t>
                    </m:r>
                  </m:oMath>
                </a14:m>
                <a:r>
                  <a:rPr lang="en-US" sz="2000" dirty="0"/>
                  <a:t> to </a:t>
                </a:r>
                <a14:m>
                  <m:oMath xmlns:m="http://schemas.openxmlformats.org/officeDocument/2006/math">
                    <m:r>
                      <a:rPr lang="en-US" sz="2000" dirty="0">
                        <a:latin typeface="Cambria Math" panose="02040503050406030204" pitchFamily="18" charset="0"/>
                      </a:rPr>
                      <m:t>$80</m:t>
                    </m:r>
                    <m:r>
                      <a:rPr lang="en-US" sz="2000" dirty="0">
                        <a:latin typeface="Cambria Math" panose="02040503050406030204" pitchFamily="18" charset="0"/>
                      </a:rPr>
                      <m:t>𝑘</m:t>
                    </m:r>
                  </m:oMath>
                </a14:m>
                <a:r>
                  <a:rPr lang="en-US" sz="2000" dirty="0"/>
                  <a:t>, but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𝑦</m:t>
                        </m:r>
                      </m:e>
                      <m:sub>
                        <m:r>
                          <a:rPr lang="en-US" sz="2000">
                            <a:latin typeface="Cambria Math" panose="02040503050406030204" pitchFamily="18" charset="0"/>
                          </a:rPr>
                          <m:t>𝑁𝑒𝑏𝑟𝑎𝑠𝑘𝑎</m:t>
                        </m:r>
                      </m:sub>
                    </m:sSub>
                    <m:r>
                      <a:rPr lang="en-US" sz="2000">
                        <a:latin typeface="Cambria Math" panose="02040503050406030204" pitchFamily="18" charset="0"/>
                      </a:rPr>
                      <m:t>=$500</m:t>
                    </m:r>
                    <m:r>
                      <m:rPr>
                        <m:sty m:val="p"/>
                      </m:rPr>
                      <a:rPr lang="en-US" sz="2000">
                        <a:latin typeface="Cambria Math" panose="02040503050406030204" pitchFamily="18" charset="0"/>
                      </a:rPr>
                      <m:t>k</m:t>
                    </m:r>
                  </m:oMath>
                </a14:m>
                <a:r>
                  <a:rPr lang="en-US" sz="2000" dirty="0"/>
                  <a:t>? Based only on the single data point, the best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a:latin typeface="Cambria Math" panose="02040503050406030204" pitchFamily="18" charset="0"/>
                              </a:rPr>
                              <m:t>𝜇</m:t>
                            </m:r>
                          </m:e>
                        </m:acc>
                      </m:e>
                      <m:sub>
                        <m:r>
                          <a:rPr lang="en-US" sz="2000">
                            <a:latin typeface="Cambria Math" panose="02040503050406030204" pitchFamily="18" charset="0"/>
                          </a:rPr>
                          <m:t>𝑁𝑒𝑏𝑟𝑎𝑠𝑘𝑎</m:t>
                        </m:r>
                      </m:sub>
                    </m:sSub>
                    <m:r>
                      <a:rPr lang="en-US" sz="2000">
                        <a:latin typeface="Cambria Math" panose="02040503050406030204" pitchFamily="18" charset="0"/>
                      </a:rPr>
                      <m:t>=$500</m:t>
                    </m:r>
                    <m:r>
                      <a:rPr lang="en-US" sz="2000">
                        <a:latin typeface="Cambria Math" panose="02040503050406030204" pitchFamily="18" charset="0"/>
                      </a:rPr>
                      <m:t>𝑘</m:t>
                    </m:r>
                  </m:oMath>
                </a14:m>
                <a:r>
                  <a:rPr lang="en-US" sz="2000" dirty="0"/>
                  <a:t>. </a:t>
                </a:r>
              </a:p>
              <a:p>
                <a:pPr marL="0" indent="0">
                  <a:lnSpc>
                    <a:spcPct val="90000"/>
                  </a:lnSpc>
                </a:pPr>
                <a:endParaRPr lang="en-US" sz="2000" dirty="0"/>
              </a:p>
            </p:txBody>
          </p:sp>
        </mc:Choice>
        <mc:Fallback>
          <p:sp>
            <p:nvSpPr>
              <p:cNvPr id="13" name="Content Placeholder 2">
                <a:extLst>
                  <a:ext uri="{FF2B5EF4-FFF2-40B4-BE49-F238E27FC236}">
                    <a16:creationId xmlns:a16="http://schemas.microsoft.com/office/drawing/2014/main" id="{410DC5DE-761C-4AC1-8FBF-18A2D0B531A5}"/>
                  </a:ext>
                </a:extLst>
              </p:cNvPr>
              <p:cNvSpPr txBox="1">
                <a:spLocks noRot="1" noChangeAspect="1" noMove="1" noResize="1" noEditPoints="1" noAdjustHandles="1" noChangeArrowheads="1" noChangeShapeType="1" noTextEdit="1"/>
              </p:cNvSpPr>
              <p:nvPr/>
            </p:nvSpPr>
            <p:spPr>
              <a:xfrm>
                <a:off x="1154954" y="2603500"/>
                <a:ext cx="6872059" cy="3994070"/>
              </a:xfrm>
              <a:prstGeom prst="rect">
                <a:avLst/>
              </a:prstGeom>
              <a:blipFill>
                <a:blip r:embed="rId3"/>
                <a:stretch>
                  <a:fillRect l="-355"/>
                </a:stretch>
              </a:blipFill>
            </p:spPr>
            <p:txBody>
              <a:bodyPr/>
              <a:lstStyle/>
              <a:p>
                <a:r>
                  <a:rPr lang="en-US">
                    <a:noFill/>
                  </a:rPr>
                  <a:t> </a:t>
                </a:r>
              </a:p>
            </p:txBody>
          </p:sp>
        </mc:Fallback>
      </mc:AlternateContent>
      <p:pic>
        <p:nvPicPr>
          <p:cNvPr id="27" name="Graphic 26" descr="Hierarchy">
            <a:extLst>
              <a:ext uri="{FF2B5EF4-FFF2-40B4-BE49-F238E27FC236}">
                <a16:creationId xmlns:a16="http://schemas.microsoft.com/office/drawing/2014/main" id="{90081FAA-9A1E-4EBB-83AC-B580C8F8E3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2315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08A7-FDD5-48A2-BBD8-80EFB107080F}"/>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dirty="0"/>
              <a:t>Shrinkage</a:t>
            </a:r>
          </a:p>
        </p:txBody>
      </p:sp>
      <p:pic>
        <p:nvPicPr>
          <p:cNvPr id="5" name="Content Placeholder 4" descr="A person in a military uniform&#10;&#10;Description automatically generated with low confidence">
            <a:extLst>
              <a:ext uri="{FF2B5EF4-FFF2-40B4-BE49-F238E27FC236}">
                <a16:creationId xmlns:a16="http://schemas.microsoft.com/office/drawing/2014/main" id="{4886BAE9-F7F0-4494-8A2A-F9FA35BA55CF}"/>
              </a:ext>
            </a:extLst>
          </p:cNvPr>
          <p:cNvPicPr>
            <a:picLocks noGrp="1" noChangeAspect="1"/>
          </p:cNvPicPr>
          <p:nvPr>
            <p:ph idx="1"/>
          </p:nvPr>
        </p:nvPicPr>
        <p:blipFill rotWithShape="1">
          <a:blip r:embed="rId3"/>
          <a:srcRect r="4" b="3305"/>
          <a:stretch/>
        </p:blipFill>
        <p:spPr>
          <a:xfrm>
            <a:off x="882639" y="2882484"/>
            <a:ext cx="3600742" cy="2541772"/>
          </a:xfrm>
          <a:prstGeom prst="roundRect">
            <a:avLst>
              <a:gd name="adj" fmla="val 1858"/>
            </a:avLst>
          </a:prstGeom>
          <a:effectLst>
            <a:outerShdw blurRad="50800" dist="50800" dir="5400000" algn="tl" rotWithShape="0">
              <a:srgbClr val="000000">
                <a:alpha val="43000"/>
              </a:srgbClr>
            </a:outerShdw>
          </a:effectLst>
        </p:spPr>
      </p:pic>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FEA7DF38-410A-4CC5-9D69-33EDCFA9E6EA}"/>
                  </a:ext>
                </a:extLst>
              </p:cNvPr>
              <p:cNvSpPr txBox="1">
                <a:spLocks/>
              </p:cNvSpPr>
              <p:nvPr/>
            </p:nvSpPr>
            <p:spPr>
              <a:xfrm>
                <a:off x="4867276" y="2656768"/>
                <a:ext cx="6325658" cy="341630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pPr>
                <a:r>
                  <a:rPr lang="en-US" dirty="0"/>
                  <a:t>To use all information: model all state means as draws from underlying distribution, e.g.</a:t>
                </a:r>
              </a:p>
              <a:p>
                <a:pPr marL="0" indent="0" algn="ctr">
                  <a:lnSpc>
                    <a:spcPct val="90000"/>
                  </a:lnSpc>
                  <a:buNone/>
                </a:pP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𝜇</m:t>
                        </m:r>
                      </m:e>
                      <m:sub>
                        <m:r>
                          <a:rPr lang="en-US">
                            <a:latin typeface="Cambria Math" panose="02040503050406030204" pitchFamily="18" charset="0"/>
                          </a:rPr>
                          <m:t>𝐴𝑙𝑎𝑏𝑎𝑚𝑎</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 </m:t>
                        </m:r>
                        <m:r>
                          <a:rPr lang="en-US">
                            <a:latin typeface="Cambria Math" panose="02040503050406030204" pitchFamily="18" charset="0"/>
                          </a:rPr>
                          <m:t>𝜇</m:t>
                        </m:r>
                      </m:e>
                      <m:sub>
                        <m:r>
                          <a:rPr lang="en-US">
                            <a:latin typeface="Cambria Math" panose="02040503050406030204" pitchFamily="18" charset="0"/>
                          </a:rPr>
                          <m:t>𝐴𝑙𝑎𝑠𝑘𝑎</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 </m:t>
                        </m:r>
                        <m:r>
                          <a:rPr lang="en-US">
                            <a:latin typeface="Cambria Math" panose="02040503050406030204" pitchFamily="18" charset="0"/>
                          </a:rPr>
                          <m:t>𝜇</m:t>
                        </m:r>
                      </m:e>
                      <m:sub>
                        <m:r>
                          <a:rPr lang="en-US">
                            <a:latin typeface="Cambria Math" panose="02040503050406030204" pitchFamily="18" charset="0"/>
                          </a:rPr>
                          <m:t>𝑊𝑦𝑜𝑚𝑖𝑛𝑔</m:t>
                        </m:r>
                      </m:sub>
                    </m:sSub>
                    <m:r>
                      <a:rPr lang="en-US">
                        <a:latin typeface="Cambria Math" panose="02040503050406030204" pitchFamily="18" charset="0"/>
                      </a:rPr>
                      <m:t> </m:t>
                    </m:r>
                    <m:limUpp>
                      <m:limUppPr>
                        <m:ctrlPr>
                          <a:rPr lang="en-US" i="1">
                            <a:latin typeface="Cambria Math" panose="02040503050406030204" pitchFamily="18" charset="0"/>
                          </a:rPr>
                        </m:ctrlPr>
                      </m:limUppPr>
                      <m:e>
                        <m:r>
                          <a:rPr lang="en-US">
                            <a:latin typeface="Cambria Math" panose="02040503050406030204" pitchFamily="18" charset="0"/>
                          </a:rPr>
                          <m:t>~  </m:t>
                        </m:r>
                      </m:e>
                      <m:lim>
                        <m:r>
                          <a:rPr lang="en-US">
                            <a:latin typeface="Cambria Math" panose="02040503050406030204" pitchFamily="18" charset="0"/>
                          </a:rPr>
                          <m:t>𝑖𝑖𝑑</m:t>
                        </m:r>
                        <m:r>
                          <a:rPr lang="en-US">
                            <a:latin typeface="Cambria Math" panose="02040503050406030204" pitchFamily="18" charset="0"/>
                          </a:rPr>
                          <m:t>  </m:t>
                        </m:r>
                      </m:lim>
                    </m:limUpp>
                    <m:r>
                      <a:rPr lang="en-US">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𝜇</m:t>
                            </m:r>
                          </m:e>
                          <m:sub>
                            <m:r>
                              <a:rPr lang="en-US">
                                <a:latin typeface="Cambria Math" panose="02040503050406030204" pitchFamily="18" charset="0"/>
                              </a:rPr>
                              <m:t>𝑈𝑆𝐴</m:t>
                            </m:r>
                          </m:sub>
                        </m:sSub>
                        <m:r>
                          <a:rPr lang="en-US">
                            <a:latin typeface="Cambria Math" panose="02040503050406030204" pitchFamily="18" charset="0"/>
                          </a:rPr>
                          <m:t>, </m:t>
                        </m:r>
                        <m:sSubSup>
                          <m:sSubSupPr>
                            <m:ctrlPr>
                              <a:rPr lang="en-US" i="1">
                                <a:latin typeface="Cambria Math" panose="02040503050406030204" pitchFamily="18" charset="0"/>
                              </a:rPr>
                            </m:ctrlPr>
                          </m:sSubSupPr>
                          <m:e>
                            <m:r>
                              <a:rPr lang="en-US">
                                <a:latin typeface="Cambria Math" panose="02040503050406030204" pitchFamily="18" charset="0"/>
                              </a:rPr>
                              <m:t>𝜎</m:t>
                            </m:r>
                          </m:e>
                          <m:sub>
                            <m:r>
                              <a:rPr lang="en-US">
                                <a:latin typeface="Cambria Math" panose="02040503050406030204" pitchFamily="18" charset="0"/>
                              </a:rPr>
                              <m:t>𝑈𝑆𝐴</m:t>
                            </m:r>
                          </m:sub>
                          <m:sup>
                            <m:r>
                              <a:rPr lang="en-US">
                                <a:latin typeface="Cambria Math" panose="02040503050406030204" pitchFamily="18" charset="0"/>
                              </a:rPr>
                              <m:t>2</m:t>
                            </m:r>
                          </m:sup>
                        </m:sSubSup>
                      </m:e>
                    </m:d>
                  </m:oMath>
                </a14:m>
                <a:r>
                  <a:rPr lang="en-US" dirty="0"/>
                  <a:t>.</a:t>
                </a:r>
              </a:p>
              <a:p>
                <a:pPr>
                  <a:lnSpc>
                    <a:spcPct val="90000"/>
                  </a:lnSpc>
                </a:pPr>
                <a:r>
                  <a:rPr lang="en-US" dirty="0"/>
                  <a:t>“Distribution of distributions” structure is hierarchy.</a:t>
                </a:r>
              </a:p>
              <a:p>
                <a:pPr>
                  <a:lnSpc>
                    <a:spcPct val="90000"/>
                  </a:lnSpc>
                </a:pPr>
                <a:r>
                  <a:rPr lang="en-US" dirty="0"/>
                  <a:t>Estimate all these parameters </a:t>
                </a:r>
                <a:r>
                  <a:rPr lang="en-US" u="sng" dirty="0"/>
                  <a:t>simultaneously</a:t>
                </a:r>
                <a:r>
                  <a:rPr lang="en-US" dirty="0"/>
                  <a:t>, based on data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𝑦</m:t>
                        </m:r>
                      </m:e>
                      <m:sub>
                        <m:r>
                          <a:rPr lang="en-US">
                            <a:latin typeface="Cambria Math" panose="02040503050406030204" pitchFamily="18" charset="0"/>
                          </a:rPr>
                          <m:t>𝐴𝑙𝑎𝑏𝑎𝑚𝑎</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𝑦</m:t>
                        </m:r>
                      </m:e>
                      <m:sub>
                        <m:r>
                          <a:rPr lang="en-US">
                            <a:latin typeface="Cambria Math" panose="02040503050406030204" pitchFamily="18" charset="0"/>
                          </a:rPr>
                          <m:t>𝐴𝑙𝑎𝑠𝑘𝑎</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𝑦</m:t>
                        </m:r>
                      </m:e>
                      <m:sub>
                        <m:r>
                          <a:rPr lang="en-US">
                            <a:latin typeface="Cambria Math" panose="02040503050406030204" pitchFamily="18" charset="0"/>
                          </a:rPr>
                          <m:t>𝑊𝑦𝑜𝑚𝑖𝑛𝑔</m:t>
                        </m:r>
                      </m:sub>
                    </m:sSub>
                    <m:r>
                      <a:rPr lang="en-US">
                        <a:latin typeface="Cambria Math" panose="02040503050406030204" pitchFamily="18" charset="0"/>
                      </a:rPr>
                      <m:t>.</m:t>
                    </m:r>
                  </m:oMath>
                </a14:m>
                <a:r>
                  <a:rPr lang="en-US" dirty="0"/>
                  <a:t> </a:t>
                </a:r>
              </a:p>
              <a:p>
                <a:pPr>
                  <a:lnSpc>
                    <a:spcPct val="90000"/>
                  </a:lnSpc>
                </a:pPr>
                <a:r>
                  <a:rPr lang="en-US" dirty="0"/>
                  <a:t>ML estimate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𝜇</m:t>
                            </m:r>
                          </m:e>
                        </m:acc>
                      </m:e>
                      <m:sub>
                        <m:r>
                          <a:rPr lang="en-US">
                            <a:latin typeface="Cambria Math" panose="02040503050406030204" pitchFamily="18" charset="0"/>
                          </a:rPr>
                          <m:t>𝑁𝑒𝑏𝑟𝑎𝑠𝑘𝑎</m:t>
                        </m:r>
                      </m:sub>
                    </m:sSub>
                  </m:oMath>
                </a14:m>
                <a:r>
                  <a:rPr lang="en-US" dirty="0"/>
                  <a:t> will be less extreme than the sample mean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𝑁𝑒𝑏𝑟𝑎𝑠𝑘𝑎</m:t>
                        </m:r>
                      </m:sub>
                    </m:sSub>
                  </m:oMath>
                </a14:m>
                <a:r>
                  <a:rPr lang="en-US" dirty="0"/>
                  <a:t>. </a:t>
                </a:r>
              </a:p>
              <a:p>
                <a:pPr>
                  <a:lnSpc>
                    <a:spcPct val="90000"/>
                  </a:lnSpc>
                </a:pPr>
                <a:r>
                  <a:rPr lang="en-US" dirty="0"/>
                  <a:t>We say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𝜇</m:t>
                            </m:r>
                          </m:e>
                        </m:acc>
                      </m:e>
                      <m:sub>
                        <m:r>
                          <a:rPr lang="en-US">
                            <a:latin typeface="Cambria Math" panose="02040503050406030204" pitchFamily="18" charset="0"/>
                          </a:rPr>
                          <m:t>𝑁𝑒𝑏𝑟𝑎𝑠𝑘𝑎</m:t>
                        </m:r>
                      </m:sub>
                    </m:sSub>
                  </m:oMath>
                </a14:m>
                <a:r>
                  <a:rPr lang="en-US" dirty="0"/>
                  <a:t> will be “shrunk” toward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𝜇</m:t>
                        </m:r>
                      </m:e>
                      <m:sub>
                        <m:r>
                          <a:rPr lang="en-US">
                            <a:latin typeface="Cambria Math" panose="02040503050406030204" pitchFamily="18" charset="0"/>
                          </a:rPr>
                          <m:t>𝑈𝑆𝐴</m:t>
                        </m:r>
                      </m:sub>
                    </m:sSub>
                  </m:oMath>
                </a14:m>
                <a:r>
                  <a:rPr lang="en-US" dirty="0"/>
                  <a:t>. </a:t>
                </a:r>
              </a:p>
              <a:p>
                <a:pPr>
                  <a:lnSpc>
                    <a:spcPct val="90000"/>
                  </a:lnSpc>
                </a:pPr>
                <a:endParaRPr lang="en-US" sz="1500" dirty="0"/>
              </a:p>
            </p:txBody>
          </p:sp>
        </mc:Choice>
        <mc:Fallback xmlns="">
          <p:sp>
            <p:nvSpPr>
              <p:cNvPr id="20" name="Content Placeholder 2">
                <a:extLst>
                  <a:ext uri="{FF2B5EF4-FFF2-40B4-BE49-F238E27FC236}">
                    <a16:creationId xmlns:a16="http://schemas.microsoft.com/office/drawing/2014/main" id="{FEA7DF38-410A-4CC5-9D69-33EDCFA9E6EA}"/>
                  </a:ext>
                </a:extLst>
              </p:cNvPr>
              <p:cNvSpPr txBox="1">
                <a:spLocks noRot="1" noChangeAspect="1" noMove="1" noResize="1" noEditPoints="1" noAdjustHandles="1" noChangeArrowheads="1" noChangeShapeType="1" noTextEdit="1"/>
              </p:cNvSpPr>
              <p:nvPr/>
            </p:nvSpPr>
            <p:spPr>
              <a:xfrm>
                <a:off x="4867276" y="2656768"/>
                <a:ext cx="6325658" cy="3416300"/>
              </a:xfrm>
              <a:prstGeom prst="rect">
                <a:avLst/>
              </a:prstGeom>
              <a:blipFill>
                <a:blip r:embed="rId4"/>
                <a:stretch>
                  <a:fillRect l="-193" t="-1429" r="-1156"/>
                </a:stretch>
              </a:blipFill>
            </p:spPr>
            <p:txBody>
              <a:bodyPr/>
              <a:lstStyle/>
              <a:p>
                <a:r>
                  <a:rPr lang="en-US">
                    <a:noFill/>
                  </a:rPr>
                  <a:t> </a:t>
                </a:r>
              </a:p>
            </p:txBody>
          </p:sp>
        </mc:Fallback>
      </mc:AlternateContent>
    </p:spTree>
    <p:extLst>
      <p:ext uri="{BB962C8B-B14F-4D97-AF65-F5344CB8AC3E}">
        <p14:creationId xmlns:p14="http://schemas.microsoft.com/office/powerpoint/2010/main" val="138720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C9FC-9AEC-4A8E-BAA1-C7D0281ACD94}"/>
              </a:ext>
            </a:extLst>
          </p:cNvPr>
          <p:cNvSpPr>
            <a:spLocks noGrp="1"/>
          </p:cNvSpPr>
          <p:nvPr>
            <p:ph type="title"/>
          </p:nvPr>
        </p:nvSpPr>
        <p:spPr/>
        <p:txBody>
          <a:bodyPr/>
          <a:lstStyle/>
          <a:p>
            <a:r>
              <a:rPr lang="en-US" dirty="0"/>
              <a:t>Model 4: hierarchy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E6AD73-58A4-4F4D-830C-E190F2D342FE}"/>
                  </a:ext>
                </a:extLst>
              </p:cNvPr>
              <p:cNvSpPr>
                <a:spLocks noGrp="1"/>
              </p:cNvSpPr>
              <p:nvPr>
                <p:ph idx="1"/>
              </p:nvPr>
            </p:nvSpPr>
            <p:spPr>
              <a:xfrm>
                <a:off x="1154954" y="2603500"/>
                <a:ext cx="10208463" cy="3416300"/>
              </a:xfrm>
            </p:spPr>
            <p:txBody>
              <a:bodyPr>
                <a:normAutofit/>
              </a:bodyPr>
              <a:lstStyle/>
              <a:p>
                <a:pPr>
                  <a:lnSpc>
                    <a:spcPct val="90000"/>
                  </a:lnSpc>
                </a:pPr>
                <a:endParaRPr lang="en-US" sz="2000" b="0" i="1" dirty="0">
                  <a:latin typeface="Cambria Math" panose="02040503050406030204" pitchFamily="18" charset="0"/>
                </a:endParaRPr>
              </a:p>
              <a:p>
                <a:pPr marL="0" indent="0">
                  <a:lnSpc>
                    <a:spcPct val="90000"/>
                  </a:lnSpc>
                  <a:buNone/>
                </a:pPr>
                <a14:m>
                  <m:oMathPara xmlns:m="http://schemas.openxmlformats.org/officeDocument/2006/math">
                    <m:oMathParaPr>
                      <m:jc m:val="center"/>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𝐶𝑁</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𝑀𝐶𝐼</m:t>
                              </m:r>
                            </m:sub>
                          </m:sSub>
                          <m:r>
                            <a:rPr lang="en-US" sz="2000" b="0" i="1" smtClean="0">
                              <a:latin typeface="Cambria Math" panose="02040503050406030204" pitchFamily="18" charset="0"/>
                            </a:rPr>
                            <m:t>𝑀𝐶𝐼</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𝐴𝐷</m:t>
                              </m:r>
                            </m:sub>
                          </m:sSub>
                          <m:r>
                            <a:rPr lang="en-US" sz="2000" b="0" i="1" smtClean="0">
                              <a:latin typeface="Cambria Math" panose="02040503050406030204" pitchFamily="18" charset="0"/>
                            </a:rPr>
                            <m:t>𝐴𝐷</m:t>
                          </m:r>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0</m:t>
                              </m:r>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𝐶𝑁</m:t>
                              </m:r>
                              <m:r>
                                <a:rPr lang="en-US" sz="2000" b="0" i="1" smtClean="0">
                                  <a:latin typeface="Cambria Math" panose="02040503050406030204" pitchFamily="18" charset="0"/>
                                </a:rPr>
                                <m:t>_</m:t>
                              </m:r>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𝑀𝐶𝐼</m:t>
                              </m:r>
                              <m:r>
                                <a:rPr lang="en-US" sz="2000" b="0" i="1" smtClean="0">
                                  <a:latin typeface="Cambria Math" panose="02040503050406030204" pitchFamily="18" charset="0"/>
                                </a:rPr>
                                <m:t>_</m:t>
                              </m:r>
                              <m:r>
                                <a:rPr lang="en-US" sz="2000" i="1">
                                  <a:latin typeface="Cambria Math" panose="02040503050406030204" pitchFamily="18" charset="0"/>
                                </a:rPr>
                                <m:t>𝑡</m:t>
                              </m:r>
                            </m:sub>
                          </m:sSub>
                          <m:r>
                            <a:rPr lang="en-US" sz="2000" b="0" i="1" smtClean="0">
                              <a:latin typeface="Cambria Math" panose="02040503050406030204" pitchFamily="18" charset="0"/>
                            </a:rPr>
                            <m:t>𝑀𝐶𝐼</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𝐴𝐷</m:t>
                              </m:r>
                              <m:r>
                                <a:rPr lang="en-US" sz="2000" b="0" i="1" smtClean="0">
                                  <a:latin typeface="Cambria Math" panose="02040503050406030204" pitchFamily="18" charset="0"/>
                                </a:rPr>
                                <m:t>_</m:t>
                              </m:r>
                              <m:r>
                                <a:rPr lang="en-US" sz="2000" i="1">
                                  <a:latin typeface="Cambria Math" panose="02040503050406030204" pitchFamily="18" charset="0"/>
                                </a:rPr>
                                <m:t>𝑡</m:t>
                              </m:r>
                            </m:sub>
                          </m:sSub>
                          <m:r>
                            <a:rPr lang="en-US" sz="2000" b="0" i="1" smtClean="0">
                              <a:latin typeface="Cambria Math" panose="02040503050406030204" pitchFamily="18" charset="0"/>
                            </a:rPr>
                            <m:t>𝐴𝐷</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1</m:t>
                              </m:r>
                              <m:r>
                                <a:rPr lang="en-US" sz="2000" b="0" i="1" smtClean="0">
                                  <a:latin typeface="Cambria Math" panose="02040503050406030204" pitchFamily="18" charset="0"/>
                                </a:rPr>
                                <m:t>𝑖</m:t>
                              </m:r>
                            </m:sub>
                          </m:sSub>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𝑖𝑗</m:t>
                          </m:r>
                        </m:sub>
                      </m:sSub>
                    </m:oMath>
                  </m:oMathPara>
                </a14:m>
                <a:endParaRPr lang="en-US" sz="2000" dirty="0"/>
              </a:p>
              <a:p>
                <a:pPr marL="0" indent="0">
                  <a:lnSpc>
                    <a:spcPct val="9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 </m:t>
                      </m:r>
                      <m:limUpp>
                        <m:limUppPr>
                          <m:ctrlPr>
                            <a:rPr lang="en-US" sz="2000" b="0" i="1" smtClean="0">
                              <a:latin typeface="Cambria Math" panose="02040503050406030204" pitchFamily="18" charset="0"/>
                            </a:rPr>
                          </m:ctrlPr>
                        </m:limUppPr>
                        <m:e>
                          <m:r>
                            <a:rPr lang="en-US" sz="2000" b="0" i="1" smtClean="0">
                              <a:latin typeface="Cambria Math" panose="02040503050406030204" pitchFamily="18" charset="0"/>
                            </a:rPr>
                            <m:t>~</m:t>
                          </m:r>
                        </m:e>
                        <m:lim>
                          <m:r>
                            <a:rPr lang="en-US" sz="2000" b="0" i="1" smtClean="0">
                              <a:latin typeface="Cambria Math" panose="02040503050406030204" pitchFamily="18" charset="0"/>
                            </a:rPr>
                            <m:t>𝑖𝑖𝑑</m:t>
                          </m:r>
                        </m:lim>
                      </m:limUpp>
                      <m:r>
                        <a:rPr lang="en-US" sz="2000" b="0" i="1" smtClean="0">
                          <a:latin typeface="Cambria Math" panose="02040503050406030204" pitchFamily="18" charset="0"/>
                        </a:rPr>
                        <m:t> </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2</m:t>
                              </m:r>
                            </m:sup>
                          </m:sSup>
                        </m:e>
                      </m:d>
                      <m:r>
                        <a:rPr lang="en-US" sz="2000" b="0" i="0" smtClean="0">
                          <a:latin typeface="Cambria Math" panose="02040503050406030204" pitchFamily="18" charset="0"/>
                        </a:rPr>
                        <m:t>,  </m:t>
                      </m:r>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𝛾</m:t>
                          </m:r>
                        </m:e>
                        <m:sub>
                          <m:r>
                            <a:rPr lang="en-US" sz="2000" b="0" i="1" smtClean="0">
                              <a:solidFill>
                                <a:srgbClr val="00B050"/>
                              </a:solidFill>
                              <a:latin typeface="Cambria Math" panose="02040503050406030204" pitchFamily="18" charset="0"/>
                            </a:rPr>
                            <m:t>0</m:t>
                          </m:r>
                          <m:r>
                            <a:rPr lang="en-US" sz="2000" b="0" i="1" smtClean="0">
                              <a:solidFill>
                                <a:srgbClr val="00B050"/>
                              </a:solidFill>
                              <a:latin typeface="Cambria Math" panose="02040503050406030204" pitchFamily="18" charset="0"/>
                            </a:rPr>
                            <m:t>𝑖</m:t>
                          </m:r>
                        </m:sub>
                      </m:sSub>
                      <m:r>
                        <a:rPr lang="en-US" sz="2000" b="0" i="1" smtClean="0">
                          <a:solidFill>
                            <a:srgbClr val="00B050"/>
                          </a:solidFill>
                          <a:latin typeface="Cambria Math" panose="02040503050406030204" pitchFamily="18" charset="0"/>
                        </a:rPr>
                        <m:t> </m:t>
                      </m:r>
                      <m:limUpp>
                        <m:limUppPr>
                          <m:ctrlPr>
                            <a:rPr lang="en-US" sz="2000" b="0" i="1" smtClean="0">
                              <a:solidFill>
                                <a:srgbClr val="00B050"/>
                              </a:solidFill>
                              <a:latin typeface="Cambria Math" panose="02040503050406030204" pitchFamily="18" charset="0"/>
                            </a:rPr>
                          </m:ctrlPr>
                        </m:limUppPr>
                        <m:e>
                          <m:r>
                            <a:rPr lang="en-US" sz="2000" b="0" i="1" smtClean="0">
                              <a:solidFill>
                                <a:srgbClr val="00B050"/>
                              </a:solidFill>
                              <a:latin typeface="Cambria Math" panose="02040503050406030204" pitchFamily="18" charset="0"/>
                            </a:rPr>
                            <m:t>~</m:t>
                          </m:r>
                        </m:e>
                        <m:lim>
                          <m:r>
                            <a:rPr lang="en-US" sz="2000" b="0" i="1" smtClean="0">
                              <a:solidFill>
                                <a:srgbClr val="00B050"/>
                              </a:solidFill>
                              <a:latin typeface="Cambria Math" panose="02040503050406030204" pitchFamily="18" charset="0"/>
                            </a:rPr>
                            <m:t>𝑖𝑖𝑑</m:t>
                          </m:r>
                        </m:lim>
                      </m:limUpp>
                      <m:r>
                        <a:rPr lang="en-US" sz="2000" b="0" i="1" smtClean="0">
                          <a:solidFill>
                            <a:srgbClr val="00B050"/>
                          </a:solidFill>
                          <a:latin typeface="Cambria Math" panose="02040503050406030204" pitchFamily="18" charset="0"/>
                        </a:rPr>
                        <m:t> </m:t>
                      </m:r>
                      <m:r>
                        <a:rPr lang="en-US" sz="2000" b="0" i="1" smtClean="0">
                          <a:solidFill>
                            <a:srgbClr val="00B050"/>
                          </a:solidFill>
                          <a:latin typeface="Cambria Math" panose="02040503050406030204" pitchFamily="18" charset="0"/>
                        </a:rPr>
                        <m:t>𝑁</m:t>
                      </m:r>
                      <m:d>
                        <m:dPr>
                          <m:ctrlPr>
                            <a:rPr lang="en-US" sz="2000" b="0" i="1" smtClean="0">
                              <a:solidFill>
                                <a:srgbClr val="00B050"/>
                              </a:solidFill>
                              <a:latin typeface="Cambria Math" panose="02040503050406030204" pitchFamily="18" charset="0"/>
                            </a:rPr>
                          </m:ctrlPr>
                        </m:dPr>
                        <m:e>
                          <m:r>
                            <a:rPr lang="en-US" sz="2000" b="0" i="1" smtClean="0">
                              <a:solidFill>
                                <a:srgbClr val="00B050"/>
                              </a:solidFill>
                              <a:latin typeface="Cambria Math" panose="02040503050406030204" pitchFamily="18" charset="0"/>
                            </a:rPr>
                            <m:t>0,</m:t>
                          </m:r>
                          <m:sSubSup>
                            <m:sSubSupPr>
                              <m:ctrlPr>
                                <a:rPr lang="en-US" sz="2000" b="0" i="1" smtClean="0">
                                  <a:solidFill>
                                    <a:srgbClr val="00B050"/>
                                  </a:solidFill>
                                  <a:latin typeface="Cambria Math" panose="02040503050406030204" pitchFamily="18" charset="0"/>
                                </a:rPr>
                              </m:ctrlPr>
                            </m:sSubSupPr>
                            <m:e>
                              <m:r>
                                <a:rPr lang="en-US" sz="2000" b="0" i="1" smtClean="0">
                                  <a:solidFill>
                                    <a:srgbClr val="00B050"/>
                                  </a:solidFill>
                                  <a:latin typeface="Cambria Math" panose="02040503050406030204" pitchFamily="18" charset="0"/>
                                </a:rPr>
                                <m:t>𝜎</m:t>
                              </m:r>
                            </m:e>
                            <m:sub>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𝛾</m:t>
                                  </m:r>
                                </m:e>
                                <m:sub>
                                  <m:r>
                                    <a:rPr lang="en-US" sz="2000" b="0" i="1" smtClean="0">
                                      <a:solidFill>
                                        <a:srgbClr val="00B050"/>
                                      </a:solidFill>
                                      <a:latin typeface="Cambria Math" panose="02040503050406030204" pitchFamily="18" charset="0"/>
                                    </a:rPr>
                                    <m:t>0</m:t>
                                  </m:r>
                                </m:sub>
                              </m:sSub>
                            </m:sub>
                            <m:sup>
                              <m:r>
                                <a:rPr lang="en-US" sz="2000" b="0" i="1" smtClean="0">
                                  <a:solidFill>
                                    <a:srgbClr val="00B050"/>
                                  </a:solidFill>
                                  <a:latin typeface="Cambria Math" panose="02040503050406030204" pitchFamily="18" charset="0"/>
                                </a:rPr>
                                <m:t>2</m:t>
                              </m:r>
                            </m:sup>
                          </m:sSubSup>
                        </m:e>
                      </m:d>
                      <m:r>
                        <a:rPr lang="en-US" sz="2000" b="0" i="1" smtClean="0">
                          <a:solidFill>
                            <a:srgbClr val="00B050"/>
                          </a:solidFill>
                          <a:latin typeface="Cambria Math" panose="02040503050406030204" pitchFamily="18" charset="0"/>
                        </a:rPr>
                        <m:t>,  </m:t>
                      </m:r>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𝛾</m:t>
                          </m:r>
                        </m:e>
                        <m:sub>
                          <m:r>
                            <a:rPr lang="en-US" sz="2000" b="0" i="1" smtClean="0">
                              <a:solidFill>
                                <a:srgbClr val="00B050"/>
                              </a:solidFill>
                              <a:latin typeface="Cambria Math" panose="02040503050406030204" pitchFamily="18" charset="0"/>
                            </a:rPr>
                            <m:t>1</m:t>
                          </m:r>
                          <m:r>
                            <a:rPr lang="en-US" sz="2000" b="0" i="1" smtClean="0">
                              <a:solidFill>
                                <a:srgbClr val="00B050"/>
                              </a:solidFill>
                              <a:latin typeface="Cambria Math" panose="02040503050406030204" pitchFamily="18" charset="0"/>
                            </a:rPr>
                            <m:t>𝑖</m:t>
                          </m:r>
                        </m:sub>
                      </m:sSub>
                      <m:r>
                        <a:rPr lang="en-US" sz="2000" b="0" i="1" smtClean="0">
                          <a:solidFill>
                            <a:srgbClr val="00B050"/>
                          </a:solidFill>
                          <a:latin typeface="Cambria Math" panose="02040503050406030204" pitchFamily="18" charset="0"/>
                        </a:rPr>
                        <m:t> </m:t>
                      </m:r>
                      <m:limUpp>
                        <m:limUppPr>
                          <m:ctrlPr>
                            <a:rPr lang="en-US" sz="2000" b="0" i="1" smtClean="0">
                              <a:solidFill>
                                <a:srgbClr val="00B050"/>
                              </a:solidFill>
                              <a:latin typeface="Cambria Math" panose="02040503050406030204" pitchFamily="18" charset="0"/>
                            </a:rPr>
                          </m:ctrlPr>
                        </m:limUppPr>
                        <m:e>
                          <m:r>
                            <a:rPr lang="en-US" sz="2000" b="0" i="1" smtClean="0">
                              <a:solidFill>
                                <a:srgbClr val="00B050"/>
                              </a:solidFill>
                              <a:latin typeface="Cambria Math" panose="02040503050406030204" pitchFamily="18" charset="0"/>
                            </a:rPr>
                            <m:t>~</m:t>
                          </m:r>
                        </m:e>
                        <m:lim>
                          <m:r>
                            <a:rPr lang="en-US" sz="2000" b="0" i="1" smtClean="0">
                              <a:solidFill>
                                <a:srgbClr val="00B050"/>
                              </a:solidFill>
                              <a:latin typeface="Cambria Math" panose="02040503050406030204" pitchFamily="18" charset="0"/>
                            </a:rPr>
                            <m:t>𝑖𝑖𝑑</m:t>
                          </m:r>
                        </m:lim>
                      </m:limUpp>
                      <m:r>
                        <a:rPr lang="en-US" sz="2000" b="0" i="1" smtClean="0">
                          <a:solidFill>
                            <a:srgbClr val="00B050"/>
                          </a:solidFill>
                          <a:latin typeface="Cambria Math" panose="02040503050406030204" pitchFamily="18" charset="0"/>
                        </a:rPr>
                        <m:t> </m:t>
                      </m:r>
                      <m:r>
                        <a:rPr lang="en-US" sz="2000" b="0" i="1" smtClean="0">
                          <a:solidFill>
                            <a:srgbClr val="00B050"/>
                          </a:solidFill>
                          <a:latin typeface="Cambria Math" panose="02040503050406030204" pitchFamily="18" charset="0"/>
                        </a:rPr>
                        <m:t>𝑁</m:t>
                      </m:r>
                      <m:d>
                        <m:dPr>
                          <m:ctrlPr>
                            <a:rPr lang="en-US" sz="2000" b="0" i="1" smtClean="0">
                              <a:solidFill>
                                <a:srgbClr val="00B050"/>
                              </a:solidFill>
                              <a:latin typeface="Cambria Math" panose="02040503050406030204" pitchFamily="18" charset="0"/>
                            </a:rPr>
                          </m:ctrlPr>
                        </m:dPr>
                        <m:e>
                          <m:r>
                            <a:rPr lang="en-US" sz="2000" b="0" i="1" smtClean="0">
                              <a:solidFill>
                                <a:srgbClr val="00B050"/>
                              </a:solidFill>
                              <a:latin typeface="Cambria Math" panose="02040503050406030204" pitchFamily="18" charset="0"/>
                            </a:rPr>
                            <m:t>0,</m:t>
                          </m:r>
                          <m:sSubSup>
                            <m:sSubSupPr>
                              <m:ctrlPr>
                                <a:rPr lang="en-US" sz="2000" b="0" i="1" smtClean="0">
                                  <a:solidFill>
                                    <a:srgbClr val="00B050"/>
                                  </a:solidFill>
                                  <a:latin typeface="Cambria Math" panose="02040503050406030204" pitchFamily="18" charset="0"/>
                                </a:rPr>
                              </m:ctrlPr>
                            </m:sSubSupPr>
                            <m:e>
                              <m:r>
                                <a:rPr lang="en-US" sz="2000" b="0" i="1" smtClean="0">
                                  <a:solidFill>
                                    <a:srgbClr val="00B050"/>
                                  </a:solidFill>
                                  <a:latin typeface="Cambria Math" panose="02040503050406030204" pitchFamily="18" charset="0"/>
                                </a:rPr>
                                <m:t>𝜎</m:t>
                              </m:r>
                            </m:e>
                            <m:sub>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𝛾</m:t>
                                  </m:r>
                                </m:e>
                                <m:sub>
                                  <m:r>
                                    <a:rPr lang="en-US" sz="2000" b="0" i="1" smtClean="0">
                                      <a:solidFill>
                                        <a:srgbClr val="00B050"/>
                                      </a:solidFill>
                                      <a:latin typeface="Cambria Math" panose="02040503050406030204" pitchFamily="18" charset="0"/>
                                    </a:rPr>
                                    <m:t>1</m:t>
                                  </m:r>
                                </m:sub>
                              </m:sSub>
                            </m:sub>
                            <m:sup>
                              <m:r>
                                <a:rPr lang="en-US" sz="2000" b="0" i="1" smtClean="0">
                                  <a:solidFill>
                                    <a:srgbClr val="00B050"/>
                                  </a:solidFill>
                                  <a:latin typeface="Cambria Math" panose="02040503050406030204" pitchFamily="18" charset="0"/>
                                </a:rPr>
                                <m:t>2</m:t>
                              </m:r>
                            </m:sup>
                          </m:sSubSup>
                        </m:e>
                      </m:d>
                    </m:oMath>
                  </m:oMathPara>
                </a14:m>
                <a:endParaRPr lang="en-US" sz="2000" dirty="0"/>
              </a:p>
              <a:p>
                <a:pPr>
                  <a:lnSpc>
                    <a:spcPct val="90000"/>
                  </a:lnSpc>
                </a:pPr>
                <a:r>
                  <a:rPr lang="en-US" sz="2000" dirty="0"/>
                  <a:t>Individual effects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0</m:t>
                        </m:r>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1</m:t>
                        </m:r>
                        <m:r>
                          <a:rPr lang="en-US" sz="2000" b="0" i="1" smtClean="0">
                            <a:latin typeface="Cambria Math" panose="02040503050406030204" pitchFamily="18" charset="0"/>
                          </a:rPr>
                          <m:t>𝑖</m:t>
                        </m:r>
                      </m:sub>
                    </m:sSub>
                  </m:oMath>
                </a14:m>
                <a:r>
                  <a:rPr lang="en-US" sz="2000" dirty="0"/>
                  <a:t> probably not interesting. </a:t>
                </a:r>
              </a:p>
              <a:p>
                <a:pPr>
                  <a:lnSpc>
                    <a:spcPct val="90000"/>
                  </a:lnSpc>
                </a:pPr>
                <a:r>
                  <a:rPr lang="en-US" sz="2000" dirty="0"/>
                  <a:t>Hyperparameters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𝜎</m:t>
                        </m:r>
                      </m:e>
                      <m:sub>
                        <m:sSub>
                          <m:sSubPr>
                            <m:ctrlPr>
                              <a:rPr lang="en-US" sz="2000" i="1">
                                <a:latin typeface="Cambria Math" panose="02040503050406030204" pitchFamily="18" charset="0"/>
                              </a:rPr>
                            </m:ctrlPr>
                          </m:sSubPr>
                          <m:e>
                            <m:r>
                              <a:rPr lang="en-US" sz="2000" i="1">
                                <a:latin typeface="Cambria Math" panose="02040503050406030204" pitchFamily="18" charset="0"/>
                              </a:rPr>
                              <m:t>𝛾</m:t>
                            </m:r>
                          </m:e>
                          <m:sub>
                            <m:r>
                              <a:rPr lang="en-US" sz="2000" i="1">
                                <a:latin typeface="Cambria Math" panose="02040503050406030204" pitchFamily="18" charset="0"/>
                              </a:rPr>
                              <m:t>0</m:t>
                            </m:r>
                          </m:sub>
                        </m:sSub>
                      </m:sub>
                      <m:sup>
                        <m:r>
                          <a:rPr lang="en-US" sz="2000" i="1">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1</m:t>
                            </m:r>
                          </m:sub>
                        </m:sSub>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 </m:t>
                    </m:r>
                  </m:oMath>
                </a14:m>
                <a:r>
                  <a:rPr lang="en-US" sz="2000" dirty="0"/>
                  <a:t>interesting: how much variation among subjects?</a:t>
                </a:r>
              </a:p>
              <a:p>
                <a:pPr>
                  <a:lnSpc>
                    <a:spcPct val="90000"/>
                  </a:lnSpc>
                </a:pPr>
                <a:r>
                  <a:rPr lang="en-US" sz="2000" dirty="0"/>
                  <a:t>Also possible: something like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 ~ </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d>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 </m:t>
                    </m:r>
                    <m:limUpp>
                      <m:limUppPr>
                        <m:ctrlPr>
                          <a:rPr lang="en-US" sz="2000" b="0" i="1" smtClean="0">
                            <a:latin typeface="Cambria Math" panose="02040503050406030204" pitchFamily="18" charset="0"/>
                          </a:rPr>
                        </m:ctrlPr>
                      </m:limUppPr>
                      <m:e>
                        <m:r>
                          <a:rPr lang="en-US" sz="2000" b="0" i="1" smtClean="0">
                            <a:latin typeface="Cambria Math" panose="02040503050406030204" pitchFamily="18" charset="0"/>
                          </a:rPr>
                          <m:t>~</m:t>
                        </m:r>
                      </m:e>
                      <m:lim>
                        <m:r>
                          <a:rPr lang="en-US" sz="2000" b="0" i="1" smtClean="0">
                            <a:latin typeface="Cambria Math" panose="02040503050406030204" pitchFamily="18" charset="0"/>
                          </a:rPr>
                          <m:t>𝑖𝑖𝑑</m:t>
                        </m:r>
                      </m:lim>
                    </m:limUp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oMath>
                </a14:m>
                <a:r>
                  <a:rPr lang="en-US" sz="2000" dirty="0"/>
                  <a:t>. </a:t>
                </a:r>
              </a:p>
            </p:txBody>
          </p:sp>
        </mc:Choice>
        <mc:Fallback xmlns="">
          <p:sp>
            <p:nvSpPr>
              <p:cNvPr id="3" name="Content Placeholder 2">
                <a:extLst>
                  <a:ext uri="{FF2B5EF4-FFF2-40B4-BE49-F238E27FC236}">
                    <a16:creationId xmlns:a16="http://schemas.microsoft.com/office/drawing/2014/main" id="{23E6AD73-58A4-4F4D-830C-E190F2D342FE}"/>
                  </a:ext>
                </a:extLst>
              </p:cNvPr>
              <p:cNvSpPr>
                <a:spLocks noGrp="1" noRot="1" noChangeAspect="1" noMove="1" noResize="1" noEditPoints="1" noAdjustHandles="1" noChangeArrowheads="1" noChangeShapeType="1" noTextEdit="1"/>
              </p:cNvSpPr>
              <p:nvPr>
                <p:ph idx="1"/>
              </p:nvPr>
            </p:nvSpPr>
            <p:spPr>
              <a:xfrm>
                <a:off x="1154954" y="2603500"/>
                <a:ext cx="10208463" cy="3416300"/>
              </a:xfrm>
              <a:blipFill>
                <a:blip r:embed="rId3"/>
                <a:stretch>
                  <a:fillRect l="-239"/>
                </a:stretch>
              </a:blipFill>
            </p:spPr>
            <p:txBody>
              <a:bodyPr/>
              <a:lstStyle/>
              <a:p>
                <a:r>
                  <a:rPr lang="en-US">
                    <a:noFill/>
                  </a:rPr>
                  <a:t> </a:t>
                </a:r>
              </a:p>
            </p:txBody>
          </p:sp>
        </mc:Fallback>
      </mc:AlternateContent>
      <p:pic>
        <p:nvPicPr>
          <p:cNvPr id="4" name="Picture 3" descr="Little Boy Building Model Airplane Hobby by JP Danko">
            <a:extLst>
              <a:ext uri="{FF2B5EF4-FFF2-40B4-BE49-F238E27FC236}">
                <a16:creationId xmlns:a16="http://schemas.microsoft.com/office/drawing/2014/main" id="{2AB6181B-9F02-4D59-9CE0-E3FE1436E43B}"/>
              </a:ext>
            </a:extLst>
          </p:cNvPr>
          <p:cNvPicPr/>
          <p:nvPr/>
        </p:nvPicPr>
        <p:blipFill rotWithShape="1">
          <a:blip r:embed="rId4">
            <a:extLst>
              <a:ext uri="{28A0092B-C50C-407E-A947-70E740481C1C}">
                <a14:useLocalDpi xmlns:a14="http://schemas.microsoft.com/office/drawing/2010/main" val="0"/>
              </a:ext>
            </a:extLst>
          </a:blip>
          <a:srcRect l="28126" r="4846" b="4"/>
          <a:stretch/>
        </p:blipFill>
        <p:spPr bwMode="auto">
          <a:xfrm>
            <a:off x="9916367" y="460211"/>
            <a:ext cx="1797710" cy="1828800"/>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048917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{E7CF35C2-5E4C-40C0-96E3-AEE604E077AD}tf02900722</Template>
  <TotalTime>1771</TotalTime>
  <Words>4442</Words>
  <Application>Microsoft Office PowerPoint</Application>
  <PresentationFormat>Widescreen</PresentationFormat>
  <Paragraphs>307</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Century Gothic</vt:lpstr>
      <vt:lpstr>Wingdings 3</vt:lpstr>
      <vt:lpstr>Ion Boardroom</vt:lpstr>
      <vt:lpstr>Alzheimer’s Disease,  Cognitive Function,  and the Entorhinal Cortex</vt:lpstr>
      <vt:lpstr>Scientific background</vt:lpstr>
      <vt:lpstr>Data</vt:lpstr>
      <vt:lpstr>Model 1: linear</vt:lpstr>
      <vt:lpstr>Model 2: random intercepts</vt:lpstr>
      <vt:lpstr>Model 3: random slopes</vt:lpstr>
      <vt:lpstr>Hierarchy</vt:lpstr>
      <vt:lpstr>Shrinkage</vt:lpstr>
      <vt:lpstr>Model 4: hierarchy</vt:lpstr>
      <vt:lpstr>Model 5: priors</vt:lpstr>
      <vt:lpstr>Robust likelihood estimation </vt:lpstr>
      <vt:lpstr>Illustration: Normal vs t likelihood</vt:lpstr>
      <vt:lpstr>Model 6: robust</vt:lpstr>
      <vt:lpstr>The puzzle: data selection</vt:lpstr>
      <vt:lpstr>Model 7</vt:lpstr>
      <vt:lpstr>Some results</vt:lpstr>
      <vt:lpstr>PowerPoint Presentation</vt:lpstr>
      <vt:lpstr>Whither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Bjoraker</dc:creator>
  <cp:lastModifiedBy>Jesse Bjoraker</cp:lastModifiedBy>
  <cp:revision>117</cp:revision>
  <dcterms:created xsi:type="dcterms:W3CDTF">2021-05-10T23:56:57Z</dcterms:created>
  <dcterms:modified xsi:type="dcterms:W3CDTF">2021-05-18T02:23:20Z</dcterms:modified>
</cp:coreProperties>
</file>