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1"/>
  </p:notesMasterIdLst>
  <p:sldIdLst>
    <p:sldId id="258" r:id="rId2"/>
    <p:sldId id="257" r:id="rId3"/>
    <p:sldId id="260" r:id="rId4"/>
    <p:sldId id="279" r:id="rId5"/>
    <p:sldId id="274" r:id="rId6"/>
    <p:sldId id="275" r:id="rId7"/>
    <p:sldId id="278" r:id="rId8"/>
    <p:sldId id="276" r:id="rId9"/>
    <p:sldId id="277" r:id="rId10"/>
    <p:sldId id="282" r:id="rId11"/>
    <p:sldId id="283" r:id="rId12"/>
    <p:sldId id="280" r:id="rId13"/>
    <p:sldId id="281" r:id="rId14"/>
    <p:sldId id="284" r:id="rId15"/>
    <p:sldId id="285" r:id="rId16"/>
    <p:sldId id="286" r:id="rId17"/>
    <p:sldId id="287" r:id="rId18"/>
    <p:sldId id="288" r:id="rId19"/>
    <p:sldId id="289" r:id="rId20"/>
  </p:sldIdLst>
  <p:sldSz cx="12192000" cy="6858000"/>
  <p:notesSz cx="6858000" cy="9144000"/>
  <p:embeddedFontLst>
    <p:embeddedFont>
      <p:font typeface="KoPub돋움체 Bold" panose="00000800000000000000" pitchFamily="2" charset="-127"/>
      <p:bold r:id="rId22"/>
    </p:embeddedFont>
    <p:embeddedFont>
      <p:font typeface="KoPub돋움체 Light" panose="00000300000000000000" pitchFamily="2" charset="-127"/>
      <p:regular r:id="rId23"/>
    </p:embeddedFont>
    <p:embeddedFont>
      <p:font typeface="KoPub돋움체 Medium" panose="00000600000000000000" pitchFamily="2" charset="-127"/>
      <p:regular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세연" initials="김" lastIdx="1" clrIdx="0">
    <p:extLst>
      <p:ext uri="{19B8F6BF-5375-455C-9EA6-DF929625EA0E}">
        <p15:presenceInfo xmlns:p15="http://schemas.microsoft.com/office/powerpoint/2012/main" userId="S::seyeon@o365.sogang.ac.kr::977b1cdd-441a-4ee1-83ab-353d34cf91c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3858" autoAdjust="0"/>
  </p:normalViewPr>
  <p:slideViewPr>
    <p:cSldViewPr snapToGrid="0">
      <p:cViewPr varScale="1">
        <p:scale>
          <a:sx n="63" d="100"/>
          <a:sy n="63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AEDA3-0801-4BD3-8682-8FC4738E85E6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93E5E-342E-4713-A465-A7015A319F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114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4D2A5-003B-4808-93F9-1E2BC04D6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A849F8-F2F5-4DC9-8034-FCAEFC1E4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72D50-0C1E-4F24-90D1-26AD1F2E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6ED56-89E1-4344-BA91-D5A07256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E79C35-624F-4895-B16C-B0BE76C5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07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A28AF-F53B-46FA-8911-99A422D8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537D95-BF73-41DD-89F5-5F4D21C6E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793E31-F3B6-4D56-885A-A1EF4188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B09D0B-86F8-4745-9168-FA5D336F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B4C28-0846-43D8-8096-5D3D7585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52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5251AE-907F-41D1-BDEA-F9BE4AB3F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C89B95-E06F-49F9-9DC6-B80385FD8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9945A-FF7C-46B3-8258-9E5EB00B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89500-2633-455F-98EE-E81D2EA9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4514D-07B6-443C-B151-C422FEB1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07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884A7-52CD-46E3-8FAB-F1132EDA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51B28-A03F-4D97-BEDF-E1AEEBB6C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65B5E2-85DB-4484-98D4-8DAACD70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29EF6F-EA58-40C8-B13E-FF6BFB16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AB858-26C8-4E20-B887-04B514C2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7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FA062-C292-436A-96AE-58B6836D6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3F8FAC-6016-4B0D-97B1-C429BBF2F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0C936-DEBF-4405-A967-CD9D34BA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78974-412A-4085-B3AB-25371B72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6BDEC-8AE1-4AE0-AD99-53F8B21C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21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C6011-7A25-41E3-9DC1-3CB24769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AF91AC-72E9-4455-A146-BB054AACB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91FC0E-3522-4758-A61F-1F6BEE5D9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323818-065D-4BF0-9E57-1890685C4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881810-0393-4964-9BFE-BF4BDABF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FA8C2B-FC50-4AE2-B733-59844D05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02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52A66-0876-4376-8F6C-6158C719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07EB8E-3ABF-401E-808C-BC3C054EB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1451A1-DB70-4F72-94BD-4622AD990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2E70B6-9E52-4629-8E81-938F2CED4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3F929B-6724-4DBE-A112-760E51F9B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4D990D-CC17-48E1-BE63-66C63576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D74A93-CD82-4F93-B518-F0F00143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2DEADE-368F-47A3-9F4C-E6DB916C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16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B0DDD-CEBF-4A5C-BB52-E8E311FF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33D883-6E45-4EC8-B57A-A83E2D81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173901-C506-4DAF-9FAC-115A24AD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041282-D5F6-4A1E-8DA2-08D3A0DD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44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7DBEFD-0F29-4A67-9157-EEFBEEA1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9B7F1D-E140-4B98-B191-3C60B27A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033367-9893-4166-85B9-7978B0D0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49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5FC3-C9C5-4BC6-B588-26DB72D3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38D4C-38AD-49FB-9695-234848C4F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30B0F0-771B-417D-97CC-52AB348F2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C930F5-5778-41A9-A861-0BDDE329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B13ABF-944D-4697-8F50-B6C4B9A7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4A56E-E1E2-43A1-8F50-E81B4FA41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70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5F4EC-06CB-41F5-BBD6-ACB891002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70EBA8-344B-4709-AED8-E906AF30C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3A6E7E-8230-4359-9429-374C2CA6F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331DEE-B394-42A9-A94B-80A8D13E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F7606-FE07-472D-BAF9-56D6C00D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AA2E15-0A24-48DF-8E47-8D8D2322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99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3FE4E2-5D04-4056-B6FC-0F587EFA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9021AC-227D-49CA-A889-179596883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723F06-E7BA-4431-9C64-1D5199017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05B95-7804-45CF-93C6-D2C27629975E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72ECC-DF47-463C-A1E8-AE9B47E21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13D465-CD5C-49D9-96AB-C48199059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01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10000recipe.com/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ihub.or.kr/aidata/13594" TargetMode="External"/><Relationship Id="rId4" Type="http://schemas.openxmlformats.org/officeDocument/2006/relationships/hyperlink" Target="https://kuanghuei.github.io/Food-101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169BFFD-34A7-48F9-B8FB-632F0B5A066D}"/>
              </a:ext>
            </a:extLst>
          </p:cNvPr>
          <p:cNvSpPr txBox="1"/>
          <p:nvPr/>
        </p:nvSpPr>
        <p:spPr>
          <a:xfrm>
            <a:off x="2336797" y="3978133"/>
            <a:ext cx="75184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사용자 사진 기반 맛집 추천 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5149265" y="5056396"/>
            <a:ext cx="1893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마음만은 </a:t>
            </a:r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19</a:t>
            </a:r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학번</a:t>
            </a:r>
          </a:p>
        </p:txBody>
      </p:sp>
      <p:pic>
        <p:nvPicPr>
          <p:cNvPr id="6" name="그래픽 5" descr="메뉴 단색으로 채워진">
            <a:extLst>
              <a:ext uri="{FF2B5EF4-FFF2-40B4-BE49-F238E27FC236}">
                <a16:creationId xmlns:a16="http://schemas.microsoft.com/office/drawing/2014/main" id="{2C40989E-F682-4AB7-B625-FC238FF54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6876" y="1192619"/>
            <a:ext cx="2538248" cy="253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76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F00A32B4-C557-463C-88C2-EBA58B40998A}"/>
              </a:ext>
            </a:extLst>
          </p:cNvPr>
          <p:cNvSpPr/>
          <p:nvPr/>
        </p:nvSpPr>
        <p:spPr>
          <a:xfrm>
            <a:off x="0" y="98968"/>
            <a:ext cx="4571999" cy="914400"/>
          </a:xfrm>
          <a:prstGeom prst="homePlat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36779" y="9896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 </a:t>
            </a:r>
            <a:r>
              <a:rPr lang="ko-KR" altLang="en-US" sz="2000" dirty="0">
                <a:solidFill>
                  <a:schemeClr val="accent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구현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36779" y="513619"/>
            <a:ext cx="3718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Recommendation system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래픽 2" descr="메뉴 단색으로 채워진">
            <a:extLst>
              <a:ext uri="{FF2B5EF4-FFF2-40B4-BE49-F238E27FC236}">
                <a16:creationId xmlns:a16="http://schemas.microsoft.com/office/drawing/2014/main" id="{130260BA-73F7-40ED-B9CB-55FC15014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98968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B2425E-7A5A-4408-9E45-17354229C3BB}"/>
              </a:ext>
            </a:extLst>
          </p:cNvPr>
          <p:cNvSpPr txBox="1"/>
          <p:nvPr/>
        </p:nvSpPr>
        <p:spPr>
          <a:xfrm>
            <a:off x="457200" y="1834607"/>
            <a:ext cx="113511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추천 시스템 </a:t>
            </a:r>
            <a:r>
              <a:rPr lang="en-US" altLang="ko-KR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content-based filtering / </a:t>
            </a:r>
            <a:r>
              <a:rPr lang="en-US" altLang="ko-KR" sz="2000" dirty="0" err="1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collarborative</a:t>
            </a:r>
            <a:r>
              <a:rPr lang="en-US" altLang="ko-KR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filtering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User-food preference dataset</a:t>
            </a: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부재 </a:t>
            </a:r>
            <a:r>
              <a:rPr lang="en-US" altLang="ko-KR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다른 사용자의 정보를 사용할 수 없으므로 </a:t>
            </a:r>
            <a:r>
              <a:rPr lang="en-US" altLang="ko-KR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content-based filtering </a:t>
            </a: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</a:t>
            </a:r>
            <a:endParaRPr lang="en-US" altLang="ko-KR" sz="2000" dirty="0">
              <a:solidFill>
                <a:schemeClr val="accent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2000" dirty="0">
              <a:solidFill>
                <a:schemeClr val="accent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2000" dirty="0">
                <a:solidFill>
                  <a:schemeClr val="accent3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추천 시스템 알고리즘</a:t>
            </a:r>
            <a:endParaRPr lang="en-US" altLang="ko-KR" sz="2000" dirty="0">
              <a:solidFill>
                <a:schemeClr val="accent3"/>
              </a:solidFill>
              <a:highlight>
                <a:srgbClr val="FFFF00"/>
              </a:highlight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메뉴 </a:t>
            </a:r>
            <a:r>
              <a:rPr lang="ko-KR" altLang="en-US" sz="2000" dirty="0" err="1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임베딩</a:t>
            </a:r>
            <a:r>
              <a:rPr lang="ko-KR" altLang="en-US" sz="2000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벡터 생성 </a:t>
            </a:r>
            <a:r>
              <a:rPr lang="en-US" altLang="ko-KR" sz="2000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(menu2vec)</a:t>
            </a:r>
          </a:p>
          <a:p>
            <a:pPr marL="457200" indent="-457200">
              <a:buAutoNum type="arabicPeriod"/>
            </a:pPr>
            <a:r>
              <a:rPr lang="en-US" altLang="ko-KR" sz="2000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Food classifier</a:t>
            </a:r>
            <a:r>
              <a:rPr lang="ko-KR" altLang="en-US" sz="2000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에서 분류한 </a:t>
            </a:r>
            <a:r>
              <a:rPr lang="en-US" altLang="ko-KR" sz="2000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user food preference</a:t>
            </a:r>
            <a:r>
              <a:rPr lang="ko-KR" altLang="en-US" sz="2000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리스트 추출</a:t>
            </a:r>
            <a:endParaRPr lang="en-US" altLang="ko-KR" sz="2000" dirty="0">
              <a:solidFill>
                <a:schemeClr val="accent3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Menu2vec</a:t>
            </a:r>
            <a:r>
              <a:rPr lang="ko-KR" altLang="en-US" sz="2000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에서 </a:t>
            </a:r>
            <a:r>
              <a:rPr lang="en-US" altLang="ko-KR" sz="2000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User</a:t>
            </a:r>
            <a:r>
              <a:rPr lang="ko-KR" altLang="en-US" sz="2000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2000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food</a:t>
            </a:r>
            <a:r>
              <a:rPr lang="ko-KR" altLang="en-US" sz="2000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2000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preference</a:t>
            </a:r>
            <a:r>
              <a:rPr lang="ko-KR" altLang="en-US" sz="2000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리스트의 키와 비슷한 메뉴 추출</a:t>
            </a:r>
            <a:endParaRPr lang="en-US" altLang="ko-KR" sz="2000" dirty="0">
              <a:solidFill>
                <a:schemeClr val="accent3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User</a:t>
            </a:r>
            <a:r>
              <a:rPr lang="ko-KR" altLang="en-US" sz="2000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사진의 빈도가 높은 음식일수록 최종 추천 리스트에 더 많은 메뉴를 추천한다</a:t>
            </a:r>
            <a:r>
              <a:rPr lang="en-US" altLang="ko-KR" sz="2000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en-US" altLang="ko-KR" sz="2000" dirty="0" err="1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Gensim</a:t>
            </a:r>
            <a:r>
              <a:rPr lang="ko-KR" altLang="en-US" sz="2000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 </a:t>
            </a:r>
            <a:r>
              <a:rPr lang="en-US" altLang="ko-KR" sz="2000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similarity() </a:t>
            </a:r>
            <a:r>
              <a:rPr lang="ko-KR" altLang="en-US" sz="2000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함수 사용해 </a:t>
            </a:r>
            <a:r>
              <a:rPr lang="en-US" altLang="ko-KR" sz="2000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0.97</a:t>
            </a:r>
            <a:r>
              <a:rPr lang="ko-KR" altLang="en-US" sz="2000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이상인 메뉴만 추천 리스트에 추가한다</a:t>
            </a:r>
            <a:r>
              <a:rPr lang="en-US" altLang="ko-KR" sz="2000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r>
              <a:rPr lang="ko-KR" altLang="en-US" sz="2000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endParaRPr lang="en-US" altLang="ko-KR" sz="2000" dirty="0">
              <a:solidFill>
                <a:schemeClr val="accent3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accent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AutoNum type="arabicPeriod"/>
            </a:pPr>
            <a:endParaRPr lang="ko-KR" altLang="en-US" sz="2000" dirty="0">
              <a:solidFill>
                <a:schemeClr val="accent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0138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4419BFFD-FF1C-4342-AD84-85CED6A3A26D}"/>
              </a:ext>
            </a:extLst>
          </p:cNvPr>
          <p:cNvSpPr/>
          <p:nvPr/>
        </p:nvSpPr>
        <p:spPr>
          <a:xfrm>
            <a:off x="0" y="98968"/>
            <a:ext cx="4571999" cy="914400"/>
          </a:xfrm>
          <a:prstGeom prst="homePlat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36779" y="9896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 </a:t>
            </a:r>
            <a:r>
              <a:rPr lang="ko-KR" altLang="en-US" sz="2000" dirty="0">
                <a:solidFill>
                  <a:schemeClr val="accent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구현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36779" y="513619"/>
            <a:ext cx="3718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Recommendation system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래픽 2" descr="메뉴 단색으로 채워진">
            <a:extLst>
              <a:ext uri="{FF2B5EF4-FFF2-40B4-BE49-F238E27FC236}">
                <a16:creationId xmlns:a16="http://schemas.microsoft.com/office/drawing/2014/main" id="{130260BA-73F7-40ED-B9CB-55FC15014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98968"/>
            <a:ext cx="914400" cy="914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0A325C-6010-486D-82C2-0EB5C03BD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29770"/>
            <a:ext cx="12192000" cy="361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51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28AF5F0-7261-41F1-9868-9E3C02E24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40"/>
          <a:stretch/>
        </p:blipFill>
        <p:spPr>
          <a:xfrm>
            <a:off x="457200" y="4013761"/>
            <a:ext cx="6377737" cy="24495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CFF0D73-BB35-4A93-BB5E-5BD537535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743" y="219075"/>
            <a:ext cx="6172200" cy="6419850"/>
          </a:xfrm>
          <a:prstGeom prst="rect">
            <a:avLst/>
          </a:prstGeom>
        </p:spPr>
      </p:pic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188E42DD-9DEB-4EAD-BA4D-D3E2F30146D5}"/>
              </a:ext>
            </a:extLst>
          </p:cNvPr>
          <p:cNvSpPr/>
          <p:nvPr/>
        </p:nvSpPr>
        <p:spPr>
          <a:xfrm>
            <a:off x="0" y="98968"/>
            <a:ext cx="4409439" cy="914400"/>
          </a:xfrm>
          <a:prstGeom prst="homePlat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36779" y="9896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 </a:t>
            </a:r>
            <a:r>
              <a:rPr lang="ko-KR" altLang="en-US" sz="2000" dirty="0">
                <a:solidFill>
                  <a:schemeClr val="accent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구현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36779" y="513619"/>
            <a:ext cx="3374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Embedding : ingre2vec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래픽 2" descr="메뉴 단색으로 채워진">
            <a:extLst>
              <a:ext uri="{FF2B5EF4-FFF2-40B4-BE49-F238E27FC236}">
                <a16:creationId xmlns:a16="http://schemas.microsoft.com/office/drawing/2014/main" id="{130260BA-73F7-40ED-B9CB-55FC150141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98968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B2425E-7A5A-4408-9E45-17354229C3BB}"/>
              </a:ext>
            </a:extLst>
          </p:cNvPr>
          <p:cNvSpPr txBox="1"/>
          <p:nvPr/>
        </p:nvSpPr>
        <p:spPr>
          <a:xfrm>
            <a:off x="457200" y="1834607"/>
            <a:ext cx="1135117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추천을 하기 위해선 </a:t>
            </a:r>
            <a:r>
              <a:rPr lang="en-US" altLang="ko-KR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</a:t>
            </a: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재료</a:t>
            </a:r>
            <a:r>
              <a:rPr lang="en-US" altLang="ko-KR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</a:t>
            </a: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벡터로 </a:t>
            </a:r>
            <a:r>
              <a:rPr lang="ko-KR" altLang="en-US" sz="2000" dirty="0" err="1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임베딩해야</a:t>
            </a: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한다</a:t>
            </a:r>
            <a:r>
              <a:rPr lang="en-US" altLang="ko-KR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Gensim</a:t>
            </a:r>
            <a:r>
              <a:rPr lang="en-US" altLang="ko-KR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– </a:t>
            </a:r>
            <a:r>
              <a:rPr lang="en-US" altLang="ko-KR" sz="2000" dirty="0" err="1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fasttext</a:t>
            </a:r>
            <a:r>
              <a:rPr lang="en-US" altLang="ko-KR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라이브러리 사용</a:t>
            </a:r>
            <a:endParaRPr lang="en-US" altLang="ko-KR" sz="2000" dirty="0">
              <a:solidFill>
                <a:schemeClr val="accent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장점 </a:t>
            </a:r>
            <a:r>
              <a:rPr lang="en-US" altLang="ko-KR" sz="2000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ingre2vec</a:t>
            </a:r>
            <a:r>
              <a:rPr lang="ko-KR" altLang="en-US" sz="2000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 없는 단어여도 </a:t>
            </a:r>
            <a:r>
              <a:rPr lang="ko-KR" altLang="en-US" sz="2000" dirty="0" err="1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임베딩이</a:t>
            </a:r>
            <a:r>
              <a:rPr lang="ko-KR" altLang="en-US" sz="2000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가능하다</a:t>
            </a:r>
            <a:r>
              <a:rPr lang="en-US" altLang="ko-KR" sz="2000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endParaRPr lang="ko-KR" altLang="en-US" sz="2000" dirty="0">
              <a:solidFill>
                <a:schemeClr val="accent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크롤링</a:t>
            </a: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sz="2000" dirty="0" err="1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만개의레시피</a:t>
            </a:r>
            <a:r>
              <a:rPr lang="en-US" altLang="ko-KR" sz="2000" dirty="0">
                <a:solidFill>
                  <a:schemeClr val="accent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2000" dirty="0">
                <a:solidFill>
                  <a:schemeClr val="accent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hlinkClick r:id="rId6"/>
              </a:rPr>
              <a:t>https://www.10000recipe.com</a:t>
            </a:r>
            <a:r>
              <a:rPr lang="en-US" altLang="ko-KR" sz="2000" dirty="0">
                <a:solidFill>
                  <a:schemeClr val="accent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accent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메뉴 카테고리 별로 레시피 </a:t>
            </a:r>
            <a:r>
              <a:rPr lang="ko-KR" altLang="en-US" sz="2000" dirty="0" err="1">
                <a:solidFill>
                  <a:schemeClr val="accent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크롤링</a:t>
            </a:r>
            <a:r>
              <a:rPr lang="ko-KR" altLang="en-US" sz="2000" dirty="0">
                <a:solidFill>
                  <a:schemeClr val="accent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후</a:t>
            </a:r>
            <a:r>
              <a:rPr lang="en-US" altLang="ko-KR" sz="2000" dirty="0">
                <a:solidFill>
                  <a:schemeClr val="accent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csv</a:t>
            </a:r>
            <a:r>
              <a:rPr lang="ko-KR" altLang="en-US" sz="2000" dirty="0">
                <a:solidFill>
                  <a:schemeClr val="accent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파일로 저장</a:t>
            </a:r>
            <a:endParaRPr lang="en-US" altLang="ko-KR" sz="2000" dirty="0">
              <a:solidFill>
                <a:schemeClr val="accent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accent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accent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accent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11FCA1-C903-4462-A05C-BA111F176066}"/>
              </a:ext>
            </a:extLst>
          </p:cNvPr>
          <p:cNvSpPr txBox="1"/>
          <p:nvPr/>
        </p:nvSpPr>
        <p:spPr>
          <a:xfrm flipH="1">
            <a:off x="457200" y="3715061"/>
            <a:ext cx="6126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recipe_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갈비탕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.csv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4853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40DBFE4-390F-4AE1-AB64-C5E4176CE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578" y="98968"/>
            <a:ext cx="7048500" cy="6219825"/>
          </a:xfrm>
          <a:prstGeom prst="rect">
            <a:avLst/>
          </a:prstGeom>
        </p:spPr>
      </p:pic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AC1D797A-0D03-4599-8D71-1319891CF466}"/>
              </a:ext>
            </a:extLst>
          </p:cNvPr>
          <p:cNvSpPr/>
          <p:nvPr/>
        </p:nvSpPr>
        <p:spPr>
          <a:xfrm>
            <a:off x="0" y="98968"/>
            <a:ext cx="4571999" cy="914400"/>
          </a:xfrm>
          <a:prstGeom prst="homePlat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36779" y="9896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 </a:t>
            </a:r>
            <a:r>
              <a:rPr lang="ko-KR" altLang="en-US" sz="2000" dirty="0">
                <a:solidFill>
                  <a:schemeClr val="accent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구현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36779" y="513619"/>
            <a:ext cx="3482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Embedding : menu2vec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래픽 2" descr="메뉴 단색으로 채워진">
            <a:extLst>
              <a:ext uri="{FF2B5EF4-FFF2-40B4-BE49-F238E27FC236}">
                <a16:creationId xmlns:a16="http://schemas.microsoft.com/office/drawing/2014/main" id="{130260BA-73F7-40ED-B9CB-55FC15014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98968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B2425E-7A5A-4408-9E45-17354229C3BB}"/>
              </a:ext>
            </a:extLst>
          </p:cNvPr>
          <p:cNvSpPr txBox="1"/>
          <p:nvPr/>
        </p:nvSpPr>
        <p:spPr>
          <a:xfrm>
            <a:off x="457200" y="1834607"/>
            <a:ext cx="5638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유사한 메뉴에는 유사한 </a:t>
            </a:r>
            <a:r>
              <a:rPr lang="en-US" altLang="ko-KR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‘</a:t>
            </a: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재료</a:t>
            </a:r>
            <a:r>
              <a:rPr lang="en-US" altLang="ko-KR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’</a:t>
            </a: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들이 들어간다</a:t>
            </a:r>
            <a:endParaRPr lang="en-US" altLang="ko-KR" sz="2000" dirty="0">
              <a:solidFill>
                <a:schemeClr val="accent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ingre2vec</a:t>
            </a: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을 바탕으로 </a:t>
            </a:r>
            <a:r>
              <a:rPr lang="en-US" altLang="ko-KR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menu2vec </a:t>
            </a: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생성</a:t>
            </a:r>
            <a:endParaRPr lang="en-US" altLang="ko-KR" sz="2000" dirty="0">
              <a:solidFill>
                <a:schemeClr val="accent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sz="2000" dirty="0">
                <a:solidFill>
                  <a:srgbClr val="3A383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같은 메뉴는 여러 레시피를 가진다</a:t>
            </a:r>
            <a:endParaRPr lang="en-US" altLang="ko-KR" sz="2000" dirty="0">
              <a:solidFill>
                <a:srgbClr val="3A3838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lang="en-US" altLang="ko-KR" sz="2000" dirty="0">
              <a:solidFill>
                <a:schemeClr val="accent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Recipe vector = </a:t>
            </a:r>
            <a:r>
              <a:rPr lang="ko-KR" altLang="en-US" sz="2000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레시피 안 </a:t>
            </a:r>
            <a:r>
              <a:rPr lang="en-US" altLang="ko-KR" sz="2000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ingre2vec</a:t>
            </a:r>
            <a:r>
              <a:rPr lang="ko-KR" altLang="en-US" sz="2000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 평균 </a:t>
            </a:r>
            <a:r>
              <a:rPr lang="en-US" altLang="ko-KR" sz="2000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Recipe</a:t>
            </a: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vector</a:t>
            </a: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레시피 추천순으로 </a:t>
            </a:r>
            <a:r>
              <a:rPr lang="en-US" altLang="ko-KR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weight</a:t>
            </a: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줘 </a:t>
            </a:r>
            <a:r>
              <a:rPr lang="en-US" altLang="ko-KR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menu2vec</a:t>
            </a: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계산한다</a:t>
            </a:r>
            <a:r>
              <a:rPr lang="en-US" altLang="ko-KR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accent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5436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530E7E85-B9F7-44AF-B2FF-881AE404F7D7}"/>
              </a:ext>
            </a:extLst>
          </p:cNvPr>
          <p:cNvSpPr/>
          <p:nvPr/>
        </p:nvSpPr>
        <p:spPr>
          <a:xfrm>
            <a:off x="1" y="98968"/>
            <a:ext cx="3098800" cy="914400"/>
          </a:xfrm>
          <a:prstGeom prst="homePlat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36779" y="9896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 </a:t>
            </a:r>
            <a:r>
              <a:rPr lang="ko-KR" altLang="en-US" sz="2000" dirty="0">
                <a:solidFill>
                  <a:schemeClr val="accent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구현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36779" y="513619"/>
            <a:ext cx="1547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Using API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래픽 2" descr="메뉴 단색으로 채워진">
            <a:extLst>
              <a:ext uri="{FF2B5EF4-FFF2-40B4-BE49-F238E27FC236}">
                <a16:creationId xmlns:a16="http://schemas.microsoft.com/office/drawing/2014/main" id="{130260BA-73F7-40ED-B9CB-55FC15014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98968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B2425E-7A5A-4408-9E45-17354229C3BB}"/>
              </a:ext>
            </a:extLst>
          </p:cNvPr>
          <p:cNvSpPr txBox="1"/>
          <p:nvPr/>
        </p:nvSpPr>
        <p:spPr>
          <a:xfrm>
            <a:off x="457200" y="1834607"/>
            <a:ext cx="11351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카카오 로컬 </a:t>
            </a:r>
            <a:r>
              <a:rPr lang="en-US" altLang="ko-KR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API </a:t>
            </a: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</a:t>
            </a:r>
            <a:endParaRPr lang="en-US" altLang="ko-KR" sz="2000" dirty="0">
              <a:solidFill>
                <a:schemeClr val="accent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추천 시스템의 </a:t>
            </a:r>
            <a:r>
              <a:rPr lang="en-US" altLang="ko-KR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output</a:t>
            </a: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 음식 추천 리스트를 키워드 검색</a:t>
            </a:r>
            <a:r>
              <a:rPr lang="en-US" altLang="ko-KR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sz="2000" dirty="0">
              <a:solidFill>
                <a:schemeClr val="accent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1A5552-7954-459D-9405-3973CE4B1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779" y="2754593"/>
            <a:ext cx="8895137" cy="358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33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ACAE20-1F36-4436-BEB5-15CE2EA58DEA}"/>
              </a:ext>
            </a:extLst>
          </p:cNvPr>
          <p:cNvSpPr/>
          <p:nvPr/>
        </p:nvSpPr>
        <p:spPr>
          <a:xfrm>
            <a:off x="1" y="98968"/>
            <a:ext cx="3098800" cy="914400"/>
          </a:xfrm>
          <a:prstGeom prst="homePlat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36779" y="9896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 </a:t>
            </a:r>
            <a:r>
              <a:rPr lang="ko-KR" altLang="en-US" sz="2000" dirty="0">
                <a:solidFill>
                  <a:schemeClr val="accent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구현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36779" y="513619"/>
            <a:ext cx="204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UI/UX design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래픽 2" descr="메뉴 단색으로 채워진">
            <a:extLst>
              <a:ext uri="{FF2B5EF4-FFF2-40B4-BE49-F238E27FC236}">
                <a16:creationId xmlns:a16="http://schemas.microsoft.com/office/drawing/2014/main" id="{130260BA-73F7-40ED-B9CB-55FC15014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98968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B2425E-7A5A-4408-9E45-17354229C3BB}"/>
              </a:ext>
            </a:extLst>
          </p:cNvPr>
          <p:cNvSpPr txBox="1"/>
          <p:nvPr/>
        </p:nvSpPr>
        <p:spPr>
          <a:xfrm>
            <a:off x="457200" y="1834607"/>
            <a:ext cx="11351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swiftUI</a:t>
            </a:r>
            <a:r>
              <a:rPr lang="en-US" altLang="ko-KR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사용</a:t>
            </a:r>
            <a:endParaRPr lang="en-US" altLang="ko-KR" sz="2000" dirty="0">
              <a:solidFill>
                <a:schemeClr val="accent3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3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olidFill>
                  <a:schemeClr val="accent3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제가 오늘 구현하면 데모 넣겠습니다</a:t>
            </a:r>
            <a:r>
              <a:rPr lang="en-US" altLang="ko-KR" sz="2000" dirty="0">
                <a:solidFill>
                  <a:schemeClr val="accent3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)</a:t>
            </a:r>
            <a:endParaRPr lang="ko-KR" altLang="en-US" sz="2000" dirty="0">
              <a:solidFill>
                <a:schemeClr val="accent3"/>
              </a:solidFill>
              <a:highlight>
                <a:srgbClr val="FFFF00"/>
              </a:highlight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6028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6B66E03E-A238-48D3-9CE9-67BD52FEFDA9}"/>
              </a:ext>
            </a:extLst>
          </p:cNvPr>
          <p:cNvSpPr/>
          <p:nvPr/>
        </p:nvSpPr>
        <p:spPr>
          <a:xfrm>
            <a:off x="0" y="1851162"/>
            <a:ext cx="9580880" cy="4082278"/>
          </a:xfrm>
          <a:prstGeom prst="homePlat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래픽 5" descr="메뉴 단색으로 채워진">
            <a:extLst>
              <a:ext uri="{FF2B5EF4-FFF2-40B4-BE49-F238E27FC236}">
                <a16:creationId xmlns:a16="http://schemas.microsoft.com/office/drawing/2014/main" id="{2C40989E-F682-4AB7-B625-FC238FF54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270" y="1851162"/>
            <a:ext cx="2538248" cy="253824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160E1DD-A8D7-4641-AB19-A6AC6BC6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130" y="2760772"/>
            <a:ext cx="10515600" cy="2852737"/>
          </a:xfrm>
        </p:spPr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한계점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&amp;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향후 계획</a:t>
            </a:r>
          </a:p>
        </p:txBody>
      </p:sp>
    </p:spTree>
    <p:extLst>
      <p:ext uri="{BB962C8B-B14F-4D97-AF65-F5344CB8AC3E}">
        <p14:creationId xmlns:p14="http://schemas.microsoft.com/office/powerpoint/2010/main" val="2843661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7FF06A01-9257-4B77-A331-EF99E208CAE2}"/>
              </a:ext>
            </a:extLst>
          </p:cNvPr>
          <p:cNvSpPr/>
          <p:nvPr/>
        </p:nvSpPr>
        <p:spPr>
          <a:xfrm>
            <a:off x="0" y="98968"/>
            <a:ext cx="3769359" cy="914400"/>
          </a:xfrm>
          <a:prstGeom prst="homePlat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36779" y="98968"/>
            <a:ext cx="2520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 </a:t>
            </a:r>
            <a:r>
              <a:rPr lang="ko-KR" altLang="en-US" sz="2000" dirty="0">
                <a:solidFill>
                  <a:schemeClr val="accent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한계점 </a:t>
            </a:r>
            <a:r>
              <a:rPr lang="en-US" altLang="ko-KR" sz="2000" dirty="0">
                <a:solidFill>
                  <a:schemeClr val="accent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&amp; </a:t>
            </a:r>
            <a:r>
              <a:rPr lang="ko-KR" altLang="en-US" sz="2000" dirty="0">
                <a:solidFill>
                  <a:schemeClr val="accent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향후 계획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36779" y="513619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한계점</a:t>
            </a:r>
          </a:p>
        </p:txBody>
      </p:sp>
      <p:pic>
        <p:nvPicPr>
          <p:cNvPr id="3" name="그래픽 2" descr="메뉴 단색으로 채워진">
            <a:extLst>
              <a:ext uri="{FF2B5EF4-FFF2-40B4-BE49-F238E27FC236}">
                <a16:creationId xmlns:a16="http://schemas.microsoft.com/office/drawing/2014/main" id="{130260BA-73F7-40ED-B9CB-55FC15014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98968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B2425E-7A5A-4408-9E45-17354229C3BB}"/>
              </a:ext>
            </a:extLst>
          </p:cNvPr>
          <p:cNvSpPr txBox="1"/>
          <p:nvPr/>
        </p:nvSpPr>
        <p:spPr>
          <a:xfrm>
            <a:off x="457200" y="1834607"/>
            <a:ext cx="113511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분류 시스템 </a:t>
            </a:r>
            <a:r>
              <a:rPr lang="en-US" altLang="ko-KR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입력이 모두 음식사진이라고 가정</a:t>
            </a:r>
            <a:endParaRPr lang="en-US" altLang="ko-KR" sz="2000" dirty="0">
              <a:solidFill>
                <a:schemeClr val="accent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Content-based filtering : </a:t>
            </a: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사용자의 잠재된 선호를 추천하지 못함</a:t>
            </a:r>
            <a:endParaRPr lang="en-US" altLang="ko-KR" sz="2000" dirty="0">
              <a:solidFill>
                <a:schemeClr val="accent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메뉴</a:t>
            </a:r>
            <a:r>
              <a:rPr lang="en-US" altLang="ko-KR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재료 관계 반영</a:t>
            </a:r>
            <a:r>
              <a:rPr lang="en-US" altLang="ko-KR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재료 비율 등</a:t>
            </a:r>
            <a:r>
              <a:rPr lang="en-US" altLang="ko-KR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추천 메뉴가 비슷함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User dictionary </a:t>
            </a: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속 메뉴가 </a:t>
            </a:r>
            <a:r>
              <a:rPr lang="en-US" altLang="ko-KR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menu2vec</a:t>
            </a: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없다면 추천 불가능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chemeClr val="accent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433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7ABF45AD-9C8C-4E4B-8FBA-01916721D385}"/>
              </a:ext>
            </a:extLst>
          </p:cNvPr>
          <p:cNvSpPr/>
          <p:nvPr/>
        </p:nvSpPr>
        <p:spPr>
          <a:xfrm>
            <a:off x="0" y="98968"/>
            <a:ext cx="3769359" cy="914400"/>
          </a:xfrm>
          <a:prstGeom prst="homePlat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36779" y="98968"/>
            <a:ext cx="2520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 </a:t>
            </a:r>
            <a:r>
              <a:rPr lang="ko-KR" altLang="en-US" sz="2000" dirty="0">
                <a:solidFill>
                  <a:schemeClr val="accent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한계점 </a:t>
            </a:r>
            <a:r>
              <a:rPr lang="en-US" altLang="ko-KR" sz="2000" dirty="0">
                <a:solidFill>
                  <a:schemeClr val="accent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&amp; </a:t>
            </a:r>
            <a:r>
              <a:rPr lang="ko-KR" altLang="en-US" sz="2000" dirty="0">
                <a:solidFill>
                  <a:schemeClr val="accent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향후 계획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36779" y="513619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향후 계획</a:t>
            </a:r>
          </a:p>
        </p:txBody>
      </p:sp>
      <p:pic>
        <p:nvPicPr>
          <p:cNvPr id="3" name="그래픽 2" descr="메뉴 단색으로 채워진">
            <a:extLst>
              <a:ext uri="{FF2B5EF4-FFF2-40B4-BE49-F238E27FC236}">
                <a16:creationId xmlns:a16="http://schemas.microsoft.com/office/drawing/2014/main" id="{130260BA-73F7-40ED-B9CB-55FC15014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98968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B2425E-7A5A-4408-9E45-17354229C3BB}"/>
              </a:ext>
            </a:extLst>
          </p:cNvPr>
          <p:cNvSpPr txBox="1"/>
          <p:nvPr/>
        </p:nvSpPr>
        <p:spPr>
          <a:xfrm>
            <a:off x="457200" y="1834607"/>
            <a:ext cx="113511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음식 사진 여부 분류 시스템 구현</a:t>
            </a:r>
            <a:endParaRPr lang="en-US" altLang="ko-KR" sz="2000" dirty="0">
              <a:solidFill>
                <a:schemeClr val="accent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menu2vec</a:t>
            </a: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</a:t>
            </a:r>
            <a:r>
              <a:rPr lang="en-US" altLang="ko-KR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noise</a:t>
            </a: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추가해 추천 아이템을 랜덤하게 함 </a:t>
            </a:r>
            <a:r>
              <a:rPr lang="en-US" altLang="ko-KR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실험으로 </a:t>
            </a:r>
            <a:r>
              <a:rPr lang="en-US" altLang="ko-KR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noise </a:t>
            </a: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범위 결정</a:t>
            </a:r>
            <a:r>
              <a:rPr lang="en-US" altLang="ko-KR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menu2vec</a:t>
            </a: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분류 레이블에 해당하는 데이터 추가</a:t>
            </a:r>
            <a:endParaRPr lang="en-US" altLang="ko-KR" sz="2000" dirty="0">
              <a:solidFill>
                <a:schemeClr val="accent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</a:t>
            </a:r>
            <a:r>
              <a:rPr lang="ko-KR" altLang="en-US" sz="2000" dirty="0" err="1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크롤링</a:t>
            </a:r>
            <a:r>
              <a:rPr lang="en-US" altLang="ko-KR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</a:t>
            </a: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메뉴를 더 세분화해 다시 </a:t>
            </a:r>
            <a:r>
              <a:rPr lang="ko-KR" altLang="en-US" sz="2000" dirty="0" err="1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크롤링</a:t>
            </a:r>
            <a:r>
              <a:rPr lang="en-US" altLang="ko-KR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재료 정규화</a:t>
            </a:r>
            <a:endParaRPr lang="en-US" altLang="ko-KR" sz="2000" dirty="0">
              <a:solidFill>
                <a:schemeClr val="accent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2000" dirty="0">
              <a:solidFill>
                <a:schemeClr val="accent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서버 구축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앱 구현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chemeClr val="accent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0788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메뉴 단색으로 채워진">
            <a:extLst>
              <a:ext uri="{FF2B5EF4-FFF2-40B4-BE49-F238E27FC236}">
                <a16:creationId xmlns:a16="http://schemas.microsoft.com/office/drawing/2014/main" id="{2C40989E-F682-4AB7-B625-FC238FF54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270" y="1851162"/>
            <a:ext cx="2538248" cy="253824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160E1DD-A8D7-4641-AB19-A6AC6BC6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130" y="2760772"/>
            <a:ext cx="10515600" cy="2852737"/>
          </a:xfrm>
        </p:spPr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감사합니다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90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231909" y="345734"/>
            <a:ext cx="2289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</a:t>
            </a:r>
            <a:endParaRPr lang="ko-KR" altLang="en-US" sz="3200" dirty="0">
              <a:solidFill>
                <a:schemeClr val="accent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3E00D-9FDC-4402-AF47-AE3F4CC5B44E}"/>
              </a:ext>
            </a:extLst>
          </p:cNvPr>
          <p:cNvSpPr txBox="1"/>
          <p:nvPr/>
        </p:nvSpPr>
        <p:spPr>
          <a:xfrm>
            <a:off x="346842" y="1305341"/>
            <a:ext cx="11351172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팀원 소개</a:t>
            </a:r>
            <a:endParaRPr lang="en-US" altLang="ko-KR" sz="2000" dirty="0">
              <a:solidFill>
                <a:schemeClr val="bg2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역할</a:t>
            </a:r>
            <a:endParaRPr lang="en-US" altLang="ko-KR" sz="2000" dirty="0">
              <a:solidFill>
                <a:schemeClr val="bg2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소개</a:t>
            </a:r>
            <a:endParaRPr lang="en-US" altLang="ko-KR" sz="2000" dirty="0">
              <a:solidFill>
                <a:schemeClr val="bg2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기획 배경</a:t>
            </a:r>
            <a:endParaRPr lang="en-US" altLang="ko-KR" sz="2000" dirty="0">
              <a:solidFill>
                <a:schemeClr val="bg2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목표 기능</a:t>
            </a:r>
            <a:endParaRPr lang="en-US" altLang="ko-KR" sz="2000" dirty="0">
              <a:solidFill>
                <a:schemeClr val="bg2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구현</a:t>
            </a:r>
            <a:endParaRPr lang="en-US" altLang="ko-KR" sz="2000" dirty="0">
              <a:solidFill>
                <a:schemeClr val="bg2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Flow</a:t>
            </a:r>
            <a:r>
              <a:rPr lang="ko-KR" altLang="en-US" sz="2000" dirty="0">
                <a:solidFill>
                  <a:schemeClr val="bg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2000" dirty="0">
                <a:solidFill>
                  <a:schemeClr val="bg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chart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Food classifier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Recommendation system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Embedding – ingre2vec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Embedding - menu2vec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Using API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UI/UX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한계 </a:t>
            </a:r>
            <a:r>
              <a:rPr lang="en-US" altLang="ko-KR" sz="2000" dirty="0">
                <a:solidFill>
                  <a:schemeClr val="bg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&amp; </a:t>
            </a:r>
            <a:r>
              <a:rPr lang="ko-KR" altLang="en-US" sz="2000" dirty="0">
                <a:solidFill>
                  <a:schemeClr val="bg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향후 계획</a:t>
            </a:r>
            <a:endParaRPr lang="en-US" altLang="ko-KR" sz="2000" dirty="0">
              <a:solidFill>
                <a:schemeClr val="bg2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01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B100EB2A-E072-4D1A-ABB1-15C7108F00D7}"/>
              </a:ext>
            </a:extLst>
          </p:cNvPr>
          <p:cNvSpPr/>
          <p:nvPr/>
        </p:nvSpPr>
        <p:spPr>
          <a:xfrm>
            <a:off x="-17879" y="41878"/>
            <a:ext cx="3118128" cy="914400"/>
          </a:xfrm>
          <a:prstGeom prst="homePlat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36779" y="98968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 </a:t>
            </a:r>
            <a:r>
              <a:rPr lang="ko-KR" altLang="en-US" sz="2000" dirty="0">
                <a:solidFill>
                  <a:schemeClr val="accent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팀원 소개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36779" y="513619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역할</a:t>
            </a:r>
          </a:p>
        </p:txBody>
      </p:sp>
      <p:pic>
        <p:nvPicPr>
          <p:cNvPr id="3" name="그래픽 2" descr="메뉴 단색으로 채워진">
            <a:extLst>
              <a:ext uri="{FF2B5EF4-FFF2-40B4-BE49-F238E27FC236}">
                <a16:creationId xmlns:a16="http://schemas.microsoft.com/office/drawing/2014/main" id="{130260BA-73F7-40ED-B9CB-55FC15014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98968"/>
            <a:ext cx="914400" cy="91440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EA9FA66-DA30-4443-A75A-1EFC98E048CC}"/>
              </a:ext>
            </a:extLst>
          </p:cNvPr>
          <p:cNvGrpSpPr/>
          <p:nvPr/>
        </p:nvGrpSpPr>
        <p:grpSpPr>
          <a:xfrm>
            <a:off x="4794428" y="1655241"/>
            <a:ext cx="2650085" cy="3393987"/>
            <a:chOff x="4794428" y="1655241"/>
            <a:chExt cx="2650085" cy="3393987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F0955EF-B94E-4978-926F-CF14CC9527EB}"/>
                </a:ext>
              </a:extLst>
            </p:cNvPr>
            <p:cNvGrpSpPr/>
            <p:nvPr/>
          </p:nvGrpSpPr>
          <p:grpSpPr>
            <a:xfrm>
              <a:off x="4794428" y="1655241"/>
              <a:ext cx="2650085" cy="3393987"/>
              <a:chOff x="809793" y="1419759"/>
              <a:chExt cx="2650085" cy="3393987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D58AA81B-C822-4478-842A-99D862DB1E5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98238" y="1419759"/>
                <a:ext cx="2073196" cy="2073196"/>
                <a:chOff x="1273277" y="1740016"/>
                <a:chExt cx="2728646" cy="2728646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EDA49F57-395C-4C24-A53D-CBC3EBCC3E54}"/>
                    </a:ext>
                  </a:extLst>
                </p:cNvPr>
                <p:cNvSpPr/>
                <p:nvPr/>
              </p:nvSpPr>
              <p:spPr>
                <a:xfrm>
                  <a:off x="1273277" y="1740016"/>
                  <a:ext cx="2728646" cy="272864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KoPub돋움체 Bold" panose="00000800000000000000" pitchFamily="2" charset="-127"/>
                    <a:ea typeface="KoPub돋움체 Bold" panose="000008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B800A6ED-FD6D-4D01-9592-F5865B80354F}"/>
                    </a:ext>
                  </a:extLst>
                </p:cNvPr>
                <p:cNvSpPr/>
                <p:nvPr/>
              </p:nvSpPr>
              <p:spPr>
                <a:xfrm>
                  <a:off x="1532851" y="1999589"/>
                  <a:ext cx="2209497" cy="220949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KoPub돋움체 Bold" panose="00000800000000000000" pitchFamily="2" charset="-127"/>
                    <a:ea typeface="KoPub돋움체 Bold" panose="00000800000000000000" pitchFamily="2" charset="-127"/>
                  </a:endParaRPr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1E0674AA-B75C-4EA0-9595-E13479248D55}"/>
                  </a:ext>
                </a:extLst>
              </p:cNvPr>
              <p:cNvGrpSpPr/>
              <p:nvPr/>
            </p:nvGrpSpPr>
            <p:grpSpPr>
              <a:xfrm>
                <a:off x="809793" y="4013526"/>
                <a:ext cx="2650085" cy="800220"/>
                <a:chOff x="713853" y="4725317"/>
                <a:chExt cx="3843777" cy="800220"/>
              </a:xfrm>
            </p:grpSpPr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7C7A1F6-99CA-454E-843B-27444D5A2A4C}"/>
                    </a:ext>
                  </a:extLst>
                </p:cNvPr>
                <p:cNvSpPr txBox="1"/>
                <p:nvPr/>
              </p:nvSpPr>
              <p:spPr>
                <a:xfrm>
                  <a:off x="713853" y="5125427"/>
                  <a:ext cx="384377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000" dirty="0">
                      <a:solidFill>
                        <a:schemeClr val="bg1">
                          <a:lumMod val="50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전체 </a:t>
                  </a:r>
                  <a:r>
                    <a:rPr lang="ko-KR" altLang="en-US" sz="2000" dirty="0">
                      <a:solidFill>
                        <a:schemeClr val="accent4"/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프로그램</a:t>
                  </a:r>
                  <a:r>
                    <a:rPr lang="ko-KR" altLang="en-US" sz="2000" dirty="0">
                      <a:solidFill>
                        <a:schemeClr val="bg1">
                          <a:lumMod val="50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 개발 총괄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0F8C7D0A-681F-4ACC-A2B4-2AEBE702A4BC}"/>
                    </a:ext>
                  </a:extLst>
                </p:cNvPr>
                <p:cNvSpPr txBox="1"/>
                <p:nvPr/>
              </p:nvSpPr>
              <p:spPr>
                <a:xfrm>
                  <a:off x="1919385" y="4725317"/>
                  <a:ext cx="14326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400" dirty="0"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김세연</a:t>
                  </a:r>
                </a:p>
              </p:txBody>
            </p:sp>
          </p:grpSp>
        </p:grpSp>
        <p:pic>
          <p:nvPicPr>
            <p:cNvPr id="8" name="그래픽 7" descr="여성 프로그래머 단색으로 채워진">
              <a:extLst>
                <a:ext uri="{FF2B5EF4-FFF2-40B4-BE49-F238E27FC236}">
                  <a16:creationId xmlns:a16="http://schemas.microsoft.com/office/drawing/2014/main" id="{E94F4675-A7F7-473B-8231-B3CDA4E2F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62264" y="2161664"/>
              <a:ext cx="914400" cy="914400"/>
            </a:xfrm>
            <a:prstGeom prst="rect">
              <a:avLst/>
            </a:prstGeom>
          </p:spPr>
        </p:pic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4C4BB7A-801F-47FB-BC37-3E85D009AF41}"/>
              </a:ext>
            </a:extLst>
          </p:cNvPr>
          <p:cNvGrpSpPr/>
          <p:nvPr/>
        </p:nvGrpSpPr>
        <p:grpSpPr>
          <a:xfrm>
            <a:off x="953709" y="1655241"/>
            <a:ext cx="2650085" cy="3393987"/>
            <a:chOff x="809793" y="1419759"/>
            <a:chExt cx="2650085" cy="3393987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98F2A5D-E0BD-4249-9B13-550DCC170E5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98238" y="1419759"/>
              <a:ext cx="2073196" cy="2073196"/>
              <a:chOff x="1273277" y="1740016"/>
              <a:chExt cx="2728646" cy="2728646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6EE0D866-784C-4A3E-B160-285A6BB50936}"/>
                  </a:ext>
                </a:extLst>
              </p:cNvPr>
              <p:cNvSpPr/>
              <p:nvPr/>
            </p:nvSpPr>
            <p:spPr>
              <a:xfrm>
                <a:off x="1273277" y="1740016"/>
                <a:ext cx="2728646" cy="272864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E1B27FBD-579E-460D-A718-608BC05808A2}"/>
                  </a:ext>
                </a:extLst>
              </p:cNvPr>
              <p:cNvSpPr/>
              <p:nvPr/>
            </p:nvSpPr>
            <p:spPr>
              <a:xfrm>
                <a:off x="1532851" y="1999589"/>
                <a:ext cx="2209497" cy="220949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A643BD45-55A6-41BD-8482-B76B1806EC1A}"/>
                </a:ext>
              </a:extLst>
            </p:cNvPr>
            <p:cNvGrpSpPr/>
            <p:nvPr/>
          </p:nvGrpSpPr>
          <p:grpSpPr>
            <a:xfrm>
              <a:off x="809793" y="4013526"/>
              <a:ext cx="2650085" cy="800220"/>
              <a:chOff x="713853" y="4725317"/>
              <a:chExt cx="3843777" cy="800220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E99751F-5CBE-4E9B-8F41-B7B8121A1FC2}"/>
                  </a:ext>
                </a:extLst>
              </p:cNvPr>
              <p:cNvSpPr txBox="1"/>
              <p:nvPr/>
            </p:nvSpPr>
            <p:spPr>
              <a:xfrm>
                <a:off x="713853" y="5125427"/>
                <a:ext cx="3843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전체 </a:t>
                </a:r>
                <a:r>
                  <a:rPr lang="ko-KR" altLang="en-US" sz="2000" dirty="0">
                    <a:solidFill>
                      <a:schemeClr val="accent4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프로그램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개발 총괄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396273-C42A-4733-B0A4-0E1B3FBE76AE}"/>
                  </a:ext>
                </a:extLst>
              </p:cNvPr>
              <p:cNvSpPr txBox="1"/>
              <p:nvPr/>
            </p:nvSpPr>
            <p:spPr>
              <a:xfrm>
                <a:off x="2141847" y="4725317"/>
                <a:ext cx="9877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김병현</a:t>
                </a:r>
              </a:p>
            </p:txBody>
          </p:sp>
        </p:grpSp>
        <p:pic>
          <p:nvPicPr>
            <p:cNvPr id="72" name="그래픽 71" descr="남성 프로그래머 단색으로 채워진">
              <a:extLst>
                <a:ext uri="{FF2B5EF4-FFF2-40B4-BE49-F238E27FC236}">
                  <a16:creationId xmlns:a16="http://schemas.microsoft.com/office/drawing/2014/main" id="{5A431D31-1C92-48D2-8A3F-F72D82111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77636" y="1926182"/>
              <a:ext cx="914400" cy="914400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FBEEDB9-B5E1-481A-8694-C6A15839E55C}"/>
              </a:ext>
            </a:extLst>
          </p:cNvPr>
          <p:cNvGrpSpPr/>
          <p:nvPr/>
        </p:nvGrpSpPr>
        <p:grpSpPr>
          <a:xfrm>
            <a:off x="8579721" y="1655241"/>
            <a:ext cx="2650085" cy="3393987"/>
            <a:chOff x="8579721" y="1655241"/>
            <a:chExt cx="2650085" cy="339398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21668A2-2480-4949-B725-FA5011E3E432}"/>
                </a:ext>
              </a:extLst>
            </p:cNvPr>
            <p:cNvGrpSpPr/>
            <p:nvPr/>
          </p:nvGrpSpPr>
          <p:grpSpPr>
            <a:xfrm>
              <a:off x="8579721" y="1655241"/>
              <a:ext cx="2650085" cy="3393987"/>
              <a:chOff x="809793" y="1419759"/>
              <a:chExt cx="2650085" cy="3393987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AE1207ED-E0BD-4BE1-B026-A3A872938A1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98238" y="1419759"/>
                <a:ext cx="2073196" cy="2073196"/>
                <a:chOff x="1273277" y="1740016"/>
                <a:chExt cx="2728646" cy="2728646"/>
              </a:xfrm>
            </p:grpSpPr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3C51FC60-0E16-488B-ACC7-8366C18F82C2}"/>
                    </a:ext>
                  </a:extLst>
                </p:cNvPr>
                <p:cNvSpPr/>
                <p:nvPr/>
              </p:nvSpPr>
              <p:spPr>
                <a:xfrm>
                  <a:off x="1273277" y="1740016"/>
                  <a:ext cx="2728646" cy="272864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KoPub돋움체 Bold" panose="00000800000000000000" pitchFamily="2" charset="-127"/>
                    <a:ea typeface="KoPub돋움체 Bold" panose="00000800000000000000" pitchFamily="2" charset="-127"/>
                  </a:endParaRPr>
                </a:p>
              </p:txBody>
            </p:sp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6D35DC8F-18A2-4A53-8237-CF00946A1E6F}"/>
                    </a:ext>
                  </a:extLst>
                </p:cNvPr>
                <p:cNvSpPr/>
                <p:nvPr/>
              </p:nvSpPr>
              <p:spPr>
                <a:xfrm>
                  <a:off x="1532851" y="1999589"/>
                  <a:ext cx="2209497" cy="220949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KoPub돋움체 Bold" panose="00000800000000000000" pitchFamily="2" charset="-127"/>
                    <a:ea typeface="KoPub돋움체 Bold" panose="00000800000000000000" pitchFamily="2" charset="-127"/>
                  </a:endParaRPr>
                </a:p>
              </p:txBody>
            </p:sp>
          </p:grp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880BC2BB-C978-431C-94EA-5D99011B3160}"/>
                  </a:ext>
                </a:extLst>
              </p:cNvPr>
              <p:cNvGrpSpPr/>
              <p:nvPr/>
            </p:nvGrpSpPr>
            <p:grpSpPr>
              <a:xfrm>
                <a:off x="809793" y="4013526"/>
                <a:ext cx="2650085" cy="800220"/>
                <a:chOff x="713853" y="4725317"/>
                <a:chExt cx="3843777" cy="800220"/>
              </a:xfrm>
            </p:grpSpPr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6371FFF-B02C-4D73-B4AF-AE4A90E66A04}"/>
                    </a:ext>
                  </a:extLst>
                </p:cNvPr>
                <p:cNvSpPr txBox="1"/>
                <p:nvPr/>
              </p:nvSpPr>
              <p:spPr>
                <a:xfrm>
                  <a:off x="713853" y="5125427"/>
                  <a:ext cx="384377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000" dirty="0">
                      <a:solidFill>
                        <a:schemeClr val="bg1">
                          <a:lumMod val="50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전체 </a:t>
                  </a:r>
                  <a:r>
                    <a:rPr lang="ko-KR" altLang="en-US" sz="2000" dirty="0">
                      <a:solidFill>
                        <a:schemeClr val="accent4"/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프로그램</a:t>
                  </a:r>
                  <a:r>
                    <a:rPr lang="ko-KR" altLang="en-US" sz="2000" dirty="0">
                      <a:solidFill>
                        <a:schemeClr val="bg1">
                          <a:lumMod val="50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 개발 총괄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4485004-F578-479A-9A76-B8173B440776}"/>
                    </a:ext>
                  </a:extLst>
                </p:cNvPr>
                <p:cNvSpPr txBox="1"/>
                <p:nvPr/>
              </p:nvSpPr>
              <p:spPr>
                <a:xfrm>
                  <a:off x="2113526" y="4725317"/>
                  <a:ext cx="10444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400" dirty="0" err="1"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박선</a:t>
                  </a:r>
                  <a:endParaRPr lang="ko-KR" altLang="en-US" sz="24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endParaRPr>
                </a:p>
              </p:txBody>
            </p:sp>
          </p:grpSp>
        </p:grpSp>
        <p:pic>
          <p:nvPicPr>
            <p:cNvPr id="77" name="그래픽 76" descr="여성 프로그래머 단색으로 채워진">
              <a:extLst>
                <a:ext uri="{FF2B5EF4-FFF2-40B4-BE49-F238E27FC236}">
                  <a16:creationId xmlns:a16="http://schemas.microsoft.com/office/drawing/2014/main" id="{C1A0F42E-BD69-42D0-A172-39D56618A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47557" y="216166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311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7296CAE1-F0B4-4DAD-AA79-CF8C4A7520D7}"/>
              </a:ext>
            </a:extLst>
          </p:cNvPr>
          <p:cNvSpPr/>
          <p:nvPr/>
        </p:nvSpPr>
        <p:spPr>
          <a:xfrm>
            <a:off x="0" y="1851162"/>
            <a:ext cx="9580880" cy="4082278"/>
          </a:xfrm>
          <a:prstGeom prst="homePlat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래픽 5" descr="메뉴 단색으로 채워진">
            <a:extLst>
              <a:ext uri="{FF2B5EF4-FFF2-40B4-BE49-F238E27FC236}">
                <a16:creationId xmlns:a16="http://schemas.microsoft.com/office/drawing/2014/main" id="{2C40989E-F682-4AB7-B625-FC238FF54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270" y="1851162"/>
            <a:ext cx="2538248" cy="253824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160E1DD-A8D7-4641-AB19-A6AC6BC6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130" y="2760772"/>
            <a:ext cx="10515600" cy="2852737"/>
          </a:xfrm>
        </p:spPr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소개</a:t>
            </a:r>
          </a:p>
        </p:txBody>
      </p:sp>
    </p:spTree>
    <p:extLst>
      <p:ext uri="{BB962C8B-B14F-4D97-AF65-F5344CB8AC3E}">
        <p14:creationId xmlns:p14="http://schemas.microsoft.com/office/powerpoint/2010/main" val="58699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AB939082-7AA0-42A0-A6D6-BB202C4A1A98}"/>
              </a:ext>
            </a:extLst>
          </p:cNvPr>
          <p:cNvSpPr/>
          <p:nvPr/>
        </p:nvSpPr>
        <p:spPr>
          <a:xfrm>
            <a:off x="1" y="98968"/>
            <a:ext cx="3118128" cy="914400"/>
          </a:xfrm>
          <a:prstGeom prst="homePlat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3F4D18-9AC4-454D-A790-1D7DF822FD26}"/>
              </a:ext>
            </a:extLst>
          </p:cNvPr>
          <p:cNvSpPr>
            <a:spLocks/>
          </p:cNvSpPr>
          <p:nvPr/>
        </p:nvSpPr>
        <p:spPr>
          <a:xfrm>
            <a:off x="1546076" y="1853105"/>
            <a:ext cx="3657600" cy="36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1A4FB5A-371B-4530-AA36-FAE2EA2E40A1}"/>
              </a:ext>
            </a:extLst>
          </p:cNvPr>
          <p:cNvGrpSpPr/>
          <p:nvPr/>
        </p:nvGrpSpPr>
        <p:grpSpPr>
          <a:xfrm>
            <a:off x="1409399" y="1853104"/>
            <a:ext cx="3657600" cy="3657600"/>
            <a:chOff x="1273277" y="1740016"/>
            <a:chExt cx="2728646" cy="2728646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9BD6C29A-8264-415C-8158-E0B70C005B26}"/>
                </a:ext>
              </a:extLst>
            </p:cNvPr>
            <p:cNvSpPr/>
            <p:nvPr/>
          </p:nvSpPr>
          <p:spPr>
            <a:xfrm>
              <a:off x="1273277" y="1740016"/>
              <a:ext cx="2728646" cy="27286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ACAB794-87FA-4346-8DD6-185595DAF1D5}"/>
                </a:ext>
              </a:extLst>
            </p:cNvPr>
            <p:cNvSpPr/>
            <p:nvPr/>
          </p:nvSpPr>
          <p:spPr>
            <a:xfrm>
              <a:off x="1532851" y="1999589"/>
              <a:ext cx="2209497" cy="220949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36779" y="9896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 </a:t>
            </a:r>
            <a:r>
              <a:rPr lang="ko-KR" altLang="en-US" sz="2000" dirty="0">
                <a:solidFill>
                  <a:schemeClr val="accent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소개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36779" y="513619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기획 배경</a:t>
            </a:r>
          </a:p>
        </p:txBody>
      </p:sp>
      <p:pic>
        <p:nvPicPr>
          <p:cNvPr id="3" name="그래픽 2" descr="메뉴 단색으로 채워진">
            <a:extLst>
              <a:ext uri="{FF2B5EF4-FFF2-40B4-BE49-F238E27FC236}">
                <a16:creationId xmlns:a16="http://schemas.microsoft.com/office/drawing/2014/main" id="{130260BA-73F7-40ED-B9CB-55FC15014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98968"/>
            <a:ext cx="914400" cy="914400"/>
          </a:xfrm>
          <a:prstGeom prst="rect">
            <a:avLst/>
          </a:prstGeom>
        </p:spPr>
      </p:pic>
      <p:pic>
        <p:nvPicPr>
          <p:cNvPr id="5" name="그래픽 4" descr="먹고 있는 사람 단색으로 채워진">
            <a:extLst>
              <a:ext uri="{FF2B5EF4-FFF2-40B4-BE49-F238E27FC236}">
                <a16:creationId xmlns:a16="http://schemas.microsoft.com/office/drawing/2014/main" id="{C5A868E5-C6F2-40BF-8BE4-CD86E8653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67912" y="2431934"/>
            <a:ext cx="2685393" cy="2685393"/>
          </a:xfrm>
          <a:prstGeom prst="rect">
            <a:avLst/>
          </a:prstGeom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32A0BFB2-5153-413E-B851-2726DCAB2A26}"/>
              </a:ext>
            </a:extLst>
          </p:cNvPr>
          <p:cNvSpPr>
            <a:spLocks/>
          </p:cNvSpPr>
          <p:nvPr/>
        </p:nvSpPr>
        <p:spPr>
          <a:xfrm>
            <a:off x="7125003" y="1853105"/>
            <a:ext cx="3657600" cy="36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DDAAF1E-BB7E-46CB-ACA0-AF10B32BB682}"/>
              </a:ext>
            </a:extLst>
          </p:cNvPr>
          <p:cNvGrpSpPr/>
          <p:nvPr/>
        </p:nvGrpSpPr>
        <p:grpSpPr>
          <a:xfrm>
            <a:off x="6988326" y="1853104"/>
            <a:ext cx="3657600" cy="3657600"/>
            <a:chOff x="1273277" y="1740016"/>
            <a:chExt cx="2728646" cy="2728646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4EF2087-CB11-438C-9E7B-E22A5264D9AD}"/>
                </a:ext>
              </a:extLst>
            </p:cNvPr>
            <p:cNvSpPr/>
            <p:nvPr/>
          </p:nvSpPr>
          <p:spPr>
            <a:xfrm>
              <a:off x="1273277" y="1740016"/>
              <a:ext cx="2728646" cy="27286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3021DC80-EFF1-449A-805A-2B51CD4438D7}"/>
                </a:ext>
              </a:extLst>
            </p:cNvPr>
            <p:cNvSpPr/>
            <p:nvPr/>
          </p:nvSpPr>
          <p:spPr>
            <a:xfrm>
              <a:off x="1532851" y="1999589"/>
              <a:ext cx="2209497" cy="220949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pic>
        <p:nvPicPr>
          <p:cNvPr id="9" name="그래픽 8" descr="스마트폰 단색으로 채워진">
            <a:extLst>
              <a:ext uri="{FF2B5EF4-FFF2-40B4-BE49-F238E27FC236}">
                <a16:creationId xmlns:a16="http://schemas.microsoft.com/office/drawing/2014/main" id="{58F7AE13-5A41-4F3E-8E7C-9AF0339782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53393" y="2546337"/>
            <a:ext cx="2456588" cy="2456588"/>
          </a:xfrm>
          <a:prstGeom prst="rect">
            <a:avLst/>
          </a:prstGeom>
        </p:spPr>
      </p:pic>
      <p:pic>
        <p:nvPicPr>
          <p:cNvPr id="12" name="그래픽 11" descr="파스타 윤곽선">
            <a:extLst>
              <a:ext uri="{FF2B5EF4-FFF2-40B4-BE49-F238E27FC236}">
                <a16:creationId xmlns:a16="http://schemas.microsoft.com/office/drawing/2014/main" id="{7716005E-FB30-4D49-B96C-CAF1BCE3D7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24487" y="31616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3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AA261349-E042-4099-852D-DA589B354787}"/>
              </a:ext>
            </a:extLst>
          </p:cNvPr>
          <p:cNvSpPr/>
          <p:nvPr/>
        </p:nvSpPr>
        <p:spPr>
          <a:xfrm>
            <a:off x="1" y="98968"/>
            <a:ext cx="3118128" cy="914400"/>
          </a:xfrm>
          <a:prstGeom prst="homePlat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36779" y="9896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 </a:t>
            </a:r>
            <a:r>
              <a:rPr lang="ko-KR" altLang="en-US" sz="2000" dirty="0">
                <a:solidFill>
                  <a:schemeClr val="accent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소개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36779" y="513619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목표 기능</a:t>
            </a:r>
          </a:p>
        </p:txBody>
      </p:sp>
      <p:pic>
        <p:nvPicPr>
          <p:cNvPr id="3" name="그래픽 2" descr="메뉴 단색으로 채워진">
            <a:extLst>
              <a:ext uri="{FF2B5EF4-FFF2-40B4-BE49-F238E27FC236}">
                <a16:creationId xmlns:a16="http://schemas.microsoft.com/office/drawing/2014/main" id="{130260BA-73F7-40ED-B9CB-55FC15014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98968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B2425E-7A5A-4408-9E45-17354229C3BB}"/>
              </a:ext>
            </a:extLst>
          </p:cNvPr>
          <p:cNvSpPr txBox="1"/>
          <p:nvPr/>
        </p:nvSpPr>
        <p:spPr>
          <a:xfrm>
            <a:off x="499242" y="1855627"/>
            <a:ext cx="1135117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사용자 사진 분류 및 분석 후 오늘의 메뉴 추천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근처 식당 파악 및 추천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식사 시간 때마다 </a:t>
            </a:r>
            <a:r>
              <a:rPr lang="en-US" altLang="ko-KR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push</a:t>
            </a: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알림으로 주변 맛집 추천</a:t>
            </a:r>
            <a:endParaRPr lang="en-US" altLang="ko-KR" sz="2000" dirty="0">
              <a:solidFill>
                <a:schemeClr val="accent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accent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accent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음식사진 분류 </a:t>
            </a:r>
            <a:r>
              <a:rPr lang="en-US" altLang="ko-KR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ko-KR" altLang="en-US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관련 </a:t>
            </a:r>
            <a:r>
              <a:rPr lang="en-US" altLang="ko-KR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ai </a:t>
            </a:r>
            <a:r>
              <a:rPr lang="ko-KR" altLang="en-US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오픈소스 활용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주변 식당 추천은 카카오 </a:t>
            </a:r>
            <a:r>
              <a:rPr lang="en-US" altLang="ko-KR" dirty="0" err="1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api</a:t>
            </a:r>
            <a:r>
              <a:rPr lang="ko-KR" altLang="en-US" dirty="0" err="1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</a:t>
            </a:r>
            <a:r>
              <a:rPr lang="ko-KR" altLang="en-US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활용한다 </a:t>
            </a:r>
            <a:r>
              <a:rPr lang="en-US" altLang="ko-KR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</a:t>
            </a:r>
            <a:r>
              <a:rPr lang="ko-KR" altLang="en-US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카카오 </a:t>
            </a:r>
            <a:r>
              <a:rPr lang="en-US" altLang="ko-KR" dirty="0" err="1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api</a:t>
            </a:r>
            <a:r>
              <a:rPr lang="ko-KR" altLang="en-US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 제한에 따라 마포구</a:t>
            </a:r>
            <a:r>
              <a:rPr lang="en-US" altLang="ko-KR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/</a:t>
            </a:r>
            <a:r>
              <a:rPr lang="ko-KR" altLang="en-US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서대문구 업체로 한정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음식 사진에 대한 정보 추출 </a:t>
            </a:r>
            <a:r>
              <a:rPr lang="en-US" altLang="ko-KR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+ </a:t>
            </a:r>
            <a:r>
              <a:rPr lang="ko-KR" altLang="en-US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음식점의 정보 추출 </a:t>
            </a:r>
            <a:endParaRPr lang="en-US" altLang="ko-KR" dirty="0">
              <a:solidFill>
                <a:schemeClr val="accent3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양쪽에서 추출된 정보 유사성에 기반하여 추천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ios</a:t>
            </a:r>
            <a:r>
              <a:rPr lang="en-US" altLang="ko-KR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/swift </a:t>
            </a:r>
            <a:r>
              <a:rPr lang="ko-KR" altLang="en-US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기반 애플리케이션 개발</a:t>
            </a:r>
          </a:p>
        </p:txBody>
      </p:sp>
    </p:spTree>
    <p:extLst>
      <p:ext uri="{BB962C8B-B14F-4D97-AF65-F5344CB8AC3E}">
        <p14:creationId xmlns:p14="http://schemas.microsoft.com/office/powerpoint/2010/main" val="3442791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2FCB89D3-2B92-4828-B09A-DABADA2CE49B}"/>
              </a:ext>
            </a:extLst>
          </p:cNvPr>
          <p:cNvSpPr/>
          <p:nvPr/>
        </p:nvSpPr>
        <p:spPr>
          <a:xfrm>
            <a:off x="0" y="1851162"/>
            <a:ext cx="9580880" cy="4082278"/>
          </a:xfrm>
          <a:prstGeom prst="homePlat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래픽 5" descr="메뉴 단색으로 채워진">
            <a:extLst>
              <a:ext uri="{FF2B5EF4-FFF2-40B4-BE49-F238E27FC236}">
                <a16:creationId xmlns:a16="http://schemas.microsoft.com/office/drawing/2014/main" id="{2C40989E-F682-4AB7-B625-FC238FF54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270" y="1851162"/>
            <a:ext cx="2538248" cy="253824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160E1DD-A8D7-4641-AB19-A6AC6BC6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130" y="2760772"/>
            <a:ext cx="10515600" cy="2852737"/>
          </a:xfrm>
        </p:spPr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구현</a:t>
            </a:r>
          </a:p>
        </p:txBody>
      </p:sp>
    </p:spTree>
    <p:extLst>
      <p:ext uri="{BB962C8B-B14F-4D97-AF65-F5344CB8AC3E}">
        <p14:creationId xmlns:p14="http://schemas.microsoft.com/office/powerpoint/2010/main" val="3852424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B56A80AB-8EDC-450A-8229-D04779359AC6}"/>
              </a:ext>
            </a:extLst>
          </p:cNvPr>
          <p:cNvSpPr/>
          <p:nvPr/>
        </p:nvSpPr>
        <p:spPr>
          <a:xfrm>
            <a:off x="1" y="98968"/>
            <a:ext cx="3118128" cy="914400"/>
          </a:xfrm>
          <a:prstGeom prst="homePlat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36779" y="9896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 </a:t>
            </a:r>
            <a:r>
              <a:rPr lang="ko-KR" altLang="en-US" sz="2000" dirty="0">
                <a:solidFill>
                  <a:schemeClr val="accent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구현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36779" y="513619"/>
            <a:ext cx="1617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Flow chart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래픽 2" descr="메뉴 단색으로 채워진">
            <a:extLst>
              <a:ext uri="{FF2B5EF4-FFF2-40B4-BE49-F238E27FC236}">
                <a16:creationId xmlns:a16="http://schemas.microsoft.com/office/drawing/2014/main" id="{130260BA-73F7-40ED-B9CB-55FC15014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98968"/>
            <a:ext cx="914400" cy="9144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46A9EF0-D97F-4A59-BE33-568EC7ACE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749" y="0"/>
            <a:ext cx="4611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39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ED1FD587-03C1-4D4E-9A4D-6A31AB570CFF}"/>
              </a:ext>
            </a:extLst>
          </p:cNvPr>
          <p:cNvSpPr/>
          <p:nvPr/>
        </p:nvSpPr>
        <p:spPr>
          <a:xfrm>
            <a:off x="1" y="98968"/>
            <a:ext cx="3118128" cy="914400"/>
          </a:xfrm>
          <a:prstGeom prst="homePlat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36779" y="9896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 </a:t>
            </a:r>
            <a:r>
              <a:rPr lang="ko-KR" altLang="en-US" sz="2000" dirty="0">
                <a:solidFill>
                  <a:schemeClr val="accent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구현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36779" y="513619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Food</a:t>
            </a:r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classifier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래픽 2" descr="메뉴 단색으로 채워진">
            <a:extLst>
              <a:ext uri="{FF2B5EF4-FFF2-40B4-BE49-F238E27FC236}">
                <a16:creationId xmlns:a16="http://schemas.microsoft.com/office/drawing/2014/main" id="{130260BA-73F7-40ED-B9CB-55FC15014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98968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B2425E-7A5A-4408-9E45-17354229C3BB}"/>
              </a:ext>
            </a:extLst>
          </p:cNvPr>
          <p:cNvSpPr txBox="1"/>
          <p:nvPr/>
        </p:nvSpPr>
        <p:spPr>
          <a:xfrm>
            <a:off x="420414" y="1834607"/>
            <a:ext cx="1135117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분류 시스템 </a:t>
            </a:r>
            <a:r>
              <a:rPr lang="en-US" altLang="ko-KR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오픈 소스 활용</a:t>
            </a:r>
            <a:r>
              <a:rPr lang="en-US" altLang="ko-KR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(</a:t>
            </a: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링크 추가</a:t>
            </a:r>
            <a:r>
              <a:rPr lang="en-US" altLang="ko-KR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데이터셋</a:t>
            </a:r>
            <a:endParaRPr lang="en-US" altLang="ko-KR" sz="2000" dirty="0">
              <a:solidFill>
                <a:schemeClr val="accent3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Food-101N : 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 </a:t>
            </a:r>
            <a:r>
              <a:rPr lang="en-US" altLang="ko-KR" sz="2000" i="0" dirty="0">
                <a:solidFill>
                  <a:srgbClr val="212529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Label Noise</a:t>
            </a:r>
            <a:r>
              <a:rPr lang="ko-KR" altLang="en-US" sz="2000" i="0" dirty="0">
                <a:solidFill>
                  <a:srgbClr val="212529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</a:t>
            </a:r>
            <a:r>
              <a:rPr lang="ko-KR" altLang="en-US" sz="2000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포함한 양식 </a:t>
            </a:r>
            <a:r>
              <a:rPr lang="en-US" altLang="ko-KR" sz="2000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101</a:t>
            </a:r>
            <a:r>
              <a:rPr lang="ko-KR" altLang="en-US" sz="2000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종</a:t>
            </a:r>
            <a:br>
              <a:rPr lang="en-US" altLang="ko-KR" sz="2000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en-US" altLang="ko-KR" sz="2000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en-US" altLang="ko-KR" sz="2000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hlinkClick r:id="rId4"/>
              </a:rPr>
              <a:t>https://kuanghuei.github.io/Food-101N/</a:t>
            </a:r>
            <a:r>
              <a:rPr lang="en-US" altLang="ko-KR" sz="2000" dirty="0">
                <a:solidFill>
                  <a:schemeClr val="accent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한국 음식 이미지 </a:t>
            </a:r>
            <a:r>
              <a:rPr lang="en-US" altLang="ko-KR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AI </a:t>
            </a:r>
            <a:r>
              <a:rPr lang="ko-KR" altLang="en-US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</a:t>
            </a:r>
            <a:r>
              <a:rPr lang="en-US" altLang="ko-KR" sz="2000" dirty="0">
                <a:solidFill>
                  <a:schemeClr val="accent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한국인이 즐겨 먹는 음식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150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종</a:t>
            </a:r>
            <a:br>
              <a:rPr lang="en-US" altLang="ko-KR" sz="2000" b="0" i="0" dirty="0">
                <a:solidFill>
                  <a:srgbClr val="333333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en-US" altLang="ko-KR" sz="2000" b="0" i="0" dirty="0">
                <a:solidFill>
                  <a:srgbClr val="333333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200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  <a:hlinkClick r:id="rId5"/>
              </a:rPr>
              <a:t>https://aihub.or.kr/aidata/13594</a:t>
            </a:r>
            <a:r>
              <a:rPr lang="en-US" altLang="ko-KR" sz="200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endParaRPr lang="en-US" altLang="ko-KR" sz="2000" dirty="0"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accent3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결과 </a:t>
            </a:r>
            <a:r>
              <a:rPr lang="en-US" altLang="ko-KR" sz="2000" dirty="0">
                <a:solidFill>
                  <a:schemeClr val="accent3"/>
                </a:solidFill>
                <a:highlight>
                  <a:srgbClr val="FFFF00"/>
                </a:highligh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ko-KR" altLang="en-US" sz="2000" dirty="0">
                <a:solidFill>
                  <a:schemeClr val="accent3"/>
                </a:solidFill>
                <a:highlight>
                  <a:srgbClr val="FFFF00"/>
                </a:highligh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정확도 캡쳐 이미지 추가</a:t>
            </a:r>
            <a:r>
              <a:rPr lang="en-US" altLang="ko-KR" sz="2000" dirty="0">
                <a:solidFill>
                  <a:schemeClr val="accent3"/>
                </a:solidFill>
                <a:highlight>
                  <a:srgbClr val="FFFF00"/>
                </a:highligh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3"/>
                </a:solidFill>
                <a:highlight>
                  <a:srgbClr val="FFFF00"/>
                </a:highligh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2000" dirty="0">
                <a:solidFill>
                  <a:schemeClr val="accent3"/>
                </a:solidFill>
                <a:highlight>
                  <a:srgbClr val="FFFF00"/>
                </a:highligh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대충 모델 사진</a:t>
            </a:r>
            <a:r>
              <a:rPr lang="en-US" altLang="ko-KR" sz="2000" dirty="0">
                <a:solidFill>
                  <a:schemeClr val="accent3"/>
                </a:solidFill>
                <a:highlight>
                  <a:srgbClr val="FFFF00"/>
                </a:highligh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..? </a:t>
            </a:r>
            <a:r>
              <a:rPr lang="ko-KR" altLang="en-US" sz="2000" dirty="0">
                <a:solidFill>
                  <a:schemeClr val="accent3"/>
                </a:solidFill>
                <a:highlight>
                  <a:srgbClr val="FFFF00"/>
                </a:highligh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이미지 추가할 예정</a:t>
            </a:r>
            <a:r>
              <a:rPr lang="en-US" altLang="ko-KR" sz="2000" dirty="0">
                <a:solidFill>
                  <a:schemeClr val="accent3"/>
                </a:solidFill>
                <a:highlight>
                  <a:srgbClr val="FFFF00"/>
                </a:highligh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accent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accent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accent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073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배트맨노랑">
      <a:dk1>
        <a:sysClr val="windowText" lastClr="000000"/>
      </a:dk1>
      <a:lt1>
        <a:sysClr val="window" lastClr="FFFFFF"/>
      </a:lt1>
      <a:dk2>
        <a:srgbClr val="2E75B5"/>
      </a:dk2>
      <a:lt2>
        <a:srgbClr val="E7E6E6"/>
      </a:lt2>
      <a:accent1>
        <a:srgbClr val="FEC800"/>
      </a:accent1>
      <a:accent2>
        <a:srgbClr val="E7AB63"/>
      </a:accent2>
      <a:accent3>
        <a:srgbClr val="3A3838"/>
      </a:accent3>
      <a:accent4>
        <a:srgbClr val="757070"/>
      </a:accent4>
      <a:accent5>
        <a:srgbClr val="FFE78F"/>
      </a:accent5>
      <a:accent6>
        <a:srgbClr val="FFF4CB"/>
      </a:accent6>
      <a:hlink>
        <a:srgbClr val="3A1500"/>
      </a:hlink>
      <a:folHlink>
        <a:srgbClr val="3A15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2375</TotalTime>
  <Words>552</Words>
  <Application>Microsoft Office PowerPoint</Application>
  <PresentationFormat>와이드스크린</PresentationFormat>
  <Paragraphs>109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맑은 고딕</vt:lpstr>
      <vt:lpstr>KoPub돋움체 Light</vt:lpstr>
      <vt:lpstr>KoPub돋움체 Medium</vt:lpstr>
      <vt:lpstr>Arial</vt:lpstr>
      <vt:lpstr>Open Sans</vt:lpstr>
      <vt:lpstr>KoPub돋움체 Bold</vt:lpstr>
      <vt:lpstr>Wingdings</vt:lpstr>
      <vt:lpstr>Office 테마</vt:lpstr>
      <vt:lpstr>PowerPoint 프레젠테이션</vt:lpstr>
      <vt:lpstr>PowerPoint 프레젠테이션</vt:lpstr>
      <vt:lpstr>PowerPoint 프레젠테이션</vt:lpstr>
      <vt:lpstr>프로젝트 소개</vt:lpstr>
      <vt:lpstr>PowerPoint 프레젠테이션</vt:lpstr>
      <vt:lpstr>PowerPoint 프레젠테이션</vt:lpstr>
      <vt:lpstr>프로젝트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한계점 &amp; 향후 계획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김세연</cp:lastModifiedBy>
  <cp:revision>55</cp:revision>
  <dcterms:created xsi:type="dcterms:W3CDTF">2018-09-25T05:56:09Z</dcterms:created>
  <dcterms:modified xsi:type="dcterms:W3CDTF">2021-05-09T03:04:29Z</dcterms:modified>
</cp:coreProperties>
</file>