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6" r:id="rId2"/>
    <p:sldId id="312" r:id="rId3"/>
    <p:sldId id="313" r:id="rId4"/>
    <p:sldId id="314" r:id="rId5"/>
    <p:sldId id="315" r:id="rId6"/>
    <p:sldId id="280" r:id="rId7"/>
    <p:sldId id="316" r:id="rId8"/>
    <p:sldId id="317" r:id="rId9"/>
    <p:sldId id="318" r:id="rId10"/>
    <p:sldId id="320" r:id="rId11"/>
    <p:sldId id="319" r:id="rId12"/>
    <p:sldId id="321" r:id="rId13"/>
    <p:sldId id="322" r:id="rId14"/>
    <p:sldId id="323" r:id="rId15"/>
    <p:sldId id="324" r:id="rId16"/>
    <p:sldId id="325" r:id="rId17"/>
    <p:sldId id="326" r:id="rId18"/>
    <p:sldId id="328" r:id="rId19"/>
    <p:sldId id="327" r:id="rId20"/>
    <p:sldId id="329" r:id="rId21"/>
    <p:sldId id="330" r:id="rId22"/>
    <p:sldId id="331" r:id="rId23"/>
    <p:sldId id="334" r:id="rId24"/>
    <p:sldId id="335" r:id="rId25"/>
    <p:sldId id="307" r:id="rId26"/>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7D31"/>
    <a:srgbClr val="FFC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7" autoAdjust="0"/>
    <p:restoredTop sz="71411" autoAdjust="0"/>
  </p:normalViewPr>
  <p:slideViewPr>
    <p:cSldViewPr snapToGrid="0">
      <p:cViewPr varScale="1">
        <p:scale>
          <a:sx n="103" d="100"/>
          <a:sy n="103" d="100"/>
        </p:scale>
        <p:origin x="1320" y="102"/>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A3F75-901C-4E24-8A3B-251C7E8A4875}" type="datetimeFigureOut">
              <a:rPr lang="zh-CN" altLang="en-US" smtClean="0"/>
              <a:t>2022/6/28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5A735-741B-4089-9D48-2C94C02F656E}" type="slidenum">
              <a:rPr lang="zh-CN" altLang="en-US" smtClean="0"/>
              <a:t>‹#›</a:t>
            </a:fld>
            <a:endParaRPr lang="zh-CN" altLang="en-US"/>
          </a:p>
        </p:txBody>
      </p:sp>
    </p:spTree>
    <p:extLst>
      <p:ext uri="{BB962C8B-B14F-4D97-AF65-F5344CB8AC3E}">
        <p14:creationId xmlns:p14="http://schemas.microsoft.com/office/powerpoint/2010/main" val="218163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25A735-741B-4089-9D48-2C94C02F656E}" type="slidenum">
              <a:rPr lang="zh-CN" altLang="en-US" smtClean="0"/>
              <a:t>1</a:t>
            </a:fld>
            <a:endParaRPr lang="zh-CN" altLang="en-US"/>
          </a:p>
        </p:txBody>
      </p:sp>
    </p:spTree>
    <p:extLst>
      <p:ext uri="{BB962C8B-B14F-4D97-AF65-F5344CB8AC3E}">
        <p14:creationId xmlns:p14="http://schemas.microsoft.com/office/powerpoint/2010/main" val="1746959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25A735-741B-4089-9D48-2C94C02F656E}" type="slidenum">
              <a:rPr lang="zh-CN" altLang="en-US" smtClean="0"/>
              <a:t>10</a:t>
            </a:fld>
            <a:endParaRPr lang="zh-CN" altLang="en-US"/>
          </a:p>
        </p:txBody>
      </p:sp>
    </p:spTree>
    <p:extLst>
      <p:ext uri="{BB962C8B-B14F-4D97-AF65-F5344CB8AC3E}">
        <p14:creationId xmlns:p14="http://schemas.microsoft.com/office/powerpoint/2010/main" val="1698690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25A735-741B-4089-9D48-2C94C02F656E}" type="slidenum">
              <a:rPr lang="zh-CN" altLang="en-US" smtClean="0"/>
              <a:t>13</a:t>
            </a:fld>
            <a:endParaRPr lang="zh-CN" altLang="en-US"/>
          </a:p>
        </p:txBody>
      </p:sp>
    </p:spTree>
    <p:extLst>
      <p:ext uri="{BB962C8B-B14F-4D97-AF65-F5344CB8AC3E}">
        <p14:creationId xmlns:p14="http://schemas.microsoft.com/office/powerpoint/2010/main" val="739936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25A735-741B-4089-9D48-2C94C02F656E}" type="slidenum">
              <a:rPr lang="zh-CN" altLang="en-US" smtClean="0"/>
              <a:t>14</a:t>
            </a:fld>
            <a:endParaRPr lang="zh-CN" altLang="en-US"/>
          </a:p>
        </p:txBody>
      </p:sp>
    </p:spTree>
    <p:extLst>
      <p:ext uri="{BB962C8B-B14F-4D97-AF65-F5344CB8AC3E}">
        <p14:creationId xmlns:p14="http://schemas.microsoft.com/office/powerpoint/2010/main" val="2989126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25A735-741B-4089-9D48-2C94C02F656E}" type="slidenum">
              <a:rPr lang="zh-CN" altLang="en-US" smtClean="0"/>
              <a:t>15</a:t>
            </a:fld>
            <a:endParaRPr lang="zh-CN" altLang="en-US"/>
          </a:p>
        </p:txBody>
      </p:sp>
    </p:spTree>
    <p:extLst>
      <p:ext uri="{BB962C8B-B14F-4D97-AF65-F5344CB8AC3E}">
        <p14:creationId xmlns:p14="http://schemas.microsoft.com/office/powerpoint/2010/main" val="573521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25A735-741B-4089-9D48-2C94C02F656E}" type="slidenum">
              <a:rPr lang="zh-CN" altLang="en-US" smtClean="0"/>
              <a:t>16</a:t>
            </a:fld>
            <a:endParaRPr lang="zh-CN" altLang="en-US"/>
          </a:p>
        </p:txBody>
      </p:sp>
    </p:spTree>
    <p:extLst>
      <p:ext uri="{BB962C8B-B14F-4D97-AF65-F5344CB8AC3E}">
        <p14:creationId xmlns:p14="http://schemas.microsoft.com/office/powerpoint/2010/main" val="226472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可以看到，误差分布图</a:t>
            </a:r>
            <a:r>
              <a:rPr lang="en-US" altLang="zh-CN" sz="1200" kern="1200" dirty="0" smtClean="0">
                <a:solidFill>
                  <a:schemeClr val="tx1"/>
                </a:solidFill>
                <a:effectLst/>
                <a:latin typeface="+mn-lt"/>
                <a:ea typeface="+mn-ea"/>
                <a:cs typeface="+mn-cs"/>
              </a:rPr>
              <a:t>3-16</a:t>
            </a:r>
            <a:r>
              <a:rPr lang="zh-CN" altLang="zh-CN" sz="1200" kern="1200" dirty="0" smtClean="0">
                <a:solidFill>
                  <a:schemeClr val="tx1"/>
                </a:solidFill>
                <a:effectLst/>
                <a:latin typeface="+mn-lt"/>
                <a:ea typeface="+mn-ea"/>
                <a:cs typeface="+mn-cs"/>
              </a:rPr>
              <a:t>中有小一部分的预测误差较大，考虑到这些股票可能因为各种因素而使得模型拟合预测效果不佳，实际应用中，考虑从中去除这些股票，不列入方案考虑范围，筛选标准采用去除</a:t>
            </a:r>
            <a:r>
              <a:rPr lang="en-US" altLang="zh-CN" sz="1200" kern="1200" dirty="0" smtClean="0">
                <a:solidFill>
                  <a:schemeClr val="tx1"/>
                </a:solidFill>
                <a:effectLst/>
                <a:latin typeface="+mn-lt"/>
                <a:ea typeface="+mn-ea"/>
                <a:cs typeface="+mn-cs"/>
              </a:rPr>
              <a:t>MSE</a:t>
            </a:r>
            <a:r>
              <a:rPr lang="zh-CN" altLang="zh-CN" sz="1200" kern="1200" dirty="0" smtClean="0">
                <a:solidFill>
                  <a:schemeClr val="tx1"/>
                </a:solidFill>
                <a:effectLst/>
                <a:latin typeface="+mn-lt"/>
                <a:ea typeface="+mn-ea"/>
                <a:cs typeface="+mn-cs"/>
              </a:rPr>
              <a:t>大于</a:t>
            </a:r>
            <a:r>
              <a:rPr lang="en-US" altLang="zh-CN" sz="1200" kern="1200" dirty="0" smtClean="0">
                <a:solidFill>
                  <a:schemeClr val="tx1"/>
                </a:solidFill>
                <a:effectLst/>
                <a:latin typeface="+mn-lt"/>
                <a:ea typeface="+mn-ea"/>
                <a:cs typeface="+mn-cs"/>
              </a:rPr>
              <a:t>0.5</a:t>
            </a:r>
            <a:r>
              <a:rPr lang="zh-CN" altLang="zh-CN" sz="1200" kern="1200" dirty="0" smtClean="0">
                <a:solidFill>
                  <a:schemeClr val="tx1"/>
                </a:solidFill>
                <a:effectLst/>
                <a:latin typeface="+mn-lt"/>
                <a:ea typeface="+mn-ea"/>
                <a:cs typeface="+mn-cs"/>
              </a:rPr>
              <a:t>的股票数据，最终去除了</a:t>
            </a:r>
            <a:r>
              <a:rPr lang="en-US" altLang="zh-CN" sz="1200" kern="1200" dirty="0" smtClean="0">
                <a:solidFill>
                  <a:schemeClr val="tx1"/>
                </a:solidFill>
                <a:effectLst/>
                <a:latin typeface="+mn-lt"/>
                <a:ea typeface="+mn-ea"/>
                <a:cs typeface="+mn-cs"/>
              </a:rPr>
              <a:t>18</a:t>
            </a:r>
            <a:r>
              <a:rPr lang="zh-CN" altLang="zh-CN" sz="1200" kern="1200" dirty="0" smtClean="0">
                <a:solidFill>
                  <a:schemeClr val="tx1"/>
                </a:solidFill>
                <a:effectLst/>
                <a:latin typeface="+mn-lt"/>
                <a:ea typeface="+mn-ea"/>
                <a:cs typeface="+mn-cs"/>
              </a:rPr>
              <a:t>支股票</a:t>
            </a:r>
            <a:endParaRPr lang="zh-CN" altLang="en-US" dirty="0"/>
          </a:p>
        </p:txBody>
      </p:sp>
      <p:sp>
        <p:nvSpPr>
          <p:cNvPr id="4" name="灯片编号占位符 3"/>
          <p:cNvSpPr>
            <a:spLocks noGrp="1"/>
          </p:cNvSpPr>
          <p:nvPr>
            <p:ph type="sldNum" sz="quarter" idx="10"/>
          </p:nvPr>
        </p:nvSpPr>
        <p:spPr/>
        <p:txBody>
          <a:bodyPr/>
          <a:lstStyle/>
          <a:p>
            <a:fld id="{7B25A735-741B-4089-9D48-2C94C02F656E}" type="slidenum">
              <a:rPr lang="zh-CN" altLang="en-US" smtClean="0"/>
              <a:t>17</a:t>
            </a:fld>
            <a:endParaRPr lang="zh-CN" altLang="en-US"/>
          </a:p>
        </p:txBody>
      </p:sp>
    </p:spTree>
    <p:extLst>
      <p:ext uri="{BB962C8B-B14F-4D97-AF65-F5344CB8AC3E}">
        <p14:creationId xmlns:p14="http://schemas.microsoft.com/office/powerpoint/2010/main" val="2165739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将拟合不佳的模型及数据去除，得到的误差情况有了大幅度的改善，且预测误差的分布也比较可观，误差集中的区间范围都比较小。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进行下一步的模型实际应用</a:t>
            </a:r>
            <a:endParaRPr lang="zh-CN" altLang="en-US" dirty="0"/>
          </a:p>
        </p:txBody>
      </p:sp>
      <p:sp>
        <p:nvSpPr>
          <p:cNvPr id="4" name="灯片编号占位符 3"/>
          <p:cNvSpPr>
            <a:spLocks noGrp="1"/>
          </p:cNvSpPr>
          <p:nvPr>
            <p:ph type="sldNum" sz="quarter" idx="10"/>
          </p:nvPr>
        </p:nvSpPr>
        <p:spPr/>
        <p:txBody>
          <a:bodyPr/>
          <a:lstStyle/>
          <a:p>
            <a:fld id="{7B25A735-741B-4089-9D48-2C94C02F656E}" type="slidenum">
              <a:rPr lang="zh-CN" altLang="en-US" smtClean="0"/>
              <a:t>18</a:t>
            </a:fld>
            <a:endParaRPr lang="zh-CN" altLang="en-US"/>
          </a:p>
        </p:txBody>
      </p:sp>
    </p:spTree>
    <p:extLst>
      <p:ext uri="{BB962C8B-B14F-4D97-AF65-F5344CB8AC3E}">
        <p14:creationId xmlns:p14="http://schemas.microsoft.com/office/powerpoint/2010/main" val="3923160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4A1E94-C858-498B-9B94-5BBA1E5FD6F2}" type="slidenum">
              <a:rPr lang="zh-CN" altLang="en-US" smtClean="0"/>
              <a:pPr/>
              <a:t>19</a:t>
            </a:fld>
            <a:endParaRPr lang="zh-CN" altLang="en-US"/>
          </a:p>
        </p:txBody>
      </p:sp>
    </p:spTree>
    <p:extLst>
      <p:ext uri="{BB962C8B-B14F-4D97-AF65-F5344CB8AC3E}">
        <p14:creationId xmlns:p14="http://schemas.microsoft.com/office/powerpoint/2010/main" val="1098362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25A735-741B-4089-9D48-2C94C02F656E}" type="slidenum">
              <a:rPr lang="zh-CN" altLang="en-US" smtClean="0"/>
              <a:t>23</a:t>
            </a:fld>
            <a:endParaRPr lang="zh-CN" altLang="en-US"/>
          </a:p>
        </p:txBody>
      </p:sp>
    </p:spTree>
    <p:extLst>
      <p:ext uri="{BB962C8B-B14F-4D97-AF65-F5344CB8AC3E}">
        <p14:creationId xmlns:p14="http://schemas.microsoft.com/office/powerpoint/2010/main" val="3535161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从三个方面介绍本次的课程设计</a:t>
            </a:r>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5105F7DB-1F62-45F8-9551-7A2F318EEAF8}" type="slidenum">
              <a:rPr lang="zh-CN" altLang="en-US" sz="1200">
                <a:latin typeface="Calibri" panose="020F0502020204030204" pitchFamily="34" charset="0"/>
                <a:ea typeface="宋体" panose="02010600030101010101" pitchFamily="2" charset="-122"/>
              </a:rPr>
              <a:pPr fontAlgn="base">
                <a:spcBef>
                  <a:spcPct val="0"/>
                </a:spcBef>
                <a:spcAft>
                  <a:spcPct val="0"/>
                </a:spcAft>
              </a:pPr>
              <a:t>2</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68507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第一点，一些基础介绍</a:t>
            </a:r>
            <a:endParaRPr lang="zh-CN" altLang="en-US" dirty="0"/>
          </a:p>
        </p:txBody>
      </p:sp>
      <p:sp>
        <p:nvSpPr>
          <p:cNvPr id="4" name="灯片编号占位符 3"/>
          <p:cNvSpPr>
            <a:spLocks noGrp="1"/>
          </p:cNvSpPr>
          <p:nvPr>
            <p:ph type="sldNum" sz="quarter" idx="10"/>
          </p:nvPr>
        </p:nvSpPr>
        <p:spPr/>
        <p:txBody>
          <a:bodyPr/>
          <a:lstStyle/>
          <a:p>
            <a:fld id="{DF4A1E94-C858-498B-9B94-5BBA1E5FD6F2}" type="slidenum">
              <a:rPr lang="zh-CN" altLang="en-US" smtClean="0"/>
              <a:pPr/>
              <a:t>3</a:t>
            </a:fld>
            <a:endParaRPr lang="zh-CN" altLang="en-US"/>
          </a:p>
        </p:txBody>
      </p:sp>
    </p:spTree>
    <p:extLst>
      <p:ext uri="{BB962C8B-B14F-4D97-AF65-F5344CB8AC3E}">
        <p14:creationId xmlns:p14="http://schemas.microsoft.com/office/powerpoint/2010/main" val="2733367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000" dirty="0" smtClean="0">
                <a:solidFill>
                  <a:srgbClr val="FFC000"/>
                </a:solidFill>
              </a:rPr>
              <a:t>自</a:t>
            </a:r>
            <a:r>
              <a:rPr lang="en-US" altLang="zh-CN" sz="2000" dirty="0" smtClean="0">
                <a:solidFill>
                  <a:srgbClr val="FFC000"/>
                </a:solidFill>
              </a:rPr>
              <a:t>2015</a:t>
            </a:r>
            <a:r>
              <a:rPr lang="zh-CN" altLang="en-US" sz="2000" dirty="0" smtClean="0">
                <a:solidFill>
                  <a:srgbClr val="FFC000"/>
                </a:solidFill>
              </a:rPr>
              <a:t>年以来，我国新增的投资者数量一直在不断的增加。这里的数据表示的是每一周的增长量</a:t>
            </a:r>
            <a:endParaRPr lang="en-US" altLang="zh-CN" sz="2000" dirty="0" smtClean="0">
              <a:solidFill>
                <a:srgbClr val="FFC000"/>
              </a:solidFill>
            </a:endParaRPr>
          </a:p>
          <a:p>
            <a:r>
              <a:rPr lang="zh-CN" altLang="en-US" sz="2000" dirty="0" smtClean="0">
                <a:solidFill>
                  <a:srgbClr val="FFC000"/>
                </a:solidFill>
              </a:rPr>
              <a:t>后续，增长人数逐渐稳定在每周</a:t>
            </a:r>
            <a:r>
              <a:rPr lang="en-US" altLang="zh-CN" sz="2000" dirty="0" smtClean="0">
                <a:solidFill>
                  <a:srgbClr val="FFC000"/>
                </a:solidFill>
              </a:rPr>
              <a:t>23</a:t>
            </a:r>
            <a:r>
              <a:rPr lang="zh-CN" altLang="en-US" sz="2000" dirty="0" smtClean="0">
                <a:solidFill>
                  <a:srgbClr val="FFC000"/>
                </a:solidFill>
              </a:rPr>
              <a:t>万左右</a:t>
            </a:r>
            <a:r>
              <a:rPr lang="zh-CN" altLang="en-US" sz="3600" dirty="0" smtClean="0"/>
              <a:t>。</a:t>
            </a:r>
            <a:endParaRPr lang="en-US" altLang="zh-CN" sz="3600" dirty="0" smtClean="0"/>
          </a:p>
          <a:p>
            <a:endParaRPr lang="en-US" altLang="zh-CN" dirty="0" smtClean="0"/>
          </a:p>
          <a:p>
            <a:r>
              <a:rPr lang="zh-CN" altLang="en-US" dirty="0" smtClean="0"/>
              <a:t>进入股市的投资者们，肯定是想要从股市中获取更多的利润</a:t>
            </a:r>
            <a:endParaRPr lang="en-US" altLang="zh-CN" dirty="0" smtClean="0"/>
          </a:p>
          <a:p>
            <a:endParaRPr lang="en-US" altLang="zh-CN" dirty="0" smtClean="0"/>
          </a:p>
          <a:p>
            <a:r>
              <a:rPr lang="zh-CN" altLang="en-US" dirty="0" smtClean="0"/>
              <a:t>然而，股市是有风险的，这就需要我们对投资方案进行一个合理的选择。</a:t>
            </a:r>
            <a:endParaRPr lang="en-US" altLang="zh-CN" dirty="0" smtClean="0"/>
          </a:p>
          <a:p>
            <a:endParaRPr lang="en-US" altLang="zh-CN" dirty="0" smtClean="0"/>
          </a:p>
          <a:p>
            <a:r>
              <a:rPr lang="zh-CN" altLang="en-US" dirty="0" smtClean="0"/>
              <a:t>盲目的按照直觉来选择股市实不可取的。</a:t>
            </a:r>
            <a:endParaRPr lang="en-US" altLang="zh-CN" dirty="0" smtClean="0"/>
          </a:p>
          <a:p>
            <a:r>
              <a:rPr lang="zh-CN" altLang="en-US" dirty="0" smtClean="0"/>
              <a:t>这就需要我们将股票的历史数据或其他的因素进行充分有效的分析。</a:t>
            </a:r>
            <a:endParaRPr lang="en-US" altLang="zh-CN" dirty="0" smtClean="0"/>
          </a:p>
          <a:p>
            <a:r>
              <a:rPr lang="zh-CN" altLang="en-US" dirty="0" smtClean="0"/>
              <a:t>进而对股票之后的走势进行预测，当预测较为准确的时候，一定可以从中获取丰厚的收益。</a:t>
            </a:r>
            <a:endParaRPr lang="zh-CN" altLang="en-US" dirty="0"/>
          </a:p>
        </p:txBody>
      </p:sp>
      <p:sp>
        <p:nvSpPr>
          <p:cNvPr id="4" name="灯片编号占位符 3"/>
          <p:cNvSpPr>
            <a:spLocks noGrp="1"/>
          </p:cNvSpPr>
          <p:nvPr>
            <p:ph type="sldNum" sz="quarter" idx="10"/>
          </p:nvPr>
        </p:nvSpPr>
        <p:spPr/>
        <p:txBody>
          <a:bodyPr/>
          <a:lstStyle/>
          <a:p>
            <a:fld id="{7B25A735-741B-4089-9D48-2C94C02F656E}" type="slidenum">
              <a:rPr lang="zh-CN" altLang="en-US" smtClean="0"/>
              <a:t>4</a:t>
            </a:fld>
            <a:endParaRPr lang="zh-CN" altLang="en-US"/>
          </a:p>
        </p:txBody>
      </p:sp>
    </p:spTree>
    <p:extLst>
      <p:ext uri="{BB962C8B-B14F-4D97-AF65-F5344CB8AC3E}">
        <p14:creationId xmlns:p14="http://schemas.microsoft.com/office/powerpoint/2010/main" val="182543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1970</a:t>
            </a:r>
            <a:r>
              <a:rPr lang="zh-CN" altLang="en-US" dirty="0" smtClean="0"/>
              <a:t>年尤金法玛提出的有效市场假说中表明，只有证券市场的价格充分并且及时反映了全部有价值的信息，则市场的价格真实代表了证券的价值。</a:t>
            </a:r>
            <a:endParaRPr lang="en-US" altLang="zh-CN" dirty="0" smtClean="0"/>
          </a:p>
          <a:p>
            <a:endParaRPr lang="en-US" altLang="zh-CN" dirty="0" smtClean="0"/>
          </a:p>
          <a:p>
            <a:r>
              <a:rPr lang="zh-CN" altLang="en-US" dirty="0" smtClean="0"/>
              <a:t>然而在我国的证券市场中，每个投资者获取到的信息并不相同，所以使得股价普遍偏离公司的价值。</a:t>
            </a:r>
            <a:endParaRPr lang="en-US" altLang="zh-CN" dirty="0" smtClean="0"/>
          </a:p>
          <a:p>
            <a:endParaRPr lang="en-US" altLang="zh-CN" dirty="0" smtClean="0"/>
          </a:p>
          <a:p>
            <a:r>
              <a:rPr lang="en-US" altLang="zh-CN" dirty="0" smtClean="0"/>
              <a:t>%</a:t>
            </a:r>
            <a:r>
              <a:rPr lang="zh-CN" altLang="en-US" dirty="0" smtClean="0"/>
              <a:t>我国证券市场不符合有效市场假说。</a:t>
            </a:r>
            <a:endParaRPr lang="en-US" altLang="zh-CN" dirty="0" smtClean="0"/>
          </a:p>
          <a:p>
            <a:endParaRPr lang="en-US" altLang="zh-CN" dirty="0" smtClean="0"/>
          </a:p>
          <a:p>
            <a:r>
              <a:rPr lang="zh-CN" altLang="en-US" dirty="0" smtClean="0"/>
              <a:t>所以我们可以根据股票的历史价格建立适当的模型对股票未来的价格进行合理的预测。</a:t>
            </a:r>
            <a:endParaRPr lang="zh-CN" altLang="en-US" dirty="0"/>
          </a:p>
        </p:txBody>
      </p:sp>
      <p:sp>
        <p:nvSpPr>
          <p:cNvPr id="4" name="灯片编号占位符 3"/>
          <p:cNvSpPr>
            <a:spLocks noGrp="1"/>
          </p:cNvSpPr>
          <p:nvPr>
            <p:ph type="sldNum" sz="quarter" idx="10"/>
          </p:nvPr>
        </p:nvSpPr>
        <p:spPr/>
        <p:txBody>
          <a:bodyPr/>
          <a:lstStyle/>
          <a:p>
            <a:fld id="{7B25A735-741B-4089-9D48-2C94C02F656E}" type="slidenum">
              <a:rPr lang="zh-CN" altLang="en-US" smtClean="0"/>
              <a:t>5</a:t>
            </a:fld>
            <a:endParaRPr lang="zh-CN" altLang="en-US"/>
          </a:p>
        </p:txBody>
      </p:sp>
    </p:spTree>
    <p:extLst>
      <p:ext uri="{BB962C8B-B14F-4D97-AF65-F5344CB8AC3E}">
        <p14:creationId xmlns:p14="http://schemas.microsoft.com/office/powerpoint/2010/main" val="3838182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综上，提出应用</a:t>
            </a:r>
            <a:r>
              <a:rPr lang="en-US" altLang="zh-CN" dirty="0" smtClean="0"/>
              <a:t>HP</a:t>
            </a:r>
            <a:r>
              <a:rPr lang="zh-CN" altLang="en-US" dirty="0" smtClean="0"/>
              <a:t>滤波及时间序列模型</a:t>
            </a:r>
            <a:r>
              <a:rPr lang="en-US" altLang="zh-CN" dirty="0" smtClean="0"/>
              <a:t>ARMA</a:t>
            </a:r>
          </a:p>
          <a:p>
            <a:r>
              <a:rPr lang="zh-CN" altLang="en-US" dirty="0" smtClean="0"/>
              <a:t>建立一个精确度较高、能广泛适用于多种股票且方法较为简易的股票收盘价预测模型。</a:t>
            </a:r>
            <a:endParaRPr lang="zh-CN" altLang="en-US" dirty="0"/>
          </a:p>
        </p:txBody>
      </p:sp>
      <p:sp>
        <p:nvSpPr>
          <p:cNvPr id="4" name="灯片编号占位符 3"/>
          <p:cNvSpPr>
            <a:spLocks noGrp="1"/>
          </p:cNvSpPr>
          <p:nvPr>
            <p:ph type="sldNum" sz="quarter" idx="10"/>
          </p:nvPr>
        </p:nvSpPr>
        <p:spPr/>
        <p:txBody>
          <a:bodyPr/>
          <a:lstStyle/>
          <a:p>
            <a:fld id="{7B25A735-741B-4089-9D48-2C94C02F656E}" type="slidenum">
              <a:rPr lang="zh-CN" altLang="en-US" smtClean="0"/>
              <a:t>6</a:t>
            </a:fld>
            <a:endParaRPr lang="zh-CN" altLang="en-US"/>
          </a:p>
        </p:txBody>
      </p:sp>
    </p:spTree>
    <p:extLst>
      <p:ext uri="{BB962C8B-B14F-4D97-AF65-F5344CB8AC3E}">
        <p14:creationId xmlns:p14="http://schemas.microsoft.com/office/powerpoint/2010/main" val="186222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4A1E94-C858-498B-9B94-5BBA1E5FD6F2}" type="slidenum">
              <a:rPr lang="zh-CN" altLang="en-US" smtClean="0"/>
              <a:pPr/>
              <a:t>7</a:t>
            </a:fld>
            <a:endParaRPr lang="zh-CN" altLang="en-US"/>
          </a:p>
        </p:txBody>
      </p:sp>
    </p:spTree>
    <p:extLst>
      <p:ext uri="{BB962C8B-B14F-4D97-AF65-F5344CB8AC3E}">
        <p14:creationId xmlns:p14="http://schemas.microsoft.com/office/powerpoint/2010/main" val="270631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对于每一只股票的收盘价时间序列，进行</a:t>
            </a:r>
            <a:r>
              <a:rPr lang="en-US" altLang="zh-CN" dirty="0" smtClean="0"/>
              <a:t>HP</a:t>
            </a:r>
            <a:r>
              <a:rPr lang="zh-CN" altLang="en-US" dirty="0" smtClean="0"/>
              <a:t>滤波分离数据，将数据分为周期部分</a:t>
            </a:r>
            <a:r>
              <a:rPr lang="en-US" altLang="zh-CN" dirty="0" smtClean="0"/>
              <a:t>cycle</a:t>
            </a:r>
            <a:r>
              <a:rPr lang="zh-CN" altLang="en-US" dirty="0" smtClean="0"/>
              <a:t>，以及趋势部分</a:t>
            </a:r>
            <a:r>
              <a:rPr lang="en-US" altLang="zh-CN" dirty="0" smtClean="0"/>
              <a:t>trend</a:t>
            </a:r>
            <a:r>
              <a:rPr lang="zh-CN" altLang="en-US" dirty="0" smtClean="0"/>
              <a:t>，分别建立</a:t>
            </a:r>
            <a:r>
              <a:rPr lang="en-US" altLang="zh-CN" dirty="0" smtClean="0"/>
              <a:t>ARMA(</a:t>
            </a:r>
            <a:r>
              <a:rPr lang="en-US" altLang="zh-CN" dirty="0" err="1" smtClean="0"/>
              <a:t>p,q</a:t>
            </a:r>
            <a:r>
              <a:rPr lang="en-US" altLang="zh-CN" dirty="0" smtClean="0"/>
              <a:t>)</a:t>
            </a:r>
            <a:r>
              <a:rPr lang="zh-CN" altLang="en-US" dirty="0" smtClean="0"/>
              <a:t>模型，包括的步骤如下：</a:t>
            </a:r>
          </a:p>
          <a:p>
            <a:r>
              <a:rPr lang="zh-CN" altLang="en-US" dirty="0" smtClean="0"/>
              <a:t>（</a:t>
            </a:r>
            <a:r>
              <a:rPr lang="en-US" altLang="zh-CN" dirty="0" smtClean="0"/>
              <a:t>1</a:t>
            </a:r>
            <a:r>
              <a:rPr lang="zh-CN" altLang="en-US" dirty="0" smtClean="0"/>
              <a:t>）平稳性检验：若不平稳，则预处理数据，使其平稳化；</a:t>
            </a:r>
          </a:p>
          <a:p>
            <a:r>
              <a:rPr lang="zh-CN" altLang="en-US" dirty="0" smtClean="0"/>
              <a:t>（</a:t>
            </a:r>
            <a:r>
              <a:rPr lang="en-US" altLang="zh-CN" dirty="0" smtClean="0"/>
              <a:t>2</a:t>
            </a:r>
            <a:r>
              <a:rPr lang="zh-CN" altLang="en-US" dirty="0" smtClean="0"/>
              <a:t>）定阶：对于模型的</a:t>
            </a:r>
            <a:r>
              <a:rPr lang="en-US" altLang="zh-CN" dirty="0" err="1" smtClean="0"/>
              <a:t>p,q</a:t>
            </a:r>
            <a:r>
              <a:rPr lang="zh-CN" altLang="en-US" dirty="0" smtClean="0"/>
              <a:t>要确定其大小，使用</a:t>
            </a:r>
            <a:r>
              <a:rPr lang="en-US" altLang="zh-CN" dirty="0" smtClean="0"/>
              <a:t>AIC</a:t>
            </a:r>
            <a:r>
              <a:rPr lang="zh-CN" altLang="en-US" dirty="0" smtClean="0"/>
              <a:t>或</a:t>
            </a:r>
            <a:r>
              <a:rPr lang="en-US" altLang="zh-CN" dirty="0" smtClean="0"/>
              <a:t>BIC</a:t>
            </a:r>
            <a:r>
              <a:rPr lang="zh-CN" altLang="en-US" dirty="0" smtClean="0"/>
              <a:t>准则；</a:t>
            </a:r>
          </a:p>
          <a:p>
            <a:r>
              <a:rPr lang="zh-CN" altLang="en-US" dirty="0" smtClean="0"/>
              <a:t>（</a:t>
            </a:r>
            <a:r>
              <a:rPr lang="en-US" altLang="zh-CN" dirty="0" smtClean="0"/>
              <a:t>3</a:t>
            </a:r>
            <a:r>
              <a:rPr lang="zh-CN" altLang="en-US" dirty="0" smtClean="0"/>
              <a:t>）估计：对于模型的参数进行估计；</a:t>
            </a:r>
          </a:p>
          <a:p>
            <a:r>
              <a:rPr lang="zh-CN" altLang="en-US" dirty="0" smtClean="0"/>
              <a:t>（</a:t>
            </a:r>
            <a:r>
              <a:rPr lang="en-US" altLang="zh-CN" dirty="0" smtClean="0"/>
              <a:t>4</a:t>
            </a:r>
            <a:r>
              <a:rPr lang="zh-CN" altLang="en-US" dirty="0" smtClean="0"/>
              <a:t>）显著性检验：对得到的模型进行</a:t>
            </a:r>
            <a:r>
              <a:rPr lang="en-US" altLang="zh-CN" dirty="0" smtClean="0"/>
              <a:t>LB</a:t>
            </a:r>
            <a:r>
              <a:rPr lang="zh-CN" altLang="en-US" dirty="0" smtClean="0"/>
              <a:t>检验；</a:t>
            </a:r>
          </a:p>
          <a:p>
            <a:r>
              <a:rPr lang="zh-CN" altLang="en-US" dirty="0" smtClean="0"/>
              <a:t>（</a:t>
            </a:r>
            <a:r>
              <a:rPr lang="en-US" altLang="zh-CN" dirty="0" smtClean="0"/>
              <a:t>5</a:t>
            </a:r>
            <a:r>
              <a:rPr lang="zh-CN" altLang="en-US" dirty="0" smtClean="0"/>
              <a:t>）预测：使用检验后的模型进行预测，得到预测数据。</a:t>
            </a:r>
          </a:p>
          <a:p>
            <a:endParaRPr lang="en-US" altLang="zh-CN" dirty="0" smtClean="0"/>
          </a:p>
          <a:p>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阶自回归</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表示了</a:t>
            </a:r>
            <a:r>
              <a:rPr lang="en-US" altLang="zh-CN" sz="1200"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时刻的序列值</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可以用前</a:t>
            </a:r>
            <a:r>
              <a:rPr lang="en-US" altLang="zh-CN" sz="1200" kern="1200" dirty="0" smtClean="0">
                <a:solidFill>
                  <a:schemeClr val="tx1"/>
                </a:solidFill>
                <a:effectLst/>
                <a:latin typeface="+mn-lt"/>
                <a:ea typeface="+mn-ea"/>
                <a:cs typeface="+mn-cs"/>
              </a:rPr>
              <a:t>p</a:t>
            </a:r>
            <a:r>
              <a:rPr lang="zh-CN" altLang="zh-CN" sz="1200" kern="1200" dirty="0" smtClean="0">
                <a:solidFill>
                  <a:schemeClr val="tx1"/>
                </a:solidFill>
                <a:effectLst/>
                <a:latin typeface="+mn-lt"/>
                <a:ea typeface="+mn-ea"/>
                <a:cs typeface="+mn-cs"/>
              </a:rPr>
              <a:t>个值进行线性表示，最后加上一个随机干扰项</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q</a:t>
            </a:r>
            <a:r>
              <a:rPr lang="zh-CN" altLang="zh-CN" sz="1200" kern="1200" dirty="0" smtClean="0">
                <a:solidFill>
                  <a:schemeClr val="tx1"/>
                </a:solidFill>
                <a:effectLst/>
                <a:latin typeface="+mn-lt"/>
                <a:ea typeface="+mn-ea"/>
                <a:cs typeface="+mn-cs"/>
              </a:rPr>
              <a:t>阶滑动平均</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认为</a:t>
            </a:r>
            <a:r>
              <a:rPr lang="en-US" altLang="zh-CN" sz="1200" kern="1200" dirty="0" smtClean="0">
                <a:solidFill>
                  <a:schemeClr val="tx1"/>
                </a:solidFill>
                <a:effectLst/>
                <a:latin typeface="+mn-lt"/>
                <a:ea typeface="+mn-ea"/>
                <a:cs typeface="+mn-cs"/>
              </a:rPr>
              <a:t>t</a:t>
            </a:r>
            <a:r>
              <a:rPr lang="zh-CN" altLang="zh-CN" sz="1200" kern="1200" dirty="0" smtClean="0">
                <a:solidFill>
                  <a:schemeClr val="tx1"/>
                </a:solidFill>
                <a:effectLst/>
                <a:latin typeface="+mn-lt"/>
                <a:ea typeface="+mn-ea"/>
                <a:cs typeface="+mn-cs"/>
              </a:rPr>
              <a:t>时刻的序列值</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可以用前</a:t>
            </a:r>
            <a:r>
              <a:rPr lang="en-US" altLang="zh-CN" sz="1200" kern="1200" dirty="0" smtClean="0">
                <a:solidFill>
                  <a:schemeClr val="tx1"/>
                </a:solidFill>
                <a:effectLst/>
                <a:latin typeface="+mn-lt"/>
                <a:ea typeface="+mn-ea"/>
                <a:cs typeface="+mn-cs"/>
              </a:rPr>
              <a:t>q</a:t>
            </a:r>
            <a:r>
              <a:rPr lang="zh-CN" altLang="zh-CN" sz="1200" kern="1200" dirty="0" smtClean="0">
                <a:solidFill>
                  <a:schemeClr val="tx1"/>
                </a:solidFill>
                <a:effectLst/>
                <a:latin typeface="+mn-lt"/>
                <a:ea typeface="+mn-ea"/>
                <a:cs typeface="+mn-cs"/>
              </a:rPr>
              <a:t>个误差项来表示，最后加上一个随机干扰项</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B25A735-741B-4089-9D48-2C94C02F656E}" type="slidenum">
              <a:rPr lang="zh-CN" altLang="en-US" smtClean="0"/>
              <a:t>8</a:t>
            </a:fld>
            <a:endParaRPr lang="zh-CN" altLang="en-US"/>
          </a:p>
        </p:txBody>
      </p:sp>
    </p:spTree>
    <p:extLst>
      <p:ext uri="{BB962C8B-B14F-4D97-AF65-F5344CB8AC3E}">
        <p14:creationId xmlns:p14="http://schemas.microsoft.com/office/powerpoint/2010/main" val="2772374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为了探寻模型方法的可取性，首先，先</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111</a:t>
            </a:r>
            <a:r>
              <a:rPr lang="zh-CN" altLang="zh-CN" sz="1200" kern="1200" dirty="0" smtClean="0">
                <a:solidFill>
                  <a:schemeClr val="tx1"/>
                </a:solidFill>
                <a:effectLst/>
                <a:latin typeface="+mn-lt"/>
                <a:ea typeface="+mn-ea"/>
                <a:cs typeface="+mn-cs"/>
              </a:rPr>
              <a:t>支股票中，随机选出一支，读入数据，选择前</a:t>
            </a:r>
            <a:r>
              <a:rPr lang="en-US" altLang="zh-CN" sz="1200" kern="1200" dirty="0" smtClean="0">
                <a:solidFill>
                  <a:schemeClr val="tx1"/>
                </a:solidFill>
                <a:effectLst/>
                <a:latin typeface="+mn-lt"/>
                <a:ea typeface="+mn-ea"/>
                <a:cs typeface="+mn-cs"/>
              </a:rPr>
              <a:t>485</a:t>
            </a:r>
            <a:r>
              <a:rPr lang="zh-CN" altLang="zh-CN" sz="1200" kern="1200" dirty="0" smtClean="0">
                <a:solidFill>
                  <a:schemeClr val="tx1"/>
                </a:solidFill>
                <a:effectLst/>
                <a:latin typeface="+mn-lt"/>
                <a:ea typeface="+mn-ea"/>
                <a:cs typeface="+mn-cs"/>
              </a:rPr>
              <a:t>个时间序列数据进行构建模型</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B25A735-741B-4089-9D48-2C94C02F656E}" type="slidenum">
              <a:rPr lang="zh-CN" altLang="en-US" smtClean="0"/>
              <a:t>9</a:t>
            </a:fld>
            <a:endParaRPr lang="zh-CN" altLang="en-US"/>
          </a:p>
        </p:txBody>
      </p:sp>
    </p:spTree>
    <p:extLst>
      <p:ext uri="{BB962C8B-B14F-4D97-AF65-F5344CB8AC3E}">
        <p14:creationId xmlns:p14="http://schemas.microsoft.com/office/powerpoint/2010/main" val="182124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AE28444-70DC-4F99-A482-362BC8F11869}" type="datetime1">
              <a:rPr lang="zh-CN" altLang="en-US"/>
              <a:pPr/>
              <a:t>2022/6/28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8C2E514-DB32-4DA8-9B07-28CE4A7EED72}"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8135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AE28444-70DC-4F99-A482-362BC8F11869}" type="datetime1">
              <a:rPr lang="zh-CN" altLang="en-US"/>
              <a:pPr/>
              <a:t>2022/6/28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35414726-57E9-4F46-80B0-32F8CA4D9096}"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17401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AE28444-70DC-4F99-A482-362BC8F11869}" type="datetime1">
              <a:rPr lang="zh-CN" altLang="en-US"/>
              <a:pPr/>
              <a:t>2022/6/28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B7C76FC-AB91-419C-A4B2-5A3070471E3E}"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708653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lvl1pPr>
          </a:lstStyle>
          <a:p>
            <a:fld id="{5AE28444-70DC-4F99-A482-362BC8F11869}" type="datetime1">
              <a:rPr lang="zh-CN" altLang="en-US"/>
              <a:pPr/>
              <a:t>2022/6/28</a:t>
            </a:fld>
            <a:endParaRPr lang="zh-CN" altLang="en-US" sz="1800">
              <a:solidFill>
                <a:schemeClr val="tx1"/>
              </a:solidFill>
            </a:endParaRPr>
          </a:p>
        </p:txBody>
      </p:sp>
      <p:sp>
        <p:nvSpPr>
          <p:cNvPr id="4" name="页脚占位符 3"/>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p:spPr>
        <p:txBody>
          <a:bodyPr/>
          <a:lstStyle>
            <a:lvl1pPr>
              <a:defRPr/>
            </a:lvl1pPr>
          </a:lstStyle>
          <a:p>
            <a:fld id="{0153A5AF-0741-49FA-AE1E-7B33CFEE14B8}"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835788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5"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81684" y="5702300"/>
            <a:ext cx="1725083" cy="89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7401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85086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AE28444-70DC-4F99-A482-362BC8F11869}" type="datetime1">
              <a:rPr lang="zh-CN" altLang="en-US"/>
              <a:pPr/>
              <a:t>2022/6/28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172DB91-980E-4629-9E39-0D8A96FF3AB1}"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659807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fld id="{5AE28444-70DC-4F99-A482-362BC8F11869}" type="datetime1">
              <a:rPr lang="zh-CN" altLang="en-US"/>
              <a:pPr/>
              <a:t>2022/6/28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94CF07F-489E-4C42-AC63-63A224021D9F}"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97363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AE28444-70DC-4F99-A482-362BC8F11869}" type="datetime1">
              <a:rPr lang="zh-CN" altLang="en-US"/>
              <a:pPr/>
              <a:t>2022/6/28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CBBC9107-182C-4564-8B88-974CC757F15F}"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64464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AE28444-70DC-4F99-A482-362BC8F11869}" type="datetime1">
              <a:rPr lang="zh-CN" altLang="en-US"/>
              <a:pPr/>
              <a:t>2022/6/28</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5D22637F-2790-4489-ACD7-E5170F56DD78}"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60785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AE28444-70DC-4F99-A482-362BC8F11869}" type="datetime1">
              <a:rPr lang="zh-CN" altLang="en-US"/>
              <a:pPr/>
              <a:t>2022/6/28</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842A0682-558E-47BA-B498-7B6E697E358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58147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AE28444-70DC-4F99-A482-362BC8F11869}" type="datetime1">
              <a:rPr lang="zh-CN" altLang="en-US"/>
              <a:pPr/>
              <a:t>2022/6/28</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4AB1A791-C026-4AF9-8ABC-209BD9707155}"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79004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5AE28444-70DC-4F99-A482-362BC8F11869}" type="datetime1">
              <a:rPr lang="zh-CN" altLang="en-US"/>
              <a:pPr/>
              <a:t>2022/6/28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CC647401-509F-46C4-8E06-219A2CB1383E}"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562331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fld id="{5AE28444-70DC-4F99-A482-362BC8F11869}" type="datetime1">
              <a:rPr lang="zh-CN" altLang="en-US"/>
              <a:pPr/>
              <a:t>2022/6/28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042DE949-2619-44F3-8C67-363AB6FAB63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55051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6"/>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anose="020F0502020204030204" pitchFamily="34" charset="0"/>
              </a:rPr>
              <a:t>单击此处编辑母版文本样式</a:t>
            </a:r>
          </a:p>
          <a:p>
            <a:pPr lvl="1"/>
            <a:r>
              <a:rPr lang="zh-CN" altLang="zh-CN" smtClean="0">
                <a:sym typeface="Calibri" panose="020F0502020204030204" pitchFamily="34" charset="0"/>
              </a:rPr>
              <a:t>第二级</a:t>
            </a:r>
          </a:p>
          <a:p>
            <a:pPr lvl="2"/>
            <a:r>
              <a:rPr lang="zh-CN" altLang="zh-CN" smtClean="0">
                <a:sym typeface="Calibri" panose="020F0502020204030204" pitchFamily="34" charset="0"/>
              </a:rPr>
              <a:t>第三级</a:t>
            </a:r>
          </a:p>
          <a:p>
            <a:pPr lvl="3"/>
            <a:r>
              <a:rPr lang="zh-CN" altLang="zh-CN" smtClean="0">
                <a:sym typeface="Calibri" panose="020F0502020204030204" pitchFamily="34" charset="0"/>
              </a:rPr>
              <a:t>第四级</a:t>
            </a:r>
          </a:p>
          <a:p>
            <a:pPr lvl="4"/>
            <a:r>
              <a:rPr lang="zh-CN" alt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5AE28444-70DC-4F99-A482-362BC8F11869}" type="datetime1">
              <a:rPr lang="zh-CN" altLang="en-US"/>
              <a:pPr/>
              <a:t>2022/6/28</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DD95D7E-1E3C-4B50-A0D4-3D0E8804F3D6}" type="slidenum">
              <a:rPr lang="zh-CN" altLang="en-US"/>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5"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6" name="文本框 13"/>
          <p:cNvSpPr>
            <a:spLocks noChangeArrowheads="1"/>
          </p:cNvSpPr>
          <p:nvPr/>
        </p:nvSpPr>
        <p:spPr bwMode="auto">
          <a:xfrm>
            <a:off x="130175" y="2713038"/>
            <a:ext cx="12192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5400" b="1" dirty="0">
                <a:solidFill>
                  <a:srgbClr val="5B9BD5"/>
                </a:solidFill>
                <a:latin typeface="微软雅黑" panose="020B0503020204020204" pitchFamily="34" charset="-122"/>
                <a:ea typeface="微软雅黑" panose="020B0503020204020204" pitchFamily="34" charset="-122"/>
                <a:sym typeface="微软雅黑" panose="020B0503020204020204" pitchFamily="34" charset="-122"/>
              </a:rPr>
              <a:t>基于时间序列的股票投资方案</a:t>
            </a:r>
          </a:p>
        </p:txBody>
      </p:sp>
      <p:sp>
        <p:nvSpPr>
          <p:cNvPr id="3077" name="文本框 14"/>
          <p:cNvSpPr>
            <a:spLocks noChangeArrowheads="1"/>
          </p:cNvSpPr>
          <p:nvPr/>
        </p:nvSpPr>
        <p:spPr bwMode="auto">
          <a:xfrm>
            <a:off x="2789238" y="3729038"/>
            <a:ext cx="6921500"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400" dirty="0" smtClean="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信计</a:t>
            </a:r>
            <a:r>
              <a:rPr lang="en-US" altLang="zh-CN" sz="2400" dirty="0" smtClean="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1512 BIN</a:t>
            </a:r>
          </a:p>
          <a:p>
            <a:pPr algn="ctr">
              <a:lnSpc>
                <a:spcPct val="150000"/>
              </a:lnSpc>
            </a:pPr>
            <a:r>
              <a:rPr lang="zh-CN" altLang="en-US" sz="2000" dirty="0" smtClean="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导师</a:t>
            </a:r>
            <a:r>
              <a:rPr lang="zh-CN" altLang="en-US" sz="2000" dirty="0" smtClean="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：林老师</a:t>
            </a:r>
            <a:endParaRPr lang="en-US" altLang="zh-CN" sz="2000" dirty="0" smtClean="0">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en-US" altLang="zh-CN" dirty="0" smtClean="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2019-5-26</a:t>
            </a:r>
            <a:endParaRPr lang="zh-CN" altLang="en-US" dirty="0">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8"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9"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0"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1"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2"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3"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4"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5"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6"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7"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8"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9"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90"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077"/>
                                        </p:tgtEl>
                                        <p:attrNameLst>
                                          <p:attrName>style.visibility</p:attrName>
                                        </p:attrNameLst>
                                      </p:cBhvr>
                                      <p:to>
                                        <p:strVal val="visible"/>
                                      </p:to>
                                    </p:set>
                                    <p:animEffect>
                                      <p:cBhvr>
                                        <p:cTn id="13" dur="1000"/>
                                        <p:tgtEl>
                                          <p:spTgt spid="3077"/>
                                        </p:tgtEl>
                                      </p:cBhvr>
                                    </p:animEffect>
                                    <p:anim calcmode="lin" valueType="num">
                                      <p:cBhvr>
                                        <p:cTn id="14" dur="1000" fill="hold"/>
                                        <p:tgtEl>
                                          <p:spTgt spid="3077"/>
                                        </p:tgtEl>
                                        <p:attrNameLst>
                                          <p:attrName>ppt_x</p:attrName>
                                        </p:attrNameLst>
                                      </p:cBhvr>
                                      <p:tavLst>
                                        <p:tav tm="0">
                                          <p:val>
                                            <p:strVal val="#ppt_x"/>
                                          </p:val>
                                        </p:tav>
                                        <p:tav tm="100000">
                                          <p:val>
                                            <p:strVal val="#ppt_x"/>
                                          </p:val>
                                        </p:tav>
                                      </p:tavLst>
                                    </p:anim>
                                    <p:anim calcmode="lin" valueType="num">
                                      <p:cBhvr>
                                        <p:cTn id="15" dur="1000" fill="hold"/>
                                        <p:tgtEl>
                                          <p:spTgt spid="30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P spid="3077"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dirty="0">
                <a:solidFill>
                  <a:srgbClr val="FFC000"/>
                </a:solidFill>
                <a:cs typeface="+mn-ea"/>
                <a:sym typeface="+mn-lt"/>
              </a:rPr>
              <a:t>模型实证</a:t>
            </a:r>
          </a:p>
        </p:txBody>
      </p:sp>
      <p:pic>
        <p:nvPicPr>
          <p:cNvPr id="4" name="图片 3"/>
          <p:cNvPicPr>
            <a:picLocks noChangeAspect="1"/>
          </p:cNvPicPr>
          <p:nvPr/>
        </p:nvPicPr>
        <p:blipFill>
          <a:blip r:embed="rId3"/>
          <a:stretch>
            <a:fillRect/>
          </a:stretch>
        </p:blipFill>
        <p:spPr>
          <a:xfrm>
            <a:off x="2282548" y="1334559"/>
            <a:ext cx="7749348" cy="4721362"/>
          </a:xfrm>
          <a:prstGeom prst="rect">
            <a:avLst/>
          </a:prstGeom>
        </p:spPr>
      </p:pic>
    </p:spTree>
    <p:extLst>
      <p:ext uri="{BB962C8B-B14F-4D97-AF65-F5344CB8AC3E}">
        <p14:creationId xmlns:p14="http://schemas.microsoft.com/office/powerpoint/2010/main" val="329521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dirty="0">
                <a:solidFill>
                  <a:srgbClr val="FFC000"/>
                </a:solidFill>
                <a:cs typeface="+mn-ea"/>
                <a:sym typeface="+mn-lt"/>
              </a:rPr>
              <a:t>模型实证</a:t>
            </a:r>
          </a:p>
        </p:txBody>
      </p:sp>
      <p:pic>
        <p:nvPicPr>
          <p:cNvPr id="3" name="图片 2"/>
          <p:cNvPicPr>
            <a:picLocks noChangeAspect="1"/>
          </p:cNvPicPr>
          <p:nvPr/>
        </p:nvPicPr>
        <p:blipFill>
          <a:blip r:embed="rId2"/>
          <a:stretch>
            <a:fillRect/>
          </a:stretch>
        </p:blipFill>
        <p:spPr>
          <a:xfrm>
            <a:off x="330613" y="2217737"/>
            <a:ext cx="5686425" cy="1609725"/>
          </a:xfrm>
          <a:prstGeom prst="rect">
            <a:avLst/>
          </a:prstGeom>
        </p:spPr>
      </p:pic>
      <p:pic>
        <p:nvPicPr>
          <p:cNvPr id="4" name="图片 3"/>
          <p:cNvPicPr>
            <a:picLocks noChangeAspect="1"/>
          </p:cNvPicPr>
          <p:nvPr/>
        </p:nvPicPr>
        <p:blipFill>
          <a:blip r:embed="rId3"/>
          <a:stretch>
            <a:fillRect/>
          </a:stretch>
        </p:blipFill>
        <p:spPr>
          <a:xfrm>
            <a:off x="6178550" y="749938"/>
            <a:ext cx="5772150" cy="4829175"/>
          </a:xfrm>
          <a:prstGeom prst="rect">
            <a:avLst/>
          </a:prstGeom>
        </p:spPr>
      </p:pic>
    </p:spTree>
    <p:extLst>
      <p:ext uri="{BB962C8B-B14F-4D97-AF65-F5344CB8AC3E}">
        <p14:creationId xmlns:p14="http://schemas.microsoft.com/office/powerpoint/2010/main" val="83014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dirty="0">
                <a:solidFill>
                  <a:srgbClr val="FFC000"/>
                </a:solidFill>
                <a:cs typeface="+mn-ea"/>
                <a:sym typeface="+mn-lt"/>
              </a:rPr>
              <a:t>模型实证</a:t>
            </a:r>
          </a:p>
        </p:txBody>
      </p:sp>
      <p:pic>
        <p:nvPicPr>
          <p:cNvPr id="6" name="图片 5"/>
          <p:cNvPicPr>
            <a:picLocks noChangeAspect="1"/>
          </p:cNvPicPr>
          <p:nvPr/>
        </p:nvPicPr>
        <p:blipFill>
          <a:blip r:embed="rId2"/>
          <a:stretch>
            <a:fillRect/>
          </a:stretch>
        </p:blipFill>
        <p:spPr>
          <a:xfrm>
            <a:off x="550862" y="1149350"/>
            <a:ext cx="5983434" cy="2597150"/>
          </a:xfrm>
          <a:prstGeom prst="rect">
            <a:avLst/>
          </a:prstGeom>
        </p:spPr>
      </p:pic>
      <p:pic>
        <p:nvPicPr>
          <p:cNvPr id="7" name="图片 6"/>
          <p:cNvPicPr>
            <a:picLocks noChangeAspect="1"/>
          </p:cNvPicPr>
          <p:nvPr/>
        </p:nvPicPr>
        <p:blipFill>
          <a:blip r:embed="rId3"/>
          <a:stretch>
            <a:fillRect/>
          </a:stretch>
        </p:blipFill>
        <p:spPr>
          <a:xfrm>
            <a:off x="5700712" y="3925887"/>
            <a:ext cx="5743575" cy="2486025"/>
          </a:xfrm>
          <a:prstGeom prst="rect">
            <a:avLst/>
          </a:prstGeom>
        </p:spPr>
      </p:pic>
    </p:spTree>
    <p:extLst>
      <p:ext uri="{BB962C8B-B14F-4D97-AF65-F5344CB8AC3E}">
        <p14:creationId xmlns:p14="http://schemas.microsoft.com/office/powerpoint/2010/main" val="40992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dirty="0">
                <a:solidFill>
                  <a:srgbClr val="FFC000"/>
                </a:solidFill>
                <a:cs typeface="+mn-ea"/>
                <a:sym typeface="+mn-lt"/>
              </a:rPr>
              <a:t>模型实证</a:t>
            </a:r>
          </a:p>
        </p:txBody>
      </p:sp>
      <p:pic>
        <p:nvPicPr>
          <p:cNvPr id="3" name="图片 2"/>
          <p:cNvPicPr/>
          <p:nvPr/>
        </p:nvPicPr>
        <p:blipFill>
          <a:blip r:embed="rId3"/>
          <a:stretch>
            <a:fillRect/>
          </a:stretch>
        </p:blipFill>
        <p:spPr>
          <a:xfrm>
            <a:off x="241713" y="851538"/>
            <a:ext cx="5408613" cy="3998913"/>
          </a:xfrm>
          <a:prstGeom prst="rect">
            <a:avLst/>
          </a:prstGeom>
        </p:spPr>
      </p:pic>
      <p:pic>
        <p:nvPicPr>
          <p:cNvPr id="5" name="图片 4"/>
          <p:cNvPicPr>
            <a:picLocks noChangeAspect="1"/>
          </p:cNvPicPr>
          <p:nvPr/>
        </p:nvPicPr>
        <p:blipFill>
          <a:blip r:embed="rId4"/>
          <a:stretch>
            <a:fillRect/>
          </a:stretch>
        </p:blipFill>
        <p:spPr>
          <a:xfrm>
            <a:off x="64955" y="5021710"/>
            <a:ext cx="11974644" cy="560217"/>
          </a:xfrm>
          <a:prstGeom prst="rect">
            <a:avLst/>
          </a:prstGeom>
        </p:spPr>
      </p:pic>
      <p:pic>
        <p:nvPicPr>
          <p:cNvPr id="6" name="图片 5"/>
          <p:cNvPicPr/>
          <p:nvPr/>
        </p:nvPicPr>
        <p:blipFill>
          <a:blip r:embed="rId5"/>
          <a:stretch>
            <a:fillRect/>
          </a:stretch>
        </p:blipFill>
        <p:spPr>
          <a:xfrm>
            <a:off x="6497954" y="600392"/>
            <a:ext cx="5541645" cy="4085908"/>
          </a:xfrm>
          <a:prstGeom prst="rect">
            <a:avLst/>
          </a:prstGeom>
        </p:spPr>
      </p:pic>
      <p:pic>
        <p:nvPicPr>
          <p:cNvPr id="7" name="图片 6"/>
          <p:cNvPicPr>
            <a:picLocks noChangeAspect="1"/>
          </p:cNvPicPr>
          <p:nvPr/>
        </p:nvPicPr>
        <p:blipFill>
          <a:blip r:embed="rId6"/>
          <a:stretch>
            <a:fillRect/>
          </a:stretch>
        </p:blipFill>
        <p:spPr>
          <a:xfrm>
            <a:off x="2414918" y="6005682"/>
            <a:ext cx="9624682" cy="522117"/>
          </a:xfrm>
          <a:prstGeom prst="rect">
            <a:avLst/>
          </a:prstGeom>
        </p:spPr>
      </p:pic>
    </p:spTree>
    <p:extLst>
      <p:ext uri="{BB962C8B-B14F-4D97-AF65-F5344CB8AC3E}">
        <p14:creationId xmlns:p14="http://schemas.microsoft.com/office/powerpoint/2010/main" val="61008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dirty="0">
                <a:solidFill>
                  <a:srgbClr val="FFC000"/>
                </a:solidFill>
                <a:cs typeface="+mn-ea"/>
                <a:sym typeface="+mn-lt"/>
              </a:rPr>
              <a:t>模型实证</a:t>
            </a:r>
          </a:p>
        </p:txBody>
      </p:sp>
      <p:pic>
        <p:nvPicPr>
          <p:cNvPr id="3" name="图片 2"/>
          <p:cNvPicPr>
            <a:picLocks noChangeAspect="1"/>
          </p:cNvPicPr>
          <p:nvPr/>
        </p:nvPicPr>
        <p:blipFill>
          <a:blip r:embed="rId3"/>
          <a:stretch>
            <a:fillRect/>
          </a:stretch>
        </p:blipFill>
        <p:spPr>
          <a:xfrm>
            <a:off x="1058863" y="851538"/>
            <a:ext cx="4973638" cy="5803962"/>
          </a:xfrm>
          <a:prstGeom prst="rect">
            <a:avLst/>
          </a:prstGeom>
        </p:spPr>
      </p:pic>
      <p:pic>
        <p:nvPicPr>
          <p:cNvPr id="4" name="图片 3"/>
          <p:cNvPicPr>
            <a:picLocks noChangeAspect="1"/>
          </p:cNvPicPr>
          <p:nvPr/>
        </p:nvPicPr>
        <p:blipFill>
          <a:blip r:embed="rId4"/>
          <a:stretch>
            <a:fillRect/>
          </a:stretch>
        </p:blipFill>
        <p:spPr>
          <a:xfrm>
            <a:off x="6756394" y="432500"/>
            <a:ext cx="5130805" cy="6057200"/>
          </a:xfrm>
          <a:prstGeom prst="rect">
            <a:avLst/>
          </a:prstGeom>
        </p:spPr>
      </p:pic>
    </p:spTree>
    <p:extLst>
      <p:ext uri="{BB962C8B-B14F-4D97-AF65-F5344CB8AC3E}">
        <p14:creationId xmlns:p14="http://schemas.microsoft.com/office/powerpoint/2010/main" val="242306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dirty="0">
                <a:solidFill>
                  <a:srgbClr val="FFC000"/>
                </a:solidFill>
                <a:cs typeface="+mn-ea"/>
                <a:sym typeface="+mn-lt"/>
              </a:rPr>
              <a:t>模型实证</a:t>
            </a:r>
          </a:p>
        </p:txBody>
      </p:sp>
      <p:pic>
        <p:nvPicPr>
          <p:cNvPr id="6" name="图片 5"/>
          <p:cNvPicPr>
            <a:picLocks noChangeAspect="1"/>
          </p:cNvPicPr>
          <p:nvPr/>
        </p:nvPicPr>
        <p:blipFill>
          <a:blip r:embed="rId3"/>
          <a:stretch>
            <a:fillRect/>
          </a:stretch>
        </p:blipFill>
        <p:spPr>
          <a:xfrm>
            <a:off x="773113" y="722952"/>
            <a:ext cx="4560285" cy="3043236"/>
          </a:xfrm>
          <a:prstGeom prst="rect">
            <a:avLst/>
          </a:prstGeom>
        </p:spPr>
      </p:pic>
      <p:pic>
        <p:nvPicPr>
          <p:cNvPr id="7" name="图片 6"/>
          <p:cNvPicPr>
            <a:picLocks noChangeAspect="1"/>
          </p:cNvPicPr>
          <p:nvPr/>
        </p:nvPicPr>
        <p:blipFill>
          <a:blip r:embed="rId4"/>
          <a:stretch>
            <a:fillRect/>
          </a:stretch>
        </p:blipFill>
        <p:spPr>
          <a:xfrm>
            <a:off x="6381750" y="0"/>
            <a:ext cx="4838700" cy="2914650"/>
          </a:xfrm>
          <a:prstGeom prst="rect">
            <a:avLst/>
          </a:prstGeom>
        </p:spPr>
      </p:pic>
      <p:pic>
        <p:nvPicPr>
          <p:cNvPr id="8" name="图片 7"/>
          <p:cNvPicPr>
            <a:picLocks noChangeAspect="1"/>
          </p:cNvPicPr>
          <p:nvPr/>
        </p:nvPicPr>
        <p:blipFill>
          <a:blip r:embed="rId5"/>
          <a:stretch>
            <a:fillRect/>
          </a:stretch>
        </p:blipFill>
        <p:spPr>
          <a:xfrm>
            <a:off x="892949" y="3998263"/>
            <a:ext cx="4618851" cy="2859737"/>
          </a:xfrm>
          <a:prstGeom prst="rect">
            <a:avLst/>
          </a:prstGeom>
        </p:spPr>
      </p:pic>
      <p:pic>
        <p:nvPicPr>
          <p:cNvPr id="9" name="图片 8"/>
          <p:cNvPicPr>
            <a:picLocks noChangeAspect="1"/>
          </p:cNvPicPr>
          <p:nvPr/>
        </p:nvPicPr>
        <p:blipFill>
          <a:blip r:embed="rId6"/>
          <a:stretch>
            <a:fillRect/>
          </a:stretch>
        </p:blipFill>
        <p:spPr>
          <a:xfrm>
            <a:off x="6103937" y="3133725"/>
            <a:ext cx="5618163" cy="3413854"/>
          </a:xfrm>
          <a:prstGeom prst="rect">
            <a:avLst/>
          </a:prstGeom>
        </p:spPr>
      </p:pic>
    </p:spTree>
    <p:extLst>
      <p:ext uri="{BB962C8B-B14F-4D97-AF65-F5344CB8AC3E}">
        <p14:creationId xmlns:p14="http://schemas.microsoft.com/office/powerpoint/2010/main" val="24516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dirty="0">
                <a:solidFill>
                  <a:srgbClr val="FFC000"/>
                </a:solidFill>
                <a:cs typeface="+mn-ea"/>
                <a:sym typeface="+mn-lt"/>
              </a:rPr>
              <a:t>模型实证</a:t>
            </a:r>
          </a:p>
        </p:txBody>
      </p:sp>
      <p:pic>
        <p:nvPicPr>
          <p:cNvPr id="3" name="图片 2"/>
          <p:cNvPicPr>
            <a:picLocks noChangeAspect="1"/>
          </p:cNvPicPr>
          <p:nvPr/>
        </p:nvPicPr>
        <p:blipFill>
          <a:blip r:embed="rId3"/>
          <a:stretch>
            <a:fillRect/>
          </a:stretch>
        </p:blipFill>
        <p:spPr>
          <a:xfrm>
            <a:off x="998537" y="1473200"/>
            <a:ext cx="7853363" cy="2966532"/>
          </a:xfrm>
          <a:prstGeom prst="rect">
            <a:avLst/>
          </a:prstGeom>
        </p:spPr>
      </p:pic>
    </p:spTree>
    <p:extLst>
      <p:ext uri="{BB962C8B-B14F-4D97-AF65-F5344CB8AC3E}">
        <p14:creationId xmlns:p14="http://schemas.microsoft.com/office/powerpoint/2010/main" val="422460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735137" y="851538"/>
            <a:ext cx="9263063" cy="5639065"/>
          </a:xfrm>
          <a:prstGeom prst="rect">
            <a:avLst/>
          </a:prstGeom>
        </p:spPr>
      </p:pic>
      <p:sp>
        <p:nvSpPr>
          <p:cNvPr id="7"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dirty="0">
                <a:solidFill>
                  <a:srgbClr val="FFC000"/>
                </a:solidFill>
                <a:cs typeface="+mn-ea"/>
                <a:sym typeface="+mn-lt"/>
              </a:rPr>
              <a:t>模型实证</a:t>
            </a:r>
          </a:p>
        </p:txBody>
      </p:sp>
    </p:spTree>
    <p:extLst>
      <p:ext uri="{BB962C8B-B14F-4D97-AF65-F5344CB8AC3E}">
        <p14:creationId xmlns:p14="http://schemas.microsoft.com/office/powerpoint/2010/main" val="83283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419350" y="991237"/>
            <a:ext cx="8210550" cy="2434853"/>
          </a:xfrm>
          <a:prstGeom prst="rect">
            <a:avLst/>
          </a:prstGeom>
        </p:spPr>
      </p:pic>
      <p:pic>
        <p:nvPicPr>
          <p:cNvPr id="4" name="图片 3"/>
          <p:cNvPicPr>
            <a:picLocks noChangeAspect="1"/>
          </p:cNvPicPr>
          <p:nvPr/>
        </p:nvPicPr>
        <p:blipFill>
          <a:blip r:embed="rId4"/>
          <a:stretch>
            <a:fillRect/>
          </a:stretch>
        </p:blipFill>
        <p:spPr>
          <a:xfrm>
            <a:off x="2464153" y="4044950"/>
            <a:ext cx="8165747" cy="2508250"/>
          </a:xfrm>
          <a:prstGeom prst="rect">
            <a:avLst/>
          </a:prstGeom>
        </p:spPr>
      </p:pic>
      <p:sp>
        <p:nvSpPr>
          <p:cNvPr id="6"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dirty="0">
                <a:solidFill>
                  <a:srgbClr val="FFC000"/>
                </a:solidFill>
                <a:cs typeface="+mn-ea"/>
                <a:sym typeface="+mn-lt"/>
              </a:rPr>
              <a:t>模型实证</a:t>
            </a:r>
          </a:p>
        </p:txBody>
      </p:sp>
    </p:spTree>
    <p:extLst>
      <p:ext uri="{BB962C8B-B14F-4D97-AF65-F5344CB8AC3E}">
        <p14:creationId xmlns:p14="http://schemas.microsoft.com/office/powerpoint/2010/main" val="209646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离页连接符 2"/>
          <p:cNvSpPr/>
          <p:nvPr/>
        </p:nvSpPr>
        <p:spPr>
          <a:xfrm>
            <a:off x="3246954" y="1955983"/>
            <a:ext cx="1692235" cy="1773055"/>
          </a:xfrm>
          <a:prstGeom prst="flowChartOffpageConnector">
            <a:avLst/>
          </a:prstGeom>
          <a:solidFill>
            <a:srgbClr val="ED7D31"/>
          </a:solidFill>
          <a:ln w="12700" cap="flat" cmpd="sng" algn="ctr">
            <a:solidFill>
              <a:srgbClr val="ED7D31"/>
            </a:solidFill>
            <a:prstDash val="solid"/>
            <a:miter lim="800000"/>
          </a:ln>
          <a:effectLst/>
        </p:spPr>
        <p:txBody>
          <a:bodyPr rtlCol="0" anchor="ctr"/>
          <a:lstStyle/>
          <a:p>
            <a:pPr algn="ctr">
              <a:lnSpc>
                <a:spcPct val="130000"/>
              </a:lnSpc>
              <a:defRPr/>
            </a:pPr>
            <a:r>
              <a:rPr lang="en-US" altLang="zh-CN" sz="9600" b="1" kern="0" dirty="0" smtClean="0">
                <a:solidFill>
                  <a:prstClr val="white"/>
                </a:solidFill>
                <a:cs typeface="+mn-ea"/>
                <a:sym typeface="+mn-lt"/>
              </a:rPr>
              <a:t>3</a:t>
            </a:r>
            <a:endParaRPr lang="zh-CN" altLang="en-US" sz="9600" b="1" kern="0" dirty="0">
              <a:solidFill>
                <a:prstClr val="white"/>
              </a:solidFill>
              <a:cs typeface="+mn-ea"/>
              <a:sym typeface="+mn-lt"/>
            </a:endParaRPr>
          </a:p>
        </p:txBody>
      </p:sp>
      <p:cxnSp>
        <p:nvCxnSpPr>
          <p:cNvPr id="5" name="直接连接符 4"/>
          <p:cNvCxnSpPr/>
          <p:nvPr/>
        </p:nvCxnSpPr>
        <p:spPr>
          <a:xfrm>
            <a:off x="5142389" y="2805920"/>
            <a:ext cx="3502737" cy="0"/>
          </a:xfrm>
          <a:prstGeom prst="line">
            <a:avLst/>
          </a:prstGeom>
          <a:noFill/>
          <a:ln w="12700" cap="flat" cmpd="sng" algn="ctr">
            <a:solidFill>
              <a:srgbClr val="ED7D31"/>
            </a:solidFill>
            <a:prstDash val="solid"/>
            <a:miter lim="800000"/>
          </a:ln>
          <a:effectLst/>
        </p:spPr>
      </p:cxnSp>
      <p:sp>
        <p:nvSpPr>
          <p:cNvPr id="6" name="文本框 32"/>
          <p:cNvSpPr txBox="1"/>
          <p:nvPr/>
        </p:nvSpPr>
        <p:spPr>
          <a:xfrm>
            <a:off x="5565716" y="1981689"/>
            <a:ext cx="2646878" cy="830997"/>
          </a:xfrm>
          <a:prstGeom prst="rect">
            <a:avLst/>
          </a:prstGeom>
          <a:noFill/>
        </p:spPr>
        <p:txBody>
          <a:bodyPr wrap="none" rtlCol="0">
            <a:spAutoFit/>
          </a:bodyPr>
          <a:lstStyle/>
          <a:p>
            <a:r>
              <a:rPr lang="zh-CN" altLang="en-US" sz="4800" b="1" dirty="0">
                <a:solidFill>
                  <a:srgbClr val="ED7D31"/>
                </a:solidFill>
                <a:latin typeface="微软雅黑" panose="020B0503020204020204" pitchFamily="34" charset="-122"/>
                <a:ea typeface="微软雅黑" panose="020B0503020204020204" pitchFamily="34" charset="-122"/>
                <a:cs typeface="+mn-ea"/>
                <a:sym typeface="+mn-lt"/>
              </a:rPr>
              <a:t>模型应用</a:t>
            </a:r>
          </a:p>
        </p:txBody>
      </p:sp>
      <p:sp>
        <p:nvSpPr>
          <p:cNvPr id="11"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86137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1"/>
          <p:cNvSpPr txBox="1"/>
          <p:nvPr/>
        </p:nvSpPr>
        <p:spPr>
          <a:xfrm>
            <a:off x="5769265" y="2189773"/>
            <a:ext cx="644323" cy="584775"/>
          </a:xfrm>
          <a:prstGeom prst="rect">
            <a:avLst/>
          </a:prstGeom>
          <a:noFill/>
          <a:ln>
            <a:noFill/>
          </a:ln>
        </p:spPr>
        <p:txBody>
          <a:bodyPr wrap="square" rtlCol="0">
            <a:spAutoFit/>
          </a:bodyPr>
          <a:lstStyle/>
          <a:p>
            <a:pPr algn="ctr"/>
            <a:r>
              <a:rPr lang="en-US" altLang="zh-CN" sz="3200" dirty="0" smtClean="0">
                <a:solidFill>
                  <a:srgbClr val="5B9BD5"/>
                </a:solidFill>
                <a:latin typeface="Agency FB" panose="020B0503020202020204" pitchFamily="34" charset="0"/>
                <a:cs typeface="+mn-ea"/>
                <a:sym typeface="+mn-lt"/>
              </a:rPr>
              <a:t>01</a:t>
            </a:r>
            <a:r>
              <a:rPr lang="en-US" altLang="zh-CN" sz="3200" dirty="0" smtClean="0">
                <a:blipFill dpi="0" rotWithShape="1">
                  <a:blip r:embed="rId5">
                    <a:extLst>
                      <a:ext uri="{28A0092B-C50C-407E-A947-70E740481C1C}">
                        <a14:useLocalDpi xmlns:a14="http://schemas.microsoft.com/office/drawing/2010/main" val="0"/>
                      </a:ext>
                    </a:extLst>
                  </a:blip>
                  <a:srcRect/>
                  <a:stretch>
                    <a:fillRect/>
                  </a:stretch>
                </a:blipFill>
                <a:latin typeface="Agency FB" panose="020B0503020202020204" pitchFamily="34" charset="0"/>
                <a:cs typeface="+mn-ea"/>
                <a:sym typeface="+mn-lt"/>
              </a:rPr>
              <a:t> </a:t>
            </a:r>
            <a:endParaRPr lang="zh-CN" altLang="en-US" sz="3200" dirty="0">
              <a:blipFill dpi="0" rotWithShape="1">
                <a:blip r:embed="rId5">
                  <a:extLst>
                    <a:ext uri="{28A0092B-C50C-407E-A947-70E740481C1C}">
                      <a14:useLocalDpi xmlns:a14="http://schemas.microsoft.com/office/drawing/2010/main" val="0"/>
                    </a:ext>
                  </a:extLst>
                </a:blip>
                <a:srcRect/>
                <a:stretch>
                  <a:fillRect/>
                </a:stretch>
              </a:blipFill>
              <a:latin typeface="Agency FB" panose="020B0503020202020204" pitchFamily="34" charset="0"/>
              <a:cs typeface="+mn-ea"/>
              <a:sym typeface="+mn-lt"/>
            </a:endParaRPr>
          </a:p>
        </p:txBody>
      </p:sp>
      <p:cxnSp>
        <p:nvCxnSpPr>
          <p:cNvPr id="35" name="直接连接符 34"/>
          <p:cNvCxnSpPr/>
          <p:nvPr/>
        </p:nvCxnSpPr>
        <p:spPr>
          <a:xfrm>
            <a:off x="6485778" y="2221632"/>
            <a:ext cx="0" cy="432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
          <p:cNvSpPr txBox="1"/>
          <p:nvPr/>
        </p:nvSpPr>
        <p:spPr>
          <a:xfrm>
            <a:off x="6591950" y="2199828"/>
            <a:ext cx="3386424" cy="584775"/>
          </a:xfrm>
          <a:prstGeom prst="rect">
            <a:avLst/>
          </a:prstGeom>
          <a:noFill/>
        </p:spPr>
        <p:txBody>
          <a:bodyPr wrap="square" rtlCol="0">
            <a:spAutoFit/>
          </a:bodyPr>
          <a:lstStyle/>
          <a:p>
            <a:r>
              <a:rPr lang="zh-CN" altLang="en-US" sz="3200" dirty="0" smtClean="0">
                <a:solidFill>
                  <a:srgbClr val="5B9BD5"/>
                </a:solidFill>
                <a:latin typeface="微软雅黑" panose="020B0503020204020204" pitchFamily="34" charset="-122"/>
                <a:ea typeface="微软雅黑" panose="020B0503020204020204" pitchFamily="34" charset="-122"/>
                <a:cs typeface="+mn-ea"/>
                <a:sym typeface="+mn-lt"/>
              </a:rPr>
              <a:t>背景介绍</a:t>
            </a:r>
            <a:endParaRPr lang="zh-CN" altLang="en-US" sz="3200" dirty="0">
              <a:solidFill>
                <a:srgbClr val="5B9BD5"/>
              </a:solidFill>
              <a:latin typeface="微软雅黑" panose="020B0503020204020204" pitchFamily="34" charset="-122"/>
              <a:ea typeface="微软雅黑" panose="020B0503020204020204" pitchFamily="34" charset="-122"/>
              <a:cs typeface="+mn-ea"/>
              <a:sym typeface="+mn-lt"/>
            </a:endParaRPr>
          </a:p>
        </p:txBody>
      </p:sp>
      <p:sp>
        <p:nvSpPr>
          <p:cNvPr id="37" name="文本框 4"/>
          <p:cNvSpPr txBox="1"/>
          <p:nvPr/>
        </p:nvSpPr>
        <p:spPr>
          <a:xfrm>
            <a:off x="5769265" y="2922618"/>
            <a:ext cx="644323" cy="584775"/>
          </a:xfrm>
          <a:prstGeom prst="rect">
            <a:avLst/>
          </a:prstGeom>
          <a:noFill/>
        </p:spPr>
        <p:txBody>
          <a:bodyPr wrap="square" rtlCol="0">
            <a:spAutoFit/>
          </a:bodyPr>
          <a:lstStyle/>
          <a:p>
            <a:pPr algn="ctr"/>
            <a:r>
              <a:rPr lang="en-US" altLang="zh-CN" sz="3200" dirty="0">
                <a:solidFill>
                  <a:srgbClr val="FFC000"/>
                </a:solidFill>
                <a:latin typeface="Agency FB" panose="020B0503020202020204" pitchFamily="34" charset="0"/>
                <a:cs typeface="+mn-ea"/>
                <a:sym typeface="+mn-lt"/>
              </a:rPr>
              <a:t>02 </a:t>
            </a:r>
            <a:endParaRPr lang="zh-CN" altLang="en-US" sz="3200" dirty="0">
              <a:solidFill>
                <a:srgbClr val="FFC000"/>
              </a:solidFill>
              <a:latin typeface="Agency FB" panose="020B0503020202020204" pitchFamily="34" charset="0"/>
              <a:cs typeface="+mn-ea"/>
              <a:sym typeface="+mn-lt"/>
            </a:endParaRPr>
          </a:p>
        </p:txBody>
      </p:sp>
      <p:cxnSp>
        <p:nvCxnSpPr>
          <p:cNvPr id="38" name="直接连接符 37"/>
          <p:cNvCxnSpPr/>
          <p:nvPr/>
        </p:nvCxnSpPr>
        <p:spPr>
          <a:xfrm>
            <a:off x="6485778" y="2954479"/>
            <a:ext cx="0" cy="4320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9" name="文本框 6"/>
          <p:cNvSpPr txBox="1"/>
          <p:nvPr/>
        </p:nvSpPr>
        <p:spPr>
          <a:xfrm>
            <a:off x="6591950" y="2932674"/>
            <a:ext cx="3386424" cy="584775"/>
          </a:xfrm>
          <a:prstGeom prst="rect">
            <a:avLst/>
          </a:prstGeom>
          <a:noFill/>
        </p:spPr>
        <p:txBody>
          <a:bodyPr wrap="square" rtlCol="0">
            <a:spAutoFit/>
          </a:bodyPr>
          <a:lstStyle/>
          <a:p>
            <a:r>
              <a:rPr lang="zh-CN" altLang="en-US" sz="3200" dirty="0" smtClean="0">
                <a:solidFill>
                  <a:srgbClr val="FFC000"/>
                </a:solidFill>
                <a:latin typeface="微软雅黑" panose="020B0503020204020204" pitchFamily="34" charset="-122"/>
                <a:ea typeface="微软雅黑" panose="020B0503020204020204" pitchFamily="34" charset="-122"/>
                <a:cs typeface="+mn-ea"/>
                <a:sym typeface="+mn-lt"/>
              </a:rPr>
              <a:t>模型介绍</a:t>
            </a:r>
            <a:endParaRPr lang="zh-CN" altLang="en-US" sz="3200" dirty="0">
              <a:solidFill>
                <a:srgbClr val="FFC000"/>
              </a:solidFill>
              <a:latin typeface="微软雅黑" panose="020B0503020204020204" pitchFamily="34" charset="-122"/>
              <a:ea typeface="微软雅黑" panose="020B0503020204020204" pitchFamily="34" charset="-122"/>
              <a:cs typeface="+mn-ea"/>
              <a:sym typeface="+mn-lt"/>
            </a:endParaRPr>
          </a:p>
        </p:txBody>
      </p:sp>
      <p:sp>
        <p:nvSpPr>
          <p:cNvPr id="43" name="文本框 10"/>
          <p:cNvSpPr txBox="1"/>
          <p:nvPr/>
        </p:nvSpPr>
        <p:spPr>
          <a:xfrm>
            <a:off x="5769264" y="3650724"/>
            <a:ext cx="644323" cy="584775"/>
          </a:xfrm>
          <a:prstGeom prst="rect">
            <a:avLst/>
          </a:prstGeom>
          <a:noFill/>
        </p:spPr>
        <p:txBody>
          <a:bodyPr wrap="square" rtlCol="0">
            <a:spAutoFit/>
          </a:bodyPr>
          <a:lstStyle/>
          <a:p>
            <a:pPr algn="ctr"/>
            <a:r>
              <a:rPr lang="en-US" altLang="zh-CN" sz="3200" dirty="0" smtClean="0">
                <a:solidFill>
                  <a:srgbClr val="ED7D31"/>
                </a:solidFill>
                <a:latin typeface="Agency FB" panose="020B0503020202020204" pitchFamily="34" charset="0"/>
                <a:cs typeface="+mn-ea"/>
                <a:sym typeface="+mn-lt"/>
              </a:rPr>
              <a:t>03</a:t>
            </a:r>
            <a:endParaRPr lang="zh-CN" altLang="en-US" sz="3200" dirty="0">
              <a:solidFill>
                <a:srgbClr val="ED7D31"/>
              </a:solidFill>
              <a:latin typeface="Agency FB" panose="020B0503020202020204" pitchFamily="34" charset="0"/>
              <a:cs typeface="+mn-ea"/>
              <a:sym typeface="+mn-lt"/>
            </a:endParaRPr>
          </a:p>
        </p:txBody>
      </p:sp>
      <p:cxnSp>
        <p:nvCxnSpPr>
          <p:cNvPr id="44" name="直接连接符 43"/>
          <p:cNvCxnSpPr/>
          <p:nvPr/>
        </p:nvCxnSpPr>
        <p:spPr>
          <a:xfrm>
            <a:off x="6484776" y="3697381"/>
            <a:ext cx="0" cy="432000"/>
          </a:xfrm>
          <a:prstGeom prst="line">
            <a:avLst/>
          </a:prstGeom>
          <a:ln>
            <a:solidFill>
              <a:srgbClr val="ED7D31"/>
            </a:solidFill>
          </a:ln>
        </p:spPr>
        <p:style>
          <a:lnRef idx="1">
            <a:schemeClr val="accent1"/>
          </a:lnRef>
          <a:fillRef idx="0">
            <a:schemeClr val="accent1"/>
          </a:fillRef>
          <a:effectRef idx="0">
            <a:schemeClr val="accent1"/>
          </a:effectRef>
          <a:fontRef idx="minor">
            <a:schemeClr val="tx1"/>
          </a:fontRef>
        </p:style>
      </p:cxnSp>
      <p:sp>
        <p:nvSpPr>
          <p:cNvPr id="45" name="文本框 12"/>
          <p:cNvSpPr txBox="1"/>
          <p:nvPr/>
        </p:nvSpPr>
        <p:spPr>
          <a:xfrm>
            <a:off x="6590949" y="3665520"/>
            <a:ext cx="3386424" cy="584775"/>
          </a:xfrm>
          <a:prstGeom prst="rect">
            <a:avLst/>
          </a:prstGeom>
          <a:noFill/>
        </p:spPr>
        <p:txBody>
          <a:bodyPr wrap="square" rtlCol="0">
            <a:spAutoFit/>
          </a:bodyPr>
          <a:lstStyle/>
          <a:p>
            <a:r>
              <a:rPr lang="zh-CN" altLang="en-US" sz="3200" dirty="0" smtClean="0">
                <a:solidFill>
                  <a:srgbClr val="ED7D31"/>
                </a:solidFill>
                <a:latin typeface="微软雅黑" panose="020B0503020204020204" pitchFamily="34" charset="-122"/>
                <a:ea typeface="微软雅黑" panose="020B0503020204020204" pitchFamily="34" charset="-122"/>
                <a:cs typeface="+mn-ea"/>
                <a:sym typeface="+mn-lt"/>
              </a:rPr>
              <a:t>模型应用</a:t>
            </a:r>
          </a:p>
        </p:txBody>
      </p:sp>
      <p:sp>
        <p:nvSpPr>
          <p:cNvPr id="59" name="MH_Others_1"/>
          <p:cNvSpPr/>
          <p:nvPr>
            <p:custDataLst>
              <p:tags r:id="rId1"/>
            </p:custDataLst>
          </p:nvPr>
        </p:nvSpPr>
        <p:spPr>
          <a:xfrm>
            <a:off x="3389313" y="2668419"/>
            <a:ext cx="1618180" cy="493359"/>
          </a:xfrm>
          <a:prstGeom prst="rect">
            <a:avLst/>
          </a:prstGeom>
        </p:spPr>
        <p:txBody>
          <a:bodyPr wrap="none" anchor="ctr" anchorCtr="0">
            <a:noAutofit/>
          </a:bodyPr>
          <a:lstStyle/>
          <a:p>
            <a:pPr algn="ctr">
              <a:defRPr/>
            </a:pPr>
            <a:r>
              <a:rPr lang="en-US" altLang="zh-CN" sz="2400" b="1" spc="500" dirty="0">
                <a:solidFill>
                  <a:srgbClr val="FFC000"/>
                </a:solidFill>
                <a:cs typeface="+mn-ea"/>
                <a:sym typeface="+mn-lt"/>
              </a:rPr>
              <a:t>CONTENTS</a:t>
            </a:r>
            <a:endParaRPr lang="zh-CN" altLang="en-US" sz="2400" b="1" spc="500" dirty="0">
              <a:solidFill>
                <a:srgbClr val="FFC000"/>
              </a:solidFill>
              <a:cs typeface="+mn-ea"/>
              <a:sym typeface="+mn-lt"/>
            </a:endParaRPr>
          </a:p>
        </p:txBody>
      </p:sp>
      <p:sp>
        <p:nvSpPr>
          <p:cNvPr id="60" name="MH_Others_2"/>
          <p:cNvSpPr txBox="1">
            <a:spLocks noChangeArrowheads="1"/>
          </p:cNvSpPr>
          <p:nvPr>
            <p:custDataLst>
              <p:tags r:id="rId2"/>
            </p:custDataLst>
          </p:nvPr>
        </p:nvSpPr>
        <p:spPr bwMode="auto">
          <a:xfrm>
            <a:off x="2941638" y="1572033"/>
            <a:ext cx="237743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dirty="0">
                <a:solidFill>
                  <a:srgbClr val="87BB3B"/>
                </a:solidFill>
                <a:latin typeface="微软雅黑" panose="020B0503020204020204" pitchFamily="34" charset="-122"/>
                <a:ea typeface="微软雅黑" panose="020B0503020204020204" pitchFamily="34" charset="-122"/>
                <a:sym typeface="+mn-lt"/>
              </a:rPr>
              <a:t>目录</a:t>
            </a:r>
          </a:p>
        </p:txBody>
      </p:sp>
      <p:sp>
        <p:nvSpPr>
          <p:cNvPr id="13"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9"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2"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4"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83997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down)">
                                      <p:cBhvr>
                                        <p:cTn id="10" dur="500"/>
                                        <p:tgtEl>
                                          <p:spTgt spid="60"/>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 calcmode="lin" valueType="num">
                                      <p:cBhvr>
                                        <p:cTn id="16" dur="500" fill="hold"/>
                                        <p:tgtEl>
                                          <p:spTgt spid="34"/>
                                        </p:tgtEl>
                                        <p:attrNameLst>
                                          <p:attrName>style.rotation</p:attrName>
                                        </p:attrNameLst>
                                      </p:cBhvr>
                                      <p:tavLst>
                                        <p:tav tm="0">
                                          <p:val>
                                            <p:fltVal val="360"/>
                                          </p:val>
                                        </p:tav>
                                        <p:tav tm="100000">
                                          <p:val>
                                            <p:fltVal val="0"/>
                                          </p:val>
                                        </p:tav>
                                      </p:tavLst>
                                    </p:anim>
                                    <p:animEffect transition="in" filter="fade">
                                      <p:cBhvr>
                                        <p:cTn id="17" dur="500"/>
                                        <p:tgtEl>
                                          <p:spTgt spid="34"/>
                                        </p:tgtEl>
                                      </p:cBhvr>
                                    </p:animEffect>
                                  </p:childTnLst>
                                </p:cTn>
                              </p:par>
                              <p:par>
                                <p:cTn id="18" presetID="49" presetClass="entr" presetSubtype="0" decel="10000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p:cTn id="20" dur="500" fill="hold"/>
                                        <p:tgtEl>
                                          <p:spTgt spid="37"/>
                                        </p:tgtEl>
                                        <p:attrNameLst>
                                          <p:attrName>ppt_w</p:attrName>
                                        </p:attrNameLst>
                                      </p:cBhvr>
                                      <p:tavLst>
                                        <p:tav tm="0">
                                          <p:val>
                                            <p:fltVal val="0"/>
                                          </p:val>
                                        </p:tav>
                                        <p:tav tm="100000">
                                          <p:val>
                                            <p:strVal val="#ppt_w"/>
                                          </p:val>
                                        </p:tav>
                                      </p:tavLst>
                                    </p:anim>
                                    <p:anim calcmode="lin" valueType="num">
                                      <p:cBhvr>
                                        <p:cTn id="21" dur="500" fill="hold"/>
                                        <p:tgtEl>
                                          <p:spTgt spid="37"/>
                                        </p:tgtEl>
                                        <p:attrNameLst>
                                          <p:attrName>ppt_h</p:attrName>
                                        </p:attrNameLst>
                                      </p:cBhvr>
                                      <p:tavLst>
                                        <p:tav tm="0">
                                          <p:val>
                                            <p:fltVal val="0"/>
                                          </p:val>
                                        </p:tav>
                                        <p:tav tm="100000">
                                          <p:val>
                                            <p:strVal val="#ppt_h"/>
                                          </p:val>
                                        </p:tav>
                                      </p:tavLst>
                                    </p:anim>
                                    <p:anim calcmode="lin" valueType="num">
                                      <p:cBhvr>
                                        <p:cTn id="22" dur="500" fill="hold"/>
                                        <p:tgtEl>
                                          <p:spTgt spid="37"/>
                                        </p:tgtEl>
                                        <p:attrNameLst>
                                          <p:attrName>style.rotation</p:attrName>
                                        </p:attrNameLst>
                                      </p:cBhvr>
                                      <p:tavLst>
                                        <p:tav tm="0">
                                          <p:val>
                                            <p:fltVal val="360"/>
                                          </p:val>
                                        </p:tav>
                                        <p:tav tm="100000">
                                          <p:val>
                                            <p:fltVal val="0"/>
                                          </p:val>
                                        </p:tav>
                                      </p:tavLst>
                                    </p:anim>
                                    <p:animEffect transition="in" filter="fade">
                                      <p:cBhvr>
                                        <p:cTn id="23" dur="500"/>
                                        <p:tgtEl>
                                          <p:spTgt spid="37"/>
                                        </p:tgtEl>
                                      </p:cBhvr>
                                    </p:animEffect>
                                  </p:childTnLst>
                                </p:cTn>
                              </p:par>
                              <p:par>
                                <p:cTn id="24" presetID="49" presetClass="entr" presetSubtype="0" decel="10000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 calcmode="lin" valueType="num">
                                      <p:cBhvr>
                                        <p:cTn id="28" dur="500" fill="hold"/>
                                        <p:tgtEl>
                                          <p:spTgt spid="43"/>
                                        </p:tgtEl>
                                        <p:attrNameLst>
                                          <p:attrName>style.rotation</p:attrName>
                                        </p:attrNameLst>
                                      </p:cBhvr>
                                      <p:tavLst>
                                        <p:tav tm="0">
                                          <p:val>
                                            <p:fltVal val="360"/>
                                          </p:val>
                                        </p:tav>
                                        <p:tav tm="100000">
                                          <p:val>
                                            <p:fltVal val="0"/>
                                          </p:val>
                                        </p:tav>
                                      </p:tavLst>
                                    </p:anim>
                                    <p:animEffect transition="in" filter="fade">
                                      <p:cBhvr>
                                        <p:cTn id="29" dur="500"/>
                                        <p:tgtEl>
                                          <p:spTgt spid="43"/>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up)">
                                      <p:cBhvr>
                                        <p:cTn id="33" dur="500"/>
                                        <p:tgtEl>
                                          <p:spTgt spid="35"/>
                                        </p:tgtEl>
                                      </p:cBhvr>
                                    </p:animEffect>
                                  </p:childTnLst>
                                </p:cTn>
                              </p:par>
                              <p:par>
                                <p:cTn id="34" presetID="22" presetClass="entr" presetSubtype="1"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par>
                                <p:cTn id="37" presetID="22" presetClass="entr" presetSubtype="1"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up)">
                                      <p:cBhvr>
                                        <p:cTn id="39" dur="500"/>
                                        <p:tgtEl>
                                          <p:spTgt spid="44"/>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500"/>
                                        <p:tgtEl>
                                          <p:spTgt spid="3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P spid="39" grpId="0"/>
      <p:bldP spid="43" grpId="0"/>
      <p:bldP spid="45" grpId="0"/>
      <p:bldP spid="59" grpId="0"/>
      <p:bldP spid="6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dirty="0" smtClean="0">
                <a:solidFill>
                  <a:srgbClr val="FFC000"/>
                </a:solidFill>
                <a:cs typeface="+mn-ea"/>
                <a:sym typeface="+mn-lt"/>
              </a:rPr>
              <a:t>模型</a:t>
            </a:r>
            <a:r>
              <a:rPr lang="zh-CN" altLang="en-US" dirty="0">
                <a:solidFill>
                  <a:srgbClr val="FFC000"/>
                </a:solidFill>
                <a:cs typeface="+mn-ea"/>
                <a:sym typeface="+mn-lt"/>
              </a:rPr>
              <a:t>应用</a:t>
            </a:r>
          </a:p>
        </p:txBody>
      </p:sp>
      <p:graphicFrame>
        <p:nvGraphicFramePr>
          <p:cNvPr id="4" name="表格 3"/>
          <p:cNvGraphicFramePr>
            <a:graphicFrameLocks noGrp="1"/>
          </p:cNvGraphicFramePr>
          <p:nvPr>
            <p:extLst>
              <p:ext uri="{D42A27DB-BD31-4B8C-83A1-F6EECF244321}">
                <p14:modId xmlns:p14="http://schemas.microsoft.com/office/powerpoint/2010/main" val="4232468410"/>
              </p:ext>
            </p:extLst>
          </p:nvPr>
        </p:nvGraphicFramePr>
        <p:xfrm>
          <a:off x="4224020" y="737238"/>
          <a:ext cx="7790180" cy="5854067"/>
        </p:xfrm>
        <a:graphic>
          <a:graphicData uri="http://schemas.openxmlformats.org/drawingml/2006/table">
            <a:tbl>
              <a:tblPr firstRow="1" bandRow="1">
                <a:tableStyleId>{3C2FFA5D-87B4-456A-9821-1D502468CF0F}</a:tableStyleId>
              </a:tblPr>
              <a:tblGrid>
                <a:gridCol w="1326847">
                  <a:extLst>
                    <a:ext uri="{9D8B030D-6E8A-4147-A177-3AD203B41FA5}">
                      <a16:colId xmlns:a16="http://schemas.microsoft.com/office/drawing/2014/main" val="2824620654"/>
                    </a:ext>
                  </a:extLst>
                </a:gridCol>
                <a:gridCol w="1269566">
                  <a:extLst>
                    <a:ext uri="{9D8B030D-6E8A-4147-A177-3AD203B41FA5}">
                      <a16:colId xmlns:a16="http://schemas.microsoft.com/office/drawing/2014/main" val="4129301872"/>
                    </a:ext>
                  </a:extLst>
                </a:gridCol>
                <a:gridCol w="1298677">
                  <a:extLst>
                    <a:ext uri="{9D8B030D-6E8A-4147-A177-3AD203B41FA5}">
                      <a16:colId xmlns:a16="http://schemas.microsoft.com/office/drawing/2014/main" val="2705802266"/>
                    </a:ext>
                  </a:extLst>
                </a:gridCol>
                <a:gridCol w="1424506">
                  <a:extLst>
                    <a:ext uri="{9D8B030D-6E8A-4147-A177-3AD203B41FA5}">
                      <a16:colId xmlns:a16="http://schemas.microsoft.com/office/drawing/2014/main" val="3582422846"/>
                    </a:ext>
                  </a:extLst>
                </a:gridCol>
                <a:gridCol w="1171907">
                  <a:extLst>
                    <a:ext uri="{9D8B030D-6E8A-4147-A177-3AD203B41FA5}">
                      <a16:colId xmlns:a16="http://schemas.microsoft.com/office/drawing/2014/main" val="2391499286"/>
                    </a:ext>
                  </a:extLst>
                </a:gridCol>
                <a:gridCol w="1298677">
                  <a:extLst>
                    <a:ext uri="{9D8B030D-6E8A-4147-A177-3AD203B41FA5}">
                      <a16:colId xmlns:a16="http://schemas.microsoft.com/office/drawing/2014/main" val="3215027380"/>
                    </a:ext>
                  </a:extLst>
                </a:gridCol>
              </a:tblGrid>
              <a:tr h="392372">
                <a:tc>
                  <a:txBody>
                    <a:bodyPr/>
                    <a:lstStyle/>
                    <a:p>
                      <a:pPr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股票代码</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600" kern="100">
                          <a:effectLst/>
                          <a:latin typeface="微软雅黑" panose="020B0503020204020204" pitchFamily="34" charset="-122"/>
                          <a:ea typeface="微软雅黑" panose="020B0503020204020204" pitchFamily="34" charset="-122"/>
                        </a:rPr>
                        <a:t>收益率</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600" kern="100">
                          <a:effectLst/>
                          <a:latin typeface="微软雅黑" panose="020B0503020204020204" pitchFamily="34" charset="-122"/>
                          <a:ea typeface="微软雅黑" panose="020B0503020204020204" pitchFamily="34" charset="-122"/>
                        </a:rPr>
                        <a:t>波动率</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600" kern="100">
                          <a:effectLst/>
                          <a:latin typeface="微软雅黑" panose="020B0503020204020204" pitchFamily="34" charset="-122"/>
                          <a:ea typeface="微软雅黑" panose="020B0503020204020204" pitchFamily="34" charset="-122"/>
                        </a:rPr>
                        <a:t>股票代码</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600" kern="100">
                          <a:effectLst/>
                          <a:latin typeface="微软雅黑" panose="020B0503020204020204" pitchFamily="34" charset="-122"/>
                          <a:ea typeface="微软雅黑" panose="020B0503020204020204" pitchFamily="34" charset="-122"/>
                        </a:rPr>
                        <a:t>收益率</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600" kern="100">
                          <a:effectLst/>
                          <a:latin typeface="微软雅黑" panose="020B0503020204020204" pitchFamily="34" charset="-122"/>
                          <a:ea typeface="微软雅黑" panose="020B0503020204020204" pitchFamily="34" charset="-122"/>
                        </a:rPr>
                        <a:t>波动率</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52373648"/>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stock102566</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0.0132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0.0415</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stock102814</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0.0035</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0.0368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60974831"/>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stock103553</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0.0027</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0.0470</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stock102632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0.0500</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0.0408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39734679"/>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stock102073</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0.0011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0.0320</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stock100197</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0.0006</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0.0436</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32346464"/>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stock103242</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0.0467</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0.0223</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stock100940</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0.0025</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0.0379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3574078"/>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stock101057</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0.0147</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0.0349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stock100658</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0.0180</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0.0371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11566996"/>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stock103155</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0.0073</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0.0343</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stock100681</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0.0221</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0.0388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76152225"/>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stock102590</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0.0885</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0.0337</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stock102059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0.0008</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0.0302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08856616"/>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stock103017</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0.0539</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0.0388</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stock101462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0.0016</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0.0388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79597293"/>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stock100603</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0.0215</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0.0369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stock101329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0.0050</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0.0479</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85041277"/>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stock101953</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0.0038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0.0361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stock102373</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0.0154</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0.0393</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17112156"/>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stock102431</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0.0007</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0.0384</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stock101108</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0.0108</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0.0271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6273639"/>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stock103193</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0.0156</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0.0230</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stock100959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0.0078</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0.0415</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6303740"/>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stock102792</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0.0281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0.0380</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stock101195</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0.0836</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0.0345</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19972714"/>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stock103117</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0.0097</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0.0447</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stock100799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0.0061</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0.0479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20901605"/>
                  </a:ext>
                </a:extLst>
              </a:tr>
              <a:tr h="364113">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stock101394</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0.1091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0.0391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13364632"/>
                  </a:ext>
                </a:extLst>
              </a:tr>
            </a:tbl>
          </a:graphicData>
        </a:graphic>
      </p:graphicFrame>
      <p:sp>
        <p:nvSpPr>
          <p:cNvPr id="8" name="矩形 7"/>
          <p:cNvSpPr/>
          <p:nvPr/>
        </p:nvSpPr>
        <p:spPr>
          <a:xfrm>
            <a:off x="342900" y="1254036"/>
            <a:ext cx="3759200" cy="2677656"/>
          </a:xfrm>
          <a:prstGeom prst="rect">
            <a:avLst/>
          </a:prstGeom>
        </p:spPr>
        <p:txBody>
          <a:bodyPr wrap="square">
            <a:spAutoFit/>
          </a:bodyPr>
          <a:lstStyle/>
          <a:p>
            <a:pPr>
              <a:lnSpc>
                <a:spcPct val="150000"/>
              </a:lnSpc>
            </a:pPr>
            <a:r>
              <a:rPr lang="zh-CN" altLang="zh-CN" sz="1600" dirty="0" smtClean="0">
                <a:solidFill>
                  <a:srgbClr val="595959"/>
                </a:solidFill>
                <a:latin typeface="微软雅黑" panose="020B0503020204020204" pitchFamily="34" charset="-122"/>
                <a:ea typeface="微软雅黑" panose="020B0503020204020204" pitchFamily="34" charset="-122"/>
                <a:cs typeface="Calibri" panose="020F0502020204030204" pitchFamily="34" charset="0"/>
              </a:rPr>
              <a:t>对筛选</a:t>
            </a:r>
            <a:r>
              <a:rPr lang="zh-CN"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出来的</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93</a:t>
            </a:r>
            <a:r>
              <a:rPr lang="zh-CN"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支股票，其所有的</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488</a:t>
            </a:r>
            <a:r>
              <a:rPr lang="zh-CN"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个时间序列数据进行上一小节的建模方法，并向后三步进行预测，根据预测到的收盘价计算这三天的收益率，以及计算股票的历史波动率</a:t>
            </a:r>
            <a:r>
              <a:rPr lang="zh-CN" altLang="zh-CN" sz="1600" dirty="0" smtClean="0">
                <a:solidFill>
                  <a:srgbClr val="595959"/>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sz="1600" dirty="0" smtClean="0">
              <a:solidFill>
                <a:srgbClr val="595959"/>
              </a:solidFill>
              <a:latin typeface="微软雅黑" panose="020B0503020204020204" pitchFamily="34" charset="-122"/>
              <a:ea typeface="微软雅黑" panose="020B0503020204020204" pitchFamily="34" charset="-122"/>
              <a:cs typeface="Calibri" panose="020F0502020204030204" pitchFamily="34" charset="0"/>
            </a:endParaRPr>
          </a:p>
          <a:p>
            <a:pPr>
              <a:lnSpc>
                <a:spcPct val="150000"/>
              </a:lnSpc>
            </a:pPr>
            <a:r>
              <a:rPr lang="zh-CN" altLang="en-US" sz="1600" dirty="0" smtClean="0">
                <a:solidFill>
                  <a:srgbClr val="595959"/>
                </a:solidFill>
                <a:latin typeface="微软雅黑" panose="020B0503020204020204" pitchFamily="34" charset="-122"/>
                <a:ea typeface="微软雅黑" panose="020B0503020204020204" pitchFamily="34" charset="-122"/>
                <a:cs typeface="Calibri" panose="020F0502020204030204" pitchFamily="34" charset="0"/>
              </a:rPr>
              <a:t>计算</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后，进行筛选，筛选出</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29</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支三天收益率大于</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0</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的股票</a:t>
            </a:r>
          </a:p>
        </p:txBody>
      </p:sp>
    </p:spTree>
    <p:extLst>
      <p:ext uri="{BB962C8B-B14F-4D97-AF65-F5344CB8AC3E}">
        <p14:creationId xmlns:p14="http://schemas.microsoft.com/office/powerpoint/2010/main" val="309075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dirty="0" smtClean="0">
                <a:solidFill>
                  <a:srgbClr val="FFC000"/>
                </a:solidFill>
                <a:cs typeface="+mn-ea"/>
                <a:sym typeface="+mn-lt"/>
              </a:rPr>
              <a:t>模型</a:t>
            </a:r>
            <a:r>
              <a:rPr lang="zh-CN" altLang="en-US" dirty="0">
                <a:solidFill>
                  <a:srgbClr val="FFC000"/>
                </a:solidFill>
                <a:cs typeface="+mn-ea"/>
                <a:sym typeface="+mn-lt"/>
              </a:rPr>
              <a:t>应用</a:t>
            </a:r>
          </a:p>
        </p:txBody>
      </p:sp>
      <p:sp>
        <p:nvSpPr>
          <p:cNvPr id="3" name="矩形 2"/>
          <p:cNvSpPr/>
          <p:nvPr/>
        </p:nvSpPr>
        <p:spPr>
          <a:xfrm>
            <a:off x="375267" y="997635"/>
            <a:ext cx="9562687" cy="338554"/>
          </a:xfrm>
          <a:prstGeom prst="rect">
            <a:avLst/>
          </a:prstGeom>
        </p:spPr>
        <p:txBody>
          <a:bodyPr wrap="square">
            <a:spAutoFit/>
          </a:bodyPr>
          <a:lstStyle/>
          <a:p>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若按照收益率最高进行平均投资，按照收益率进行降序排序后，选择以下十支股票：</a:t>
            </a:r>
          </a:p>
        </p:txBody>
      </p:sp>
      <p:graphicFrame>
        <p:nvGraphicFramePr>
          <p:cNvPr id="10" name="表格 9"/>
          <p:cNvGraphicFramePr>
            <a:graphicFrameLocks noGrp="1"/>
          </p:cNvGraphicFramePr>
          <p:nvPr>
            <p:extLst>
              <p:ext uri="{D42A27DB-BD31-4B8C-83A1-F6EECF244321}">
                <p14:modId xmlns:p14="http://schemas.microsoft.com/office/powerpoint/2010/main" val="1664884787"/>
              </p:ext>
            </p:extLst>
          </p:nvPr>
        </p:nvGraphicFramePr>
        <p:xfrm>
          <a:off x="375267" y="1482286"/>
          <a:ext cx="4502152" cy="3478944"/>
        </p:xfrm>
        <a:graphic>
          <a:graphicData uri="http://schemas.openxmlformats.org/drawingml/2006/table">
            <a:tbl>
              <a:tblPr firstRow="1" bandRow="1">
                <a:tableStyleId>{3C2FFA5D-87B4-456A-9821-1D502468CF0F}</a:tableStyleId>
              </a:tblPr>
              <a:tblGrid>
                <a:gridCol w="2086362">
                  <a:extLst>
                    <a:ext uri="{9D8B030D-6E8A-4147-A177-3AD203B41FA5}">
                      <a16:colId xmlns:a16="http://schemas.microsoft.com/office/drawing/2014/main" val="2742997027"/>
                    </a:ext>
                  </a:extLst>
                </a:gridCol>
                <a:gridCol w="1207895">
                  <a:extLst>
                    <a:ext uri="{9D8B030D-6E8A-4147-A177-3AD203B41FA5}">
                      <a16:colId xmlns:a16="http://schemas.microsoft.com/office/drawing/2014/main" val="387676982"/>
                    </a:ext>
                  </a:extLst>
                </a:gridCol>
                <a:gridCol w="1207895">
                  <a:extLst>
                    <a:ext uri="{9D8B030D-6E8A-4147-A177-3AD203B41FA5}">
                      <a16:colId xmlns:a16="http://schemas.microsoft.com/office/drawing/2014/main" val="3080376688"/>
                    </a:ext>
                  </a:extLst>
                </a:gridCol>
              </a:tblGrid>
              <a:tr h="346514">
                <a:tc>
                  <a:txBody>
                    <a:bodyPr/>
                    <a:lstStyle/>
                    <a:p>
                      <a:pPr algn="ctr" fontAlgn="ctr"/>
                      <a:r>
                        <a:rPr lang="zh-CN" altLang="en-US" sz="1400" u="none" strike="noStrike">
                          <a:effectLst/>
                          <a:latin typeface="微软雅黑" panose="020B0503020204020204" pitchFamily="34" charset="-122"/>
                          <a:ea typeface="微软雅黑" panose="020B0503020204020204" pitchFamily="34" charset="-122"/>
                        </a:rPr>
                        <a:t>股票代码</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u="none" strike="noStrike">
                          <a:effectLst/>
                          <a:latin typeface="微软雅黑" panose="020B0503020204020204" pitchFamily="34" charset="-122"/>
                          <a:ea typeface="微软雅黑" panose="020B0503020204020204" pitchFamily="34" charset="-122"/>
                        </a:rPr>
                        <a:t>收益率</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u="none" strike="noStrike">
                          <a:effectLst/>
                          <a:latin typeface="微软雅黑" panose="020B0503020204020204" pitchFamily="34" charset="-122"/>
                          <a:ea typeface="微软雅黑" panose="020B0503020204020204" pitchFamily="34" charset="-122"/>
                        </a:rPr>
                        <a:t>波动率</a:t>
                      </a:r>
                      <a:endParaRPr lang="zh-CN" alt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4156098026"/>
                  </a:ext>
                </a:extLst>
              </a:tr>
              <a:tr h="313243">
                <a:tc>
                  <a:txBody>
                    <a:bodyPr/>
                    <a:lstStyle/>
                    <a:p>
                      <a:pPr algn="ctr" fontAlgn="ctr"/>
                      <a:r>
                        <a:rPr lang="en-US" sz="1400" u="none" strike="noStrike">
                          <a:effectLst/>
                          <a:latin typeface="微软雅黑" panose="020B0503020204020204" pitchFamily="34" charset="-122"/>
                          <a:ea typeface="微软雅黑" panose="020B0503020204020204" pitchFamily="34" charset="-122"/>
                        </a:rPr>
                        <a:t>stock101394</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dirty="0">
                          <a:effectLst/>
                          <a:latin typeface="微软雅黑" panose="020B0503020204020204" pitchFamily="34" charset="-122"/>
                          <a:ea typeface="微软雅黑" panose="020B0503020204020204" pitchFamily="34" charset="-122"/>
                        </a:rPr>
                        <a:t>0.1091</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0.0391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2132316007"/>
                  </a:ext>
                </a:extLst>
              </a:tr>
              <a:tr h="313243">
                <a:tc>
                  <a:txBody>
                    <a:bodyPr/>
                    <a:lstStyle/>
                    <a:p>
                      <a:pPr algn="ctr" fontAlgn="ctr"/>
                      <a:r>
                        <a:rPr lang="en-US" sz="1400" u="none" strike="noStrike">
                          <a:effectLst/>
                          <a:latin typeface="微软雅黑" panose="020B0503020204020204" pitchFamily="34" charset="-122"/>
                          <a:ea typeface="微软雅黑" panose="020B0503020204020204" pitchFamily="34" charset="-122"/>
                        </a:rPr>
                        <a:t>stock102590</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0.0885</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0.0337</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346267446"/>
                  </a:ext>
                </a:extLst>
              </a:tr>
              <a:tr h="313243">
                <a:tc>
                  <a:txBody>
                    <a:bodyPr/>
                    <a:lstStyle/>
                    <a:p>
                      <a:pPr algn="ctr" fontAlgn="ctr"/>
                      <a:r>
                        <a:rPr lang="en-US" sz="1400" u="none" strike="noStrike">
                          <a:effectLst/>
                          <a:latin typeface="微软雅黑" panose="020B0503020204020204" pitchFamily="34" charset="-122"/>
                          <a:ea typeface="微软雅黑" panose="020B0503020204020204" pitchFamily="34" charset="-122"/>
                        </a:rPr>
                        <a:t>stock101195</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0.0836</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0.0345</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2100987569"/>
                  </a:ext>
                </a:extLst>
              </a:tr>
              <a:tr h="313243">
                <a:tc>
                  <a:txBody>
                    <a:bodyPr/>
                    <a:lstStyle/>
                    <a:p>
                      <a:pPr algn="ctr" fontAlgn="ctr"/>
                      <a:r>
                        <a:rPr lang="en-US" sz="1400" u="none" strike="noStrike" dirty="0">
                          <a:effectLst/>
                          <a:latin typeface="微软雅黑" panose="020B0503020204020204" pitchFamily="34" charset="-122"/>
                          <a:ea typeface="微软雅黑" panose="020B0503020204020204" pitchFamily="34" charset="-122"/>
                        </a:rPr>
                        <a:t>stock103017</a:t>
                      </a:r>
                      <a:endParaRPr 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0.0539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0.0388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2076749669"/>
                  </a:ext>
                </a:extLst>
              </a:tr>
              <a:tr h="313243">
                <a:tc>
                  <a:txBody>
                    <a:bodyPr/>
                    <a:lstStyle/>
                    <a:p>
                      <a:pPr algn="ctr" fontAlgn="ctr"/>
                      <a:r>
                        <a:rPr lang="en-US" sz="1400" u="none" strike="noStrike">
                          <a:effectLst/>
                          <a:latin typeface="微软雅黑" panose="020B0503020204020204" pitchFamily="34" charset="-122"/>
                          <a:ea typeface="微软雅黑" panose="020B0503020204020204" pitchFamily="34" charset="-122"/>
                        </a:rPr>
                        <a:t>stock102632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dirty="0">
                          <a:effectLst/>
                          <a:latin typeface="微软雅黑" panose="020B0503020204020204" pitchFamily="34" charset="-122"/>
                          <a:ea typeface="微软雅黑" panose="020B0503020204020204" pitchFamily="34" charset="-122"/>
                        </a:rPr>
                        <a:t>0.0500</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dirty="0">
                          <a:effectLst/>
                          <a:latin typeface="微软雅黑" panose="020B0503020204020204" pitchFamily="34" charset="-122"/>
                          <a:ea typeface="微软雅黑" panose="020B0503020204020204" pitchFamily="34" charset="-122"/>
                        </a:rPr>
                        <a:t>0.0408</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2334294911"/>
                  </a:ext>
                </a:extLst>
              </a:tr>
              <a:tr h="313243">
                <a:tc>
                  <a:txBody>
                    <a:bodyPr/>
                    <a:lstStyle/>
                    <a:p>
                      <a:pPr algn="ctr" fontAlgn="ctr"/>
                      <a:r>
                        <a:rPr lang="en-US" sz="1400" u="none" strike="noStrike">
                          <a:effectLst/>
                          <a:latin typeface="微软雅黑" panose="020B0503020204020204" pitchFamily="34" charset="-122"/>
                          <a:ea typeface="微软雅黑" panose="020B0503020204020204" pitchFamily="34" charset="-122"/>
                        </a:rPr>
                        <a:t>stock103242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0.0467</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dirty="0">
                          <a:effectLst/>
                          <a:latin typeface="微软雅黑" panose="020B0503020204020204" pitchFamily="34" charset="-122"/>
                          <a:ea typeface="微软雅黑" panose="020B0503020204020204" pitchFamily="34" charset="-122"/>
                        </a:rPr>
                        <a:t>0.0223</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2123178628"/>
                  </a:ext>
                </a:extLst>
              </a:tr>
              <a:tr h="313243">
                <a:tc>
                  <a:txBody>
                    <a:bodyPr/>
                    <a:lstStyle/>
                    <a:p>
                      <a:pPr algn="ctr" fontAlgn="ctr"/>
                      <a:r>
                        <a:rPr lang="en-US" sz="1400" u="none" strike="noStrike">
                          <a:effectLst/>
                          <a:latin typeface="微软雅黑" panose="020B0503020204020204" pitchFamily="34" charset="-122"/>
                          <a:ea typeface="微软雅黑" panose="020B0503020204020204" pitchFamily="34" charset="-122"/>
                        </a:rPr>
                        <a:t>stock102792</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0.0281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0.0380</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327255013"/>
                  </a:ext>
                </a:extLst>
              </a:tr>
              <a:tr h="313243">
                <a:tc>
                  <a:txBody>
                    <a:bodyPr/>
                    <a:lstStyle/>
                    <a:p>
                      <a:pPr algn="ctr" fontAlgn="ctr"/>
                      <a:r>
                        <a:rPr lang="en-US" sz="1400" u="none" strike="noStrike">
                          <a:effectLst/>
                          <a:latin typeface="微软雅黑" panose="020B0503020204020204" pitchFamily="34" charset="-122"/>
                          <a:ea typeface="微软雅黑" panose="020B0503020204020204" pitchFamily="34" charset="-122"/>
                        </a:rPr>
                        <a:t>stock100681</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0.0221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0.0388</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3023510004"/>
                  </a:ext>
                </a:extLst>
              </a:tr>
              <a:tr h="313243">
                <a:tc>
                  <a:txBody>
                    <a:bodyPr/>
                    <a:lstStyle/>
                    <a:p>
                      <a:pPr algn="ctr" fontAlgn="ctr"/>
                      <a:r>
                        <a:rPr lang="en-US" sz="1400" u="none" strike="noStrike">
                          <a:effectLst/>
                          <a:latin typeface="微软雅黑" panose="020B0503020204020204" pitchFamily="34" charset="-122"/>
                          <a:ea typeface="微软雅黑" panose="020B0503020204020204" pitchFamily="34" charset="-122"/>
                        </a:rPr>
                        <a:t>stock100603</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0.0215</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a:effectLst/>
                          <a:latin typeface="微软雅黑" panose="020B0503020204020204" pitchFamily="34" charset="-122"/>
                          <a:ea typeface="微软雅黑" panose="020B0503020204020204" pitchFamily="34" charset="-122"/>
                        </a:rPr>
                        <a:t>0.0369</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2039592561"/>
                  </a:ext>
                </a:extLst>
              </a:tr>
              <a:tr h="313243">
                <a:tc>
                  <a:txBody>
                    <a:bodyPr/>
                    <a:lstStyle/>
                    <a:p>
                      <a:pPr algn="ctr" fontAlgn="ctr"/>
                      <a:r>
                        <a:rPr lang="en-US" sz="1400" u="none" strike="noStrike">
                          <a:effectLst/>
                          <a:latin typeface="微软雅黑" panose="020B0503020204020204" pitchFamily="34" charset="-122"/>
                          <a:ea typeface="微软雅黑" panose="020B0503020204020204" pitchFamily="34" charset="-122"/>
                        </a:rPr>
                        <a:t>stock100658</a:t>
                      </a:r>
                      <a:endParaRPr lang="en-US"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dirty="0">
                          <a:effectLst/>
                          <a:latin typeface="微软雅黑" panose="020B0503020204020204" pitchFamily="34" charset="-122"/>
                          <a:ea typeface="微软雅黑" panose="020B0503020204020204" pitchFamily="34" charset="-122"/>
                        </a:rPr>
                        <a:t>0.0180</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400" u="none" strike="noStrike" dirty="0">
                          <a:effectLst/>
                          <a:latin typeface="微软雅黑" panose="020B0503020204020204" pitchFamily="34" charset="-122"/>
                          <a:ea typeface="微软雅黑" panose="020B0503020204020204" pitchFamily="34" charset="-122"/>
                        </a:rPr>
                        <a:t>0.0371</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252175978"/>
                  </a:ext>
                </a:extLst>
              </a:tr>
            </a:tbl>
          </a:graphicData>
        </a:graphic>
      </p:graphicFrame>
      <p:sp>
        <p:nvSpPr>
          <p:cNvPr id="12" name="矩形 11"/>
          <p:cNvSpPr/>
          <p:nvPr/>
        </p:nvSpPr>
        <p:spPr>
          <a:xfrm>
            <a:off x="5239364" y="3221758"/>
            <a:ext cx="6756400" cy="584775"/>
          </a:xfrm>
          <a:prstGeom prst="rect">
            <a:avLst/>
          </a:prstGeom>
        </p:spPr>
        <p:txBody>
          <a:bodyPr wrap="square">
            <a:spAutoFit/>
          </a:bodyPr>
          <a:lstStyle/>
          <a:p>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亦可以对收益率最高的十支股票按照波动率来确定投资比例，例如对于上述十支股票，对各股票波动率进行标准化，得到以下数据：</a:t>
            </a:r>
          </a:p>
        </p:txBody>
      </p:sp>
      <p:graphicFrame>
        <p:nvGraphicFramePr>
          <p:cNvPr id="13" name="表格 12"/>
          <p:cNvGraphicFramePr>
            <a:graphicFrameLocks noGrp="1"/>
          </p:cNvGraphicFramePr>
          <p:nvPr>
            <p:extLst>
              <p:ext uri="{D42A27DB-BD31-4B8C-83A1-F6EECF244321}">
                <p14:modId xmlns:p14="http://schemas.microsoft.com/office/powerpoint/2010/main" val="2391792646"/>
              </p:ext>
            </p:extLst>
          </p:nvPr>
        </p:nvGraphicFramePr>
        <p:xfrm>
          <a:off x="5308600" y="4151366"/>
          <a:ext cx="6680201" cy="1619728"/>
        </p:xfrm>
        <a:graphic>
          <a:graphicData uri="http://schemas.openxmlformats.org/drawingml/2006/table">
            <a:tbl>
              <a:tblPr bandRow="1">
                <a:tableStyleId>{3C2FFA5D-87B4-456A-9821-1D502468CF0F}</a:tableStyleId>
              </a:tblPr>
              <a:tblGrid>
                <a:gridCol w="1335715">
                  <a:extLst>
                    <a:ext uri="{9D8B030D-6E8A-4147-A177-3AD203B41FA5}">
                      <a16:colId xmlns:a16="http://schemas.microsoft.com/office/drawing/2014/main" val="4129583885"/>
                    </a:ext>
                  </a:extLst>
                </a:gridCol>
                <a:gridCol w="1335715">
                  <a:extLst>
                    <a:ext uri="{9D8B030D-6E8A-4147-A177-3AD203B41FA5}">
                      <a16:colId xmlns:a16="http://schemas.microsoft.com/office/drawing/2014/main" val="402971501"/>
                    </a:ext>
                  </a:extLst>
                </a:gridCol>
                <a:gridCol w="1336528">
                  <a:extLst>
                    <a:ext uri="{9D8B030D-6E8A-4147-A177-3AD203B41FA5}">
                      <a16:colId xmlns:a16="http://schemas.microsoft.com/office/drawing/2014/main" val="3362587585"/>
                    </a:ext>
                  </a:extLst>
                </a:gridCol>
                <a:gridCol w="1335715">
                  <a:extLst>
                    <a:ext uri="{9D8B030D-6E8A-4147-A177-3AD203B41FA5}">
                      <a16:colId xmlns:a16="http://schemas.microsoft.com/office/drawing/2014/main" val="1952179280"/>
                    </a:ext>
                  </a:extLst>
                </a:gridCol>
                <a:gridCol w="1336528">
                  <a:extLst>
                    <a:ext uri="{9D8B030D-6E8A-4147-A177-3AD203B41FA5}">
                      <a16:colId xmlns:a16="http://schemas.microsoft.com/office/drawing/2014/main" val="742917583"/>
                    </a:ext>
                  </a:extLst>
                </a:gridCol>
              </a:tblGrid>
              <a:tr h="404932">
                <a:tc>
                  <a:txBody>
                    <a:bodyPr/>
                    <a:lstStyle/>
                    <a:p>
                      <a:pPr algn="ctr">
                        <a:lnSpc>
                          <a:spcPct val="150000"/>
                        </a:lnSpc>
                        <a:spcAft>
                          <a:spcPts val="0"/>
                        </a:spcAft>
                      </a:pPr>
                      <a:r>
                        <a:rPr lang="en-US" sz="1400" kern="0">
                          <a:effectLst/>
                          <a:latin typeface="微软雅黑" panose="020B0503020204020204" pitchFamily="34" charset="-122"/>
                          <a:ea typeface="微软雅黑" panose="020B0503020204020204" pitchFamily="34" charset="-122"/>
                        </a:rPr>
                        <a:t>stock101394</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a:effectLst/>
                          <a:latin typeface="微软雅黑" panose="020B0503020204020204" pitchFamily="34" charset="-122"/>
                          <a:ea typeface="微软雅黑" panose="020B0503020204020204" pitchFamily="34" charset="-122"/>
                        </a:rPr>
                        <a:t>stock102590</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a:effectLst/>
                          <a:latin typeface="微软雅黑" panose="020B0503020204020204" pitchFamily="34" charset="-122"/>
                          <a:ea typeface="微软雅黑" panose="020B0503020204020204" pitchFamily="34" charset="-122"/>
                        </a:rPr>
                        <a:t>stock101195</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a:effectLst/>
                          <a:latin typeface="微软雅黑" panose="020B0503020204020204" pitchFamily="34" charset="-122"/>
                          <a:ea typeface="微软雅黑" panose="020B0503020204020204" pitchFamily="34" charset="-122"/>
                        </a:rPr>
                        <a:t>stock103017</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a:effectLst/>
                          <a:latin typeface="微软雅黑" panose="020B0503020204020204" pitchFamily="34" charset="-122"/>
                          <a:ea typeface="微软雅黑" panose="020B0503020204020204" pitchFamily="34" charset="-122"/>
                        </a:rPr>
                        <a:t>stock102632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7591713"/>
                  </a:ext>
                </a:extLst>
              </a:tr>
              <a:tr h="404932">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0.12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0.11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0.07</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20926752"/>
                  </a:ext>
                </a:extLst>
              </a:tr>
              <a:tr h="404932">
                <a:tc>
                  <a:txBody>
                    <a:bodyPr/>
                    <a:lstStyle/>
                    <a:p>
                      <a:pPr algn="ctr">
                        <a:lnSpc>
                          <a:spcPct val="150000"/>
                        </a:lnSpc>
                        <a:spcAft>
                          <a:spcPts val="0"/>
                        </a:spcAft>
                      </a:pPr>
                      <a:r>
                        <a:rPr lang="en-US" sz="1400" kern="0">
                          <a:effectLst/>
                          <a:latin typeface="微软雅黑" panose="020B0503020204020204" pitchFamily="34" charset="-122"/>
                          <a:ea typeface="微软雅黑" panose="020B0503020204020204" pitchFamily="34" charset="-122"/>
                        </a:rPr>
                        <a:t>stock103242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a:effectLst/>
                          <a:latin typeface="微软雅黑" panose="020B0503020204020204" pitchFamily="34" charset="-122"/>
                          <a:ea typeface="微软雅黑" panose="020B0503020204020204" pitchFamily="34" charset="-122"/>
                        </a:rPr>
                        <a:t>stock102792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a:effectLst/>
                          <a:latin typeface="微软雅黑" panose="020B0503020204020204" pitchFamily="34" charset="-122"/>
                          <a:ea typeface="微软雅黑" panose="020B0503020204020204" pitchFamily="34" charset="-122"/>
                        </a:rPr>
                        <a:t>stock100681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a:effectLst/>
                          <a:latin typeface="微软雅黑" panose="020B0503020204020204" pitchFamily="34" charset="-122"/>
                          <a:ea typeface="微软雅黑" panose="020B0503020204020204" pitchFamily="34" charset="-122"/>
                        </a:rPr>
                        <a:t>stock100603</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0">
                          <a:effectLst/>
                          <a:latin typeface="微软雅黑" panose="020B0503020204020204" pitchFamily="34" charset="-122"/>
                          <a:ea typeface="微软雅黑" panose="020B0503020204020204" pitchFamily="34" charset="-122"/>
                        </a:rPr>
                        <a:t>stock100658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62661839"/>
                  </a:ext>
                </a:extLst>
              </a:tr>
              <a:tr h="404932">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0.20</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0.09</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a:effectLst/>
                          <a:latin typeface="微软雅黑" panose="020B0503020204020204" pitchFamily="34" charset="-122"/>
                          <a:ea typeface="微软雅黑" panose="020B0503020204020204" pitchFamily="34" charset="-122"/>
                        </a:rPr>
                        <a:t>0.09</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400" kern="100" dirty="0">
                          <a:effectLst/>
                          <a:latin typeface="微软雅黑" panose="020B0503020204020204" pitchFamily="34" charset="-122"/>
                          <a:ea typeface="微软雅黑" panose="020B0503020204020204" pitchFamily="34" charset="-122"/>
                        </a:rPr>
                        <a:t>0.09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61099438"/>
                  </a:ext>
                </a:extLst>
              </a:tr>
            </a:tbl>
          </a:graphicData>
        </a:graphic>
      </p:graphicFrame>
    </p:spTree>
    <p:extLst>
      <p:ext uri="{BB962C8B-B14F-4D97-AF65-F5344CB8AC3E}">
        <p14:creationId xmlns:p14="http://schemas.microsoft.com/office/powerpoint/2010/main" val="40344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a:spLocks noChangeArrowheads="1"/>
          </p:cNvSpPr>
          <p:nvPr/>
        </p:nvSpPr>
        <p:spPr bwMode="auto">
          <a:xfrm>
            <a:off x="5384800" y="1295400"/>
            <a:ext cx="1562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总结</a:t>
            </a:r>
          </a:p>
        </p:txBody>
      </p:sp>
      <p:sp>
        <p:nvSpPr>
          <p:cNvPr id="3" name="矩形 2"/>
          <p:cNvSpPr/>
          <p:nvPr/>
        </p:nvSpPr>
        <p:spPr>
          <a:xfrm>
            <a:off x="1016000" y="2041962"/>
            <a:ext cx="10261600" cy="2585323"/>
          </a:xfrm>
          <a:prstGeom prst="rect">
            <a:avLst/>
          </a:prstGeom>
        </p:spPr>
        <p:txBody>
          <a:bodyPr wrap="square">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本文代码编写基于</a:t>
            </a: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平台，</a:t>
            </a:r>
            <a:r>
              <a:rPr lang="en-US" altLang="zh-CN" dirty="0">
                <a:latin typeface="微软雅黑" panose="020B0503020204020204" pitchFamily="34" charset="-122"/>
                <a:ea typeface="微软雅黑" panose="020B0503020204020204" pitchFamily="34" charset="-122"/>
              </a:rPr>
              <a:t>anaconda</a:t>
            </a:r>
            <a:r>
              <a:rPr lang="zh-CN" altLang="en-US" dirty="0">
                <a:latin typeface="微软雅黑" panose="020B0503020204020204" pitchFamily="34" charset="-122"/>
                <a:ea typeface="微软雅黑" panose="020B0503020204020204" pitchFamily="34" charset="-122"/>
              </a:rPr>
              <a:t>环境下的</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语言</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indent="457200">
              <a:lnSpc>
                <a:spcPct val="150000"/>
              </a:lnSpc>
            </a:pPr>
            <a:r>
              <a:rPr lang="zh-CN" altLang="en-US" dirty="0" smtClean="0">
                <a:latin typeface="微软雅黑" panose="020B0503020204020204" pitchFamily="34" charset="-122"/>
                <a:ea typeface="微软雅黑" panose="020B0503020204020204" pitchFamily="34" charset="-122"/>
              </a:rPr>
              <a:t>提出</a:t>
            </a:r>
            <a:r>
              <a:rPr lang="zh-CN" altLang="en-US" dirty="0">
                <a:latin typeface="微软雅黑" panose="020B0503020204020204" pitchFamily="34" charset="-122"/>
                <a:ea typeface="微软雅黑" panose="020B0503020204020204" pitchFamily="34" charset="-122"/>
              </a:rPr>
              <a:t>了基于</a:t>
            </a:r>
            <a:r>
              <a:rPr lang="en-US" altLang="zh-CN" dirty="0">
                <a:latin typeface="微软雅黑" panose="020B0503020204020204" pitchFamily="34" charset="-122"/>
                <a:ea typeface="微软雅黑" panose="020B0503020204020204" pitchFamily="34" charset="-122"/>
              </a:rPr>
              <a:t>HP</a:t>
            </a:r>
            <a:r>
              <a:rPr lang="zh-CN" altLang="en-US" dirty="0">
                <a:latin typeface="微软雅黑" panose="020B0503020204020204" pitchFamily="34" charset="-122"/>
                <a:ea typeface="微软雅黑" panose="020B0503020204020204" pitchFamily="34" charset="-122"/>
              </a:rPr>
              <a:t>滤波和</a:t>
            </a:r>
            <a:r>
              <a:rPr lang="en-US" altLang="zh-CN" dirty="0">
                <a:latin typeface="微软雅黑" panose="020B0503020204020204" pitchFamily="34" charset="-122"/>
                <a:ea typeface="微软雅黑" panose="020B0503020204020204" pitchFamily="34" charset="-122"/>
              </a:rPr>
              <a:t>ARMA</a:t>
            </a:r>
            <a:r>
              <a:rPr lang="zh-CN" altLang="en-US" dirty="0">
                <a:latin typeface="微软雅黑" panose="020B0503020204020204" pitchFamily="34" charset="-122"/>
                <a:ea typeface="微软雅黑" panose="020B0503020204020204" pitchFamily="34" charset="-122"/>
              </a:rPr>
              <a:t>的股票预测模型的主要结构和方法，通过文献以及个人实验表明，该模型方法在预测精度上较普通的</a:t>
            </a:r>
            <a:r>
              <a:rPr lang="en-US" altLang="zh-CN" dirty="0">
                <a:latin typeface="微软雅黑" panose="020B0503020204020204" pitchFamily="34" charset="-122"/>
                <a:ea typeface="微软雅黑" panose="020B0503020204020204" pitchFamily="34" charset="-122"/>
              </a:rPr>
              <a:t>ARMA</a:t>
            </a:r>
            <a:r>
              <a:rPr lang="zh-CN" altLang="en-US" dirty="0">
                <a:latin typeface="微软雅黑" panose="020B0503020204020204" pitchFamily="34" charset="-122"/>
                <a:ea typeface="微软雅黑" panose="020B0503020204020204" pitchFamily="34" charset="-122"/>
              </a:rPr>
              <a:t>模型有所提高，且建模方法简单，易于理解</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indent="457200">
              <a:lnSpc>
                <a:spcPct val="150000"/>
              </a:lnSpc>
            </a:pPr>
            <a:r>
              <a:rPr lang="zh-CN" altLang="en-US" dirty="0" smtClean="0">
                <a:latin typeface="微软雅黑" panose="020B0503020204020204" pitchFamily="34" charset="-122"/>
                <a:ea typeface="微软雅黑" panose="020B0503020204020204" pitchFamily="34" charset="-122"/>
              </a:rPr>
              <a:t>当然</a:t>
            </a:r>
            <a:r>
              <a:rPr lang="zh-CN" altLang="en-US" dirty="0">
                <a:latin typeface="微软雅黑" panose="020B0503020204020204" pitchFamily="34" charset="-122"/>
                <a:ea typeface="微软雅黑" panose="020B0503020204020204" pitchFamily="34" charset="-122"/>
              </a:rPr>
              <a:t>，该模型也存在一些局限性，真实股票数据有着更多不确定的条件因素，而</a:t>
            </a:r>
            <a:r>
              <a:rPr lang="en-US" altLang="zh-CN" dirty="0">
                <a:latin typeface="微软雅黑" panose="020B0503020204020204" pitchFamily="34" charset="-122"/>
                <a:ea typeface="微软雅黑" panose="020B0503020204020204" pitchFamily="34" charset="-122"/>
              </a:rPr>
              <a:t>ARMA</a:t>
            </a:r>
            <a:r>
              <a:rPr lang="zh-CN" altLang="en-US" dirty="0">
                <a:latin typeface="微软雅黑" panose="020B0503020204020204" pitchFamily="34" charset="-122"/>
                <a:ea typeface="微软雅黑" panose="020B0503020204020204" pitchFamily="34" charset="-122"/>
              </a:rPr>
              <a:t>模型是在较为理想的即没有太大波动的情况下对股票进行建模分析预测，并且</a:t>
            </a:r>
            <a:r>
              <a:rPr lang="en-US" altLang="zh-CN" dirty="0">
                <a:latin typeface="微软雅黑" panose="020B0503020204020204" pitchFamily="34" charset="-122"/>
                <a:ea typeface="微软雅黑" panose="020B0503020204020204" pitchFamily="34" charset="-122"/>
              </a:rPr>
              <a:t>ARMA</a:t>
            </a:r>
            <a:r>
              <a:rPr lang="zh-CN" altLang="en-US" dirty="0">
                <a:latin typeface="微软雅黑" panose="020B0503020204020204" pitchFamily="34" charset="-122"/>
                <a:ea typeface="微软雅黑" panose="020B0503020204020204" pitchFamily="34" charset="-122"/>
              </a:rPr>
              <a:t>模型预测步数有限，只能进行短期预测，不能进行长期预测，因为其预测误差会逐步累积，最终使得误差越来越大</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337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a:spLocks noChangeArrowheads="1"/>
          </p:cNvSpPr>
          <p:nvPr/>
        </p:nvSpPr>
        <p:spPr bwMode="auto">
          <a:xfrm>
            <a:off x="5384800" y="1295400"/>
            <a:ext cx="1562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总结</a:t>
            </a:r>
          </a:p>
        </p:txBody>
      </p:sp>
      <p:sp>
        <p:nvSpPr>
          <p:cNvPr id="3" name="矩形 2"/>
          <p:cNvSpPr/>
          <p:nvPr/>
        </p:nvSpPr>
        <p:spPr>
          <a:xfrm>
            <a:off x="1016000" y="2041962"/>
            <a:ext cx="10261600" cy="3416320"/>
          </a:xfrm>
          <a:prstGeom prst="rect">
            <a:avLst/>
          </a:prstGeom>
        </p:spPr>
        <p:txBody>
          <a:bodyPr wrap="square">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对于数据，为了探究该数据构建模型后进行后三步预测的效果，将该股票</a:t>
            </a:r>
            <a:r>
              <a:rPr lang="en-US" altLang="zh-CN" dirty="0">
                <a:latin typeface="微软雅黑" panose="020B0503020204020204" pitchFamily="34" charset="-122"/>
                <a:ea typeface="微软雅黑" panose="020B0503020204020204" pitchFamily="34" charset="-122"/>
              </a:rPr>
              <a:t>488</a:t>
            </a:r>
            <a:r>
              <a:rPr lang="zh-CN" altLang="en-US" dirty="0">
                <a:latin typeface="微软雅黑" panose="020B0503020204020204" pitchFamily="34" charset="-122"/>
                <a:ea typeface="微软雅黑" panose="020B0503020204020204" pitchFamily="34" charset="-122"/>
              </a:rPr>
              <a:t>个数据分为</a:t>
            </a:r>
            <a:r>
              <a:rPr lang="en-US" altLang="zh-CN" dirty="0">
                <a:latin typeface="微软雅黑" panose="020B0503020204020204" pitchFamily="34" charset="-122"/>
                <a:ea typeface="微软雅黑" panose="020B0503020204020204" pitchFamily="34" charset="-122"/>
              </a:rPr>
              <a:t>455</a:t>
            </a:r>
            <a:r>
              <a:rPr lang="zh-CN" altLang="en-US" dirty="0">
                <a:latin typeface="微软雅黑" panose="020B0503020204020204" pitchFamily="34" charset="-122"/>
                <a:ea typeface="微软雅黑" panose="020B0503020204020204" pitchFamily="34" charset="-122"/>
              </a:rPr>
              <a:t>个构建模型数据和</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个进行误差分析的</a:t>
            </a:r>
            <a:r>
              <a:rPr lang="zh-CN" altLang="en-US" dirty="0" smtClean="0">
                <a:latin typeface="微软雅黑" panose="020B0503020204020204" pitchFamily="34" charset="-122"/>
                <a:ea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indent="457200">
              <a:lnSpc>
                <a:spcPct val="150000"/>
              </a:lnSpc>
            </a:pPr>
            <a:r>
              <a:rPr lang="zh-CN" altLang="en-US" dirty="0" smtClean="0">
                <a:latin typeface="微软雅黑" panose="020B0503020204020204" pitchFamily="34" charset="-122"/>
                <a:ea typeface="微软雅黑" panose="020B0503020204020204" pitchFamily="34" charset="-122"/>
              </a:rPr>
              <a:t>然后</a:t>
            </a:r>
            <a:r>
              <a:rPr lang="zh-CN" altLang="en-US" dirty="0">
                <a:latin typeface="微软雅黑" panose="020B0503020204020204" pitchFamily="34" charset="-122"/>
                <a:ea typeface="微软雅黑" panose="020B0503020204020204" pitchFamily="34" charset="-122"/>
              </a:rPr>
              <a:t>将其推广到所有的</a:t>
            </a:r>
            <a:r>
              <a:rPr lang="en-US" altLang="zh-CN" dirty="0">
                <a:latin typeface="微软雅黑" panose="020B0503020204020204" pitchFamily="34" charset="-122"/>
                <a:ea typeface="微软雅黑" panose="020B0503020204020204" pitchFamily="34" charset="-122"/>
              </a:rPr>
              <a:t>111</a:t>
            </a:r>
            <a:r>
              <a:rPr lang="zh-CN" altLang="en-US" dirty="0">
                <a:latin typeface="微软雅黑" panose="020B0503020204020204" pitchFamily="34" charset="-122"/>
                <a:ea typeface="微软雅黑" panose="020B0503020204020204" pitchFamily="34" charset="-122"/>
              </a:rPr>
              <a:t>支股票数据中，发现大部分的模型预测的误差较小，但仍存在小部分模型拟合不佳的情况。对于拟合不佳的模型，考虑将其模型和数据从中剔除，不列入后续的选择</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indent="457200">
              <a:lnSpc>
                <a:spcPct val="150000"/>
              </a:lnSpc>
            </a:pPr>
            <a:r>
              <a:rPr lang="zh-CN" altLang="en-US" dirty="0" smtClean="0">
                <a:latin typeface="微软雅黑" panose="020B0503020204020204" pitchFamily="34" charset="-122"/>
                <a:ea typeface="微软雅黑" panose="020B0503020204020204" pitchFamily="34" charset="-122"/>
              </a:rPr>
              <a:t>剔除</a:t>
            </a:r>
            <a:r>
              <a:rPr lang="zh-CN" altLang="en-US" dirty="0">
                <a:latin typeface="微软雅黑" panose="020B0503020204020204" pitchFamily="34" charset="-122"/>
                <a:ea typeface="微软雅黑" panose="020B0503020204020204" pitchFamily="34" charset="-122"/>
              </a:rPr>
              <a:t>数据后，剩下</a:t>
            </a:r>
            <a:r>
              <a:rPr lang="en-US" altLang="zh-CN" dirty="0">
                <a:latin typeface="微软雅黑" panose="020B0503020204020204" pitchFamily="34" charset="-122"/>
                <a:ea typeface="微软雅黑" panose="020B0503020204020204" pitchFamily="34" charset="-122"/>
              </a:rPr>
              <a:t>93</a:t>
            </a:r>
            <a:r>
              <a:rPr lang="zh-CN" altLang="en-US" dirty="0">
                <a:latin typeface="微软雅黑" panose="020B0503020204020204" pitchFamily="34" charset="-122"/>
                <a:ea typeface="微软雅黑" panose="020B0503020204020204" pitchFamily="34" charset="-122"/>
              </a:rPr>
              <a:t>支股票，得到的总体平均的预测误差情况有了大幅度的改善，其中平均</a:t>
            </a:r>
            <a:r>
              <a:rPr lang="en-US" altLang="zh-CN" dirty="0">
                <a:latin typeface="微软雅黑" panose="020B0503020204020204" pitchFamily="34" charset="-122"/>
                <a:ea typeface="微软雅黑" panose="020B0503020204020204" pitchFamily="34" charset="-122"/>
              </a:rPr>
              <a:t>MSE</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0.08</a:t>
            </a:r>
            <a:r>
              <a:rPr lang="zh-CN" altLang="en-US" dirty="0">
                <a:latin typeface="微软雅黑" panose="020B0503020204020204" pitchFamily="34" charset="-122"/>
                <a:ea typeface="微软雅黑" panose="020B0503020204020204" pitchFamily="34" charset="-122"/>
              </a:rPr>
              <a:t>，平均</a:t>
            </a:r>
            <a:r>
              <a:rPr lang="en-US" altLang="zh-CN" dirty="0">
                <a:latin typeface="微软雅黑" panose="020B0503020204020204" pitchFamily="34" charset="-122"/>
                <a:ea typeface="微软雅黑" panose="020B0503020204020204" pitchFamily="34" charset="-122"/>
              </a:rPr>
              <a:t>RMSE</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0.23</a:t>
            </a:r>
            <a:r>
              <a:rPr lang="zh-CN" altLang="en-US" dirty="0">
                <a:latin typeface="微软雅黑" panose="020B0503020204020204" pitchFamily="34" charset="-122"/>
                <a:ea typeface="微软雅黑" panose="020B0503020204020204" pitchFamily="34" charset="-122"/>
              </a:rPr>
              <a:t>，平均</a:t>
            </a:r>
            <a:r>
              <a:rPr lang="en-US" altLang="zh-CN" dirty="0">
                <a:latin typeface="微软雅黑" panose="020B0503020204020204" pitchFamily="34" charset="-122"/>
                <a:ea typeface="微软雅黑" panose="020B0503020204020204" pitchFamily="34" charset="-122"/>
              </a:rPr>
              <a:t>MAE</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0.21</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indent="457200">
              <a:lnSpc>
                <a:spcPct val="150000"/>
              </a:lnSpc>
            </a:pPr>
            <a:r>
              <a:rPr lang="zh-CN" altLang="en-US" dirty="0" smtClean="0">
                <a:latin typeface="微软雅黑" panose="020B0503020204020204" pitchFamily="34" charset="-122"/>
                <a:ea typeface="微软雅黑" panose="020B0503020204020204" pitchFamily="34" charset="-122"/>
              </a:rPr>
              <a:t>且</a:t>
            </a:r>
            <a:r>
              <a:rPr lang="en-US" altLang="zh-CN" dirty="0">
                <a:latin typeface="微软雅黑" panose="020B0503020204020204" pitchFamily="34" charset="-122"/>
                <a:ea typeface="微软雅黑" panose="020B0503020204020204" pitchFamily="34" charset="-122"/>
              </a:rPr>
              <a:t>93</a:t>
            </a:r>
            <a:r>
              <a:rPr lang="zh-CN" altLang="en-US" dirty="0">
                <a:latin typeface="微软雅黑" panose="020B0503020204020204" pitchFamily="34" charset="-122"/>
                <a:ea typeface="微软雅黑" panose="020B0503020204020204" pitchFamily="34" charset="-122"/>
              </a:rPr>
              <a:t>支股票预测误差的分布也比较可观，误差集中的区间范围比较小，因此认为剩下的</a:t>
            </a:r>
            <a:r>
              <a:rPr lang="en-US" altLang="zh-CN" dirty="0">
                <a:latin typeface="微软雅黑" panose="020B0503020204020204" pitchFamily="34" charset="-122"/>
                <a:ea typeface="微软雅黑" panose="020B0503020204020204" pitchFamily="34" charset="-122"/>
              </a:rPr>
              <a:t>93</a:t>
            </a:r>
            <a:r>
              <a:rPr lang="zh-CN" altLang="en-US" dirty="0">
                <a:latin typeface="微软雅黑" panose="020B0503020204020204" pitchFamily="34" charset="-122"/>
                <a:ea typeface="微软雅黑" panose="020B0503020204020204" pitchFamily="34" charset="-122"/>
              </a:rPr>
              <a:t>支股票对于后三步预测的效果在一定误差范围内是比较准确的。</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943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
          <p:cNvSpPr>
            <a:spLocks noChangeArrowheads="1"/>
          </p:cNvSpPr>
          <p:nvPr/>
        </p:nvSpPr>
        <p:spPr bwMode="auto">
          <a:xfrm>
            <a:off x="5384800" y="1295400"/>
            <a:ext cx="1562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总结</a:t>
            </a:r>
          </a:p>
        </p:txBody>
      </p:sp>
      <p:sp>
        <p:nvSpPr>
          <p:cNvPr id="3" name="矩形 2"/>
          <p:cNvSpPr/>
          <p:nvPr/>
        </p:nvSpPr>
        <p:spPr>
          <a:xfrm>
            <a:off x="1016000" y="2041962"/>
            <a:ext cx="10261600" cy="3782895"/>
          </a:xfrm>
          <a:prstGeom prst="rect">
            <a:avLst/>
          </a:prstGeom>
        </p:spPr>
        <p:txBody>
          <a:bodyPr wrap="square">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在上述基础下，对</a:t>
            </a:r>
            <a:r>
              <a:rPr lang="en-US" altLang="zh-CN" dirty="0">
                <a:latin typeface="微软雅黑" panose="020B0503020204020204" pitchFamily="34" charset="-122"/>
                <a:ea typeface="微软雅黑" panose="020B0503020204020204" pitchFamily="34" charset="-122"/>
              </a:rPr>
              <a:t>93</a:t>
            </a:r>
            <a:r>
              <a:rPr lang="zh-CN" altLang="en-US" dirty="0">
                <a:latin typeface="微软雅黑" panose="020B0503020204020204" pitchFamily="34" charset="-122"/>
                <a:ea typeface="微软雅黑" panose="020B0503020204020204" pitchFamily="34" charset="-122"/>
              </a:rPr>
              <a:t>支股票的</a:t>
            </a:r>
            <a:r>
              <a:rPr lang="en-US" altLang="zh-CN" dirty="0">
                <a:latin typeface="微软雅黑" panose="020B0503020204020204" pitchFamily="34" charset="-122"/>
                <a:ea typeface="微软雅黑" panose="020B0503020204020204" pitchFamily="34" charset="-122"/>
              </a:rPr>
              <a:t>488</a:t>
            </a:r>
            <a:r>
              <a:rPr lang="zh-CN" altLang="en-US" dirty="0">
                <a:latin typeface="微软雅黑" panose="020B0503020204020204" pitchFamily="34" charset="-122"/>
                <a:ea typeface="微软雅黑" panose="020B0503020204020204" pitchFamily="34" charset="-122"/>
              </a:rPr>
              <a:t>个数据进行构建拟合，预测出后三步也就是</a:t>
            </a:r>
            <a:r>
              <a:rPr lang="en-US" altLang="zh-CN" dirty="0">
                <a:latin typeface="微软雅黑" panose="020B0503020204020204" pitchFamily="34" charset="-122"/>
                <a:ea typeface="微软雅黑" panose="020B0503020204020204" pitchFamily="34" charset="-122"/>
              </a:rPr>
              <a:t>489,490,491</a:t>
            </a:r>
            <a:r>
              <a:rPr lang="zh-CN" altLang="en-US" dirty="0">
                <a:latin typeface="微软雅黑" panose="020B0503020204020204" pitchFamily="34" charset="-122"/>
                <a:ea typeface="微软雅黑" panose="020B0503020204020204" pitchFamily="34" charset="-122"/>
              </a:rPr>
              <a:t>这三天的预测值，并借此计算这三天的收益率，同时，使用历史数据进行历史波动率的</a:t>
            </a:r>
            <a:r>
              <a:rPr lang="zh-CN" altLang="en-US" dirty="0" smtClean="0">
                <a:latin typeface="微软雅黑" panose="020B0503020204020204" pitchFamily="34" charset="-122"/>
                <a:ea typeface="微软雅黑" panose="020B0503020204020204" pitchFamily="34" charset="-122"/>
              </a:rPr>
              <a:t>计算。</a:t>
            </a:r>
            <a:endParaRPr lang="en-US" altLang="zh-CN" dirty="0" smtClean="0">
              <a:latin typeface="微软雅黑" panose="020B0503020204020204" pitchFamily="34" charset="-122"/>
              <a:ea typeface="微软雅黑" panose="020B0503020204020204" pitchFamily="34" charset="-122"/>
            </a:endParaRPr>
          </a:p>
          <a:p>
            <a:pPr indent="457200">
              <a:lnSpc>
                <a:spcPct val="150000"/>
              </a:lnSpc>
            </a:pPr>
            <a:r>
              <a:rPr lang="zh-CN" altLang="en-US" dirty="0" smtClean="0">
                <a:latin typeface="微软雅黑" panose="020B0503020204020204" pitchFamily="34" charset="-122"/>
                <a:ea typeface="微软雅黑" panose="020B0503020204020204" pitchFamily="34" charset="-122"/>
              </a:rPr>
              <a:t>最终</a:t>
            </a:r>
            <a:r>
              <a:rPr lang="zh-CN" altLang="en-US" dirty="0">
                <a:latin typeface="微软雅黑" panose="020B0503020204020204" pitchFamily="34" charset="-122"/>
                <a:ea typeface="微软雅黑" panose="020B0503020204020204" pitchFamily="34" charset="-122"/>
              </a:rPr>
              <a:t>，根据股票的收益率，筛选出</a:t>
            </a:r>
            <a:r>
              <a:rPr lang="en-US" altLang="zh-CN" dirty="0">
                <a:latin typeface="微软雅黑" panose="020B0503020204020204" pitchFamily="34" charset="-122"/>
                <a:ea typeface="微软雅黑" panose="020B0503020204020204" pitchFamily="34" charset="-122"/>
              </a:rPr>
              <a:t>29</a:t>
            </a:r>
            <a:r>
              <a:rPr lang="zh-CN" altLang="en-US" dirty="0">
                <a:latin typeface="微软雅黑" panose="020B0503020204020204" pitchFamily="34" charset="-122"/>
                <a:ea typeface="微软雅黑" panose="020B0503020204020204" pitchFamily="34" charset="-122"/>
              </a:rPr>
              <a:t>支三天收益率大于</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的股票，结合其波动率，提出了一种股票投资方案的思路，选择十支收益率最高的股票，按照其波动率不同而进行投资，一般情况下，波动率越低，投资的比例越高</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indent="457200">
              <a:lnSpc>
                <a:spcPct val="150000"/>
              </a:lnSpc>
            </a:pPr>
            <a:r>
              <a:rPr lang="zh-CN" altLang="en-US" dirty="0" smtClean="0">
                <a:latin typeface="微软雅黑" panose="020B0503020204020204" pitchFamily="34" charset="-122"/>
                <a:ea typeface="微软雅黑" panose="020B0503020204020204" pitchFamily="34" charset="-122"/>
              </a:rPr>
              <a:t>当然</a:t>
            </a:r>
            <a:r>
              <a:rPr lang="zh-CN" altLang="en-US" dirty="0">
                <a:latin typeface="微软雅黑" panose="020B0503020204020204" pitchFamily="34" charset="-122"/>
                <a:ea typeface="微软雅黑" panose="020B0503020204020204" pitchFamily="34" charset="-122"/>
              </a:rPr>
              <a:t>，仍可以结合这两种数据按照个人喜好进行其他方案的选择，例如：选择</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支波动率最低的股票，确保能够收益，再选择</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支收益率最高的股票，确保部分高收益；亦可以只选择出收益率和波动率都比较好的一支股票进行投资，等等各种方案，这对于股票市场中的投资者有着一定的参考和指导价值。</a:t>
            </a:r>
          </a:p>
        </p:txBody>
      </p:sp>
    </p:spTree>
    <p:extLst>
      <p:ext uri="{BB962C8B-B14F-4D97-AF65-F5344CB8AC3E}">
        <p14:creationId xmlns:p14="http://schemas.microsoft.com/office/powerpoint/2010/main" val="257488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23"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24" name="文本框 13"/>
          <p:cNvSpPr>
            <a:spLocks noChangeArrowheads="1"/>
          </p:cNvSpPr>
          <p:nvPr/>
        </p:nvSpPr>
        <p:spPr bwMode="auto">
          <a:xfrm>
            <a:off x="130175" y="2713038"/>
            <a:ext cx="12192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6000" b="1"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THANKS</a:t>
            </a:r>
            <a:endParaRPr lang="zh-CN" altLang="en-US" sz="6000" b="1"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25" name="文本框 14"/>
          <p:cNvSpPr>
            <a:spLocks noChangeArrowheads="1"/>
          </p:cNvSpPr>
          <p:nvPr/>
        </p:nvSpPr>
        <p:spPr bwMode="auto">
          <a:xfrm>
            <a:off x="2814638" y="3781425"/>
            <a:ext cx="6921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Add your text in here</a:t>
            </a:r>
            <a:endParaRPr lang="zh-CN" altLang="en-US" sz="2400">
              <a:solidFill>
                <a:srgbClr val="87BB3B"/>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26"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27"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28"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29"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0"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1"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2"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3"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4"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5"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6"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7"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38"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24"/>
                                        </p:tgtEl>
                                        <p:attrNameLst>
                                          <p:attrName>style.visibility</p:attrName>
                                        </p:attrNameLst>
                                      </p:cBhvr>
                                      <p:to>
                                        <p:strVal val="visible"/>
                                      </p:to>
                                    </p:set>
                                    <p:animEffect>
                                      <p:cBhvr>
                                        <p:cTn id="7" dur="1000"/>
                                        <p:tgtEl>
                                          <p:spTgt spid="30724"/>
                                        </p:tgtEl>
                                      </p:cBhvr>
                                    </p:animEffect>
                                    <p:anim calcmode="lin" valueType="num">
                                      <p:cBhvr>
                                        <p:cTn id="8" dur="1000" fill="hold"/>
                                        <p:tgtEl>
                                          <p:spTgt spid="30724"/>
                                        </p:tgtEl>
                                        <p:attrNameLst>
                                          <p:attrName>ppt_x</p:attrName>
                                        </p:attrNameLst>
                                      </p:cBhvr>
                                      <p:tavLst>
                                        <p:tav tm="0">
                                          <p:val>
                                            <p:strVal val="#ppt_x"/>
                                          </p:val>
                                        </p:tav>
                                        <p:tav tm="100000">
                                          <p:val>
                                            <p:strVal val="#ppt_x"/>
                                          </p:val>
                                        </p:tav>
                                      </p:tavLst>
                                    </p:anim>
                                    <p:anim calcmode="lin" valueType="num">
                                      <p:cBhvr>
                                        <p:cTn id="9" dur="1000" fill="hold"/>
                                        <p:tgtEl>
                                          <p:spTgt spid="3072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0725"/>
                                        </p:tgtEl>
                                        <p:attrNameLst>
                                          <p:attrName>style.visibility</p:attrName>
                                        </p:attrNameLst>
                                      </p:cBhvr>
                                      <p:to>
                                        <p:strVal val="visible"/>
                                      </p:to>
                                    </p:set>
                                    <p:animEffect>
                                      <p:cBhvr>
                                        <p:cTn id="13" dur="1000"/>
                                        <p:tgtEl>
                                          <p:spTgt spid="30725"/>
                                        </p:tgtEl>
                                      </p:cBhvr>
                                    </p:animEffect>
                                    <p:anim calcmode="lin" valueType="num">
                                      <p:cBhvr>
                                        <p:cTn id="14" dur="1000" fill="hold"/>
                                        <p:tgtEl>
                                          <p:spTgt spid="30725"/>
                                        </p:tgtEl>
                                        <p:attrNameLst>
                                          <p:attrName>ppt_x</p:attrName>
                                        </p:attrNameLst>
                                      </p:cBhvr>
                                      <p:tavLst>
                                        <p:tav tm="0">
                                          <p:val>
                                            <p:strVal val="#ppt_x"/>
                                          </p:val>
                                        </p:tav>
                                        <p:tav tm="100000">
                                          <p:val>
                                            <p:strVal val="#ppt_x"/>
                                          </p:val>
                                        </p:tav>
                                      </p:tavLst>
                                    </p:anim>
                                    <p:anim calcmode="lin" valueType="num">
                                      <p:cBhvr>
                                        <p:cTn id="15" dur="1000" fill="hold"/>
                                        <p:tgtEl>
                                          <p:spTgt spid="307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ldLvl="0" autoUpdateAnimBg="0"/>
      <p:bldP spid="3072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离页连接符 2"/>
          <p:cNvSpPr/>
          <p:nvPr/>
        </p:nvSpPr>
        <p:spPr>
          <a:xfrm>
            <a:off x="3246954" y="1955983"/>
            <a:ext cx="1692235" cy="1773055"/>
          </a:xfrm>
          <a:prstGeom prst="flowChartOffpageConnector">
            <a:avLst/>
          </a:prstGeom>
          <a:solidFill>
            <a:srgbClr val="5B9BD5"/>
          </a:solidFill>
          <a:ln w="12700" cap="flat" cmpd="sng" algn="ctr">
            <a:noFill/>
            <a:prstDash val="solid"/>
            <a:miter lim="800000"/>
          </a:ln>
          <a:effectLst/>
        </p:spPr>
        <p:txBody>
          <a:bodyPr rtlCol="0" anchor="ctr"/>
          <a:lstStyle/>
          <a:p>
            <a:pPr algn="ctr">
              <a:lnSpc>
                <a:spcPct val="130000"/>
              </a:lnSpc>
              <a:defRPr/>
            </a:pPr>
            <a:r>
              <a:rPr lang="en-US" altLang="zh-CN" sz="9600" b="1" kern="0" dirty="0">
                <a:solidFill>
                  <a:prstClr val="white"/>
                </a:solidFill>
                <a:cs typeface="+mn-ea"/>
                <a:sym typeface="+mn-lt"/>
              </a:rPr>
              <a:t>1</a:t>
            </a:r>
            <a:endParaRPr lang="zh-CN" altLang="en-US" sz="9600" b="1" kern="0" dirty="0">
              <a:solidFill>
                <a:prstClr val="white"/>
              </a:solidFill>
              <a:cs typeface="+mn-ea"/>
              <a:sym typeface="+mn-lt"/>
            </a:endParaRPr>
          </a:p>
        </p:txBody>
      </p:sp>
      <p:cxnSp>
        <p:nvCxnSpPr>
          <p:cNvPr id="5" name="直接连接符 4"/>
          <p:cNvCxnSpPr/>
          <p:nvPr/>
        </p:nvCxnSpPr>
        <p:spPr>
          <a:xfrm>
            <a:off x="5142389" y="2805920"/>
            <a:ext cx="3502737" cy="0"/>
          </a:xfrm>
          <a:prstGeom prst="line">
            <a:avLst/>
          </a:prstGeom>
          <a:noFill/>
          <a:ln w="12700" cap="flat" cmpd="sng" algn="ctr">
            <a:solidFill>
              <a:srgbClr val="5B9BD5"/>
            </a:solidFill>
            <a:prstDash val="solid"/>
            <a:miter lim="800000"/>
          </a:ln>
          <a:effectLst/>
        </p:spPr>
      </p:cxnSp>
      <p:sp>
        <p:nvSpPr>
          <p:cNvPr id="6" name="文本框 32"/>
          <p:cNvSpPr txBox="1"/>
          <p:nvPr/>
        </p:nvSpPr>
        <p:spPr>
          <a:xfrm>
            <a:off x="5565716" y="1981689"/>
            <a:ext cx="2646878" cy="830997"/>
          </a:xfrm>
          <a:prstGeom prst="rect">
            <a:avLst/>
          </a:prstGeom>
          <a:noFill/>
        </p:spPr>
        <p:txBody>
          <a:bodyPr wrap="none" rtlCol="0">
            <a:spAutoFit/>
          </a:bodyPr>
          <a:lstStyle/>
          <a:p>
            <a:r>
              <a:rPr lang="zh-CN" altLang="en-US" sz="4800" b="1" dirty="0" smtClean="0">
                <a:solidFill>
                  <a:srgbClr val="5B9BD5"/>
                </a:solidFill>
                <a:latin typeface="微软雅黑" panose="020B0503020204020204" pitchFamily="34" charset="-122"/>
                <a:ea typeface="微软雅黑" panose="020B0503020204020204" pitchFamily="34" charset="-122"/>
                <a:cs typeface="+mn-ea"/>
                <a:sym typeface="+mn-lt"/>
              </a:rPr>
              <a:t>背景介绍</a:t>
            </a:r>
            <a:endParaRPr lang="zh-CN" altLang="en-US" sz="4800" b="1" dirty="0">
              <a:solidFill>
                <a:srgbClr val="5B9BD5"/>
              </a:solidFill>
              <a:latin typeface="微软雅黑" panose="020B0503020204020204" pitchFamily="34" charset="-122"/>
              <a:ea typeface="微软雅黑" panose="020B0503020204020204" pitchFamily="34" charset="-122"/>
              <a:cs typeface="+mn-ea"/>
              <a:sym typeface="+mn-lt"/>
            </a:endParaRPr>
          </a:p>
        </p:txBody>
      </p:sp>
      <p:grpSp>
        <p:nvGrpSpPr>
          <p:cNvPr id="7" name="组合 6"/>
          <p:cNvGrpSpPr/>
          <p:nvPr/>
        </p:nvGrpSpPr>
        <p:grpSpPr>
          <a:xfrm>
            <a:off x="5732807" y="3237637"/>
            <a:ext cx="204811" cy="800485"/>
            <a:chOff x="6962660" y="2067973"/>
            <a:chExt cx="200967" cy="785463"/>
          </a:xfrm>
          <a:solidFill>
            <a:srgbClr val="5B9BD5"/>
          </a:solidFill>
        </p:grpSpPr>
        <p:cxnSp>
          <p:nvCxnSpPr>
            <p:cNvPr id="8" name="直接连接符 7"/>
            <p:cNvCxnSpPr>
              <a:stCxn id="9" idx="4"/>
              <a:endCxn id="10" idx="4"/>
            </p:cNvCxnSpPr>
            <p:nvPr/>
          </p:nvCxnSpPr>
          <p:spPr>
            <a:xfrm>
              <a:off x="7063144" y="2268940"/>
              <a:ext cx="0" cy="584496"/>
            </a:xfrm>
            <a:prstGeom prst="line">
              <a:avLst/>
            </a:prstGeom>
            <a:grpFill/>
            <a:ln w="15875" cap="flat" cmpd="sng" algn="ctr">
              <a:solidFill>
                <a:srgbClr val="5B9BD5"/>
              </a:solidFill>
              <a:prstDash val="solid"/>
              <a:miter lim="800000"/>
            </a:ln>
            <a:effectLst/>
          </p:spPr>
        </p:cxnSp>
        <p:sp>
          <p:nvSpPr>
            <p:cNvPr id="9" name="椭圆 8"/>
            <p:cNvSpPr/>
            <p:nvPr/>
          </p:nvSpPr>
          <p:spPr>
            <a:xfrm>
              <a:off x="6962660" y="2067973"/>
              <a:ext cx="200967" cy="200967"/>
            </a:xfrm>
            <a:prstGeom prst="ellipse">
              <a:avLst/>
            </a:prstGeom>
            <a:grpFill/>
            <a:ln w="15875" cap="flat" cmpd="sng" algn="ctr">
              <a:solidFill>
                <a:srgbClr val="5B9BD5"/>
              </a:solidFill>
              <a:prstDash val="solid"/>
              <a:miter lim="800000"/>
            </a:ln>
            <a:effectLst/>
          </p:spPr>
          <p:txBody>
            <a:bodyPr rtlCol="0" anchor="ctr"/>
            <a:lstStyle/>
            <a:p>
              <a:pPr algn="ctr">
                <a:defRPr/>
              </a:pPr>
              <a:endParaRPr lang="zh-CN" altLang="en-US" sz="2487" kern="0">
                <a:solidFill>
                  <a:srgbClr val="5B9BD5"/>
                </a:solidFill>
                <a:cs typeface="+mn-ea"/>
                <a:sym typeface="+mn-lt"/>
              </a:endParaRPr>
            </a:p>
          </p:txBody>
        </p:sp>
        <p:sp>
          <p:nvSpPr>
            <p:cNvPr id="10" name="椭圆 9"/>
            <p:cNvSpPr/>
            <p:nvPr/>
          </p:nvSpPr>
          <p:spPr>
            <a:xfrm>
              <a:off x="6962660" y="2652469"/>
              <a:ext cx="200967" cy="200967"/>
            </a:xfrm>
            <a:prstGeom prst="ellipse">
              <a:avLst/>
            </a:prstGeom>
            <a:grpFill/>
            <a:ln w="15875" cap="flat" cmpd="sng" algn="ctr">
              <a:solidFill>
                <a:srgbClr val="5B9BD5"/>
              </a:solidFill>
              <a:prstDash val="solid"/>
              <a:miter lim="800000"/>
            </a:ln>
            <a:effectLst/>
          </p:spPr>
          <p:txBody>
            <a:bodyPr rtlCol="0" anchor="ctr"/>
            <a:lstStyle/>
            <a:p>
              <a:pPr algn="ctr">
                <a:defRPr/>
              </a:pPr>
              <a:endParaRPr lang="zh-CN" altLang="en-US" sz="2487" kern="0">
                <a:solidFill>
                  <a:srgbClr val="5B9BD5"/>
                </a:solidFill>
                <a:cs typeface="+mn-ea"/>
                <a:sym typeface="+mn-lt"/>
              </a:endParaRPr>
            </a:p>
          </p:txBody>
        </p:sp>
      </p:grpSp>
      <p:sp>
        <p:nvSpPr>
          <p:cNvPr id="14" name="矩形 122"/>
          <p:cNvSpPr>
            <a:spLocks noChangeArrowheads="1"/>
          </p:cNvSpPr>
          <p:nvPr/>
        </p:nvSpPr>
        <p:spPr bwMode="auto">
          <a:xfrm>
            <a:off x="5932189" y="3093838"/>
            <a:ext cx="3202387" cy="49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Font typeface="Arial" charset="0"/>
              <a:buNone/>
            </a:pPr>
            <a:r>
              <a:rPr lang="zh-CN" altLang="en-US" sz="2400" dirty="0" smtClean="0">
                <a:solidFill>
                  <a:srgbClr val="5B9BD5"/>
                </a:solidFill>
                <a:cs typeface="+mn-ea"/>
                <a:sym typeface="+mn-lt"/>
              </a:rPr>
              <a:t>研究背景</a:t>
            </a:r>
            <a:endParaRPr lang="zh-CN" altLang="en-US" sz="2400" dirty="0">
              <a:solidFill>
                <a:srgbClr val="5B9BD5"/>
              </a:solidFill>
              <a:cs typeface="+mn-ea"/>
              <a:sym typeface="+mn-lt"/>
            </a:endParaRPr>
          </a:p>
        </p:txBody>
      </p:sp>
      <p:sp>
        <p:nvSpPr>
          <p:cNvPr id="15" name="矩形 122"/>
          <p:cNvSpPr>
            <a:spLocks noChangeArrowheads="1"/>
          </p:cNvSpPr>
          <p:nvPr/>
        </p:nvSpPr>
        <p:spPr bwMode="auto">
          <a:xfrm>
            <a:off x="5932188" y="3689511"/>
            <a:ext cx="3202388" cy="49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400" dirty="0">
                <a:solidFill>
                  <a:srgbClr val="5B9BD5"/>
                </a:solidFill>
                <a:cs typeface="+mn-ea"/>
                <a:sym typeface="+mn-lt"/>
              </a:rPr>
              <a:t>相关研究综述</a:t>
            </a:r>
          </a:p>
        </p:txBody>
      </p:sp>
      <p:sp>
        <p:nvSpPr>
          <p:cNvPr id="11"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75577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par>
                                <p:cTn id="26" presetID="22" presetClass="entr" presetSubtype="8" fill="hold" grpId="0" nodeType="withEffect">
                                  <p:stCondLst>
                                    <p:cond delay="20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5" name="图片 14"/>
          <p:cNvPicPr>
            <a:picLocks noChangeAspect="1"/>
          </p:cNvPicPr>
          <p:nvPr/>
        </p:nvPicPr>
        <p:blipFill>
          <a:blip r:embed="rId3"/>
          <a:stretch>
            <a:fillRect/>
          </a:stretch>
        </p:blipFill>
        <p:spPr>
          <a:xfrm>
            <a:off x="5329237" y="530021"/>
            <a:ext cx="6524625" cy="2971800"/>
          </a:xfrm>
          <a:prstGeom prst="rect">
            <a:avLst/>
          </a:prstGeom>
        </p:spPr>
      </p:pic>
      <p:sp>
        <p:nvSpPr>
          <p:cNvPr id="16" name="文本框 15"/>
          <p:cNvSpPr txBox="1"/>
          <p:nvPr/>
        </p:nvSpPr>
        <p:spPr>
          <a:xfrm>
            <a:off x="7883664" y="3506676"/>
            <a:ext cx="1415772" cy="276999"/>
          </a:xfrm>
          <a:prstGeom prst="rect">
            <a:avLst/>
          </a:prstGeom>
          <a:noFill/>
        </p:spPr>
        <p:txBody>
          <a:bodyPr wrap="none" rtlCol="0">
            <a:spAutoFit/>
          </a:bodyPr>
          <a:lstStyle/>
          <a:p>
            <a:r>
              <a:rPr lang="zh-CN" altLang="en-US" sz="1200" dirty="0" smtClean="0"/>
              <a:t>来源：东方财富网</a:t>
            </a:r>
            <a:endParaRPr lang="zh-CN" altLang="en-US" sz="1200" dirty="0"/>
          </a:p>
        </p:txBody>
      </p:sp>
      <p:sp>
        <p:nvSpPr>
          <p:cNvPr id="17"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Font typeface="Arial" charset="0"/>
              <a:buNone/>
            </a:pPr>
            <a:r>
              <a:rPr lang="zh-CN" altLang="en-US" dirty="0" smtClean="0">
                <a:solidFill>
                  <a:srgbClr val="5B9BD5"/>
                </a:solidFill>
                <a:cs typeface="+mn-ea"/>
                <a:sym typeface="+mn-lt"/>
              </a:rPr>
              <a:t>研究背景</a:t>
            </a:r>
            <a:endParaRPr lang="zh-CN" altLang="en-US" dirty="0">
              <a:solidFill>
                <a:srgbClr val="5B9BD5"/>
              </a:solidFill>
              <a:cs typeface="+mn-ea"/>
              <a:sym typeface="+mn-lt"/>
            </a:endParaRPr>
          </a:p>
        </p:txBody>
      </p:sp>
      <p:pic>
        <p:nvPicPr>
          <p:cNvPr id="2050" name="Picture 2" descr="http://p0.ifengimg.com/a/2016_53/b3093fe1d9b5ee3_size99_w600_h39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325" y="1183545"/>
            <a:ext cx="5000625" cy="329207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ttp://imgsa.baidu.com/exp/w=500/sign=33f7f0d3d609b3deebbfe468fcbe6cd3/c2fdfc039245d688b186e51fa3c27d1ed31b248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750" y="1967736"/>
            <a:ext cx="5981887" cy="2667922"/>
          </a:xfrm>
          <a:prstGeom prst="rect">
            <a:avLst/>
          </a:prstGeom>
          <a:noFill/>
          <a:extLst>
            <a:ext uri="{909E8E84-426E-40DD-AFC4-6F175D3DCCD1}">
              <a14:hiddenFill xmlns:a14="http://schemas.microsoft.com/office/drawing/2010/main">
                <a:solidFill>
                  <a:srgbClr val="FFFFFF"/>
                </a:solidFill>
              </a14:hiddenFill>
            </a:ext>
          </a:extLst>
        </p:spPr>
      </p:pic>
      <p:pic>
        <p:nvPicPr>
          <p:cNvPr id="21" name="图片 20"/>
          <p:cNvPicPr>
            <a:picLocks noChangeAspect="1"/>
          </p:cNvPicPr>
          <p:nvPr/>
        </p:nvPicPr>
        <p:blipFill>
          <a:blip r:embed="rId6"/>
          <a:stretch>
            <a:fillRect/>
          </a:stretch>
        </p:blipFill>
        <p:spPr>
          <a:xfrm>
            <a:off x="1324045" y="1505062"/>
            <a:ext cx="6219097" cy="3927065"/>
          </a:xfrm>
          <a:prstGeom prst="rect">
            <a:avLst/>
          </a:prstGeom>
        </p:spPr>
      </p:pic>
    </p:spTree>
    <p:extLst>
      <p:ext uri="{BB962C8B-B14F-4D97-AF65-F5344CB8AC3E}">
        <p14:creationId xmlns:p14="http://schemas.microsoft.com/office/powerpoint/2010/main" val="32214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5b0988e595225.cdn.sohucs.com/images/20170913/985bc9bc34b7446f8b9468e24ea76c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713" y="1156257"/>
            <a:ext cx="5854287" cy="18877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8.sinaimg.cn/middle/4dc5532bx79ac8951b3c7&amp;6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2343" y="1541335"/>
            <a:ext cx="5714039" cy="4479227"/>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Font typeface="Arial" charset="0"/>
              <a:buNone/>
            </a:pPr>
            <a:r>
              <a:rPr lang="zh-CN" altLang="en-US" dirty="0" smtClean="0">
                <a:solidFill>
                  <a:srgbClr val="5B9BD5"/>
                </a:solidFill>
                <a:cs typeface="+mn-ea"/>
                <a:sym typeface="+mn-lt"/>
              </a:rPr>
              <a:t>研究背景</a:t>
            </a:r>
            <a:endParaRPr lang="zh-CN" altLang="en-US" dirty="0">
              <a:solidFill>
                <a:srgbClr val="5B9BD5"/>
              </a:solidFill>
              <a:cs typeface="+mn-ea"/>
              <a:sym typeface="+mn-lt"/>
            </a:endParaRPr>
          </a:p>
        </p:txBody>
      </p:sp>
    </p:spTree>
    <p:extLst>
      <p:ext uri="{BB962C8B-B14F-4D97-AF65-F5344CB8AC3E}">
        <p14:creationId xmlns:p14="http://schemas.microsoft.com/office/powerpoint/2010/main" val="9597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500"/>
                                        <p:tgtEl>
                                          <p:spTgt spid="1032"/>
                                        </p:tgtEl>
                                      </p:cBhvr>
                                    </p:animEffect>
                                  </p:childTnLst>
                                </p:cTn>
                              </p:par>
                              <p:par>
                                <p:cTn id="13" presetID="10" presetClass="entr" presetSubtype="0" fill="hold" nodeType="withEffect">
                                  <p:stCondLst>
                                    <p:cond delay="0"/>
                                  </p:stCondLst>
                                  <p:childTnLst>
                                    <p:set>
                                      <p:cBhvr>
                                        <p:cTn id="14" dur="1" fill="hold">
                                          <p:stCondLst>
                                            <p:cond delay="0"/>
                                          </p:stCondLst>
                                        </p:cTn>
                                        <p:tgtEl>
                                          <p:spTgt spid="1034"/>
                                        </p:tgtEl>
                                        <p:attrNameLst>
                                          <p:attrName>style.visibility</p:attrName>
                                        </p:attrNameLst>
                                      </p:cBhvr>
                                      <p:to>
                                        <p:strVal val="visible"/>
                                      </p:to>
                                    </p:set>
                                    <p:animEffect transition="in" filter="fade">
                                      <p:cBhvr>
                                        <p:cTn id="15"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等腰三角形 40"/>
          <p:cNvSpPr>
            <a:spLocks noChangeArrowheads="1"/>
          </p:cNvSpPr>
          <p:nvPr/>
        </p:nvSpPr>
        <p:spPr bwMode="auto">
          <a:xfrm rot="18699970">
            <a:off x="3817937" y="1293813"/>
            <a:ext cx="765175" cy="914400"/>
          </a:xfrm>
          <a:prstGeom prst="triangle">
            <a:avLst>
              <a:gd name="adj" fmla="val 50000"/>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099" name="等腰三角形 41"/>
          <p:cNvSpPr>
            <a:spLocks noChangeArrowheads="1"/>
          </p:cNvSpPr>
          <p:nvPr/>
        </p:nvSpPr>
        <p:spPr bwMode="auto">
          <a:xfrm rot="13479342">
            <a:off x="4475331" y="4422856"/>
            <a:ext cx="765175" cy="914400"/>
          </a:xfrm>
          <a:prstGeom prst="triangle">
            <a:avLst>
              <a:gd name="adj" fmla="val 50000"/>
            </a:avLst>
          </a:prstGeom>
          <a:solidFill>
            <a:srgbClr val="A5A5A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等腰三角形 42"/>
          <p:cNvSpPr>
            <a:spLocks noChangeArrowheads="1"/>
          </p:cNvSpPr>
          <p:nvPr/>
        </p:nvSpPr>
        <p:spPr bwMode="auto">
          <a:xfrm rot="3026884">
            <a:off x="7485062" y="1290638"/>
            <a:ext cx="765175" cy="914400"/>
          </a:xfrm>
          <a:prstGeom prst="triangle">
            <a:avLst>
              <a:gd name="adj" fmla="val 50000"/>
            </a:avLst>
          </a:prstGeom>
          <a:solidFill>
            <a:srgbClr val="5B9BD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1" name="等腰三角形 43"/>
          <p:cNvSpPr>
            <a:spLocks noChangeArrowheads="1"/>
          </p:cNvSpPr>
          <p:nvPr/>
        </p:nvSpPr>
        <p:spPr bwMode="auto">
          <a:xfrm rot="7573868">
            <a:off x="7169160" y="4391216"/>
            <a:ext cx="765175" cy="914400"/>
          </a:xfrm>
          <a:prstGeom prst="triangle">
            <a:avLst>
              <a:gd name="adj" fmla="val 50000"/>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2" name="矩形 56"/>
          <p:cNvSpPr>
            <a:spLocks noChangeArrowheads="1"/>
          </p:cNvSpPr>
          <p:nvPr/>
        </p:nvSpPr>
        <p:spPr bwMode="auto">
          <a:xfrm>
            <a:off x="1318825" y="1485900"/>
            <a:ext cx="26689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smtClean="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将时序法应用到股市分析中，并表明时间序列分析法能够客观真实地反映被研究对象。</a:t>
            </a:r>
            <a:endParaRPr lang="zh-CN" altLang="en-US" sz="1600"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103" name="文本框 57"/>
          <p:cNvSpPr>
            <a:spLocks noChangeArrowheads="1"/>
          </p:cNvSpPr>
          <p:nvPr/>
        </p:nvSpPr>
        <p:spPr bwMode="auto">
          <a:xfrm>
            <a:off x="1318824" y="839788"/>
            <a:ext cx="29896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smtClean="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方子良（</a:t>
            </a:r>
            <a:r>
              <a:rPr lang="en-US" altLang="zh-CN" sz="2800" b="1" dirty="0" smtClean="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1999</a:t>
            </a:r>
            <a:r>
              <a:rPr lang="zh-CN" altLang="en-US" sz="2800" b="1" dirty="0" smtClean="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a:t>
            </a:r>
            <a:endParaRPr lang="zh-CN" altLang="en-US" sz="2800" b="1" dirty="0">
              <a:solidFill>
                <a:srgbClr val="7F7F7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104" name="矩形 58"/>
          <p:cNvSpPr>
            <a:spLocks noChangeArrowheads="1"/>
          </p:cNvSpPr>
          <p:nvPr/>
        </p:nvSpPr>
        <p:spPr bwMode="auto">
          <a:xfrm>
            <a:off x="1350196" y="4609932"/>
            <a:ext cx="308210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应用</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HP</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滤波及</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ARMA</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模型对国际原油期货的价格进行预测表明，该模型能精确拟合数据，预测精度比其他方法有所提高，并且该建模方法更简单易用，方便推广</a:t>
            </a:r>
            <a:endPar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sp>
        <p:nvSpPr>
          <p:cNvPr id="4105" name="文本框 59"/>
          <p:cNvSpPr>
            <a:spLocks noChangeArrowheads="1"/>
          </p:cNvSpPr>
          <p:nvPr/>
        </p:nvSpPr>
        <p:spPr bwMode="auto">
          <a:xfrm>
            <a:off x="1350196" y="4086712"/>
            <a:ext cx="269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赵庆（</a:t>
            </a:r>
            <a:r>
              <a:rPr lang="en-US" altLang="zh-CN" sz="2800" b="1" dirty="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2014</a:t>
            </a:r>
            <a:r>
              <a:rPr lang="zh-CN" altLang="en-US" sz="2800" b="1" dirty="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a:t>
            </a:r>
            <a:endParaRPr lang="zh-CN" altLang="en-US" sz="2800" b="1" dirty="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sp>
        <p:nvSpPr>
          <p:cNvPr id="4106" name="矩形 60"/>
          <p:cNvSpPr>
            <a:spLocks noChangeArrowheads="1"/>
          </p:cNvSpPr>
          <p:nvPr/>
        </p:nvSpPr>
        <p:spPr bwMode="auto">
          <a:xfrm>
            <a:off x="8368910" y="1387986"/>
            <a:ext cx="267376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应用</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ARMA</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模型</a:t>
            </a:r>
            <a:r>
              <a:rPr lang="zh-CN" altLang="en-US" sz="1600" dirty="0" smtClean="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对上</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证综合指数的日收盘价进行拟合预测，最终结果表明，</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ARMA</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模型方法对于预测时间序列数据具有很好的效果。</a:t>
            </a:r>
            <a:endPar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sp>
        <p:nvSpPr>
          <p:cNvPr id="4107" name="文本框 61"/>
          <p:cNvSpPr>
            <a:spLocks noChangeArrowheads="1"/>
          </p:cNvSpPr>
          <p:nvPr/>
        </p:nvSpPr>
        <p:spPr bwMode="auto">
          <a:xfrm>
            <a:off x="7483865" y="839788"/>
            <a:ext cx="3309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孟坤和李丽（</a:t>
            </a:r>
            <a:r>
              <a:rPr lang="en-US" altLang="zh-CN" sz="2800" b="1" dirty="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2016</a:t>
            </a:r>
            <a:r>
              <a:rPr lang="zh-CN" altLang="en-US" sz="2800" b="1" dirty="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a:t>
            </a:r>
            <a:endParaRPr lang="zh-CN" altLang="en-US" sz="2800" b="1" dirty="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sp>
        <p:nvSpPr>
          <p:cNvPr id="4108" name="矩形 62"/>
          <p:cNvSpPr>
            <a:spLocks noChangeArrowheads="1"/>
          </p:cNvSpPr>
          <p:nvPr/>
        </p:nvSpPr>
        <p:spPr bwMode="auto">
          <a:xfrm>
            <a:off x="8065273" y="4723965"/>
            <a:ext cx="3067050" cy="189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应用</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HP</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滤波以及</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ARIMA-ARCH</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模型对我国</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GDP</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进行分析和预测，并对</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HP</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滤波分解前后情况进行比较，提出对分解后的序列进行建模可以提高最终的预测精度。</a:t>
            </a:r>
            <a:endPar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sp>
        <p:nvSpPr>
          <p:cNvPr id="4109" name="文本框 63"/>
          <p:cNvSpPr>
            <a:spLocks noChangeArrowheads="1"/>
          </p:cNvSpPr>
          <p:nvPr/>
        </p:nvSpPr>
        <p:spPr bwMode="auto">
          <a:xfrm>
            <a:off x="8066895" y="4183845"/>
            <a:ext cx="35940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王丹和冯长焕（</a:t>
            </a:r>
            <a:r>
              <a:rPr lang="en-US" altLang="zh-CN" sz="2800" b="1" dirty="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2018</a:t>
            </a:r>
            <a:r>
              <a:rPr lang="zh-CN" altLang="en-US" sz="2800" b="1" dirty="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a:t>
            </a:r>
            <a:endParaRPr lang="zh-CN" altLang="en-US" sz="2800" b="1" dirty="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sp>
        <p:nvSpPr>
          <p:cNvPr id="4110" name="文本框 64"/>
          <p:cNvSpPr>
            <a:spLocks noChangeArrowheads="1"/>
          </p:cNvSpPr>
          <p:nvPr/>
        </p:nvSpPr>
        <p:spPr bwMode="auto">
          <a:xfrm>
            <a:off x="3178778" y="2904881"/>
            <a:ext cx="56562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6000" b="1" dirty="0">
                <a:solidFill>
                  <a:srgbClr val="7F7F7F"/>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相关研究综述</a:t>
            </a:r>
          </a:p>
        </p:txBody>
      </p:sp>
      <p:grpSp>
        <p:nvGrpSpPr>
          <p:cNvPr id="4111" name="Group 4"/>
          <p:cNvGrpSpPr>
            <a:grpSpLocks/>
          </p:cNvGrpSpPr>
          <p:nvPr/>
        </p:nvGrpSpPr>
        <p:grpSpPr bwMode="auto">
          <a:xfrm>
            <a:off x="11286293" y="4773688"/>
            <a:ext cx="749300" cy="1754188"/>
            <a:chOff x="0" y="0"/>
            <a:chExt cx="503" cy="1178"/>
          </a:xfrm>
        </p:grpSpPr>
        <p:sp>
          <p:nvSpPr>
            <p:cNvPr id="4112" name="Freeform 5"/>
            <p:cNvSpPr>
              <a:spLocks noChangeArrowheads="1"/>
            </p:cNvSpPr>
            <p:nvPr/>
          </p:nvSpPr>
          <p:spPr bwMode="auto">
            <a:xfrm>
              <a:off x="0" y="206"/>
              <a:ext cx="503" cy="972"/>
            </a:xfrm>
            <a:custGeom>
              <a:avLst/>
              <a:gdLst>
                <a:gd name="T0" fmla="*/ 27 w 35"/>
                <a:gd name="T1" fmla="*/ 0 h 71"/>
                <a:gd name="T2" fmla="*/ 9 w 35"/>
                <a:gd name="T3" fmla="*/ 0 h 71"/>
                <a:gd name="T4" fmla="*/ 0 w 35"/>
                <a:gd name="T5" fmla="*/ 7 h 71"/>
                <a:gd name="T6" fmla="*/ 0 w 35"/>
                <a:gd name="T7" fmla="*/ 7 h 71"/>
                <a:gd name="T8" fmla="*/ 0 w 35"/>
                <a:gd name="T9" fmla="*/ 8 h 71"/>
                <a:gd name="T10" fmla="*/ 0 w 35"/>
                <a:gd name="T11" fmla="*/ 32 h 71"/>
                <a:gd name="T12" fmla="*/ 3 w 35"/>
                <a:gd name="T13" fmla="*/ 35 h 71"/>
                <a:gd name="T14" fmla="*/ 6 w 35"/>
                <a:gd name="T15" fmla="*/ 32 h 71"/>
                <a:gd name="T16" fmla="*/ 6 w 35"/>
                <a:gd name="T17" fmla="*/ 11 h 71"/>
                <a:gd name="T18" fmla="*/ 8 w 35"/>
                <a:gd name="T19" fmla="*/ 11 h 71"/>
                <a:gd name="T20" fmla="*/ 8 w 35"/>
                <a:gd name="T21" fmla="*/ 31 h 71"/>
                <a:gd name="T22" fmla="*/ 9 w 35"/>
                <a:gd name="T23" fmla="*/ 32 h 71"/>
                <a:gd name="T24" fmla="*/ 9 w 35"/>
                <a:gd name="T25" fmla="*/ 67 h 71"/>
                <a:gd name="T26" fmla="*/ 13 w 35"/>
                <a:gd name="T27" fmla="*/ 71 h 71"/>
                <a:gd name="T28" fmla="*/ 17 w 35"/>
                <a:gd name="T29" fmla="*/ 67 h 71"/>
                <a:gd name="T30" fmla="*/ 17 w 35"/>
                <a:gd name="T31" fmla="*/ 36 h 71"/>
                <a:gd name="T32" fmla="*/ 19 w 35"/>
                <a:gd name="T33" fmla="*/ 36 h 71"/>
                <a:gd name="T34" fmla="*/ 19 w 35"/>
                <a:gd name="T35" fmla="*/ 67 h 71"/>
                <a:gd name="T36" fmla="*/ 23 w 35"/>
                <a:gd name="T37" fmla="*/ 71 h 71"/>
                <a:gd name="T38" fmla="*/ 27 w 35"/>
                <a:gd name="T39" fmla="*/ 67 h 71"/>
                <a:gd name="T40" fmla="*/ 27 w 35"/>
                <a:gd name="T41" fmla="*/ 31 h 71"/>
                <a:gd name="T42" fmla="*/ 27 w 35"/>
                <a:gd name="T43" fmla="*/ 31 h 71"/>
                <a:gd name="T44" fmla="*/ 27 w 35"/>
                <a:gd name="T45" fmla="*/ 11 h 71"/>
                <a:gd name="T46" fmla="*/ 29 w 35"/>
                <a:gd name="T47" fmla="*/ 11 h 71"/>
                <a:gd name="T48" fmla="*/ 29 w 35"/>
                <a:gd name="T49" fmla="*/ 32 h 71"/>
                <a:gd name="T50" fmla="*/ 32 w 35"/>
                <a:gd name="T51" fmla="*/ 35 h 71"/>
                <a:gd name="T52" fmla="*/ 35 w 35"/>
                <a:gd name="T53" fmla="*/ 32 h 71"/>
                <a:gd name="T54" fmla="*/ 35 w 35"/>
                <a:gd name="T55" fmla="*/ 8 h 71"/>
                <a:gd name="T56" fmla="*/ 35 w 35"/>
                <a:gd name="T57" fmla="*/ 7 h 71"/>
                <a:gd name="T58" fmla="*/ 35 w 35"/>
                <a:gd name="T59" fmla="*/ 7 h 71"/>
                <a:gd name="T60" fmla="*/ 27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13" name="Oval 6"/>
            <p:cNvSpPr>
              <a:spLocks noChangeArrowheads="1"/>
            </p:cNvSpPr>
            <p:nvPr/>
          </p:nvSpPr>
          <p:spPr bwMode="auto">
            <a:xfrm>
              <a:off x="158" y="0"/>
              <a:ext cx="187" cy="192"/>
            </a:xfrm>
            <a:prstGeom prst="ellipse">
              <a:avLst/>
            </a:pr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grpSp>
      <p:grpSp>
        <p:nvGrpSpPr>
          <p:cNvPr id="4114" name="Group 4"/>
          <p:cNvGrpSpPr>
            <a:grpSpLocks/>
          </p:cNvGrpSpPr>
          <p:nvPr/>
        </p:nvGrpSpPr>
        <p:grpSpPr bwMode="auto">
          <a:xfrm>
            <a:off x="11147009" y="579779"/>
            <a:ext cx="749300" cy="1754187"/>
            <a:chOff x="0" y="0"/>
            <a:chExt cx="503" cy="1178"/>
          </a:xfrm>
        </p:grpSpPr>
        <p:sp>
          <p:nvSpPr>
            <p:cNvPr id="4115" name="Freeform 5"/>
            <p:cNvSpPr>
              <a:spLocks noChangeArrowheads="1"/>
            </p:cNvSpPr>
            <p:nvPr/>
          </p:nvSpPr>
          <p:spPr bwMode="auto">
            <a:xfrm>
              <a:off x="0" y="206"/>
              <a:ext cx="503" cy="972"/>
            </a:xfrm>
            <a:custGeom>
              <a:avLst/>
              <a:gdLst>
                <a:gd name="T0" fmla="*/ 27 w 35"/>
                <a:gd name="T1" fmla="*/ 0 h 71"/>
                <a:gd name="T2" fmla="*/ 9 w 35"/>
                <a:gd name="T3" fmla="*/ 0 h 71"/>
                <a:gd name="T4" fmla="*/ 0 w 35"/>
                <a:gd name="T5" fmla="*/ 7 h 71"/>
                <a:gd name="T6" fmla="*/ 0 w 35"/>
                <a:gd name="T7" fmla="*/ 7 h 71"/>
                <a:gd name="T8" fmla="*/ 0 w 35"/>
                <a:gd name="T9" fmla="*/ 8 h 71"/>
                <a:gd name="T10" fmla="*/ 0 w 35"/>
                <a:gd name="T11" fmla="*/ 32 h 71"/>
                <a:gd name="T12" fmla="*/ 3 w 35"/>
                <a:gd name="T13" fmla="*/ 35 h 71"/>
                <a:gd name="T14" fmla="*/ 6 w 35"/>
                <a:gd name="T15" fmla="*/ 32 h 71"/>
                <a:gd name="T16" fmla="*/ 6 w 35"/>
                <a:gd name="T17" fmla="*/ 11 h 71"/>
                <a:gd name="T18" fmla="*/ 8 w 35"/>
                <a:gd name="T19" fmla="*/ 11 h 71"/>
                <a:gd name="T20" fmla="*/ 8 w 35"/>
                <a:gd name="T21" fmla="*/ 31 h 71"/>
                <a:gd name="T22" fmla="*/ 9 w 35"/>
                <a:gd name="T23" fmla="*/ 32 h 71"/>
                <a:gd name="T24" fmla="*/ 9 w 35"/>
                <a:gd name="T25" fmla="*/ 67 h 71"/>
                <a:gd name="T26" fmla="*/ 13 w 35"/>
                <a:gd name="T27" fmla="*/ 71 h 71"/>
                <a:gd name="T28" fmla="*/ 17 w 35"/>
                <a:gd name="T29" fmla="*/ 67 h 71"/>
                <a:gd name="T30" fmla="*/ 17 w 35"/>
                <a:gd name="T31" fmla="*/ 36 h 71"/>
                <a:gd name="T32" fmla="*/ 19 w 35"/>
                <a:gd name="T33" fmla="*/ 36 h 71"/>
                <a:gd name="T34" fmla="*/ 19 w 35"/>
                <a:gd name="T35" fmla="*/ 67 h 71"/>
                <a:gd name="T36" fmla="*/ 23 w 35"/>
                <a:gd name="T37" fmla="*/ 71 h 71"/>
                <a:gd name="T38" fmla="*/ 27 w 35"/>
                <a:gd name="T39" fmla="*/ 67 h 71"/>
                <a:gd name="T40" fmla="*/ 27 w 35"/>
                <a:gd name="T41" fmla="*/ 31 h 71"/>
                <a:gd name="T42" fmla="*/ 27 w 35"/>
                <a:gd name="T43" fmla="*/ 31 h 71"/>
                <a:gd name="T44" fmla="*/ 27 w 35"/>
                <a:gd name="T45" fmla="*/ 11 h 71"/>
                <a:gd name="T46" fmla="*/ 29 w 35"/>
                <a:gd name="T47" fmla="*/ 11 h 71"/>
                <a:gd name="T48" fmla="*/ 29 w 35"/>
                <a:gd name="T49" fmla="*/ 32 h 71"/>
                <a:gd name="T50" fmla="*/ 32 w 35"/>
                <a:gd name="T51" fmla="*/ 35 h 71"/>
                <a:gd name="T52" fmla="*/ 35 w 35"/>
                <a:gd name="T53" fmla="*/ 32 h 71"/>
                <a:gd name="T54" fmla="*/ 35 w 35"/>
                <a:gd name="T55" fmla="*/ 8 h 71"/>
                <a:gd name="T56" fmla="*/ 35 w 35"/>
                <a:gd name="T57" fmla="*/ 7 h 71"/>
                <a:gd name="T58" fmla="*/ 35 w 35"/>
                <a:gd name="T59" fmla="*/ 7 h 71"/>
                <a:gd name="T60" fmla="*/ 27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5B9BD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16" name="Oval 6"/>
            <p:cNvSpPr>
              <a:spLocks noChangeArrowheads="1"/>
            </p:cNvSpPr>
            <p:nvPr/>
          </p:nvSpPr>
          <p:spPr bwMode="auto">
            <a:xfrm>
              <a:off x="158" y="0"/>
              <a:ext cx="187" cy="192"/>
            </a:xfrm>
            <a:prstGeom prst="ellipse">
              <a:avLst/>
            </a:prstGeom>
            <a:solidFill>
              <a:srgbClr val="5B9BD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grpSp>
      <p:grpSp>
        <p:nvGrpSpPr>
          <p:cNvPr id="4117" name="Group 4"/>
          <p:cNvGrpSpPr>
            <a:grpSpLocks/>
          </p:cNvGrpSpPr>
          <p:nvPr/>
        </p:nvGrpSpPr>
        <p:grpSpPr bwMode="auto">
          <a:xfrm>
            <a:off x="493713" y="581025"/>
            <a:ext cx="749300" cy="1754188"/>
            <a:chOff x="0" y="0"/>
            <a:chExt cx="503" cy="1178"/>
          </a:xfrm>
        </p:grpSpPr>
        <p:sp>
          <p:nvSpPr>
            <p:cNvPr id="4118" name="Freeform 5"/>
            <p:cNvSpPr>
              <a:spLocks noChangeArrowheads="1"/>
            </p:cNvSpPr>
            <p:nvPr/>
          </p:nvSpPr>
          <p:spPr bwMode="auto">
            <a:xfrm>
              <a:off x="0" y="206"/>
              <a:ext cx="503" cy="972"/>
            </a:xfrm>
            <a:custGeom>
              <a:avLst/>
              <a:gdLst>
                <a:gd name="T0" fmla="*/ 27 w 35"/>
                <a:gd name="T1" fmla="*/ 0 h 71"/>
                <a:gd name="T2" fmla="*/ 9 w 35"/>
                <a:gd name="T3" fmla="*/ 0 h 71"/>
                <a:gd name="T4" fmla="*/ 0 w 35"/>
                <a:gd name="T5" fmla="*/ 7 h 71"/>
                <a:gd name="T6" fmla="*/ 0 w 35"/>
                <a:gd name="T7" fmla="*/ 7 h 71"/>
                <a:gd name="T8" fmla="*/ 0 w 35"/>
                <a:gd name="T9" fmla="*/ 8 h 71"/>
                <a:gd name="T10" fmla="*/ 0 w 35"/>
                <a:gd name="T11" fmla="*/ 32 h 71"/>
                <a:gd name="T12" fmla="*/ 3 w 35"/>
                <a:gd name="T13" fmla="*/ 35 h 71"/>
                <a:gd name="T14" fmla="*/ 6 w 35"/>
                <a:gd name="T15" fmla="*/ 32 h 71"/>
                <a:gd name="T16" fmla="*/ 6 w 35"/>
                <a:gd name="T17" fmla="*/ 11 h 71"/>
                <a:gd name="T18" fmla="*/ 8 w 35"/>
                <a:gd name="T19" fmla="*/ 11 h 71"/>
                <a:gd name="T20" fmla="*/ 8 w 35"/>
                <a:gd name="T21" fmla="*/ 31 h 71"/>
                <a:gd name="T22" fmla="*/ 9 w 35"/>
                <a:gd name="T23" fmla="*/ 32 h 71"/>
                <a:gd name="T24" fmla="*/ 9 w 35"/>
                <a:gd name="T25" fmla="*/ 67 h 71"/>
                <a:gd name="T26" fmla="*/ 13 w 35"/>
                <a:gd name="T27" fmla="*/ 71 h 71"/>
                <a:gd name="T28" fmla="*/ 17 w 35"/>
                <a:gd name="T29" fmla="*/ 67 h 71"/>
                <a:gd name="T30" fmla="*/ 17 w 35"/>
                <a:gd name="T31" fmla="*/ 36 h 71"/>
                <a:gd name="T32" fmla="*/ 19 w 35"/>
                <a:gd name="T33" fmla="*/ 36 h 71"/>
                <a:gd name="T34" fmla="*/ 19 w 35"/>
                <a:gd name="T35" fmla="*/ 67 h 71"/>
                <a:gd name="T36" fmla="*/ 23 w 35"/>
                <a:gd name="T37" fmla="*/ 71 h 71"/>
                <a:gd name="T38" fmla="*/ 27 w 35"/>
                <a:gd name="T39" fmla="*/ 67 h 71"/>
                <a:gd name="T40" fmla="*/ 27 w 35"/>
                <a:gd name="T41" fmla="*/ 31 h 71"/>
                <a:gd name="T42" fmla="*/ 27 w 35"/>
                <a:gd name="T43" fmla="*/ 31 h 71"/>
                <a:gd name="T44" fmla="*/ 27 w 35"/>
                <a:gd name="T45" fmla="*/ 11 h 71"/>
                <a:gd name="T46" fmla="*/ 29 w 35"/>
                <a:gd name="T47" fmla="*/ 11 h 71"/>
                <a:gd name="T48" fmla="*/ 29 w 35"/>
                <a:gd name="T49" fmla="*/ 32 h 71"/>
                <a:gd name="T50" fmla="*/ 32 w 35"/>
                <a:gd name="T51" fmla="*/ 35 h 71"/>
                <a:gd name="T52" fmla="*/ 35 w 35"/>
                <a:gd name="T53" fmla="*/ 32 h 71"/>
                <a:gd name="T54" fmla="*/ 35 w 35"/>
                <a:gd name="T55" fmla="*/ 8 h 71"/>
                <a:gd name="T56" fmla="*/ 35 w 35"/>
                <a:gd name="T57" fmla="*/ 7 h 71"/>
                <a:gd name="T58" fmla="*/ 35 w 35"/>
                <a:gd name="T59" fmla="*/ 7 h 71"/>
                <a:gd name="T60" fmla="*/ 27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FFC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19" name="Oval 6"/>
            <p:cNvSpPr>
              <a:spLocks noChangeArrowheads="1"/>
            </p:cNvSpPr>
            <p:nvPr/>
          </p:nvSpPr>
          <p:spPr bwMode="auto">
            <a:xfrm>
              <a:off x="158" y="0"/>
              <a:ext cx="187" cy="192"/>
            </a:xfrm>
            <a:prstGeom prst="ellipse">
              <a:avLst/>
            </a:prstGeom>
            <a:solidFill>
              <a:srgbClr val="FFC00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grpSp>
      <p:grpSp>
        <p:nvGrpSpPr>
          <p:cNvPr id="4120" name="Group 4"/>
          <p:cNvGrpSpPr>
            <a:grpSpLocks/>
          </p:cNvGrpSpPr>
          <p:nvPr/>
        </p:nvGrpSpPr>
        <p:grpSpPr bwMode="auto">
          <a:xfrm>
            <a:off x="354430" y="4269582"/>
            <a:ext cx="749300" cy="1754188"/>
            <a:chOff x="0" y="0"/>
            <a:chExt cx="503" cy="1178"/>
          </a:xfrm>
        </p:grpSpPr>
        <p:sp>
          <p:nvSpPr>
            <p:cNvPr id="4121" name="Freeform 5"/>
            <p:cNvSpPr>
              <a:spLocks noChangeArrowheads="1"/>
            </p:cNvSpPr>
            <p:nvPr/>
          </p:nvSpPr>
          <p:spPr bwMode="auto">
            <a:xfrm>
              <a:off x="0" y="206"/>
              <a:ext cx="503" cy="972"/>
            </a:xfrm>
            <a:custGeom>
              <a:avLst/>
              <a:gdLst>
                <a:gd name="T0" fmla="*/ 27 w 35"/>
                <a:gd name="T1" fmla="*/ 0 h 71"/>
                <a:gd name="T2" fmla="*/ 9 w 35"/>
                <a:gd name="T3" fmla="*/ 0 h 71"/>
                <a:gd name="T4" fmla="*/ 0 w 35"/>
                <a:gd name="T5" fmla="*/ 7 h 71"/>
                <a:gd name="T6" fmla="*/ 0 w 35"/>
                <a:gd name="T7" fmla="*/ 7 h 71"/>
                <a:gd name="T8" fmla="*/ 0 w 35"/>
                <a:gd name="T9" fmla="*/ 8 h 71"/>
                <a:gd name="T10" fmla="*/ 0 w 35"/>
                <a:gd name="T11" fmla="*/ 32 h 71"/>
                <a:gd name="T12" fmla="*/ 3 w 35"/>
                <a:gd name="T13" fmla="*/ 35 h 71"/>
                <a:gd name="T14" fmla="*/ 6 w 35"/>
                <a:gd name="T15" fmla="*/ 32 h 71"/>
                <a:gd name="T16" fmla="*/ 6 w 35"/>
                <a:gd name="T17" fmla="*/ 11 h 71"/>
                <a:gd name="T18" fmla="*/ 8 w 35"/>
                <a:gd name="T19" fmla="*/ 11 h 71"/>
                <a:gd name="T20" fmla="*/ 8 w 35"/>
                <a:gd name="T21" fmla="*/ 31 h 71"/>
                <a:gd name="T22" fmla="*/ 9 w 35"/>
                <a:gd name="T23" fmla="*/ 32 h 71"/>
                <a:gd name="T24" fmla="*/ 9 w 35"/>
                <a:gd name="T25" fmla="*/ 67 h 71"/>
                <a:gd name="T26" fmla="*/ 13 w 35"/>
                <a:gd name="T27" fmla="*/ 71 h 71"/>
                <a:gd name="T28" fmla="*/ 17 w 35"/>
                <a:gd name="T29" fmla="*/ 67 h 71"/>
                <a:gd name="T30" fmla="*/ 17 w 35"/>
                <a:gd name="T31" fmla="*/ 36 h 71"/>
                <a:gd name="T32" fmla="*/ 19 w 35"/>
                <a:gd name="T33" fmla="*/ 36 h 71"/>
                <a:gd name="T34" fmla="*/ 19 w 35"/>
                <a:gd name="T35" fmla="*/ 67 h 71"/>
                <a:gd name="T36" fmla="*/ 23 w 35"/>
                <a:gd name="T37" fmla="*/ 71 h 71"/>
                <a:gd name="T38" fmla="*/ 27 w 35"/>
                <a:gd name="T39" fmla="*/ 67 h 71"/>
                <a:gd name="T40" fmla="*/ 27 w 35"/>
                <a:gd name="T41" fmla="*/ 31 h 71"/>
                <a:gd name="T42" fmla="*/ 27 w 35"/>
                <a:gd name="T43" fmla="*/ 31 h 71"/>
                <a:gd name="T44" fmla="*/ 27 w 35"/>
                <a:gd name="T45" fmla="*/ 11 h 71"/>
                <a:gd name="T46" fmla="*/ 29 w 35"/>
                <a:gd name="T47" fmla="*/ 11 h 71"/>
                <a:gd name="T48" fmla="*/ 29 w 35"/>
                <a:gd name="T49" fmla="*/ 32 h 71"/>
                <a:gd name="T50" fmla="*/ 32 w 35"/>
                <a:gd name="T51" fmla="*/ 35 h 71"/>
                <a:gd name="T52" fmla="*/ 35 w 35"/>
                <a:gd name="T53" fmla="*/ 32 h 71"/>
                <a:gd name="T54" fmla="*/ 35 w 35"/>
                <a:gd name="T55" fmla="*/ 8 h 71"/>
                <a:gd name="T56" fmla="*/ 35 w 35"/>
                <a:gd name="T57" fmla="*/ 7 h 71"/>
                <a:gd name="T58" fmla="*/ 35 w 35"/>
                <a:gd name="T59" fmla="*/ 7 h 71"/>
                <a:gd name="T60" fmla="*/ 27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A5A5A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22" name="Oval 6"/>
            <p:cNvSpPr>
              <a:spLocks noChangeArrowheads="1"/>
            </p:cNvSpPr>
            <p:nvPr/>
          </p:nvSpPr>
          <p:spPr bwMode="auto">
            <a:xfrm>
              <a:off x="158" y="0"/>
              <a:ext cx="187" cy="192"/>
            </a:xfrm>
            <a:prstGeom prst="ellipse">
              <a:avLst/>
            </a:prstGeom>
            <a:solidFill>
              <a:srgbClr val="A5A5A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0"/>
                                        </p:tgtEl>
                                        <p:attrNameLst>
                                          <p:attrName>style.visibility</p:attrName>
                                        </p:attrNameLst>
                                      </p:cBhvr>
                                      <p:to>
                                        <p:strVal val="visible"/>
                                      </p:to>
                                    </p:set>
                                    <p:animEffect transition="in" filter="fade">
                                      <p:cBhvr>
                                        <p:cTn id="7" dur="500"/>
                                        <p:tgtEl>
                                          <p:spTgt spid="41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02"/>
                                        </p:tgtEl>
                                        <p:attrNameLst>
                                          <p:attrName>style.visibility</p:attrName>
                                        </p:attrNameLst>
                                      </p:cBhvr>
                                      <p:to>
                                        <p:strVal val="visible"/>
                                      </p:to>
                                    </p:set>
                                    <p:animEffect transition="in" filter="fade">
                                      <p:cBhvr>
                                        <p:cTn id="15" dur="500"/>
                                        <p:tgtEl>
                                          <p:spTgt spid="410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03"/>
                                        </p:tgtEl>
                                        <p:attrNameLst>
                                          <p:attrName>style.visibility</p:attrName>
                                        </p:attrNameLst>
                                      </p:cBhvr>
                                      <p:to>
                                        <p:strVal val="visible"/>
                                      </p:to>
                                    </p:set>
                                    <p:animEffect transition="in" filter="fade">
                                      <p:cBhvr>
                                        <p:cTn id="18" dur="500"/>
                                        <p:tgtEl>
                                          <p:spTgt spid="4103"/>
                                        </p:tgtEl>
                                      </p:cBhvr>
                                    </p:animEffect>
                                  </p:childTnLst>
                                </p:cTn>
                              </p:par>
                              <p:par>
                                <p:cTn id="19" presetID="10" presetClass="entr" presetSubtype="0" fill="hold" nodeType="withEffect">
                                  <p:stCondLst>
                                    <p:cond delay="0"/>
                                  </p:stCondLst>
                                  <p:childTnLst>
                                    <p:set>
                                      <p:cBhvr>
                                        <p:cTn id="20" dur="1" fill="hold">
                                          <p:stCondLst>
                                            <p:cond delay="0"/>
                                          </p:stCondLst>
                                        </p:cTn>
                                        <p:tgtEl>
                                          <p:spTgt spid="4117"/>
                                        </p:tgtEl>
                                        <p:attrNameLst>
                                          <p:attrName>style.visibility</p:attrName>
                                        </p:attrNameLst>
                                      </p:cBhvr>
                                      <p:to>
                                        <p:strVal val="visible"/>
                                      </p:to>
                                    </p:set>
                                    <p:animEffect transition="in" filter="fade">
                                      <p:cBhvr>
                                        <p:cTn id="21" dur="500"/>
                                        <p:tgtEl>
                                          <p:spTgt spid="41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00"/>
                                        </p:tgtEl>
                                        <p:attrNameLst>
                                          <p:attrName>style.visibility</p:attrName>
                                        </p:attrNameLst>
                                      </p:cBhvr>
                                      <p:to>
                                        <p:strVal val="visible"/>
                                      </p:to>
                                    </p:set>
                                    <p:animEffect transition="in" filter="fade">
                                      <p:cBhvr>
                                        <p:cTn id="26" dur="500"/>
                                        <p:tgtEl>
                                          <p:spTgt spid="410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07"/>
                                        </p:tgtEl>
                                        <p:attrNameLst>
                                          <p:attrName>style.visibility</p:attrName>
                                        </p:attrNameLst>
                                      </p:cBhvr>
                                      <p:to>
                                        <p:strVal val="visible"/>
                                      </p:to>
                                    </p:set>
                                    <p:animEffect transition="in" filter="fade">
                                      <p:cBhvr>
                                        <p:cTn id="29" dur="500"/>
                                        <p:tgtEl>
                                          <p:spTgt spid="410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106"/>
                                        </p:tgtEl>
                                        <p:attrNameLst>
                                          <p:attrName>style.visibility</p:attrName>
                                        </p:attrNameLst>
                                      </p:cBhvr>
                                      <p:to>
                                        <p:strVal val="visible"/>
                                      </p:to>
                                    </p:set>
                                    <p:animEffect transition="in" filter="fade">
                                      <p:cBhvr>
                                        <p:cTn id="32" dur="500"/>
                                        <p:tgtEl>
                                          <p:spTgt spid="4106"/>
                                        </p:tgtEl>
                                      </p:cBhvr>
                                    </p:animEffect>
                                  </p:childTnLst>
                                </p:cTn>
                              </p:par>
                              <p:par>
                                <p:cTn id="33" presetID="10" presetClass="entr" presetSubtype="0" fill="hold" nodeType="withEffect">
                                  <p:stCondLst>
                                    <p:cond delay="0"/>
                                  </p:stCondLst>
                                  <p:childTnLst>
                                    <p:set>
                                      <p:cBhvr>
                                        <p:cTn id="34" dur="1" fill="hold">
                                          <p:stCondLst>
                                            <p:cond delay="0"/>
                                          </p:stCondLst>
                                        </p:cTn>
                                        <p:tgtEl>
                                          <p:spTgt spid="4114"/>
                                        </p:tgtEl>
                                        <p:attrNameLst>
                                          <p:attrName>style.visibility</p:attrName>
                                        </p:attrNameLst>
                                      </p:cBhvr>
                                      <p:to>
                                        <p:strVal val="visible"/>
                                      </p:to>
                                    </p:set>
                                    <p:animEffect transition="in" filter="fade">
                                      <p:cBhvr>
                                        <p:cTn id="35" dur="500"/>
                                        <p:tgtEl>
                                          <p:spTgt spid="41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099"/>
                                        </p:tgtEl>
                                        <p:attrNameLst>
                                          <p:attrName>style.visibility</p:attrName>
                                        </p:attrNameLst>
                                      </p:cBhvr>
                                      <p:to>
                                        <p:strVal val="visible"/>
                                      </p:to>
                                    </p:set>
                                    <p:animEffect transition="in" filter="fade">
                                      <p:cBhvr>
                                        <p:cTn id="40" dur="500"/>
                                        <p:tgtEl>
                                          <p:spTgt spid="409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04"/>
                                        </p:tgtEl>
                                        <p:attrNameLst>
                                          <p:attrName>style.visibility</p:attrName>
                                        </p:attrNameLst>
                                      </p:cBhvr>
                                      <p:to>
                                        <p:strVal val="visible"/>
                                      </p:to>
                                    </p:set>
                                    <p:animEffect transition="in" filter="fade">
                                      <p:cBhvr>
                                        <p:cTn id="43" dur="500"/>
                                        <p:tgtEl>
                                          <p:spTgt spid="410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05"/>
                                        </p:tgtEl>
                                        <p:attrNameLst>
                                          <p:attrName>style.visibility</p:attrName>
                                        </p:attrNameLst>
                                      </p:cBhvr>
                                      <p:to>
                                        <p:strVal val="visible"/>
                                      </p:to>
                                    </p:set>
                                    <p:animEffect transition="in" filter="fade">
                                      <p:cBhvr>
                                        <p:cTn id="46" dur="500"/>
                                        <p:tgtEl>
                                          <p:spTgt spid="4105"/>
                                        </p:tgtEl>
                                      </p:cBhvr>
                                    </p:animEffect>
                                  </p:childTnLst>
                                </p:cTn>
                              </p:par>
                              <p:par>
                                <p:cTn id="47" presetID="10" presetClass="entr" presetSubtype="0" fill="hold" nodeType="withEffect">
                                  <p:stCondLst>
                                    <p:cond delay="0"/>
                                  </p:stCondLst>
                                  <p:childTnLst>
                                    <p:set>
                                      <p:cBhvr>
                                        <p:cTn id="48" dur="1" fill="hold">
                                          <p:stCondLst>
                                            <p:cond delay="0"/>
                                          </p:stCondLst>
                                        </p:cTn>
                                        <p:tgtEl>
                                          <p:spTgt spid="4120"/>
                                        </p:tgtEl>
                                        <p:attrNameLst>
                                          <p:attrName>style.visibility</p:attrName>
                                        </p:attrNameLst>
                                      </p:cBhvr>
                                      <p:to>
                                        <p:strVal val="visible"/>
                                      </p:to>
                                    </p:set>
                                    <p:animEffect transition="in" filter="fade">
                                      <p:cBhvr>
                                        <p:cTn id="49" dur="500"/>
                                        <p:tgtEl>
                                          <p:spTgt spid="412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101"/>
                                        </p:tgtEl>
                                        <p:attrNameLst>
                                          <p:attrName>style.visibility</p:attrName>
                                        </p:attrNameLst>
                                      </p:cBhvr>
                                      <p:to>
                                        <p:strVal val="visible"/>
                                      </p:to>
                                    </p:set>
                                    <p:animEffect transition="in" filter="fade">
                                      <p:cBhvr>
                                        <p:cTn id="54" dur="500"/>
                                        <p:tgtEl>
                                          <p:spTgt spid="410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09"/>
                                        </p:tgtEl>
                                        <p:attrNameLst>
                                          <p:attrName>style.visibility</p:attrName>
                                        </p:attrNameLst>
                                      </p:cBhvr>
                                      <p:to>
                                        <p:strVal val="visible"/>
                                      </p:to>
                                    </p:set>
                                    <p:animEffect transition="in" filter="fade">
                                      <p:cBhvr>
                                        <p:cTn id="57" dur="500"/>
                                        <p:tgtEl>
                                          <p:spTgt spid="410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08"/>
                                        </p:tgtEl>
                                        <p:attrNameLst>
                                          <p:attrName>style.visibility</p:attrName>
                                        </p:attrNameLst>
                                      </p:cBhvr>
                                      <p:to>
                                        <p:strVal val="visible"/>
                                      </p:to>
                                    </p:set>
                                    <p:animEffect transition="in" filter="fade">
                                      <p:cBhvr>
                                        <p:cTn id="60" dur="500"/>
                                        <p:tgtEl>
                                          <p:spTgt spid="4108"/>
                                        </p:tgtEl>
                                      </p:cBhvr>
                                    </p:animEffect>
                                  </p:childTnLst>
                                </p:cTn>
                              </p:par>
                              <p:par>
                                <p:cTn id="61" presetID="10" presetClass="entr" presetSubtype="0" fill="hold" nodeType="withEffect">
                                  <p:stCondLst>
                                    <p:cond delay="0"/>
                                  </p:stCondLst>
                                  <p:childTnLst>
                                    <p:set>
                                      <p:cBhvr>
                                        <p:cTn id="62" dur="1" fill="hold">
                                          <p:stCondLst>
                                            <p:cond delay="0"/>
                                          </p:stCondLst>
                                        </p:cTn>
                                        <p:tgtEl>
                                          <p:spTgt spid="4111"/>
                                        </p:tgtEl>
                                        <p:attrNameLst>
                                          <p:attrName>style.visibility</p:attrName>
                                        </p:attrNameLst>
                                      </p:cBhvr>
                                      <p:to>
                                        <p:strVal val="visible"/>
                                      </p:to>
                                    </p:set>
                                    <p:animEffect transition="in" filter="fade">
                                      <p:cBhvr>
                                        <p:cTn id="63" dur="500"/>
                                        <p:tgtEl>
                                          <p:spTgt spid="4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4099" grpId="0" animBg="1"/>
      <p:bldP spid="4100" grpId="0" animBg="1"/>
      <p:bldP spid="4101" grpId="0" animBg="1"/>
      <p:bldP spid="4102" grpId="0"/>
      <p:bldP spid="4103" grpId="0"/>
      <p:bldP spid="4104" grpId="0"/>
      <p:bldP spid="4105" grpId="0"/>
      <p:bldP spid="4106" grpId="0"/>
      <p:bldP spid="4107" grpId="0"/>
      <p:bldP spid="4108" grpId="0"/>
      <p:bldP spid="4109" grpId="0"/>
      <p:bldP spid="41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离页连接符 2"/>
          <p:cNvSpPr/>
          <p:nvPr/>
        </p:nvSpPr>
        <p:spPr>
          <a:xfrm>
            <a:off x="3246954" y="1955983"/>
            <a:ext cx="1692235" cy="1773055"/>
          </a:xfrm>
          <a:prstGeom prst="flowChartOffpageConnector">
            <a:avLst/>
          </a:prstGeom>
          <a:solidFill>
            <a:srgbClr val="FFC000"/>
          </a:solidFill>
          <a:ln w="12700" cap="flat" cmpd="sng" algn="ctr">
            <a:noFill/>
            <a:prstDash val="solid"/>
            <a:miter lim="800000"/>
          </a:ln>
          <a:effectLst/>
        </p:spPr>
        <p:txBody>
          <a:bodyPr rtlCol="0" anchor="ctr"/>
          <a:lstStyle/>
          <a:p>
            <a:pPr algn="ctr">
              <a:lnSpc>
                <a:spcPct val="130000"/>
              </a:lnSpc>
              <a:defRPr/>
            </a:pPr>
            <a:r>
              <a:rPr lang="en-US" altLang="zh-CN" sz="9600" b="1" kern="0" dirty="0" smtClean="0">
                <a:solidFill>
                  <a:prstClr val="white"/>
                </a:solidFill>
                <a:cs typeface="+mn-ea"/>
                <a:sym typeface="+mn-lt"/>
              </a:rPr>
              <a:t>2</a:t>
            </a:r>
            <a:endParaRPr lang="zh-CN" altLang="en-US" sz="9600" b="1" kern="0" dirty="0">
              <a:solidFill>
                <a:prstClr val="white"/>
              </a:solidFill>
              <a:cs typeface="+mn-ea"/>
              <a:sym typeface="+mn-lt"/>
            </a:endParaRPr>
          </a:p>
        </p:txBody>
      </p:sp>
      <p:cxnSp>
        <p:nvCxnSpPr>
          <p:cNvPr id="5" name="直接连接符 4"/>
          <p:cNvCxnSpPr/>
          <p:nvPr/>
        </p:nvCxnSpPr>
        <p:spPr>
          <a:xfrm>
            <a:off x="5142389" y="2805920"/>
            <a:ext cx="3502737" cy="0"/>
          </a:xfrm>
          <a:prstGeom prst="line">
            <a:avLst/>
          </a:prstGeom>
          <a:noFill/>
          <a:ln w="12700" cap="flat" cmpd="sng" algn="ctr">
            <a:solidFill>
              <a:srgbClr val="FFC000"/>
            </a:solidFill>
            <a:prstDash val="solid"/>
            <a:miter lim="800000"/>
          </a:ln>
          <a:effectLst/>
        </p:spPr>
      </p:cxnSp>
      <p:sp>
        <p:nvSpPr>
          <p:cNvPr id="6" name="文本框 32"/>
          <p:cNvSpPr txBox="1"/>
          <p:nvPr/>
        </p:nvSpPr>
        <p:spPr>
          <a:xfrm>
            <a:off x="5565716" y="1981689"/>
            <a:ext cx="2646878" cy="830997"/>
          </a:xfrm>
          <a:prstGeom prst="rect">
            <a:avLst/>
          </a:prstGeom>
          <a:noFill/>
        </p:spPr>
        <p:txBody>
          <a:bodyPr wrap="none" rtlCol="0">
            <a:spAutoFit/>
          </a:bodyPr>
          <a:lstStyle/>
          <a:p>
            <a:r>
              <a:rPr lang="zh-CN" altLang="en-US" sz="4800" b="1" dirty="0">
                <a:solidFill>
                  <a:srgbClr val="FFC000"/>
                </a:solidFill>
                <a:latin typeface="微软雅黑" panose="020B0503020204020204" pitchFamily="34" charset="-122"/>
                <a:ea typeface="微软雅黑" panose="020B0503020204020204" pitchFamily="34" charset="-122"/>
                <a:cs typeface="+mn-ea"/>
                <a:sym typeface="+mn-lt"/>
              </a:rPr>
              <a:t>模型介绍</a:t>
            </a:r>
          </a:p>
        </p:txBody>
      </p:sp>
      <p:grpSp>
        <p:nvGrpSpPr>
          <p:cNvPr id="7" name="组合 6"/>
          <p:cNvGrpSpPr/>
          <p:nvPr/>
        </p:nvGrpSpPr>
        <p:grpSpPr>
          <a:xfrm>
            <a:off x="5732807" y="3237637"/>
            <a:ext cx="204811" cy="800485"/>
            <a:chOff x="6962660" y="2067973"/>
            <a:chExt cx="200967" cy="785463"/>
          </a:xfrm>
          <a:solidFill>
            <a:srgbClr val="FFC000"/>
          </a:solidFill>
        </p:grpSpPr>
        <p:cxnSp>
          <p:nvCxnSpPr>
            <p:cNvPr id="8" name="直接连接符 7"/>
            <p:cNvCxnSpPr>
              <a:stCxn id="9" idx="4"/>
              <a:endCxn id="10" idx="4"/>
            </p:cNvCxnSpPr>
            <p:nvPr/>
          </p:nvCxnSpPr>
          <p:spPr>
            <a:xfrm>
              <a:off x="7063144" y="2268940"/>
              <a:ext cx="0" cy="584496"/>
            </a:xfrm>
            <a:prstGeom prst="line">
              <a:avLst/>
            </a:prstGeom>
            <a:grpFill/>
            <a:ln w="15875" cap="flat" cmpd="sng" algn="ctr">
              <a:solidFill>
                <a:srgbClr val="FFC000"/>
              </a:solidFill>
              <a:prstDash val="solid"/>
              <a:miter lim="800000"/>
            </a:ln>
            <a:effectLst/>
          </p:spPr>
        </p:cxnSp>
        <p:sp>
          <p:nvSpPr>
            <p:cNvPr id="9" name="椭圆 8"/>
            <p:cNvSpPr/>
            <p:nvPr/>
          </p:nvSpPr>
          <p:spPr>
            <a:xfrm>
              <a:off x="6962660" y="2067973"/>
              <a:ext cx="200967" cy="200967"/>
            </a:xfrm>
            <a:prstGeom prst="ellipse">
              <a:avLst/>
            </a:prstGeom>
            <a:grpFill/>
            <a:ln w="15875" cap="flat" cmpd="sng" algn="ctr">
              <a:solidFill>
                <a:srgbClr val="FFC000"/>
              </a:solidFill>
              <a:prstDash val="solid"/>
              <a:miter lim="800000"/>
            </a:ln>
            <a:effectLst/>
          </p:spPr>
          <p:txBody>
            <a:bodyPr rtlCol="0" anchor="ctr"/>
            <a:lstStyle/>
            <a:p>
              <a:pPr algn="ctr">
                <a:defRPr/>
              </a:pPr>
              <a:endParaRPr lang="zh-CN" altLang="en-US" sz="2487" kern="0">
                <a:solidFill>
                  <a:srgbClr val="5B9BD5"/>
                </a:solidFill>
                <a:cs typeface="+mn-ea"/>
                <a:sym typeface="+mn-lt"/>
              </a:endParaRPr>
            </a:p>
          </p:txBody>
        </p:sp>
        <p:sp>
          <p:nvSpPr>
            <p:cNvPr id="10" name="椭圆 9"/>
            <p:cNvSpPr/>
            <p:nvPr/>
          </p:nvSpPr>
          <p:spPr>
            <a:xfrm>
              <a:off x="6962660" y="2652469"/>
              <a:ext cx="200967" cy="200967"/>
            </a:xfrm>
            <a:prstGeom prst="ellipse">
              <a:avLst/>
            </a:prstGeom>
            <a:grpFill/>
            <a:ln w="15875" cap="flat" cmpd="sng" algn="ctr">
              <a:solidFill>
                <a:srgbClr val="FFC000"/>
              </a:solidFill>
              <a:prstDash val="solid"/>
              <a:miter lim="800000"/>
            </a:ln>
            <a:effectLst/>
          </p:spPr>
          <p:txBody>
            <a:bodyPr rtlCol="0" anchor="ctr"/>
            <a:lstStyle/>
            <a:p>
              <a:pPr algn="ctr">
                <a:defRPr/>
              </a:pPr>
              <a:endParaRPr lang="zh-CN" altLang="en-US" sz="2487" kern="0">
                <a:solidFill>
                  <a:srgbClr val="5B9BD5"/>
                </a:solidFill>
                <a:cs typeface="+mn-ea"/>
                <a:sym typeface="+mn-lt"/>
              </a:endParaRPr>
            </a:p>
          </p:txBody>
        </p:sp>
      </p:grpSp>
      <p:sp>
        <p:nvSpPr>
          <p:cNvPr id="14" name="矩形 122"/>
          <p:cNvSpPr>
            <a:spLocks noChangeArrowheads="1"/>
          </p:cNvSpPr>
          <p:nvPr/>
        </p:nvSpPr>
        <p:spPr bwMode="auto">
          <a:xfrm>
            <a:off x="5932189" y="3093838"/>
            <a:ext cx="3202387" cy="49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Font typeface="Arial" charset="0"/>
              <a:buNone/>
            </a:pPr>
            <a:r>
              <a:rPr lang="zh-CN" altLang="en-US" sz="2400" dirty="0" smtClean="0">
                <a:solidFill>
                  <a:srgbClr val="FFC000"/>
                </a:solidFill>
                <a:cs typeface="+mn-ea"/>
                <a:sym typeface="+mn-lt"/>
              </a:rPr>
              <a:t>建模步骤</a:t>
            </a:r>
            <a:endParaRPr lang="zh-CN" altLang="en-US" sz="2400" dirty="0">
              <a:solidFill>
                <a:srgbClr val="FFC000"/>
              </a:solidFill>
              <a:cs typeface="+mn-ea"/>
              <a:sym typeface="+mn-lt"/>
            </a:endParaRPr>
          </a:p>
        </p:txBody>
      </p:sp>
      <p:sp>
        <p:nvSpPr>
          <p:cNvPr id="15" name="矩形 122"/>
          <p:cNvSpPr>
            <a:spLocks noChangeArrowheads="1"/>
          </p:cNvSpPr>
          <p:nvPr/>
        </p:nvSpPr>
        <p:spPr bwMode="auto">
          <a:xfrm>
            <a:off x="5932188" y="3689511"/>
            <a:ext cx="3202388" cy="49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400" dirty="0" smtClean="0">
                <a:solidFill>
                  <a:srgbClr val="FFC000"/>
                </a:solidFill>
                <a:cs typeface="+mn-ea"/>
                <a:sym typeface="+mn-lt"/>
              </a:rPr>
              <a:t>模型实证</a:t>
            </a:r>
            <a:endParaRPr lang="zh-CN" altLang="en-US" sz="2400" dirty="0">
              <a:solidFill>
                <a:srgbClr val="FFC000"/>
              </a:solidFill>
              <a:cs typeface="+mn-ea"/>
              <a:sym typeface="+mn-lt"/>
            </a:endParaRPr>
          </a:p>
        </p:txBody>
      </p:sp>
      <p:sp>
        <p:nvSpPr>
          <p:cNvPr id="11"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21474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par>
                                <p:cTn id="26" presetID="22" presetClass="entr" presetSubtype="8" fill="hold" grpId="0" nodeType="withEffect">
                                  <p:stCondLst>
                                    <p:cond delay="20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dirty="0">
                <a:solidFill>
                  <a:srgbClr val="FFC000"/>
                </a:solidFill>
                <a:cs typeface="+mn-ea"/>
                <a:sym typeface="+mn-lt"/>
              </a:rPr>
              <a:t>建模步骤</a:t>
            </a:r>
          </a:p>
        </p:txBody>
      </p:sp>
      <p:pic>
        <p:nvPicPr>
          <p:cNvPr id="3074" name="Picture 2" descr="流程图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03" y="1249104"/>
            <a:ext cx="7036050" cy="440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4"/>
          <a:stretch>
            <a:fillRect/>
          </a:stretch>
        </p:blipFill>
        <p:spPr>
          <a:xfrm>
            <a:off x="7968460" y="3046674"/>
            <a:ext cx="4035011" cy="1085045"/>
          </a:xfrm>
          <a:prstGeom prst="rect">
            <a:avLst/>
          </a:prstGeom>
        </p:spPr>
      </p:pic>
    </p:spTree>
    <p:extLst>
      <p:ext uri="{BB962C8B-B14F-4D97-AF65-F5344CB8AC3E}">
        <p14:creationId xmlns:p14="http://schemas.microsoft.com/office/powerpoint/2010/main" val="360484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22"/>
          <p:cNvSpPr>
            <a:spLocks noChangeArrowheads="1"/>
          </p:cNvSpPr>
          <p:nvPr/>
        </p:nvSpPr>
        <p:spPr bwMode="auto">
          <a:xfrm>
            <a:off x="241713" y="236019"/>
            <a:ext cx="3202387" cy="61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87" tIns="60943" rIns="121887" bIns="60943">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dirty="0">
                <a:solidFill>
                  <a:srgbClr val="FFC000"/>
                </a:solidFill>
                <a:cs typeface="+mn-ea"/>
                <a:sym typeface="+mn-lt"/>
              </a:rPr>
              <a:t>模型实证</a:t>
            </a:r>
          </a:p>
        </p:txBody>
      </p:sp>
      <p:sp>
        <p:nvSpPr>
          <p:cNvPr id="3" name="矩形 2"/>
          <p:cNvSpPr/>
          <p:nvPr/>
        </p:nvSpPr>
        <p:spPr>
          <a:xfrm>
            <a:off x="241712" y="960735"/>
            <a:ext cx="11632787" cy="338554"/>
          </a:xfrm>
          <a:prstGeom prst="rect">
            <a:avLst/>
          </a:prstGeom>
        </p:spPr>
        <p:txBody>
          <a:bodyPr wrap="square">
            <a:spAutoFit/>
          </a:bodyPr>
          <a:lstStyle/>
          <a:p>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本次数据选取了来自</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DC</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竞赛网站中关于量化投资竞赛中的</a:t>
            </a:r>
            <a:r>
              <a:rPr lang="en-US" altLang="zh-CN" sz="1600" dirty="0" err="1">
                <a:solidFill>
                  <a:srgbClr val="595959"/>
                </a:solidFill>
                <a:latin typeface="微软雅黑" panose="020B0503020204020204" pitchFamily="34" charset="-122"/>
                <a:ea typeface="微软雅黑" panose="020B0503020204020204" pitchFamily="34" charset="-122"/>
                <a:cs typeface="Calibri" panose="020F0502020204030204" pitchFamily="34" charset="0"/>
              </a:rPr>
              <a:t>roundA</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数据，经过处理后得到了</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111</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支股票</a:t>
            </a:r>
            <a:r>
              <a:rPr lang="en-US" altLang="zh-CN"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488</a:t>
            </a:r>
            <a:r>
              <a:rPr lang="zh-CN" altLang="en-US" sz="1600" dirty="0">
                <a:solidFill>
                  <a:srgbClr val="595959"/>
                </a:solidFill>
                <a:latin typeface="微软雅黑" panose="020B0503020204020204" pitchFamily="34" charset="-122"/>
                <a:ea typeface="微软雅黑" panose="020B0503020204020204" pitchFamily="34" charset="-122"/>
                <a:cs typeface="Calibri" panose="020F0502020204030204" pitchFamily="34" charset="0"/>
              </a:rPr>
              <a:t>天的日收盘价。</a:t>
            </a:r>
          </a:p>
        </p:txBody>
      </p:sp>
      <p:pic>
        <p:nvPicPr>
          <p:cNvPr id="4" name="图片 3"/>
          <p:cNvPicPr>
            <a:picLocks noChangeAspect="1"/>
          </p:cNvPicPr>
          <p:nvPr/>
        </p:nvPicPr>
        <p:blipFill>
          <a:blip r:embed="rId3"/>
          <a:stretch>
            <a:fillRect/>
          </a:stretch>
        </p:blipFill>
        <p:spPr>
          <a:xfrm>
            <a:off x="2599736" y="1678942"/>
            <a:ext cx="6916738" cy="4330807"/>
          </a:xfrm>
          <a:prstGeom prst="rect">
            <a:avLst/>
          </a:prstGeom>
        </p:spPr>
      </p:pic>
    </p:spTree>
    <p:extLst>
      <p:ext uri="{BB962C8B-B14F-4D97-AF65-F5344CB8AC3E}">
        <p14:creationId xmlns:p14="http://schemas.microsoft.com/office/powerpoint/2010/main" val="37836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OTHERS"/>
  <p:tag name="ID" val="547142"/>
</p:tagLst>
</file>

<file path=ppt/tags/tag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OTHERS"/>
  <p:tag name="ID" val="547142"/>
</p:tagLst>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TotalTime>
  <Pages>0</Pages>
  <Words>1615</Words>
  <Characters>0</Characters>
  <Application>Microsoft Office PowerPoint</Application>
  <DocSecurity>0</DocSecurity>
  <PresentationFormat>宽屏</PresentationFormat>
  <Lines>0</Lines>
  <Paragraphs>268</Paragraphs>
  <Slides>25</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等线</vt:lpstr>
      <vt:lpstr>宋体</vt:lpstr>
      <vt:lpstr>微软雅黑</vt:lpstr>
      <vt:lpstr>Agency FB</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Sky123.Org</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Sky123.Org</dc:creator>
  <cp:keywords/>
  <dc:description/>
  <cp:lastModifiedBy>何 诚斌</cp:lastModifiedBy>
  <cp:revision>79</cp:revision>
  <dcterms:created xsi:type="dcterms:W3CDTF">2014-03-17T14:50:00Z</dcterms:created>
  <dcterms:modified xsi:type="dcterms:W3CDTF">2022-06-28T12:50:29Z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