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67" r:id="rId4"/>
    <p:sldId id="261" r:id="rId5"/>
    <p:sldId id="269" r:id="rId6"/>
    <p:sldId id="270" r:id="rId7"/>
    <p:sldId id="271" r:id="rId8"/>
    <p:sldId id="272" r:id="rId9"/>
    <p:sldId id="282" r:id="rId10"/>
    <p:sldId id="268" r:id="rId11"/>
    <p:sldId id="273" r:id="rId12"/>
    <p:sldId id="274" r:id="rId13"/>
    <p:sldId id="275" r:id="rId14"/>
    <p:sldId id="277" r:id="rId15"/>
    <p:sldId id="278" r:id="rId16"/>
    <p:sldId id="280" r:id="rId17"/>
    <p:sldId id="283" r:id="rId18"/>
    <p:sldId id="285" r:id="rId19"/>
    <p:sldId id="290" r:id="rId20"/>
    <p:sldId id="291" r:id="rId21"/>
    <p:sldId id="292" r:id="rId22"/>
    <p:sldId id="284" r:id="rId23"/>
    <p:sldId id="293" r:id="rId24"/>
    <p:sldId id="294" r:id="rId25"/>
  </p:sldIdLst>
  <p:sldSz cx="9144000" cy="6858000" type="screen4x3"/>
  <p:notesSz cx="6858000" cy="9144000"/>
  <p:embeddedFontLst>
    <p:embeddedFont>
      <p:font typeface="Calibri" pitchFamily="34" charset="0"/>
      <p:regular r:id="rId26"/>
      <p:bold r:id="rId27"/>
      <p:italic r:id="rId28"/>
      <p:boldItalic r:id="rId29"/>
    </p:embeddedFont>
    <p:embeddedFont>
      <p:font typeface="Calibri Light" pitchFamily="34" charset="0"/>
      <p:regular r:id="rId30"/>
      <p:italic r:id="rId31"/>
    </p:embeddedFont>
    <p:embeddedFont>
      <p:font typeface="Consolas" pitchFamily="49" charset="0"/>
      <p:regular r:id="rId32"/>
      <p:bold r:id="rId33"/>
      <p:italic r:id="rId34"/>
      <p:boldItalic r:id="rId35"/>
    </p:embeddedFont>
    <p:embeddedFont>
      <p:font typeface="아리따-돋움(TTF)-Medium" pitchFamily="18" charset="-127"/>
      <p:regular r:id="rId36"/>
    </p:embeddedFont>
    <p:embeddedFont>
      <p:font typeface="맑은 고딕" pitchFamily="50" charset="-127"/>
      <p:regular r:id="rId37"/>
      <p:bold r:id="rId38"/>
    </p:embeddedFont>
    <p:embeddedFont>
      <p:font typeface="나눔스퀘어라운드 Bold" charset="-127"/>
      <p:bold r:id="rId39"/>
    </p:embeddedFont>
    <p:embeddedFont>
      <p:font typeface="나눔스퀘어라운드 ExtraBold" charset="-127"/>
      <p:bold r:id="rId40"/>
    </p:embeddedFont>
    <p:embeddedFont>
      <p:font typeface="HY견고딕" pitchFamily="18" charset="-127"/>
      <p:regular r:id="rId41"/>
    </p:embeddedFont>
    <p:embeddedFont>
      <p:font typeface="아리따-돋움(TTF)-Bold" pitchFamily="18" charset="-127"/>
      <p:regular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BAD"/>
    <a:srgbClr val="FA9E9E"/>
    <a:srgbClr val="F2F2F2"/>
    <a:srgbClr val="EEB305"/>
    <a:srgbClr val="EB4233"/>
    <a:srgbClr val="4D5063"/>
    <a:srgbClr val="454859"/>
    <a:srgbClr val="349A52"/>
    <a:srgbClr val="4084F4"/>
    <a:srgbClr val="757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C:\Users\D7701\Desktop\캡처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536" y="680529"/>
            <a:ext cx="1004888" cy="69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4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91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1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2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08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xmlns="" id="{B0837C6D-14DA-4E3D-970D-C8A882F1AB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8488" y="376701"/>
            <a:ext cx="3179421" cy="304384"/>
          </a:xfrm>
        </p:spPr>
        <p:txBody>
          <a:bodyPr wrap="none">
            <a:noAutofit/>
          </a:bodyPr>
          <a:lstStyle>
            <a:lvl1pPr marL="0" algn="l" defTabSz="457200" rtl="0" eaLnBrk="1" latinLnBrk="0" hangingPunct="1">
              <a:defRPr lang="ko-KR" altLang="en-US" sz="1600" kern="1200" spc="-15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defRPr>
            </a:lvl1pPr>
          </a:lstStyle>
          <a:p>
            <a:r>
              <a:rPr lang="ko-KR" altLang="en-US" sz="1600" spc="-15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슬라이드 주제를 여기에 입력해주세요</a:t>
            </a:r>
            <a:endParaRPr lang="ko-KR" altLang="en-US" sz="900" spc="-15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1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3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2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13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96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05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628FF-56F0-4568-9C94-0DC91CD91FA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1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5.sv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DE51431-3754-46B5-B055-61B2BB71B473}"/>
              </a:ext>
            </a:extLst>
          </p:cNvPr>
          <p:cNvSpPr/>
          <p:nvPr/>
        </p:nvSpPr>
        <p:spPr>
          <a:xfrm>
            <a:off x="4318623" y="3028440"/>
            <a:ext cx="303906" cy="248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1F92AEF-CA08-4D6C-818E-3CD43136E5AB}"/>
              </a:ext>
            </a:extLst>
          </p:cNvPr>
          <p:cNvSpPr/>
          <p:nvPr/>
        </p:nvSpPr>
        <p:spPr>
          <a:xfrm>
            <a:off x="3085658" y="2758043"/>
            <a:ext cx="2855410" cy="58516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ko-KR" altLang="en-US" sz="3200" spc="-344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창업 안드로이드 </a:t>
            </a:r>
            <a:endParaRPr lang="ko-KR" altLang="en-US" sz="1600" spc="-187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9FD0AC68-5121-430E-95E8-9653DB5D5F3F}"/>
              </a:ext>
            </a:extLst>
          </p:cNvPr>
          <p:cNvCxnSpPr/>
          <p:nvPr/>
        </p:nvCxnSpPr>
        <p:spPr>
          <a:xfrm>
            <a:off x="5794460" y="2890712"/>
            <a:ext cx="0" cy="318629"/>
          </a:xfrm>
          <a:prstGeom prst="line">
            <a:avLst/>
          </a:prstGeom>
          <a:ln w="31750">
            <a:solidFill>
              <a:srgbClr val="4084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4613740-F930-4FE6-8184-D5EB57027AC8}"/>
              </a:ext>
            </a:extLst>
          </p:cNvPr>
          <p:cNvSpPr/>
          <p:nvPr/>
        </p:nvSpPr>
        <p:spPr>
          <a:xfrm>
            <a:off x="2939866" y="3481660"/>
            <a:ext cx="3441269" cy="1631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FBD3841-9B69-4879-BF14-625C54CB82D1}"/>
              </a:ext>
            </a:extLst>
          </p:cNvPr>
          <p:cNvSpPr/>
          <p:nvPr/>
        </p:nvSpPr>
        <p:spPr>
          <a:xfrm>
            <a:off x="3016834" y="4229968"/>
            <a:ext cx="2855410" cy="58516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2019</a:t>
            </a:r>
            <a:r>
              <a:rPr lang="ko-KR" altLang="en-US" sz="2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년 </a:t>
            </a:r>
            <a:r>
              <a:rPr lang="en-US" altLang="ko-KR" sz="2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10</a:t>
            </a:r>
            <a:r>
              <a:rPr lang="ko-KR" altLang="en-US" sz="2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월 </a:t>
            </a:r>
            <a:r>
              <a:rPr lang="en-US" altLang="ko-KR" sz="2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11</a:t>
            </a:r>
            <a:r>
              <a:rPr lang="ko-KR" altLang="en-US" sz="2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일</a:t>
            </a:r>
            <a:endParaRPr lang="en-US" altLang="ko-KR" sz="28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24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201850512 </a:t>
            </a:r>
            <a:r>
              <a:rPr lang="ko-KR" altLang="en-US" sz="24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김보현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9A8675E8-2E17-4D9B-A7C6-DDBE1ACA39AF}"/>
              </a:ext>
            </a:extLst>
          </p:cNvPr>
          <p:cNvSpPr/>
          <p:nvPr/>
        </p:nvSpPr>
        <p:spPr>
          <a:xfrm>
            <a:off x="2403755" y="3430014"/>
            <a:ext cx="4081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HTML5 / CSS</a:t>
            </a:r>
            <a:r>
              <a:rPr lang="ko-KR" altLang="en-US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b="1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ㅣ</a:t>
            </a:r>
            <a:r>
              <a:rPr lang="ko-KR" altLang="en-US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개인 </a:t>
            </a:r>
            <a:r>
              <a:rPr lang="ko-KR" altLang="en-US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포트폴리오 홈페이지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74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홈페이지 설계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Reference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88" y="398735"/>
            <a:ext cx="3179421" cy="304384"/>
          </a:xfrm>
        </p:spPr>
        <p:txBody>
          <a:bodyPr/>
          <a:lstStyle/>
          <a:p>
            <a:r>
              <a:rPr lang="en-US" altLang="ko-KR" sz="2800" dirty="0"/>
              <a:t>CSS3</a:t>
            </a:r>
            <a:endParaRPr lang="ko-KR" altLang="en-US" sz="28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E7E09297-1E95-4D88-AD4F-A747131AFD2F}"/>
              </a:ext>
            </a:extLst>
          </p:cNvPr>
          <p:cNvSpPr/>
          <p:nvPr/>
        </p:nvSpPr>
        <p:spPr>
          <a:xfrm>
            <a:off x="2138985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CSS3</a:t>
            </a:r>
            <a:endParaRPr lang="ko-KR" altLang="en-US" sz="11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AB2C37B-24C5-491D-A60A-D51C7EDD55CC}"/>
              </a:ext>
            </a:extLst>
          </p:cNvPr>
          <p:cNvSpPr/>
          <p:nvPr/>
        </p:nvSpPr>
        <p:spPr>
          <a:xfrm>
            <a:off x="748086" y="866956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HTML5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786D6AD-CEF0-49EA-BC0D-54BEEF1EACD3}"/>
              </a:ext>
            </a:extLst>
          </p:cNvPr>
          <p:cNvSpPr/>
          <p:nvPr/>
        </p:nvSpPr>
        <p:spPr>
          <a:xfrm>
            <a:off x="709468" y="1265283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en-US" altLang="ko-KR" sz="32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CSS </a:t>
            </a:r>
            <a:r>
              <a:rPr lang="ko-KR" altLang="en-US" sz="32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기본정의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F30A191-5FB3-4C57-881C-DA94EF3F56C1}"/>
              </a:ext>
            </a:extLst>
          </p:cNvPr>
          <p:cNvSpPr/>
          <p:nvPr/>
        </p:nvSpPr>
        <p:spPr>
          <a:xfrm>
            <a:off x="586319" y="1923526"/>
            <a:ext cx="5543548" cy="72160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3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CSS(Cascading Style Sheets)</a:t>
            </a:r>
            <a:endParaRPr lang="ko-KR" altLang="en-US" sz="3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79E641E-1FA3-4408-A82C-248084AE0074}"/>
              </a:ext>
            </a:extLst>
          </p:cNvPr>
          <p:cNvSpPr/>
          <p:nvPr/>
        </p:nvSpPr>
        <p:spPr>
          <a:xfrm>
            <a:off x="748086" y="2876764"/>
            <a:ext cx="7684714" cy="4417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HTML</a:t>
            </a:r>
            <a:r>
              <a:rPr lang="ko-KR" altLang="en-US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문서에 적용하는 표준 </a:t>
            </a:r>
            <a:r>
              <a:rPr lang="ko-KR" altLang="en-US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FF000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스타일 시트</a:t>
            </a:r>
            <a:r>
              <a:rPr lang="ko-KR" altLang="en-US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로</a:t>
            </a:r>
            <a:endParaRPr lang="en-US" altLang="ko-KR" sz="28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/>
            <a:r>
              <a:rPr lang="ko-KR" altLang="en-US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웹 페이지의 스타일을 지정하고 꾸미는 데 사용되는 언어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539E686D-579A-4260-A0EB-E9D483C2B91A}"/>
              </a:ext>
            </a:extLst>
          </p:cNvPr>
          <p:cNvSpPr/>
          <p:nvPr/>
        </p:nvSpPr>
        <p:spPr>
          <a:xfrm>
            <a:off x="962889" y="3733222"/>
            <a:ext cx="3298604" cy="46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10000"/>
              </a:lnSpc>
              <a:spcBef>
                <a:spcPts val="150"/>
              </a:spcBef>
              <a:defRPr/>
            </a:pPr>
            <a:r>
              <a:rPr lang="en-US" altLang="ko-KR" sz="2400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CSS </a:t>
            </a:r>
            <a:r>
              <a:rPr lang="ko-KR" altLang="en-US" sz="2400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장점</a:t>
            </a:r>
            <a:endParaRPr lang="id-ID" altLang="ko-KR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0816A15E-17DB-4B9C-BD6D-21B805D464DA}"/>
              </a:ext>
            </a:extLst>
          </p:cNvPr>
          <p:cNvSpPr/>
          <p:nvPr/>
        </p:nvSpPr>
        <p:spPr>
          <a:xfrm>
            <a:off x="586319" y="4238482"/>
            <a:ext cx="40077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확장성</a:t>
            </a:r>
            <a:r>
              <a:rPr lang="ko-KR" altLang="en-US" sz="13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13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en-US" altLang="ko-KR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HTML</a:t>
            </a:r>
            <a:r>
              <a:rPr lang="ko-KR" altLang="en-US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에 비해 더 많은 형식 지정 선택의 </a:t>
            </a:r>
            <a:endParaRPr lang="en-US" altLang="ko-KR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	     </a:t>
            </a:r>
            <a:r>
              <a:rPr lang="ko-KR" altLang="en-US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여지를 제공</a:t>
            </a:r>
            <a:endParaRPr lang="en-US" altLang="ko-KR" sz="1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편의성</a:t>
            </a:r>
            <a:r>
              <a:rPr lang="ko-KR" altLang="en-US" sz="13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13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훨씬 간편하게 레이아웃 등의 스타일 구성</a:t>
            </a:r>
            <a:endParaRPr lang="en-US" altLang="ko-KR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생산성</a:t>
            </a:r>
            <a:r>
              <a:rPr lang="ko-KR" altLang="en-US" sz="13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13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역할 분담에 따른 전문화</a:t>
            </a:r>
            <a:r>
              <a:rPr lang="en-US" altLang="ko-KR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모듈 단위의 </a:t>
            </a:r>
            <a:endParaRPr lang="en-US" altLang="ko-KR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	     </a:t>
            </a:r>
            <a:r>
              <a:rPr lang="ko-KR" altLang="en-US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협업과 생산성 향상</a:t>
            </a:r>
            <a:endParaRPr lang="en-US" altLang="ko-KR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재사용성</a:t>
            </a:r>
            <a:r>
              <a:rPr lang="ko-KR" altLang="en-US" sz="13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13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하나의 외부 스타일 시트를 여러 </a:t>
            </a:r>
            <a:r>
              <a:rPr lang="en-US" altLang="ko-KR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HTML </a:t>
            </a:r>
          </a:p>
          <a:p>
            <a:r>
              <a:rPr lang="en-US" altLang="ko-KR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		</a:t>
            </a:r>
            <a:r>
              <a:rPr lang="ko-KR" altLang="en-US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문서에 공통으로 활용</a:t>
            </a:r>
            <a:endParaRPr lang="ko-KR" altLang="en-US" sz="1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06F9B73D-4E8B-4F60-BD08-D7743BE5A30F}"/>
              </a:ext>
            </a:extLst>
          </p:cNvPr>
          <p:cNvSpPr/>
          <p:nvPr/>
        </p:nvSpPr>
        <p:spPr>
          <a:xfrm>
            <a:off x="4886707" y="3733222"/>
            <a:ext cx="3298604" cy="46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10000"/>
              </a:lnSpc>
              <a:spcBef>
                <a:spcPts val="150"/>
              </a:spcBef>
              <a:defRPr/>
            </a:pPr>
            <a:r>
              <a:rPr lang="en-US" altLang="ko-KR" sz="2400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CSS </a:t>
            </a:r>
            <a:r>
              <a:rPr lang="ko-KR" altLang="en-US" sz="2400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특징</a:t>
            </a:r>
            <a:endParaRPr lang="id-ID" altLang="ko-KR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49F1D45-6B20-47E5-8DAE-6478BC462BCD}"/>
              </a:ext>
            </a:extLst>
          </p:cNvPr>
          <p:cNvSpPr/>
          <p:nvPr/>
        </p:nvSpPr>
        <p:spPr>
          <a:xfrm>
            <a:off x="4855380" y="4192815"/>
            <a:ext cx="3460722" cy="1893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풍부한 스타일 효과</a:t>
            </a:r>
            <a:endParaRPr lang="en-US" altLang="ko-KR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한곳에 집중되어 관리 및 유지 보수에 편리</a:t>
            </a:r>
            <a:endParaRPr lang="en-US" altLang="ko-KR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상반된 규칙을 한 번에 처리</a:t>
            </a:r>
            <a:endParaRPr lang="en-US" altLang="ko-KR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다르게 적용할 페이지만 다시 적용</a:t>
            </a:r>
            <a:endParaRPr lang="en-US" altLang="ko-KR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정의되어 있던 규칙을 재정의</a:t>
            </a:r>
            <a:endParaRPr lang="en-US" altLang="ko-KR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7ADCECCD-7E66-414C-A7E2-17A5959F2995}"/>
              </a:ext>
            </a:extLst>
          </p:cNvPr>
          <p:cNvCxnSpPr/>
          <p:nvPr/>
        </p:nvCxnSpPr>
        <p:spPr>
          <a:xfrm>
            <a:off x="1252959" y="4154061"/>
            <a:ext cx="2737413" cy="0"/>
          </a:xfrm>
          <a:prstGeom prst="line">
            <a:avLst/>
          </a:prstGeom>
          <a:ln w="19050">
            <a:solidFill>
              <a:srgbClr val="757993">
                <a:alpha val="64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B88D9D7E-B043-4C13-9992-28C4856DC378}"/>
              </a:ext>
            </a:extLst>
          </p:cNvPr>
          <p:cNvCxnSpPr/>
          <p:nvPr/>
        </p:nvCxnSpPr>
        <p:spPr>
          <a:xfrm>
            <a:off x="5142053" y="4154061"/>
            <a:ext cx="2737413" cy="0"/>
          </a:xfrm>
          <a:prstGeom prst="line">
            <a:avLst/>
          </a:prstGeom>
          <a:ln w="19050">
            <a:solidFill>
              <a:srgbClr val="757993">
                <a:alpha val="64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4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/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88" y="398735"/>
            <a:ext cx="3179421" cy="304384"/>
          </a:xfrm>
        </p:spPr>
        <p:txBody>
          <a:bodyPr/>
          <a:lstStyle/>
          <a:p>
            <a:r>
              <a:rPr lang="en-US" altLang="ko-KR" sz="2800" dirty="0"/>
              <a:t>CSS3</a:t>
            </a:r>
            <a:endParaRPr lang="ko-KR" altLang="en-US" sz="2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786D6AD-CEF0-49EA-BC0D-54BEEF1EACD3}"/>
              </a:ext>
            </a:extLst>
          </p:cNvPr>
          <p:cNvSpPr/>
          <p:nvPr/>
        </p:nvSpPr>
        <p:spPr>
          <a:xfrm>
            <a:off x="709468" y="1265283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en-US" altLang="ko-KR" sz="32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CSS </a:t>
            </a:r>
            <a:r>
              <a:rPr lang="ko-KR" altLang="en-US" sz="32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스타일 선언 형식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37FD4DB-8A7F-4F2B-A166-D9B7E8E90C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52"/>
          <a:stretch/>
        </p:blipFill>
        <p:spPr>
          <a:xfrm>
            <a:off x="633209" y="2104679"/>
            <a:ext cx="7907417" cy="205618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9ADB316-D6AC-433D-8BA3-FFCADA2A5ABE}"/>
              </a:ext>
            </a:extLst>
          </p:cNvPr>
          <p:cNvSpPr/>
          <p:nvPr/>
        </p:nvSpPr>
        <p:spPr>
          <a:xfrm>
            <a:off x="793242" y="4056291"/>
            <a:ext cx="7613716" cy="226684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2000" b="1" spc="-100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선택자</a:t>
            </a:r>
            <a:r>
              <a:rPr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(selector) : </a:t>
            </a:r>
            <a:r>
              <a:rPr lang="ko-KR" altLang="en-US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스타일 속성을 지정하는 요소</a:t>
            </a:r>
            <a:r>
              <a:rPr lang="en-US" altLang="ko-KR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 </a:t>
            </a:r>
          </a:p>
          <a:p>
            <a:endParaRPr lang="en-US" altLang="ko-KR" sz="5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속성</a:t>
            </a:r>
            <a:r>
              <a:rPr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(property) : </a:t>
            </a:r>
            <a:r>
              <a:rPr lang="ko-KR" altLang="en-US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선택자에 대해 어떤 스타일을 부여할지 적용할 실질적인 기능 이름 지정</a:t>
            </a:r>
            <a:endParaRPr lang="en-US" altLang="ko-KR" sz="17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 sz="5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속성값</a:t>
            </a:r>
            <a:r>
              <a:rPr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(value) : </a:t>
            </a:r>
            <a:r>
              <a:rPr lang="ko-KR" altLang="en-US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스타일 속성의 종류에 따라 설정 값의 유형과 범위가 제한됨</a:t>
            </a:r>
            <a:endParaRPr lang="en-US" altLang="ko-KR" sz="17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			     </a:t>
            </a:r>
            <a:r>
              <a:rPr lang="ko-KR" altLang="en-US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의미를 표현하는 키워드나 숫자를 단위와 함께 명세</a:t>
            </a:r>
            <a:endParaRPr lang="en-US" altLang="ko-KR" sz="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홈페이지 설계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Reference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24">
            <a:extLst>
              <a:ext uri="{FF2B5EF4-FFF2-40B4-BE49-F238E27FC236}">
                <a16:creationId xmlns:a16="http://schemas.microsoft.com/office/drawing/2014/main" xmlns="" id="{E7E09297-1E95-4D88-AD4F-A747131AFD2F}"/>
              </a:ext>
            </a:extLst>
          </p:cNvPr>
          <p:cNvSpPr/>
          <p:nvPr/>
        </p:nvSpPr>
        <p:spPr>
          <a:xfrm>
            <a:off x="2138985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CSS3</a:t>
            </a:r>
            <a:endParaRPr lang="ko-KR" altLang="en-US" sz="11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EAB2C37B-24C5-491D-A60A-D51C7EDD55CC}"/>
              </a:ext>
            </a:extLst>
          </p:cNvPr>
          <p:cNvSpPr/>
          <p:nvPr/>
        </p:nvSpPr>
        <p:spPr>
          <a:xfrm>
            <a:off x="748086" y="866956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HTML5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13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88" y="398735"/>
            <a:ext cx="3179421" cy="304384"/>
          </a:xfrm>
        </p:spPr>
        <p:txBody>
          <a:bodyPr/>
          <a:lstStyle/>
          <a:p>
            <a:r>
              <a:rPr lang="en-US" altLang="ko-KR" sz="2800" dirty="0"/>
              <a:t>CSS3</a:t>
            </a:r>
            <a:endParaRPr lang="ko-KR" altLang="en-US" sz="2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786D6AD-CEF0-49EA-BC0D-54BEEF1EACD3}"/>
              </a:ext>
            </a:extLst>
          </p:cNvPr>
          <p:cNvSpPr/>
          <p:nvPr/>
        </p:nvSpPr>
        <p:spPr>
          <a:xfrm>
            <a:off x="709468" y="1265283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en-US" altLang="ko-KR" sz="32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CSS </a:t>
            </a:r>
            <a:r>
              <a:rPr lang="ko-KR" altLang="en-US" sz="3200" spc="-150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선택자</a:t>
            </a:r>
            <a:r>
              <a:rPr lang="ko-KR" altLang="en-US" sz="32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종류</a:t>
            </a:r>
          </a:p>
        </p:txBody>
      </p:sp>
      <p:sp>
        <p:nvSpPr>
          <p:cNvPr id="35" name="Oval 8">
            <a:extLst>
              <a:ext uri="{FF2B5EF4-FFF2-40B4-BE49-F238E27FC236}">
                <a16:creationId xmlns:a16="http://schemas.microsoft.com/office/drawing/2014/main" xmlns="" id="{0BA1CB5C-25C5-4FC6-919D-DD948B7CA87A}"/>
              </a:ext>
            </a:extLst>
          </p:cNvPr>
          <p:cNvSpPr/>
          <p:nvPr/>
        </p:nvSpPr>
        <p:spPr>
          <a:xfrm>
            <a:off x="824985" y="2046514"/>
            <a:ext cx="1940249" cy="380494"/>
          </a:xfrm>
          <a:prstGeom prst="rect">
            <a:avLst/>
          </a:prstGeom>
          <a:solidFill>
            <a:srgbClr val="EB4233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bIns="72000" rtlCol="0" anchor="ctr"/>
          <a:lstStyle/>
          <a:p>
            <a:pPr lvl="0" defTabSz="914400">
              <a:defRPr/>
            </a:pPr>
            <a:r>
              <a:rPr lang="en-US" altLang="ko-KR" sz="20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01   </a:t>
            </a:r>
            <a:r>
              <a:rPr lang="ko-KR" altLang="en-US" sz="20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전체 </a:t>
            </a:r>
            <a:r>
              <a:rPr lang="ko-KR" altLang="en-US" sz="2000" b="1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선택자</a:t>
            </a:r>
            <a:endParaRPr lang="id-ID" altLang="ko-KR" sz="20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76200" dir="2700000" algn="tl" rotWithShape="0">
                  <a:prstClr val="black">
                    <a:alpha val="66000"/>
                  </a:prstClr>
                </a:outerShdw>
              </a:effectLs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EFC023AB-84A2-4D24-A4DC-FF20244D0699}"/>
              </a:ext>
            </a:extLst>
          </p:cNvPr>
          <p:cNvCxnSpPr>
            <a:cxnSpLocks/>
          </p:cNvCxnSpPr>
          <p:nvPr/>
        </p:nvCxnSpPr>
        <p:spPr>
          <a:xfrm>
            <a:off x="1029372" y="4143736"/>
            <a:ext cx="7119205" cy="0"/>
          </a:xfrm>
          <a:prstGeom prst="line">
            <a:avLst/>
          </a:prstGeom>
          <a:ln w="19050">
            <a:solidFill>
              <a:srgbClr val="757993">
                <a:alpha val="3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CF608BE6-EA95-4E27-ACEE-0C12925C75C7}"/>
              </a:ext>
            </a:extLst>
          </p:cNvPr>
          <p:cNvSpPr/>
          <p:nvPr/>
        </p:nvSpPr>
        <p:spPr>
          <a:xfrm>
            <a:off x="2785985" y="2054156"/>
            <a:ext cx="5719035" cy="361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US" altLang="ko-KR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HTML </a:t>
            </a:r>
            <a:r>
              <a:rPr lang="ko-KR" altLang="en-US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페이지 내부의 모든 태그를 선택하여 웹 문서 전체에 적용할 때 사용</a:t>
            </a:r>
            <a:endParaRPr lang="id-ID" altLang="ko-KR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C571BCD-5E67-4FB2-8215-CD674524F8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7" t="1252" r="58201" b="95174"/>
          <a:stretch/>
        </p:blipFill>
        <p:spPr>
          <a:xfrm>
            <a:off x="988939" y="3176024"/>
            <a:ext cx="7159638" cy="749907"/>
          </a:xfrm>
          <a:prstGeom prst="rect">
            <a:avLst/>
          </a:prstGeom>
        </p:spPr>
      </p:pic>
      <p:sp>
        <p:nvSpPr>
          <p:cNvPr id="86" name="Oval 8">
            <a:extLst>
              <a:ext uri="{FF2B5EF4-FFF2-40B4-BE49-F238E27FC236}">
                <a16:creationId xmlns:a16="http://schemas.microsoft.com/office/drawing/2014/main" xmlns="" id="{4508ED4F-1DDE-4644-A520-649FC603B91D}"/>
              </a:ext>
            </a:extLst>
          </p:cNvPr>
          <p:cNvSpPr/>
          <p:nvPr/>
        </p:nvSpPr>
        <p:spPr>
          <a:xfrm>
            <a:off x="824985" y="4299170"/>
            <a:ext cx="1940249" cy="380494"/>
          </a:xfrm>
          <a:prstGeom prst="rect">
            <a:avLst/>
          </a:prstGeom>
          <a:solidFill>
            <a:srgbClr val="EEB30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bIns="72000" rtlCol="0" anchor="ctr"/>
          <a:lstStyle/>
          <a:p>
            <a:pPr lvl="0" defTabSz="914400">
              <a:defRPr/>
            </a:pPr>
            <a:r>
              <a:rPr lang="en-US" altLang="ko-KR" sz="20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02   </a:t>
            </a:r>
            <a:r>
              <a:rPr lang="ko-KR" altLang="en-US" sz="20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태그 </a:t>
            </a:r>
            <a:r>
              <a:rPr lang="ko-KR" altLang="en-US" sz="2000" b="1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선택자</a:t>
            </a:r>
            <a:endParaRPr lang="id-ID" altLang="ko-KR" sz="20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76200" dir="2700000" algn="tl" rotWithShape="0">
                  <a:prstClr val="black">
                    <a:alpha val="66000"/>
                  </a:prstClr>
                </a:outerShdw>
              </a:effectLs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510C262C-80D7-4CA6-B2B5-785486B71572}"/>
              </a:ext>
            </a:extLst>
          </p:cNvPr>
          <p:cNvSpPr/>
          <p:nvPr/>
        </p:nvSpPr>
        <p:spPr>
          <a:xfrm>
            <a:off x="2785985" y="4306812"/>
            <a:ext cx="5719035" cy="361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ko-KR" altLang="en-US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지정한 이름의 태그에만 스타일 적용</a:t>
            </a:r>
            <a:endParaRPr lang="id-ID" altLang="ko-KR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60F0FF23-3B89-480C-9C91-90F55B413AE2}"/>
              </a:ext>
            </a:extLst>
          </p:cNvPr>
          <p:cNvSpPr/>
          <p:nvPr/>
        </p:nvSpPr>
        <p:spPr>
          <a:xfrm>
            <a:off x="1176228" y="2547812"/>
            <a:ext cx="2900015" cy="54218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  { </a:t>
            </a:r>
            <a:r>
              <a:rPr lang="ko-KR" altLang="en-US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속성</a:t>
            </a:r>
            <a:r>
              <a:rPr lang="en-US" altLang="ko-KR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속성값</a:t>
            </a:r>
            <a:r>
              <a:rPr lang="en-US" altLang="ko-KR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; }</a:t>
            </a:r>
            <a:endParaRPr lang="en-US" altLang="ko-KR" sz="5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9C1E432F-74D8-43F6-A088-8C020A8F38ED}"/>
              </a:ext>
            </a:extLst>
          </p:cNvPr>
          <p:cNvGrpSpPr/>
          <p:nvPr/>
        </p:nvGrpSpPr>
        <p:grpSpPr>
          <a:xfrm>
            <a:off x="4183326" y="2561514"/>
            <a:ext cx="2553148" cy="536061"/>
            <a:chOff x="4082658" y="2578292"/>
            <a:chExt cx="2553148" cy="53606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B6EBC43E-F1EC-47F9-98E3-A70A12968E26}"/>
                </a:ext>
              </a:extLst>
            </p:cNvPr>
            <p:cNvSpPr/>
            <p:nvPr/>
          </p:nvSpPr>
          <p:spPr>
            <a:xfrm>
              <a:off x="4247909" y="2578292"/>
              <a:ext cx="2387897" cy="5250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r>
                <a:rPr lang="en-US" altLang="ko-KR" sz="17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(</a:t>
              </a:r>
              <a:r>
                <a:rPr lang="ko-KR" altLang="en-US" sz="17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별표</a:t>
              </a:r>
              <a:r>
                <a:rPr lang="en-US" altLang="ko-KR" sz="17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)</a:t>
              </a:r>
              <a:r>
                <a:rPr lang="ko-KR" altLang="en-US" sz="17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를 선택자로 사용</a:t>
              </a:r>
              <a:r>
                <a:rPr lang="en-US" altLang="ko-KR" sz="17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 </a:t>
              </a:r>
            </a:p>
            <a:p>
              <a:endParaRPr lang="en-US" altLang="ko-KR" sz="5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2EB30C01-CFFF-4C04-8AED-5459C279D843}"/>
                </a:ext>
              </a:extLst>
            </p:cNvPr>
            <p:cNvSpPr/>
            <p:nvPr/>
          </p:nvSpPr>
          <p:spPr>
            <a:xfrm>
              <a:off x="4082658" y="2589308"/>
              <a:ext cx="217910" cy="5250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r>
                <a:rPr lang="en-US" altLang="ko-KR" sz="17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*</a:t>
              </a:r>
            </a:p>
            <a:p>
              <a:endParaRPr lang="en-US" altLang="ko-KR" sz="5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654384B5-1F3A-4600-BD4C-C22F129A61E6}"/>
              </a:ext>
            </a:extLst>
          </p:cNvPr>
          <p:cNvSpPr/>
          <p:nvPr/>
        </p:nvSpPr>
        <p:spPr>
          <a:xfrm>
            <a:off x="1085266" y="2513846"/>
            <a:ext cx="484680" cy="4846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CEAD0287-7CA1-41AD-8DCA-754BAB8F3D00}"/>
              </a:ext>
            </a:extLst>
          </p:cNvPr>
          <p:cNvSpPr/>
          <p:nvPr/>
        </p:nvSpPr>
        <p:spPr>
          <a:xfrm>
            <a:off x="1174390" y="4716301"/>
            <a:ext cx="2900015" cy="54218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2800" b="1" spc="-100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태그명</a:t>
            </a:r>
            <a:r>
              <a:rPr lang="en-US" altLang="ko-KR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{ </a:t>
            </a:r>
            <a:r>
              <a:rPr lang="ko-KR" altLang="en-US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속성</a:t>
            </a:r>
            <a:r>
              <a:rPr lang="en-US" altLang="ko-KR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속성값</a:t>
            </a:r>
            <a:r>
              <a:rPr lang="en-US" altLang="ko-KR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; }</a:t>
            </a:r>
            <a:endParaRPr lang="en-US" altLang="ko-KR" sz="5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018E961E-52A5-4E43-960E-9EEE66052250}"/>
              </a:ext>
            </a:extLst>
          </p:cNvPr>
          <p:cNvSpPr/>
          <p:nvPr/>
        </p:nvSpPr>
        <p:spPr>
          <a:xfrm>
            <a:off x="4694954" y="4759699"/>
            <a:ext cx="2387897" cy="52504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같은 이름을 가진 태그에 모두 스타일이 적용됨</a:t>
            </a:r>
            <a:endParaRPr lang="en-US" altLang="ko-KR" sz="5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7693082-AE37-4EEF-8BA3-4DB32E8386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" t="15683" r="6966" b="73223"/>
          <a:stretch/>
        </p:blipFill>
        <p:spPr>
          <a:xfrm>
            <a:off x="988939" y="5321705"/>
            <a:ext cx="7159638" cy="981007"/>
          </a:xfrm>
          <a:prstGeom prst="rect">
            <a:avLst/>
          </a:prstGeom>
        </p:spPr>
      </p:pic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3DFEAE5F-84C1-4951-A496-50A5F4E17ECF}"/>
              </a:ext>
            </a:extLst>
          </p:cNvPr>
          <p:cNvSpPr/>
          <p:nvPr/>
        </p:nvSpPr>
        <p:spPr>
          <a:xfrm>
            <a:off x="1085266" y="4738161"/>
            <a:ext cx="1261327" cy="4846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홈페이지 설계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Reference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24">
            <a:extLst>
              <a:ext uri="{FF2B5EF4-FFF2-40B4-BE49-F238E27FC236}">
                <a16:creationId xmlns:a16="http://schemas.microsoft.com/office/drawing/2014/main" xmlns="" id="{E7E09297-1E95-4D88-AD4F-A747131AFD2F}"/>
              </a:ext>
            </a:extLst>
          </p:cNvPr>
          <p:cNvSpPr/>
          <p:nvPr/>
        </p:nvSpPr>
        <p:spPr>
          <a:xfrm>
            <a:off x="2138985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CSS3</a:t>
            </a:r>
            <a:endParaRPr lang="ko-KR" altLang="en-US" sz="11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EAB2C37B-24C5-491D-A60A-D51C7EDD55CC}"/>
              </a:ext>
            </a:extLst>
          </p:cNvPr>
          <p:cNvSpPr/>
          <p:nvPr/>
        </p:nvSpPr>
        <p:spPr>
          <a:xfrm>
            <a:off x="748086" y="866956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HTML5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9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85" grpId="0"/>
      <p:bldP spid="86" grpId="0" animBg="1"/>
      <p:bldP spid="87" grpId="0"/>
      <p:bldP spid="88" grpId="0"/>
      <p:bldP spid="7" grpId="0" animBg="1"/>
      <p:bldP spid="91" grpId="0"/>
      <p:bldP spid="93" grpId="0"/>
      <p:bldP spid="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88" y="398735"/>
            <a:ext cx="3179421" cy="304384"/>
          </a:xfrm>
        </p:spPr>
        <p:txBody>
          <a:bodyPr/>
          <a:lstStyle/>
          <a:p>
            <a:r>
              <a:rPr lang="en-US" altLang="ko-KR" sz="2800" dirty="0"/>
              <a:t>CSS3</a:t>
            </a:r>
            <a:endParaRPr lang="ko-KR" altLang="en-US" sz="2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786D6AD-CEF0-49EA-BC0D-54BEEF1EACD3}"/>
              </a:ext>
            </a:extLst>
          </p:cNvPr>
          <p:cNvSpPr/>
          <p:nvPr/>
        </p:nvSpPr>
        <p:spPr>
          <a:xfrm>
            <a:off x="709468" y="1265283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en-US" altLang="ko-KR" sz="32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CSS </a:t>
            </a:r>
            <a:r>
              <a:rPr lang="ko-KR" altLang="en-US" sz="3200" spc="-150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선택자</a:t>
            </a:r>
            <a:r>
              <a:rPr lang="ko-KR" altLang="en-US" sz="32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종류</a:t>
            </a:r>
          </a:p>
        </p:txBody>
      </p:sp>
      <p:sp>
        <p:nvSpPr>
          <p:cNvPr id="35" name="Oval 8">
            <a:extLst>
              <a:ext uri="{FF2B5EF4-FFF2-40B4-BE49-F238E27FC236}">
                <a16:creationId xmlns:a16="http://schemas.microsoft.com/office/drawing/2014/main" xmlns="" id="{0BA1CB5C-25C5-4FC6-919D-DD948B7CA87A}"/>
              </a:ext>
            </a:extLst>
          </p:cNvPr>
          <p:cNvSpPr/>
          <p:nvPr/>
        </p:nvSpPr>
        <p:spPr>
          <a:xfrm>
            <a:off x="824985" y="2046514"/>
            <a:ext cx="2083468" cy="3804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bIns="72000" rtlCol="0" anchor="ctr"/>
          <a:lstStyle/>
          <a:p>
            <a:pPr lvl="0" defTabSz="914400">
              <a:defRPr/>
            </a:pPr>
            <a:r>
              <a:rPr lang="en-US" altLang="ko-KR" sz="20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03   </a:t>
            </a:r>
            <a:r>
              <a:rPr lang="ko-KR" altLang="en-US" sz="20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클래스 </a:t>
            </a:r>
            <a:r>
              <a:rPr lang="ko-KR" altLang="en-US" sz="2000" b="1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선택자</a:t>
            </a:r>
            <a:endParaRPr lang="id-ID" altLang="ko-KR" sz="20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76200" dir="2700000" algn="tl" rotWithShape="0">
                  <a:prstClr val="black">
                    <a:alpha val="66000"/>
                  </a:prstClr>
                </a:outerShdw>
              </a:effectLs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EFC023AB-84A2-4D24-A4DC-FF20244D0699}"/>
              </a:ext>
            </a:extLst>
          </p:cNvPr>
          <p:cNvCxnSpPr>
            <a:cxnSpLocks/>
          </p:cNvCxnSpPr>
          <p:nvPr/>
        </p:nvCxnSpPr>
        <p:spPr>
          <a:xfrm>
            <a:off x="1029372" y="4143736"/>
            <a:ext cx="7119205" cy="0"/>
          </a:xfrm>
          <a:prstGeom prst="line">
            <a:avLst/>
          </a:prstGeom>
          <a:ln w="19050">
            <a:solidFill>
              <a:srgbClr val="757993">
                <a:alpha val="3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CF608BE6-EA95-4E27-ACEE-0C12925C75C7}"/>
              </a:ext>
            </a:extLst>
          </p:cNvPr>
          <p:cNvSpPr/>
          <p:nvPr/>
        </p:nvSpPr>
        <p:spPr>
          <a:xfrm>
            <a:off x="2940223" y="2054156"/>
            <a:ext cx="5719035" cy="361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ko-KR" altLang="en-US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지정한 클래스 속성을 갖는 태그에만 스타일 적용</a:t>
            </a:r>
            <a:endParaRPr lang="id-ID" altLang="ko-KR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60F0FF23-3B89-480C-9C91-90F55B413AE2}"/>
              </a:ext>
            </a:extLst>
          </p:cNvPr>
          <p:cNvSpPr/>
          <p:nvPr/>
        </p:nvSpPr>
        <p:spPr>
          <a:xfrm>
            <a:off x="1176228" y="2547812"/>
            <a:ext cx="2900015" cy="54218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클래스명</a:t>
            </a:r>
            <a:r>
              <a:rPr lang="en-US" altLang="ko-KR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{ </a:t>
            </a:r>
            <a:r>
              <a:rPr lang="ko-KR" altLang="en-US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속성</a:t>
            </a:r>
            <a:r>
              <a:rPr lang="en-US" altLang="ko-KR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속성값</a:t>
            </a:r>
            <a:r>
              <a:rPr lang="en-US" altLang="ko-KR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; }</a:t>
            </a:r>
            <a:endParaRPr lang="en-US" altLang="ko-KR" sz="5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9C1E432F-74D8-43F6-A088-8C020A8F38ED}"/>
              </a:ext>
            </a:extLst>
          </p:cNvPr>
          <p:cNvGrpSpPr/>
          <p:nvPr/>
        </p:nvGrpSpPr>
        <p:grpSpPr>
          <a:xfrm>
            <a:off x="5285011" y="2561514"/>
            <a:ext cx="2553148" cy="536061"/>
            <a:chOff x="4082658" y="2578292"/>
            <a:chExt cx="2553148" cy="53606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B6EBC43E-F1EC-47F9-98E3-A70A12968E26}"/>
                </a:ext>
              </a:extLst>
            </p:cNvPr>
            <p:cNvSpPr/>
            <p:nvPr/>
          </p:nvSpPr>
          <p:spPr>
            <a:xfrm>
              <a:off x="4247909" y="2578292"/>
              <a:ext cx="2387897" cy="5250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r>
                <a:rPr lang="en-US" altLang="ko-KR" sz="17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(</a:t>
              </a:r>
              <a:r>
                <a:rPr lang="ko-KR" altLang="en-US" sz="17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마침표</a:t>
              </a:r>
              <a:r>
                <a:rPr lang="en-US" altLang="ko-KR" sz="17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)</a:t>
              </a:r>
              <a:r>
                <a:rPr lang="ko-KR" altLang="en-US" sz="17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를 클래스명 앞에 사용</a:t>
              </a:r>
              <a:r>
                <a:rPr lang="en-US" altLang="ko-KR" sz="17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 </a:t>
              </a:r>
            </a:p>
            <a:p>
              <a:endParaRPr lang="en-US" altLang="ko-KR" sz="5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2EB30C01-CFFF-4C04-8AED-5459C279D843}"/>
                </a:ext>
              </a:extLst>
            </p:cNvPr>
            <p:cNvSpPr/>
            <p:nvPr/>
          </p:nvSpPr>
          <p:spPr>
            <a:xfrm>
              <a:off x="4082658" y="2589308"/>
              <a:ext cx="217910" cy="5250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r>
                <a:rPr lang="en-US" altLang="ko-KR" sz="17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.</a:t>
              </a:r>
            </a:p>
            <a:p>
              <a:endParaRPr lang="en-US" altLang="ko-KR" sz="5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654384B5-1F3A-4600-BD4C-C22F129A61E6}"/>
              </a:ext>
            </a:extLst>
          </p:cNvPr>
          <p:cNvSpPr/>
          <p:nvPr/>
        </p:nvSpPr>
        <p:spPr>
          <a:xfrm>
            <a:off x="1128984" y="2715336"/>
            <a:ext cx="353713" cy="3537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xmlns="" id="{825E4259-0B53-4C0B-8363-DE56D3B95EA4}"/>
              </a:ext>
            </a:extLst>
          </p:cNvPr>
          <p:cNvSpPr/>
          <p:nvPr/>
        </p:nvSpPr>
        <p:spPr>
          <a:xfrm>
            <a:off x="823147" y="4303137"/>
            <a:ext cx="2083468" cy="3804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bIns="72000" rtlCol="0" anchor="ctr"/>
          <a:lstStyle/>
          <a:p>
            <a:pPr lvl="0" defTabSz="914400">
              <a:defRPr/>
            </a:pPr>
            <a:r>
              <a:rPr lang="en-US" altLang="ko-KR" sz="20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04   </a:t>
            </a:r>
            <a:r>
              <a:rPr lang="ko-KR" altLang="en-US" sz="20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아이디 </a:t>
            </a:r>
            <a:r>
              <a:rPr lang="ko-KR" altLang="en-US" sz="2000" b="1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선택자</a:t>
            </a:r>
            <a:endParaRPr lang="id-ID" altLang="ko-KR" sz="20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76200" dir="2700000" algn="tl" rotWithShape="0">
                  <a:prstClr val="black">
                    <a:alpha val="66000"/>
                  </a:prstClr>
                </a:outerShdw>
              </a:effectLs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C0EDFA1A-D32D-496B-AC26-92689B9094C7}"/>
              </a:ext>
            </a:extLst>
          </p:cNvPr>
          <p:cNvSpPr/>
          <p:nvPr/>
        </p:nvSpPr>
        <p:spPr>
          <a:xfrm>
            <a:off x="2938385" y="4310779"/>
            <a:ext cx="5719035" cy="361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ko-KR" altLang="en-US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지정한 아이디 속성을 갖는 태그에만 스타일 적용</a:t>
            </a:r>
            <a:endParaRPr lang="id-ID" altLang="ko-KR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9206C364-E076-430B-8DDD-D3CFA387BD6A}"/>
              </a:ext>
            </a:extLst>
          </p:cNvPr>
          <p:cNvSpPr/>
          <p:nvPr/>
        </p:nvSpPr>
        <p:spPr>
          <a:xfrm>
            <a:off x="1174390" y="4804435"/>
            <a:ext cx="2900015" cy="54218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</a:t>
            </a:r>
            <a:r>
              <a:rPr lang="ko-KR" altLang="en-US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아이디명</a:t>
            </a:r>
            <a:r>
              <a:rPr lang="en-US" altLang="ko-KR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{ </a:t>
            </a:r>
            <a:r>
              <a:rPr lang="ko-KR" altLang="en-US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속성</a:t>
            </a:r>
            <a:r>
              <a:rPr lang="en-US" altLang="ko-KR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속성값</a:t>
            </a:r>
            <a:r>
              <a:rPr lang="en-US" altLang="ko-KR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; }</a:t>
            </a:r>
            <a:endParaRPr lang="en-US" altLang="ko-KR" sz="5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1C5A5BD2-3762-4ABD-9D19-D39E2AD289C7}"/>
              </a:ext>
            </a:extLst>
          </p:cNvPr>
          <p:cNvGrpSpPr/>
          <p:nvPr/>
        </p:nvGrpSpPr>
        <p:grpSpPr>
          <a:xfrm>
            <a:off x="5283173" y="4818137"/>
            <a:ext cx="2553148" cy="536061"/>
            <a:chOff x="4082658" y="2578292"/>
            <a:chExt cx="2553148" cy="53606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1E6C97F4-734F-4314-AA21-E844C6DAA3F2}"/>
                </a:ext>
              </a:extLst>
            </p:cNvPr>
            <p:cNvSpPr/>
            <p:nvPr/>
          </p:nvSpPr>
          <p:spPr>
            <a:xfrm>
              <a:off x="4247909" y="2578292"/>
              <a:ext cx="2387897" cy="5250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r>
                <a:rPr lang="en-US" altLang="ko-KR" sz="17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(</a:t>
              </a:r>
              <a:r>
                <a:rPr lang="ko-KR" altLang="en-US" sz="17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샵</a:t>
              </a:r>
              <a:r>
                <a:rPr lang="en-US" altLang="ko-KR" sz="17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)</a:t>
              </a:r>
              <a:r>
                <a:rPr lang="ko-KR" altLang="en-US" sz="17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을 아이디명 앞에 사용</a:t>
              </a:r>
              <a:r>
                <a:rPr lang="en-US" altLang="ko-KR" sz="17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 </a:t>
              </a:r>
            </a:p>
            <a:p>
              <a:endParaRPr lang="en-US" altLang="ko-KR" sz="5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A90183FF-43B5-41B8-85D4-FA0A2D083D25}"/>
                </a:ext>
              </a:extLst>
            </p:cNvPr>
            <p:cNvSpPr/>
            <p:nvPr/>
          </p:nvSpPr>
          <p:spPr>
            <a:xfrm>
              <a:off x="4082658" y="2589308"/>
              <a:ext cx="217910" cy="5250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r>
                <a:rPr lang="en-US" altLang="ko-KR" sz="17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#</a:t>
              </a:r>
            </a:p>
            <a:p>
              <a:endParaRPr lang="en-US" altLang="ko-KR" sz="5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1E6FF3F7-DCEC-45C1-A9E3-C50F1266F78B}"/>
              </a:ext>
            </a:extLst>
          </p:cNvPr>
          <p:cNvSpPr/>
          <p:nvPr/>
        </p:nvSpPr>
        <p:spPr>
          <a:xfrm>
            <a:off x="1185982" y="4883980"/>
            <a:ext cx="353713" cy="3537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A519610-DEA6-47AC-A506-4BACB26FC9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8" t="50000" r="12019" b="43414"/>
          <a:stretch/>
        </p:blipFill>
        <p:spPr>
          <a:xfrm>
            <a:off x="885253" y="3219601"/>
            <a:ext cx="7420490" cy="6445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9B9EEC4-8BC3-48DD-A49E-014206F85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0" t="59921" r="28919" b="34814"/>
          <a:stretch/>
        </p:blipFill>
        <p:spPr>
          <a:xfrm>
            <a:off x="885253" y="5378880"/>
            <a:ext cx="7456414" cy="640985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홈페이지 설계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Reference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24">
            <a:extLst>
              <a:ext uri="{FF2B5EF4-FFF2-40B4-BE49-F238E27FC236}">
                <a16:creationId xmlns:a16="http://schemas.microsoft.com/office/drawing/2014/main" xmlns="" id="{E7E09297-1E95-4D88-AD4F-A747131AFD2F}"/>
              </a:ext>
            </a:extLst>
          </p:cNvPr>
          <p:cNvSpPr/>
          <p:nvPr/>
        </p:nvSpPr>
        <p:spPr>
          <a:xfrm>
            <a:off x="2138985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CSS3</a:t>
            </a:r>
            <a:endParaRPr lang="ko-KR" altLang="en-US" sz="11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EAB2C37B-24C5-491D-A60A-D51C7EDD55CC}"/>
              </a:ext>
            </a:extLst>
          </p:cNvPr>
          <p:cNvSpPr/>
          <p:nvPr/>
        </p:nvSpPr>
        <p:spPr>
          <a:xfrm>
            <a:off x="748086" y="866956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HTML5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21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85" grpId="0"/>
      <p:bldP spid="88" grpId="0"/>
      <p:bldP spid="7" grpId="0" animBg="1"/>
      <p:bldP spid="31" grpId="0" animBg="1"/>
      <p:bldP spid="32" grpId="0"/>
      <p:bldP spid="33" grpId="0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88" y="398735"/>
            <a:ext cx="3179421" cy="304384"/>
          </a:xfrm>
        </p:spPr>
        <p:txBody>
          <a:bodyPr/>
          <a:lstStyle/>
          <a:p>
            <a:r>
              <a:rPr lang="en-US" altLang="ko-KR" sz="2800" dirty="0"/>
              <a:t>CSS3</a:t>
            </a:r>
            <a:endParaRPr lang="ko-KR" altLang="en-US" sz="2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786D6AD-CEF0-49EA-BC0D-54BEEF1EACD3}"/>
              </a:ext>
            </a:extLst>
          </p:cNvPr>
          <p:cNvSpPr/>
          <p:nvPr/>
        </p:nvSpPr>
        <p:spPr>
          <a:xfrm>
            <a:off x="709468" y="1265283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en-US" altLang="ko-KR" sz="32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CSS </a:t>
            </a:r>
            <a:r>
              <a:rPr lang="ko-KR" altLang="en-US" sz="3200" spc="-150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선택자</a:t>
            </a:r>
            <a:r>
              <a:rPr lang="ko-KR" altLang="en-US" sz="32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종류</a:t>
            </a:r>
          </a:p>
        </p:txBody>
      </p:sp>
      <p:sp>
        <p:nvSpPr>
          <p:cNvPr id="35" name="Oval 8">
            <a:extLst>
              <a:ext uri="{FF2B5EF4-FFF2-40B4-BE49-F238E27FC236}">
                <a16:creationId xmlns:a16="http://schemas.microsoft.com/office/drawing/2014/main" xmlns="" id="{0BA1CB5C-25C5-4FC6-919D-DD948B7CA87A}"/>
              </a:ext>
            </a:extLst>
          </p:cNvPr>
          <p:cNvSpPr/>
          <p:nvPr/>
        </p:nvSpPr>
        <p:spPr>
          <a:xfrm>
            <a:off x="824985" y="2046514"/>
            <a:ext cx="1940249" cy="3804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bIns="72000" rtlCol="0" anchor="ctr"/>
          <a:lstStyle/>
          <a:p>
            <a:pPr lvl="0" defTabSz="914400">
              <a:defRPr/>
            </a:pPr>
            <a:r>
              <a:rPr lang="en-US" altLang="ko-KR" sz="20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05   </a:t>
            </a:r>
            <a:r>
              <a:rPr lang="ko-KR" altLang="en-US" sz="20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계층 </a:t>
            </a:r>
            <a:r>
              <a:rPr lang="ko-KR" altLang="en-US" sz="2000" b="1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선택자</a:t>
            </a:r>
            <a:endParaRPr lang="id-ID" altLang="ko-KR" sz="20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76200" dir="2700000" algn="tl" rotWithShape="0">
                  <a:prstClr val="black">
                    <a:alpha val="66000"/>
                  </a:prstClr>
                </a:outerShdw>
              </a:effectLs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CF608BE6-EA95-4E27-ACEE-0C12925C75C7}"/>
              </a:ext>
            </a:extLst>
          </p:cNvPr>
          <p:cNvSpPr/>
          <p:nvPr/>
        </p:nvSpPr>
        <p:spPr>
          <a:xfrm>
            <a:off x="2785985" y="2054156"/>
            <a:ext cx="5719035" cy="361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ko-KR" altLang="en-US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태그들의 계층 구조에서 특정 위치의 태그에만 스타일 적용</a:t>
            </a:r>
            <a:endParaRPr lang="id-ID" altLang="ko-KR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2FD9152-8AFA-4D6F-BA11-0DF4769C7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" r="40888"/>
          <a:stretch/>
        </p:blipFill>
        <p:spPr>
          <a:xfrm>
            <a:off x="526629" y="2485551"/>
            <a:ext cx="5560044" cy="296904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54FEDF18-6D78-4AE6-8427-F61A583B8A61}"/>
              </a:ext>
            </a:extLst>
          </p:cNvPr>
          <p:cNvSpPr/>
          <p:nvPr/>
        </p:nvSpPr>
        <p:spPr>
          <a:xfrm>
            <a:off x="2892521" y="2525160"/>
            <a:ext cx="1219323" cy="52504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부모선택자</a:t>
            </a:r>
            <a:r>
              <a:rPr lang="ko-KR" altLang="en-US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</a:t>
            </a:r>
            <a:endParaRPr lang="en-US" altLang="ko-KR" sz="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663083C5-6A62-4D71-96AD-48396649B61D}"/>
              </a:ext>
            </a:extLst>
          </p:cNvPr>
          <p:cNvSpPr/>
          <p:nvPr/>
        </p:nvSpPr>
        <p:spPr>
          <a:xfrm>
            <a:off x="4015047" y="2525159"/>
            <a:ext cx="1219323" cy="52504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div { }</a:t>
            </a:r>
            <a:r>
              <a:rPr lang="ko-KR" altLang="en-US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  <a:endParaRPr lang="en-US" altLang="ko-KR" sz="600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82D360EB-7595-4175-9F58-1E1E2EF85606}"/>
              </a:ext>
            </a:extLst>
          </p:cNvPr>
          <p:cNvSpPr/>
          <p:nvPr/>
        </p:nvSpPr>
        <p:spPr>
          <a:xfrm>
            <a:off x="4167061" y="3158757"/>
            <a:ext cx="1219323" cy="52504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자손선택자 </a:t>
            </a:r>
            <a:r>
              <a:rPr lang="en-US" altLang="ko-KR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특정 태그 안에 포함된 모든 하위 태그  </a:t>
            </a:r>
            <a:endParaRPr lang="en-US" altLang="ko-KR" sz="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F7C89E2-B94D-492E-896C-39123F29A53D}"/>
              </a:ext>
            </a:extLst>
          </p:cNvPr>
          <p:cNvSpPr/>
          <p:nvPr/>
        </p:nvSpPr>
        <p:spPr>
          <a:xfrm>
            <a:off x="4167061" y="3479152"/>
            <a:ext cx="3112908" cy="52504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div &gt; h1 { } , div  h1 { }</a:t>
            </a:r>
            <a:endParaRPr lang="en-US" altLang="ko-KR" sz="600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762EF29-CB71-42D4-8795-15BA6019AAA0}"/>
              </a:ext>
            </a:extLst>
          </p:cNvPr>
          <p:cNvSpPr/>
          <p:nvPr/>
        </p:nvSpPr>
        <p:spPr>
          <a:xfrm>
            <a:off x="3502182" y="2817937"/>
            <a:ext cx="1219323" cy="52504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자식선택자 </a:t>
            </a:r>
            <a:r>
              <a:rPr lang="en-US" altLang="ko-KR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특정 태그 바로 아래 위치한 하위 태그  </a:t>
            </a:r>
            <a:endParaRPr lang="en-US" altLang="ko-KR" sz="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EA5FACE5-BCE9-4279-9D89-7F5B7E6D38C3}"/>
              </a:ext>
            </a:extLst>
          </p:cNvPr>
          <p:cNvSpPr/>
          <p:nvPr/>
        </p:nvSpPr>
        <p:spPr>
          <a:xfrm>
            <a:off x="5890330" y="4205042"/>
            <a:ext cx="1219323" cy="52504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형제선택자 </a:t>
            </a:r>
            <a:r>
              <a:rPr lang="en-US" altLang="ko-KR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같은 부모 아래에 있는</a:t>
            </a:r>
            <a:endParaRPr lang="en-US" altLang="ko-KR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       </a:t>
            </a:r>
            <a:r>
              <a:rPr lang="ko-KR" altLang="en-US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자식 태그들 중 선택  </a:t>
            </a:r>
            <a:endParaRPr lang="en-US" altLang="ko-KR" sz="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935842C-1E59-413E-8CC8-CE9C1A435E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0" t="33416" r="59309" b="61470"/>
          <a:stretch/>
        </p:blipFill>
        <p:spPr>
          <a:xfrm>
            <a:off x="2068377" y="5544257"/>
            <a:ext cx="5112662" cy="798864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2B8937C0-9AFC-4FEA-9B62-037F5C964E4A}"/>
              </a:ext>
            </a:extLst>
          </p:cNvPr>
          <p:cNvSpPr/>
          <p:nvPr/>
        </p:nvSpPr>
        <p:spPr>
          <a:xfrm>
            <a:off x="2708789" y="5674808"/>
            <a:ext cx="286715" cy="2867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7E4F8928-C99C-4B10-8E95-451FD182975A}"/>
              </a:ext>
            </a:extLst>
          </p:cNvPr>
          <p:cNvSpPr/>
          <p:nvPr/>
        </p:nvSpPr>
        <p:spPr>
          <a:xfrm>
            <a:off x="3708134" y="5674808"/>
            <a:ext cx="286715" cy="2867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홈페이지 설계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Reference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24">
            <a:extLst>
              <a:ext uri="{FF2B5EF4-FFF2-40B4-BE49-F238E27FC236}">
                <a16:creationId xmlns:a16="http://schemas.microsoft.com/office/drawing/2014/main" xmlns="" id="{E7E09297-1E95-4D88-AD4F-A747131AFD2F}"/>
              </a:ext>
            </a:extLst>
          </p:cNvPr>
          <p:cNvSpPr/>
          <p:nvPr/>
        </p:nvSpPr>
        <p:spPr>
          <a:xfrm>
            <a:off x="2138985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CSS3</a:t>
            </a:r>
            <a:endParaRPr lang="ko-KR" altLang="en-US" sz="11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EAB2C37B-24C5-491D-A60A-D51C7EDD55CC}"/>
              </a:ext>
            </a:extLst>
          </p:cNvPr>
          <p:cNvSpPr/>
          <p:nvPr/>
        </p:nvSpPr>
        <p:spPr>
          <a:xfrm>
            <a:off x="748086" y="866956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HTML5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0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85" grpId="0"/>
      <p:bldP spid="31" grpId="0"/>
      <p:bldP spid="32" grpId="0"/>
      <p:bldP spid="33" grpId="0"/>
      <p:bldP spid="34" grpId="0"/>
      <p:bldP spid="36" grpId="0"/>
      <p:bldP spid="37" grpId="0"/>
      <p:bldP spid="39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88" y="398735"/>
            <a:ext cx="3179421" cy="304384"/>
          </a:xfrm>
        </p:spPr>
        <p:txBody>
          <a:bodyPr/>
          <a:lstStyle/>
          <a:p>
            <a:r>
              <a:rPr lang="en-US" altLang="ko-KR" sz="2800" dirty="0"/>
              <a:t>CSS3</a:t>
            </a:r>
            <a:endParaRPr lang="ko-KR" altLang="en-US" sz="2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786D6AD-CEF0-49EA-BC0D-54BEEF1EACD3}"/>
              </a:ext>
            </a:extLst>
          </p:cNvPr>
          <p:cNvSpPr/>
          <p:nvPr/>
        </p:nvSpPr>
        <p:spPr>
          <a:xfrm>
            <a:off x="709468" y="1265283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en-US" altLang="ko-KR" sz="32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CSS </a:t>
            </a:r>
            <a:r>
              <a:rPr lang="ko-KR" altLang="en-US" sz="3200" spc="-150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선택자</a:t>
            </a:r>
            <a:r>
              <a:rPr lang="ko-KR" altLang="en-US" sz="32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종류</a:t>
            </a:r>
          </a:p>
        </p:txBody>
      </p:sp>
      <p:sp>
        <p:nvSpPr>
          <p:cNvPr id="35" name="Oval 8">
            <a:extLst>
              <a:ext uri="{FF2B5EF4-FFF2-40B4-BE49-F238E27FC236}">
                <a16:creationId xmlns:a16="http://schemas.microsoft.com/office/drawing/2014/main" xmlns="" id="{0BA1CB5C-25C5-4FC6-919D-DD948B7CA87A}"/>
              </a:ext>
            </a:extLst>
          </p:cNvPr>
          <p:cNvSpPr/>
          <p:nvPr/>
        </p:nvSpPr>
        <p:spPr>
          <a:xfrm>
            <a:off x="824985" y="2046514"/>
            <a:ext cx="1940249" cy="380494"/>
          </a:xfrm>
          <a:prstGeom prst="rect">
            <a:avLst/>
          </a:prstGeom>
          <a:solidFill>
            <a:srgbClr val="7030A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bIns="72000" rtlCol="0" anchor="ctr"/>
          <a:lstStyle/>
          <a:p>
            <a:pPr lvl="0" defTabSz="914400">
              <a:defRPr/>
            </a:pPr>
            <a:r>
              <a:rPr lang="en-US" altLang="ko-KR" sz="20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06   </a:t>
            </a:r>
            <a:r>
              <a:rPr lang="ko-KR" altLang="en-US" sz="20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상태 </a:t>
            </a:r>
            <a:r>
              <a:rPr lang="ko-KR" altLang="en-US" sz="2000" b="1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선택자</a:t>
            </a:r>
            <a:endParaRPr lang="id-ID" altLang="ko-KR" sz="20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76200" dir="2700000" algn="tl" rotWithShape="0">
                  <a:prstClr val="black">
                    <a:alpha val="66000"/>
                  </a:prstClr>
                </a:outerShdw>
              </a:effectLs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CF608BE6-EA95-4E27-ACEE-0C12925C75C7}"/>
              </a:ext>
            </a:extLst>
          </p:cNvPr>
          <p:cNvSpPr/>
          <p:nvPr/>
        </p:nvSpPr>
        <p:spPr>
          <a:xfrm>
            <a:off x="2785985" y="2054156"/>
            <a:ext cx="5719035" cy="361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ko-KR" altLang="en-US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지정된 특정 상태 조건을 충족하는 태그에만 스타일 적용</a:t>
            </a:r>
            <a:endParaRPr lang="id-ID" altLang="ko-KR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홈페이지 설계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Reference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xmlns="" id="{E7E09297-1E95-4D88-AD4F-A747131AFD2F}"/>
              </a:ext>
            </a:extLst>
          </p:cNvPr>
          <p:cNvSpPr/>
          <p:nvPr/>
        </p:nvSpPr>
        <p:spPr>
          <a:xfrm>
            <a:off x="2138985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CSS3</a:t>
            </a:r>
            <a:endParaRPr lang="ko-KR" altLang="en-US" sz="11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EAB2C37B-24C5-491D-A60A-D51C7EDD55CC}"/>
              </a:ext>
            </a:extLst>
          </p:cNvPr>
          <p:cNvSpPr/>
          <p:nvPr/>
        </p:nvSpPr>
        <p:spPr>
          <a:xfrm>
            <a:off x="748086" y="866956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HTML5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0F0FF23-3B89-480C-9C91-90F55B413AE2}"/>
              </a:ext>
            </a:extLst>
          </p:cNvPr>
          <p:cNvSpPr/>
          <p:nvPr/>
        </p:nvSpPr>
        <p:spPr>
          <a:xfrm>
            <a:off x="2614588" y="2434798"/>
            <a:ext cx="2900015" cy="54218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28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선택자 </a:t>
            </a:r>
            <a:r>
              <a:rPr lang="en-US" altLang="ko-KR" sz="28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link</a:t>
            </a:r>
            <a:endParaRPr lang="en-US" altLang="ko-KR" sz="5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6EBC43E-F1EC-47F9-98E3-A70A12968E26}"/>
              </a:ext>
            </a:extLst>
          </p:cNvPr>
          <p:cNvSpPr/>
          <p:nvPr/>
        </p:nvSpPr>
        <p:spPr>
          <a:xfrm>
            <a:off x="4614107" y="2473374"/>
            <a:ext cx="2387897" cy="52504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z="1700" b="1" spc="-10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</a:t>
            </a:r>
            <a:r>
              <a:rPr lang="en-US" altLang="ko-KR" sz="17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ref </a:t>
            </a:r>
            <a:r>
              <a:rPr lang="ko-KR" altLang="en-US" sz="17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속성을 가진 </a:t>
            </a:r>
            <a:r>
              <a:rPr lang="en-US" altLang="ko-KR" sz="17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</a:t>
            </a:r>
            <a:r>
              <a:rPr lang="ko-KR" altLang="en-US" sz="17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방문 전</a:t>
            </a:r>
            <a:r>
              <a:rPr lang="en-US" altLang="ko-KR" sz="17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)&lt;a&gt; </a:t>
            </a:r>
            <a:r>
              <a:rPr lang="ko-KR" altLang="en-US" sz="17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태그를 선택</a:t>
            </a:r>
            <a:endParaRPr lang="en-US" altLang="ko-KR" sz="17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 sz="5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60F0FF23-3B89-480C-9C91-90F55B413AE2}"/>
              </a:ext>
            </a:extLst>
          </p:cNvPr>
          <p:cNvSpPr/>
          <p:nvPr/>
        </p:nvSpPr>
        <p:spPr>
          <a:xfrm>
            <a:off x="2612878" y="2885144"/>
            <a:ext cx="2900015" cy="54218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28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선택자 </a:t>
            </a:r>
            <a:r>
              <a:rPr lang="en-US" altLang="ko-KR" sz="28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visited</a:t>
            </a:r>
            <a:endParaRPr lang="en-US" altLang="ko-KR" sz="5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B6EBC43E-F1EC-47F9-98E3-A70A12968E26}"/>
              </a:ext>
            </a:extLst>
          </p:cNvPr>
          <p:cNvSpPr/>
          <p:nvPr/>
        </p:nvSpPr>
        <p:spPr>
          <a:xfrm>
            <a:off x="5065138" y="2923720"/>
            <a:ext cx="1873512" cy="52504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17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방문했던 링크를 가진 </a:t>
            </a:r>
            <a:r>
              <a:rPr lang="en-US" altLang="ko-KR" sz="17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&lt;a&gt; </a:t>
            </a:r>
            <a:r>
              <a:rPr lang="ko-KR" altLang="en-US" sz="17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태그를 선택</a:t>
            </a:r>
            <a:endParaRPr lang="en-US" altLang="ko-KR" sz="17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 sz="5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60F0FF23-3B89-480C-9C91-90F55B413AE2}"/>
              </a:ext>
            </a:extLst>
          </p:cNvPr>
          <p:cNvSpPr/>
          <p:nvPr/>
        </p:nvSpPr>
        <p:spPr>
          <a:xfrm>
            <a:off x="640578" y="2662899"/>
            <a:ext cx="1890108" cy="54218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28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945BAD"/>
                </a:solidFill>
                <a:latin typeface="아리따-돋움(TTF)-Bold" pitchFamily="18" charset="-127"/>
                <a:ea typeface="아리따-돋움(TTF)-Bold" pitchFamily="18" charset="-127"/>
              </a:rPr>
              <a:t>링크선택자</a:t>
            </a:r>
            <a:endParaRPr lang="en-US" altLang="ko-KR" sz="5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945BAD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2" name="왼쪽 대괄호 1"/>
          <p:cNvSpPr/>
          <p:nvPr/>
        </p:nvSpPr>
        <p:spPr>
          <a:xfrm>
            <a:off x="2450200" y="2673173"/>
            <a:ext cx="206321" cy="513069"/>
          </a:xfrm>
          <a:prstGeom prst="leftBracket">
            <a:avLst/>
          </a:prstGeom>
          <a:ln w="76200">
            <a:solidFill>
              <a:srgbClr val="945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60F0FF23-3B89-480C-9C91-90F55B413AE2}"/>
              </a:ext>
            </a:extLst>
          </p:cNvPr>
          <p:cNvSpPr/>
          <p:nvPr/>
        </p:nvSpPr>
        <p:spPr>
          <a:xfrm>
            <a:off x="2612878" y="4200216"/>
            <a:ext cx="2900015" cy="54218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28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선택자 </a:t>
            </a:r>
            <a:r>
              <a:rPr lang="en-US" altLang="ko-KR" sz="28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hover</a:t>
            </a:r>
            <a:endParaRPr lang="en-US" altLang="ko-KR" sz="5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B6EBC43E-F1EC-47F9-98E3-A70A12968E26}"/>
              </a:ext>
            </a:extLst>
          </p:cNvPr>
          <p:cNvSpPr/>
          <p:nvPr/>
        </p:nvSpPr>
        <p:spPr>
          <a:xfrm>
            <a:off x="5013768" y="4238792"/>
            <a:ext cx="1935156" cy="52504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17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마우스 포인터를 올려놓은 상태</a:t>
            </a:r>
            <a:r>
              <a:rPr lang="en-US" altLang="ko-KR" sz="17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17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태그를 선택</a:t>
            </a:r>
            <a:endParaRPr lang="en-US" altLang="ko-KR" sz="17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 sz="5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60F0FF23-3B89-480C-9C91-90F55B413AE2}"/>
              </a:ext>
            </a:extLst>
          </p:cNvPr>
          <p:cNvSpPr/>
          <p:nvPr/>
        </p:nvSpPr>
        <p:spPr>
          <a:xfrm>
            <a:off x="2611168" y="4650562"/>
            <a:ext cx="2900015" cy="54218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28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선택자 </a:t>
            </a:r>
            <a:r>
              <a:rPr lang="en-US" altLang="ko-KR" sz="28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active</a:t>
            </a:r>
            <a:endParaRPr lang="en-US" altLang="ko-KR" sz="5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B6EBC43E-F1EC-47F9-98E3-A70A12968E26}"/>
              </a:ext>
            </a:extLst>
          </p:cNvPr>
          <p:cNvSpPr/>
          <p:nvPr/>
        </p:nvSpPr>
        <p:spPr>
          <a:xfrm>
            <a:off x="5012058" y="4689138"/>
            <a:ext cx="1873512" cy="52504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17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마우스 포인터를 클릭한</a:t>
            </a:r>
            <a:r>
              <a:rPr lang="en-US" altLang="ko-KR" sz="17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17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태그를 선택</a:t>
            </a:r>
            <a:endParaRPr lang="en-US" altLang="ko-KR" sz="17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 sz="5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60F0FF23-3B89-480C-9C91-90F55B413AE2}"/>
              </a:ext>
            </a:extLst>
          </p:cNvPr>
          <p:cNvSpPr/>
          <p:nvPr/>
        </p:nvSpPr>
        <p:spPr>
          <a:xfrm>
            <a:off x="638868" y="4428317"/>
            <a:ext cx="1890108" cy="54218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28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945BAD"/>
                </a:solidFill>
                <a:latin typeface="아리따-돋움(TTF)-Bold" pitchFamily="18" charset="-127"/>
                <a:ea typeface="아리따-돋움(TTF)-Bold" pitchFamily="18" charset="-127"/>
              </a:rPr>
              <a:t>반응선택자</a:t>
            </a:r>
            <a:endParaRPr lang="en-US" altLang="ko-KR" sz="5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945BAD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47" name="왼쪽 대괄호 46"/>
          <p:cNvSpPr/>
          <p:nvPr/>
        </p:nvSpPr>
        <p:spPr>
          <a:xfrm>
            <a:off x="2448490" y="4438591"/>
            <a:ext cx="206321" cy="513069"/>
          </a:xfrm>
          <a:prstGeom prst="leftBracket">
            <a:avLst/>
          </a:prstGeom>
          <a:ln w="76200">
            <a:solidFill>
              <a:srgbClr val="945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0F0FF23-3B89-480C-9C91-90F55B413AE2}"/>
              </a:ext>
            </a:extLst>
          </p:cNvPr>
          <p:cNvSpPr/>
          <p:nvPr/>
        </p:nvSpPr>
        <p:spPr>
          <a:xfrm>
            <a:off x="2611168" y="5852620"/>
            <a:ext cx="2900015" cy="54218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28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선택자 </a:t>
            </a:r>
            <a:r>
              <a:rPr lang="en-US" altLang="ko-KR" sz="28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not</a:t>
            </a:r>
            <a:endParaRPr lang="en-US" altLang="ko-KR" sz="5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B6EBC43E-F1EC-47F9-98E3-A70A12968E26}"/>
              </a:ext>
            </a:extLst>
          </p:cNvPr>
          <p:cNvSpPr/>
          <p:nvPr/>
        </p:nvSpPr>
        <p:spPr>
          <a:xfrm>
            <a:off x="5063428" y="5891196"/>
            <a:ext cx="1935156" cy="52504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17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선택 대상을 반대로 적용</a:t>
            </a:r>
            <a:endParaRPr lang="en-US" altLang="ko-KR" sz="17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 sz="5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60F0FF23-3B89-480C-9C91-90F55B413AE2}"/>
              </a:ext>
            </a:extLst>
          </p:cNvPr>
          <p:cNvSpPr/>
          <p:nvPr/>
        </p:nvSpPr>
        <p:spPr>
          <a:xfrm>
            <a:off x="637158" y="5834145"/>
            <a:ext cx="1890108" cy="54218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28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945BAD"/>
                </a:solidFill>
                <a:latin typeface="아리따-돋움(TTF)-Bold" pitchFamily="18" charset="-127"/>
                <a:ea typeface="아리따-돋움(TTF)-Bold" pitchFamily="18" charset="-127"/>
              </a:rPr>
              <a:t>부정선택자</a:t>
            </a:r>
            <a:endParaRPr lang="en-US" altLang="ko-KR" sz="5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945BAD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6149" name="Picture 5" descr="E:\링크hov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6"/>
          <a:stretch/>
        </p:blipFill>
        <p:spPr bwMode="auto">
          <a:xfrm>
            <a:off x="637158" y="5152584"/>
            <a:ext cx="6852703" cy="40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E:\링크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5" b="-1"/>
          <a:stretch/>
        </p:blipFill>
        <p:spPr bwMode="auto">
          <a:xfrm>
            <a:off x="503594" y="3452226"/>
            <a:ext cx="4889576" cy="42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C:\Users\user\Desktop\개인홈페이지\이미지 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51" t="24181" r="1323" b="68938"/>
          <a:stretch/>
        </p:blipFill>
        <p:spPr bwMode="auto">
          <a:xfrm>
            <a:off x="5312164" y="4613132"/>
            <a:ext cx="3119160" cy="107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E:\링크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696" y="3339614"/>
            <a:ext cx="2940530" cy="64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user\Desktop\개인홈페이지\이미지 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" t="73269" r="87936" b="21665"/>
          <a:stretch/>
        </p:blipFill>
        <p:spPr bwMode="auto">
          <a:xfrm>
            <a:off x="4669628" y="2405355"/>
            <a:ext cx="1376738" cy="1043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E:\링크방문후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5" b="15295"/>
          <a:stretch/>
        </p:blipFill>
        <p:spPr bwMode="auto">
          <a:xfrm>
            <a:off x="6262785" y="2394598"/>
            <a:ext cx="1670100" cy="1036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94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85" grpId="0"/>
      <p:bldP spid="34" grpId="0"/>
      <p:bldP spid="37" grpId="0"/>
      <p:bldP spid="39" grpId="0"/>
      <p:bldP spid="40" grpId="0"/>
      <p:bldP spid="41" grpId="0"/>
      <p:bldP spid="2" grpId="0" animBg="1"/>
      <p:bldP spid="42" grpId="0"/>
      <p:bldP spid="43" grpId="0"/>
      <p:bldP spid="44" grpId="0"/>
      <p:bldP spid="45" grpId="0"/>
      <p:bldP spid="46" grpId="0"/>
      <p:bldP spid="47" grpId="0" animBg="1"/>
      <p:bldP spid="48" grpId="0"/>
      <p:bldP spid="49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88" y="398735"/>
            <a:ext cx="3179421" cy="304384"/>
          </a:xfrm>
        </p:spPr>
        <p:txBody>
          <a:bodyPr/>
          <a:lstStyle/>
          <a:p>
            <a:r>
              <a:rPr lang="en-US" altLang="ko-KR" sz="2800" dirty="0"/>
              <a:t>CSS3</a:t>
            </a:r>
            <a:endParaRPr lang="ko-KR" altLang="en-US" sz="2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786D6AD-CEF0-49EA-BC0D-54BEEF1EACD3}"/>
              </a:ext>
            </a:extLst>
          </p:cNvPr>
          <p:cNvSpPr/>
          <p:nvPr/>
        </p:nvSpPr>
        <p:spPr>
          <a:xfrm>
            <a:off x="709468" y="1265283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en-US" altLang="ko-KR" sz="32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CSS</a:t>
            </a:r>
            <a:r>
              <a:rPr lang="ko-KR" altLang="en-US" sz="32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선언 방식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A10598D7-332C-4356-91E0-71C76A8AA58F}"/>
              </a:ext>
            </a:extLst>
          </p:cNvPr>
          <p:cNvGrpSpPr/>
          <p:nvPr/>
        </p:nvGrpSpPr>
        <p:grpSpPr>
          <a:xfrm>
            <a:off x="998050" y="4288357"/>
            <a:ext cx="6298404" cy="884965"/>
            <a:chOff x="788727" y="4609853"/>
            <a:chExt cx="6298404" cy="884965"/>
          </a:xfrm>
        </p:grpSpPr>
        <p:sp>
          <p:nvSpPr>
            <p:cNvPr id="88" name="Rectangle 216">
              <a:extLst>
                <a:ext uri="{FF2B5EF4-FFF2-40B4-BE49-F238E27FC236}">
                  <a16:creationId xmlns:a16="http://schemas.microsoft.com/office/drawing/2014/main" xmlns="" id="{AB459A34-F149-48E1-960C-AE7F441B6A42}"/>
                </a:ext>
              </a:extLst>
            </p:cNvPr>
            <p:cNvSpPr/>
            <p:nvPr/>
          </p:nvSpPr>
          <p:spPr>
            <a:xfrm>
              <a:off x="788727" y="4638790"/>
              <a:ext cx="610441" cy="610442"/>
            </a:xfrm>
            <a:prstGeom prst="rect">
              <a:avLst/>
            </a:prstGeom>
            <a:solidFill>
              <a:srgbClr val="349A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id-ID" sz="12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1466C66E-0D67-49DB-A5E9-107D30AA066E}"/>
                </a:ext>
              </a:extLst>
            </p:cNvPr>
            <p:cNvSpPr txBox="1"/>
            <p:nvPr/>
          </p:nvSpPr>
          <p:spPr>
            <a:xfrm>
              <a:off x="1466682" y="4908824"/>
              <a:ext cx="5620449" cy="585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120000"/>
                </a:lnSpc>
                <a:defRPr/>
              </a:pPr>
              <a:r>
                <a:rPr lang="en-US" altLang="ko-KR" sz="1400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HTML5 </a:t>
              </a:r>
              <a:r>
                <a:rPr lang="ko-KR" altLang="en-US" sz="1400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문서 외부에 독립된 스타일시트 파일을 작성하여 연결하는 형식 </a:t>
              </a:r>
              <a:r>
                <a:rPr lang="en-US" altLang="ko-KR" sz="1400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(</a:t>
              </a:r>
              <a:r>
                <a:rPr lang="ko-KR" altLang="en-US" sz="1400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링크 형식</a:t>
              </a:r>
              <a:r>
                <a:rPr lang="en-US" altLang="ko-KR" sz="1400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)</a:t>
              </a:r>
            </a:p>
            <a:p>
              <a:pPr defTabSz="914400">
                <a:lnSpc>
                  <a:spcPct val="120000"/>
                </a:lnSpc>
                <a:defRPr/>
              </a:pPr>
              <a:r>
                <a:rPr lang="ko-KR" altLang="en-US" sz="1400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스타일시트를 다른 파일로 빼고 </a:t>
              </a:r>
              <a:r>
                <a:rPr lang="en-US" altLang="ko-KR" sz="1400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&lt;head&gt; </a:t>
              </a:r>
              <a:r>
                <a:rPr lang="ko-KR" altLang="en-US" sz="1400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태그에 링크하는 방식</a:t>
              </a:r>
              <a:endParaRPr lang="en-US" altLang="ko-KR" sz="1400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D5063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850987D9-36B6-42C7-8568-A362972E7BE9}"/>
                </a:ext>
              </a:extLst>
            </p:cNvPr>
            <p:cNvSpPr txBox="1"/>
            <p:nvPr/>
          </p:nvSpPr>
          <p:spPr>
            <a:xfrm>
              <a:off x="1470339" y="4609853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 defTabSz="914400">
                <a:defRPr spc="-10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DD3333"/>
                  </a:solidFill>
                  <a:latin typeface="Rix고딕 EB" panose="02020603020101020101" pitchFamily="18" charset="-127"/>
                  <a:ea typeface="Rix고딕 EB" panose="02020603020101020101" pitchFamily="18" charset="-127"/>
                </a:defRPr>
              </a:lvl1pPr>
            </a:lstStyle>
            <a:p>
              <a:r>
                <a:rPr lang="en-US" altLang="ko-KR" b="1" dirty="0">
                  <a:solidFill>
                    <a:srgbClr val="454859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3. </a:t>
              </a:r>
              <a:r>
                <a:rPr lang="ko-KR" altLang="en-US" b="1" dirty="0">
                  <a:solidFill>
                    <a:srgbClr val="454859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외부 방식</a:t>
              </a:r>
              <a:endParaRPr lang="id-ID" altLang="ko-KR" b="1" dirty="0">
                <a:solidFill>
                  <a:srgbClr val="454859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pic>
          <p:nvPicPr>
            <p:cNvPr id="101" name="그래픽 100" descr="랩톱">
              <a:extLst>
                <a:ext uri="{FF2B5EF4-FFF2-40B4-BE49-F238E27FC236}">
                  <a16:creationId xmlns:a16="http://schemas.microsoft.com/office/drawing/2014/main" xmlns="" id="{2749F2F3-AD78-4F7D-A7B5-313401E16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42460" y="4694345"/>
              <a:ext cx="505985" cy="500975"/>
            </a:xfrm>
            <a:prstGeom prst="rect">
              <a:avLst/>
            </a:prstGeom>
            <a:effectLst>
              <a:outerShdw blurRad="1016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20E4A8B-DF64-486E-A18E-AF35E4BD535B}"/>
              </a:ext>
            </a:extLst>
          </p:cNvPr>
          <p:cNvGrpSpPr/>
          <p:nvPr/>
        </p:nvGrpSpPr>
        <p:grpSpPr>
          <a:xfrm>
            <a:off x="998050" y="1984026"/>
            <a:ext cx="5691376" cy="904359"/>
            <a:chOff x="788727" y="1984026"/>
            <a:chExt cx="5691376" cy="904359"/>
          </a:xfrm>
        </p:grpSpPr>
        <p:sp>
          <p:nvSpPr>
            <p:cNvPr id="83" name="Rectangle 9">
              <a:extLst>
                <a:ext uri="{FF2B5EF4-FFF2-40B4-BE49-F238E27FC236}">
                  <a16:creationId xmlns:a16="http://schemas.microsoft.com/office/drawing/2014/main" xmlns="" id="{39E67648-9057-4BE3-A413-636800ED645A}"/>
                </a:ext>
              </a:extLst>
            </p:cNvPr>
            <p:cNvSpPr/>
            <p:nvPr/>
          </p:nvSpPr>
          <p:spPr>
            <a:xfrm>
              <a:off x="788727" y="2020431"/>
              <a:ext cx="610441" cy="610442"/>
            </a:xfrm>
            <a:prstGeom prst="rect">
              <a:avLst/>
            </a:prstGeom>
            <a:solidFill>
              <a:srgbClr val="EB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id-ID" sz="12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E93B37AF-797C-4D1C-A700-8F488E5E76BA}"/>
                </a:ext>
              </a:extLst>
            </p:cNvPr>
            <p:cNvSpPr txBox="1"/>
            <p:nvPr/>
          </p:nvSpPr>
          <p:spPr>
            <a:xfrm>
              <a:off x="1486428" y="2278987"/>
              <a:ext cx="4993675" cy="609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120000"/>
                </a:lnSpc>
                <a:defRPr/>
              </a:pPr>
              <a:r>
                <a:rPr lang="en-US" altLang="ko-KR" sz="1400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HTML5 </a:t>
              </a:r>
              <a:r>
                <a:rPr lang="ko-KR" altLang="en-US" sz="1400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문서 안의 </a:t>
              </a:r>
              <a:r>
                <a:rPr lang="ko-KR" altLang="en-US" sz="1400" spc="-10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각 </a:t>
              </a:r>
              <a:r>
                <a:rPr lang="ko-KR" altLang="en-US" sz="1400" spc="-100" smtClean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엘리먼트</a:t>
              </a:r>
              <a:r>
                <a:rPr lang="en-US" altLang="ko-KR" sz="1400" spc="-100" smtClean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(</a:t>
              </a:r>
              <a:r>
                <a:rPr lang="ko-KR" altLang="en-US" sz="1400" spc="-100" smtClean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요소</a:t>
              </a:r>
              <a:r>
                <a:rPr lang="en-US" altLang="ko-KR" sz="1400" spc="-100" smtClean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)</a:t>
              </a:r>
              <a:r>
                <a:rPr lang="ko-KR" altLang="en-US" sz="1400" spc="-100" smtClean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에 </a:t>
              </a:r>
              <a:r>
                <a:rPr lang="ko-KR" altLang="en-US" sz="1400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속성으로 스타일을 끼워 넣는 형식</a:t>
              </a:r>
              <a:endParaRPr lang="en-US" altLang="ko-KR" sz="1400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D5063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  <a:p>
              <a:pPr defTabSz="914400">
                <a:lnSpc>
                  <a:spcPct val="120000"/>
                </a:lnSpc>
                <a:defRPr/>
              </a:pPr>
              <a:r>
                <a:rPr lang="en-US" altLang="ko-KR" sz="1400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Style </a:t>
              </a:r>
              <a:r>
                <a:rPr lang="ko-KR" altLang="en-US" sz="1400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속성을 이용해 요소 안에 스타일을 직접 기술</a:t>
              </a:r>
              <a:endParaRPr lang="en-US" altLang="ko-KR" sz="1400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D5063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B63E7059-F91E-487F-8F64-A979644EB1A6}"/>
                </a:ext>
              </a:extLst>
            </p:cNvPr>
            <p:cNvSpPr txBox="1"/>
            <p:nvPr/>
          </p:nvSpPr>
          <p:spPr>
            <a:xfrm>
              <a:off x="1470337" y="1984026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 defTabSz="914400">
                <a:defRPr spc="-10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DD3333"/>
                  </a:solidFill>
                  <a:latin typeface="Rix고딕 EB" panose="02020603020101020101" pitchFamily="18" charset="-127"/>
                  <a:ea typeface="Rix고딕 EB" panose="02020603020101020101" pitchFamily="18" charset="-127"/>
                </a:defRPr>
              </a:lvl1pPr>
            </a:lstStyle>
            <a:p>
              <a:r>
                <a:rPr lang="en-US" altLang="ko-KR" b="1" dirty="0">
                  <a:solidFill>
                    <a:srgbClr val="454859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1. </a:t>
              </a:r>
              <a:r>
                <a:rPr lang="ko-KR" altLang="en-US" b="1" dirty="0">
                  <a:solidFill>
                    <a:srgbClr val="454859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인라인 방식</a:t>
              </a:r>
              <a:endParaRPr lang="id-ID" altLang="ko-KR" b="1" dirty="0">
                <a:solidFill>
                  <a:srgbClr val="454859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pic>
          <p:nvPicPr>
            <p:cNvPr id="102" name="그래픽 101" descr="모니터">
              <a:extLst>
                <a:ext uri="{FF2B5EF4-FFF2-40B4-BE49-F238E27FC236}">
                  <a16:creationId xmlns:a16="http://schemas.microsoft.com/office/drawing/2014/main" xmlns="" id="{B00510B4-A3C5-43A2-AD2B-47BFBCD58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42460" y="2112293"/>
              <a:ext cx="505985" cy="500975"/>
            </a:xfrm>
            <a:prstGeom prst="rect">
              <a:avLst/>
            </a:prstGeom>
            <a:effectLst>
              <a:outerShdw blurRad="1016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6C38932E-332E-4E17-91D6-E2DE43DB5F8F}"/>
              </a:ext>
            </a:extLst>
          </p:cNvPr>
          <p:cNvGrpSpPr/>
          <p:nvPr/>
        </p:nvGrpSpPr>
        <p:grpSpPr>
          <a:xfrm>
            <a:off x="998050" y="5443530"/>
            <a:ext cx="5211568" cy="883256"/>
            <a:chOff x="788727" y="5443530"/>
            <a:chExt cx="5211568" cy="883256"/>
          </a:xfrm>
        </p:grpSpPr>
        <p:sp>
          <p:nvSpPr>
            <p:cNvPr id="89" name="Rectangle 217">
              <a:extLst>
                <a:ext uri="{FF2B5EF4-FFF2-40B4-BE49-F238E27FC236}">
                  <a16:creationId xmlns:a16="http://schemas.microsoft.com/office/drawing/2014/main" xmlns="" id="{DE77654E-2B8D-4A36-991A-BD0380FA0C88}"/>
                </a:ext>
              </a:extLst>
            </p:cNvPr>
            <p:cNvSpPr/>
            <p:nvPr/>
          </p:nvSpPr>
          <p:spPr>
            <a:xfrm>
              <a:off x="788727" y="5468734"/>
              <a:ext cx="610441" cy="610442"/>
            </a:xfrm>
            <a:prstGeom prst="rect">
              <a:avLst/>
            </a:prstGeom>
            <a:solidFill>
              <a:srgbClr val="408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id-ID" sz="12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E6998960-4C90-476F-9AB5-A60696FBCA72}"/>
                </a:ext>
              </a:extLst>
            </p:cNvPr>
            <p:cNvSpPr txBox="1"/>
            <p:nvPr/>
          </p:nvSpPr>
          <p:spPr>
            <a:xfrm>
              <a:off x="1470339" y="5443530"/>
              <a:ext cx="1459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 defTabSz="914400">
                <a:defRPr spc="-10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DD3333"/>
                  </a:solidFill>
                  <a:latin typeface="Rix고딕 EB" panose="02020603020101020101" pitchFamily="18" charset="-127"/>
                  <a:ea typeface="Rix고딕 EB" panose="02020603020101020101" pitchFamily="18" charset="-127"/>
                </a:defRPr>
              </a:lvl1pPr>
            </a:lstStyle>
            <a:p>
              <a:r>
                <a:rPr lang="en-US" altLang="ko-KR" b="1" dirty="0">
                  <a:solidFill>
                    <a:srgbClr val="454859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4.</a:t>
              </a:r>
              <a:r>
                <a:rPr lang="ko-KR" altLang="en-US" b="1" dirty="0">
                  <a:solidFill>
                    <a:srgbClr val="454859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 </a:t>
              </a:r>
              <a:r>
                <a:rPr lang="ko-KR" altLang="en-US" b="1" dirty="0" err="1">
                  <a:solidFill>
                    <a:srgbClr val="454859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임포트</a:t>
              </a:r>
              <a:r>
                <a:rPr lang="ko-KR" altLang="en-US" b="1" dirty="0">
                  <a:solidFill>
                    <a:srgbClr val="454859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 방식</a:t>
              </a:r>
              <a:endParaRPr lang="id-ID" altLang="ko-KR" b="1" dirty="0">
                <a:solidFill>
                  <a:srgbClr val="454859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53BA62DC-DC5D-4381-8CB2-714343939070}"/>
                </a:ext>
              </a:extLst>
            </p:cNvPr>
            <p:cNvSpPr txBox="1"/>
            <p:nvPr/>
          </p:nvSpPr>
          <p:spPr>
            <a:xfrm>
              <a:off x="1466682" y="5740792"/>
              <a:ext cx="4533613" cy="585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120000"/>
                </a:lnSpc>
                <a:defRPr/>
              </a:pPr>
              <a:r>
                <a:rPr lang="ko-KR" altLang="en-US" sz="1400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스타일시트 안에서 또 다른 스타일시트 파일을 포함시키는 방식</a:t>
              </a:r>
              <a:endParaRPr lang="en-US" altLang="ko-KR" sz="1400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D5063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  <a:p>
              <a:pPr defTabSz="914400">
                <a:lnSpc>
                  <a:spcPct val="120000"/>
                </a:lnSpc>
                <a:defRPr/>
              </a:pPr>
              <a:r>
                <a:rPr lang="ko-KR" altLang="en-US" sz="1400" spc="-100" dirty="0" err="1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스타일스트</a:t>
              </a:r>
              <a:r>
                <a:rPr lang="ko-KR" altLang="en-US" sz="1400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 안에 </a:t>
              </a:r>
              <a:r>
                <a:rPr lang="en-US" altLang="ko-KR" sz="1400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@import </a:t>
              </a:r>
              <a:r>
                <a:rPr lang="ko-KR" altLang="en-US" sz="1400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규칙을 사용하여 외부 </a:t>
              </a:r>
              <a:r>
                <a:rPr lang="en-US" altLang="ko-KR" sz="1400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CSS3 </a:t>
              </a:r>
              <a:r>
                <a:rPr lang="ko-KR" altLang="en-US" sz="1400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파일을 포함</a:t>
              </a:r>
              <a:endParaRPr lang="en-US" altLang="ko-KR" sz="1400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D5063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pic>
          <p:nvPicPr>
            <p:cNvPr id="103" name="그래픽 102" descr="태블릿">
              <a:extLst>
                <a:ext uri="{FF2B5EF4-FFF2-40B4-BE49-F238E27FC236}">
                  <a16:creationId xmlns:a16="http://schemas.microsoft.com/office/drawing/2014/main" xmlns="" id="{C6B1F379-7A3C-4623-B231-B36AFA6D5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842460" y="5506136"/>
              <a:ext cx="505985" cy="500975"/>
            </a:xfrm>
            <a:prstGeom prst="rect">
              <a:avLst/>
            </a:prstGeom>
            <a:effectLst>
              <a:outerShdw blurRad="1016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31E371AC-B486-4785-8F7B-ACEDCBE0A45E}"/>
              </a:ext>
            </a:extLst>
          </p:cNvPr>
          <p:cNvGrpSpPr/>
          <p:nvPr/>
        </p:nvGrpSpPr>
        <p:grpSpPr>
          <a:xfrm>
            <a:off x="998050" y="3135189"/>
            <a:ext cx="5201950" cy="860926"/>
            <a:chOff x="788727" y="3776176"/>
            <a:chExt cx="5201950" cy="860926"/>
          </a:xfrm>
        </p:grpSpPr>
        <p:sp>
          <p:nvSpPr>
            <p:cNvPr id="85" name="Rectangle 215">
              <a:extLst>
                <a:ext uri="{FF2B5EF4-FFF2-40B4-BE49-F238E27FC236}">
                  <a16:creationId xmlns:a16="http://schemas.microsoft.com/office/drawing/2014/main" xmlns="" id="{CF8493E3-70F1-4BFF-9F3D-41F37F89F4A2}"/>
                </a:ext>
              </a:extLst>
            </p:cNvPr>
            <p:cNvSpPr/>
            <p:nvPr/>
          </p:nvSpPr>
          <p:spPr>
            <a:xfrm>
              <a:off x="788727" y="3808847"/>
              <a:ext cx="610441" cy="610442"/>
            </a:xfrm>
            <a:prstGeom prst="rect">
              <a:avLst/>
            </a:prstGeom>
            <a:solidFill>
              <a:srgbClr val="EEB3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id-ID" sz="120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ABF80D66-8064-4644-8EC4-16CC70165CCC}"/>
                </a:ext>
              </a:extLst>
            </p:cNvPr>
            <p:cNvSpPr txBox="1"/>
            <p:nvPr/>
          </p:nvSpPr>
          <p:spPr>
            <a:xfrm>
              <a:off x="1466682" y="4051108"/>
              <a:ext cx="4523995" cy="585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120000"/>
                </a:lnSpc>
                <a:defRPr/>
              </a:pPr>
              <a:r>
                <a:rPr lang="en-US" altLang="ko-KR" sz="1400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HTML5 </a:t>
              </a:r>
              <a:r>
                <a:rPr lang="ko-KR" altLang="en-US" sz="1400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문서 내부에 스타일 시트를 삽입하는 형식 </a:t>
              </a:r>
              <a:r>
                <a:rPr lang="en-US" altLang="ko-KR" sz="1400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(</a:t>
              </a:r>
              <a:r>
                <a:rPr lang="ko-KR" altLang="en-US" sz="1400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임베디드 형식</a:t>
              </a:r>
              <a:r>
                <a:rPr lang="en-US" altLang="ko-KR" sz="1400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)</a:t>
              </a:r>
            </a:p>
            <a:p>
              <a:pPr defTabSz="914400">
                <a:lnSpc>
                  <a:spcPct val="120000"/>
                </a:lnSpc>
                <a:defRPr/>
              </a:pPr>
              <a:r>
                <a:rPr lang="en-US" altLang="ko-KR" sz="1400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&lt;head&gt; </a:t>
              </a:r>
              <a:r>
                <a:rPr lang="ko-KR" altLang="en-US" sz="1400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태그 안에 </a:t>
              </a:r>
              <a:r>
                <a:rPr lang="en-US" altLang="ko-KR" sz="1400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&lt;style&gt; </a:t>
              </a:r>
              <a:r>
                <a:rPr lang="ko-KR" altLang="en-US" sz="1400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D5063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태그를 이용해 기술</a:t>
              </a:r>
              <a:endParaRPr lang="en-US" altLang="ko-KR" sz="1400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D5063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908946B7-F748-40EC-B0E2-28EA1D19D73E}"/>
                </a:ext>
              </a:extLst>
            </p:cNvPr>
            <p:cNvSpPr txBox="1"/>
            <p:nvPr/>
          </p:nvSpPr>
          <p:spPr>
            <a:xfrm>
              <a:off x="1470339" y="377617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 defTabSz="914400">
                <a:defRPr spc="-10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DD3333"/>
                  </a:solidFill>
                  <a:latin typeface="Rix고딕 EB" panose="02020603020101020101" pitchFamily="18" charset="-127"/>
                  <a:ea typeface="Rix고딕 EB" panose="02020603020101020101" pitchFamily="18" charset="-127"/>
                </a:defRPr>
              </a:lvl1pPr>
            </a:lstStyle>
            <a:p>
              <a:r>
                <a:rPr lang="en-US" altLang="ko-KR" b="1" dirty="0">
                  <a:solidFill>
                    <a:srgbClr val="454859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2. </a:t>
              </a:r>
              <a:r>
                <a:rPr lang="ko-KR" altLang="en-US" b="1" dirty="0">
                  <a:solidFill>
                    <a:srgbClr val="454859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내부 방식</a:t>
              </a:r>
              <a:endParaRPr lang="id-ID" altLang="ko-KR" b="1" dirty="0">
                <a:solidFill>
                  <a:srgbClr val="454859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pic>
          <p:nvPicPr>
            <p:cNvPr id="104" name="그래픽 103" descr="프로젝터 화면">
              <a:extLst>
                <a:ext uri="{FF2B5EF4-FFF2-40B4-BE49-F238E27FC236}">
                  <a16:creationId xmlns:a16="http://schemas.microsoft.com/office/drawing/2014/main" xmlns="" id="{8D5946C6-277A-4CEE-BEE2-9B75C1074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842460" y="3882555"/>
              <a:ext cx="505985" cy="500975"/>
            </a:xfrm>
            <a:prstGeom prst="rect">
              <a:avLst/>
            </a:prstGeom>
            <a:effectLst>
              <a:outerShdw blurRad="1016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DB390C8B-A304-41DF-A3D9-D3A747FA2B04}"/>
              </a:ext>
            </a:extLst>
          </p:cNvPr>
          <p:cNvCxnSpPr/>
          <p:nvPr/>
        </p:nvCxnSpPr>
        <p:spPr>
          <a:xfrm flipV="1">
            <a:off x="709468" y="2020431"/>
            <a:ext cx="0" cy="405874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CA67222-53B6-41EE-A60C-0A87A81BA631}"/>
              </a:ext>
            </a:extLst>
          </p:cNvPr>
          <p:cNvSpPr/>
          <p:nvPr/>
        </p:nvSpPr>
        <p:spPr>
          <a:xfrm>
            <a:off x="342268" y="2020431"/>
            <a:ext cx="244051" cy="405874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itchFamily="18" charset="-127"/>
                <a:ea typeface="아리따-돋움(TTF)-Medium" pitchFamily="18" charset="-127"/>
              </a:rPr>
              <a:t>높</a:t>
            </a:r>
            <a:r>
              <a:rPr lang="ko-KR" altLang="en-US" sz="1600" b="1" spc="-10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itchFamily="18" charset="-127"/>
                <a:ea typeface="아리따-돋움(TTF)-Medium" pitchFamily="18" charset="-127"/>
              </a:rPr>
              <a:t>음</a:t>
            </a:r>
            <a:endParaRPr lang="en-US" altLang="ko-KR" sz="16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itchFamily="18" charset="-127"/>
              <a:ea typeface="아리따-돋움(TTF)-Medium" pitchFamily="18" charset="-127"/>
            </a:endParaRPr>
          </a:p>
          <a:p>
            <a:pPr algn="ctr"/>
            <a:endParaRPr lang="en-US" altLang="ko-KR" sz="20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sz="20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sz="20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20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적</a:t>
            </a:r>
            <a:endParaRPr lang="en-US" altLang="ko-KR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용</a:t>
            </a:r>
            <a:endParaRPr lang="en-US" altLang="ko-KR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sz="5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</a:t>
            </a:r>
            <a:endParaRPr lang="en-US" altLang="ko-KR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선</a:t>
            </a:r>
            <a:endParaRPr lang="en-US" altLang="ko-KR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순</a:t>
            </a:r>
            <a:endParaRPr lang="en-US" altLang="ko-KR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20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위</a:t>
            </a:r>
            <a:endParaRPr lang="en-US" altLang="ko-KR" sz="20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sz="20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sz="20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sz="20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itchFamily="18" charset="-127"/>
                <a:ea typeface="아리따-돋움(TTF)-Medium" pitchFamily="18" charset="-127"/>
              </a:rPr>
              <a:t>낮음</a:t>
            </a:r>
            <a:endParaRPr lang="ko-KR" altLang="en-US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D35F9FFA-BBFB-4EA7-81BC-E5BFD9BB42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801" y="5756623"/>
            <a:ext cx="2417923" cy="43091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7861069F-2A55-4295-9FC2-B20641B25C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841" y="2261977"/>
            <a:ext cx="4043561" cy="583716"/>
          </a:xfrm>
          <a:prstGeom prst="rect">
            <a:avLst/>
          </a:prstGeom>
        </p:spPr>
      </p:pic>
      <p:pic>
        <p:nvPicPr>
          <p:cNvPr id="1028" name="Picture 4" descr="E:\외부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760" y="4651423"/>
            <a:ext cx="6399964" cy="5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태그스타일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775" y="3032591"/>
            <a:ext cx="4086243" cy="134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홈페이지 설계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Reference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24">
            <a:extLst>
              <a:ext uri="{FF2B5EF4-FFF2-40B4-BE49-F238E27FC236}">
                <a16:creationId xmlns:a16="http://schemas.microsoft.com/office/drawing/2014/main" xmlns="" id="{E7E09297-1E95-4D88-AD4F-A747131AFD2F}"/>
              </a:ext>
            </a:extLst>
          </p:cNvPr>
          <p:cNvSpPr/>
          <p:nvPr/>
        </p:nvSpPr>
        <p:spPr>
          <a:xfrm>
            <a:off x="2138985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CSS3</a:t>
            </a:r>
            <a:endParaRPr lang="ko-KR" altLang="en-US" sz="11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AB2C37B-24C5-491D-A60A-D51C7EDD55CC}"/>
              </a:ext>
            </a:extLst>
          </p:cNvPr>
          <p:cNvSpPr/>
          <p:nvPr/>
        </p:nvSpPr>
        <p:spPr>
          <a:xfrm>
            <a:off x="748086" y="866956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HTML5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19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3FF545C-6709-4499-A7D8-8C6052F90A56}"/>
              </a:ext>
            </a:extLst>
          </p:cNvPr>
          <p:cNvSpPr/>
          <p:nvPr/>
        </p:nvSpPr>
        <p:spPr>
          <a:xfrm>
            <a:off x="2122397" y="2546431"/>
            <a:ext cx="5000263" cy="2797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2B22EAE-1838-4936-B9BC-A369EEA7E203}"/>
              </a:ext>
            </a:extLst>
          </p:cNvPr>
          <p:cNvSpPr/>
          <p:nvPr/>
        </p:nvSpPr>
        <p:spPr>
          <a:xfrm>
            <a:off x="3085658" y="3165377"/>
            <a:ext cx="2855410" cy="585164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8800" spc="-187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홈페이지 설계</a:t>
            </a:r>
            <a:endParaRPr lang="ko-KR" altLang="en-US" sz="8800" spc="-187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4613740-F930-4FE6-8184-D5EB57027AC8}"/>
              </a:ext>
            </a:extLst>
          </p:cNvPr>
          <p:cNvSpPr/>
          <p:nvPr/>
        </p:nvSpPr>
        <p:spPr>
          <a:xfrm>
            <a:off x="2939866" y="3713154"/>
            <a:ext cx="3441269" cy="1631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A8675E8-2E17-4D9B-A7C6-DDBE1ACA39AF}"/>
              </a:ext>
            </a:extLst>
          </p:cNvPr>
          <p:cNvSpPr/>
          <p:nvPr/>
        </p:nvSpPr>
        <p:spPr>
          <a:xfrm>
            <a:off x="2977336" y="4143881"/>
            <a:ext cx="3189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spc="-8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PART3 </a:t>
            </a:r>
            <a:r>
              <a:rPr lang="ko-KR" altLang="en-US" sz="1600" b="1" spc="-8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ㅣ 창업 안드로이드 앱 프로젝트</a:t>
            </a:r>
            <a:endParaRPr lang="ko-KR" altLang="en-US" sz="1600" b="1" spc="-8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02C7F02F-8459-4DD7-805B-4A5785723CD7}"/>
              </a:ext>
            </a:extLst>
          </p:cNvPr>
          <p:cNvCxnSpPr>
            <a:cxnSpLocks/>
          </p:cNvCxnSpPr>
          <p:nvPr/>
        </p:nvCxnSpPr>
        <p:spPr>
          <a:xfrm>
            <a:off x="2944139" y="4509449"/>
            <a:ext cx="3255722" cy="0"/>
          </a:xfrm>
          <a:prstGeom prst="line">
            <a:avLst/>
          </a:prstGeom>
          <a:ln w="19050">
            <a:solidFill>
              <a:srgbClr val="757993">
                <a:alpha val="3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9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88" y="398735"/>
            <a:ext cx="3179421" cy="304384"/>
          </a:xfrm>
        </p:spPr>
        <p:txBody>
          <a:bodyPr/>
          <a:lstStyle/>
          <a:p>
            <a:r>
              <a:rPr lang="en-US" altLang="ko-KR" sz="2800" smtClean="0"/>
              <a:t>Homepage Design</a:t>
            </a:r>
            <a:endParaRPr lang="ko-KR" altLang="en-US" sz="2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786D6AD-CEF0-49EA-BC0D-54BEEF1EACD3}"/>
              </a:ext>
            </a:extLst>
          </p:cNvPr>
          <p:cNvSpPr/>
          <p:nvPr/>
        </p:nvSpPr>
        <p:spPr>
          <a:xfrm>
            <a:off x="709468" y="1265283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3200" spc="-15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메인페이</a:t>
            </a:r>
            <a:r>
              <a:rPr lang="ko-KR" altLang="en-US" sz="3200" spc="-15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지</a:t>
            </a:r>
            <a:endParaRPr lang="ko-KR" altLang="en-US" sz="32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Reference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24">
            <a:extLst>
              <a:ext uri="{FF2B5EF4-FFF2-40B4-BE49-F238E27FC236}">
                <a16:creationId xmlns:a16="http://schemas.microsoft.com/office/drawing/2014/main" xmlns="" id="{E7E09297-1E95-4D88-AD4F-A747131AFD2F}"/>
              </a:ext>
            </a:extLst>
          </p:cNvPr>
          <p:cNvSpPr/>
          <p:nvPr/>
        </p:nvSpPr>
        <p:spPr>
          <a:xfrm>
            <a:off x="3310238" y="874649"/>
            <a:ext cx="1004907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홈페이지  설계</a:t>
            </a:r>
            <a:endParaRPr lang="ko-KR" altLang="en-US" sz="11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AB2C37B-24C5-491D-A60A-D51C7EDD55CC}"/>
              </a:ext>
            </a:extLst>
          </p:cNvPr>
          <p:cNvSpPr/>
          <p:nvPr/>
        </p:nvSpPr>
        <p:spPr>
          <a:xfrm>
            <a:off x="748086" y="866956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HTML5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CSS3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9882" y="2157573"/>
            <a:ext cx="7006976" cy="39966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140430" y="2193531"/>
            <a:ext cx="6965880" cy="3940141"/>
          </a:xfrm>
          <a:prstGeom prst="roundRect">
            <a:avLst>
              <a:gd name="adj" fmla="val 8323"/>
            </a:avLst>
          </a:prstGeom>
          <a:solidFill>
            <a:srgbClr val="F2F2F2"/>
          </a:solidFill>
        </p:spPr>
        <p:txBody>
          <a:bodyPr wrap="none" rtlCol="0" anchor="ctr">
            <a:noAutofit/>
          </a:bodyPr>
          <a:lstStyle/>
          <a:p>
            <a:pPr algn="ctr"/>
            <a:endParaRPr lang="en-US" altLang="ko-KR" sz="16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  <a:p>
            <a:pPr algn="ctr"/>
            <a:endParaRPr lang="en-US" altLang="ko-KR" sz="16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  <a:p>
            <a:pPr algn="ctr"/>
            <a:endParaRPr lang="en-US" altLang="ko-KR" sz="16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  <a:p>
            <a:pPr algn="ctr"/>
            <a:endParaRPr lang="en-US" altLang="ko-KR" sz="16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  <a:p>
            <a:pPr algn="ctr"/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&lt;</a:t>
            </a:r>
            <a:r>
              <a:rPr lang="ko-KR" altLang="en-US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화면 전체 배경 이미지</a:t>
            </a:r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&gt;</a:t>
            </a:r>
            <a:endParaRPr lang="ko-KR" altLang="en-US" sz="16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01195" y="2383603"/>
            <a:ext cx="6630453" cy="5445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&lt;</a:t>
            </a:r>
            <a:r>
              <a:rPr lang="ko-KR" altLang="en-US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메뉴 영역</a:t>
            </a:r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&gt;</a:t>
            </a:r>
            <a:endParaRPr lang="ko-KR" altLang="en-US" sz="16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2051" name="Picture 3" descr="C:\Users\user\Desktop\개인홈페이지\메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4" y="2240594"/>
            <a:ext cx="7561781" cy="382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58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3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88" y="398735"/>
            <a:ext cx="3179421" cy="304384"/>
          </a:xfrm>
        </p:spPr>
        <p:txBody>
          <a:bodyPr/>
          <a:lstStyle/>
          <a:p>
            <a:r>
              <a:rPr lang="en-US" altLang="ko-KR" sz="2800" smtClean="0"/>
              <a:t>Homepage Design</a:t>
            </a:r>
            <a:endParaRPr lang="ko-KR" altLang="en-US" sz="2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786D6AD-CEF0-49EA-BC0D-54BEEF1EACD3}"/>
              </a:ext>
            </a:extLst>
          </p:cNvPr>
          <p:cNvSpPr/>
          <p:nvPr/>
        </p:nvSpPr>
        <p:spPr>
          <a:xfrm>
            <a:off x="709468" y="1265283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3200" spc="-15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서브페이지</a:t>
            </a:r>
            <a:r>
              <a:rPr lang="en-US" altLang="ko-KR" sz="3200" spc="-15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ko-KR" altLang="en-US" sz="3200" spc="-15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소개</a:t>
            </a:r>
            <a:r>
              <a:rPr lang="en-US" altLang="ko-KR" sz="3200" spc="-15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endParaRPr lang="ko-KR" altLang="en-US" sz="32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Reference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24">
            <a:extLst>
              <a:ext uri="{FF2B5EF4-FFF2-40B4-BE49-F238E27FC236}">
                <a16:creationId xmlns:a16="http://schemas.microsoft.com/office/drawing/2014/main" xmlns="" id="{E7E09297-1E95-4D88-AD4F-A747131AFD2F}"/>
              </a:ext>
            </a:extLst>
          </p:cNvPr>
          <p:cNvSpPr/>
          <p:nvPr/>
        </p:nvSpPr>
        <p:spPr>
          <a:xfrm>
            <a:off x="3310238" y="874649"/>
            <a:ext cx="1004907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홈페이지  설계</a:t>
            </a:r>
            <a:endParaRPr lang="ko-KR" altLang="en-US" sz="11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AB2C37B-24C5-491D-A60A-D51C7EDD55CC}"/>
              </a:ext>
            </a:extLst>
          </p:cNvPr>
          <p:cNvSpPr/>
          <p:nvPr/>
        </p:nvSpPr>
        <p:spPr>
          <a:xfrm>
            <a:off x="748086" y="866956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HTML5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CSS3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9882" y="2157573"/>
            <a:ext cx="7006976" cy="39966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73996" y="3071974"/>
            <a:ext cx="6657651" cy="2969232"/>
          </a:xfrm>
          <a:prstGeom prst="roundRect">
            <a:avLst>
              <a:gd name="adj" fmla="val 8323"/>
            </a:avLst>
          </a:prstGeom>
          <a:solidFill>
            <a:srgbClr val="F2F2F2"/>
          </a:solidFill>
        </p:spPr>
        <p:txBody>
          <a:bodyPr wrap="none" rtlCol="0" anchor="ctr">
            <a:noAutofit/>
          </a:bodyPr>
          <a:lstStyle/>
          <a:p>
            <a:pPr algn="ctr"/>
            <a:endParaRPr lang="en-US" altLang="ko-KR" sz="16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  <a:p>
            <a:pPr algn="ctr"/>
            <a:endParaRPr lang="en-US" altLang="ko-KR" sz="16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  <a:p>
            <a:pPr algn="ctr"/>
            <a:endParaRPr lang="en-US" altLang="ko-KR" sz="16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  <a:p>
            <a:pPr algn="ctr"/>
            <a:endParaRPr lang="en-US" altLang="ko-KR" sz="16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812690" y="2383603"/>
            <a:ext cx="4118957" cy="5445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&lt;</a:t>
            </a:r>
            <a:r>
              <a:rPr lang="ko-KR" altLang="en-US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메뉴 영역</a:t>
            </a:r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&gt;</a:t>
            </a:r>
            <a:endParaRPr lang="ko-KR" altLang="en-US" sz="16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73997" y="2383603"/>
            <a:ext cx="2434974" cy="544531"/>
          </a:xfrm>
          <a:prstGeom prst="roundRect">
            <a:avLst/>
          </a:prstGeom>
          <a:solidFill>
            <a:srgbClr val="FA9E9E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&lt;</a:t>
            </a:r>
            <a:r>
              <a:rPr lang="ko-KR" altLang="en-US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사이트명</a:t>
            </a:r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&gt;</a:t>
            </a:r>
            <a:endParaRPr lang="ko-KR" altLang="en-US" sz="16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426398" y="3164440"/>
            <a:ext cx="2282574" cy="27842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&lt;</a:t>
            </a:r>
            <a:r>
              <a:rPr lang="ko-KR" altLang="en-US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이미</a:t>
            </a:r>
            <a:r>
              <a:rPr lang="ko-KR" altLang="en-US" sz="1600" b="1" spc="-10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지</a:t>
            </a:r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&gt;</a:t>
            </a:r>
            <a:endParaRPr lang="ko-KR" altLang="en-US" sz="16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39100" y="3164441"/>
            <a:ext cx="4000082" cy="27842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&lt;</a:t>
            </a:r>
            <a:r>
              <a:rPr lang="ko-KR" altLang="en-US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소개</a:t>
            </a:r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&gt;</a:t>
            </a:r>
            <a:endParaRPr lang="ko-KR" altLang="en-US" sz="16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3075" name="Picture 3" descr="C:\Users\user\Desktop\개인홈페이지\소개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1" b="9334"/>
          <a:stretch/>
        </p:blipFill>
        <p:spPr bwMode="auto">
          <a:xfrm>
            <a:off x="1187084" y="2113518"/>
            <a:ext cx="6857582" cy="410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76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3" grpId="0" animBg="1"/>
      <p:bldP spid="10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94C73C1-A486-452F-9419-E17E9BCBE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180" y="3516486"/>
            <a:ext cx="3065040" cy="4048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C8E5B58-6A41-4758-89FA-1A097DC44E8C}"/>
              </a:ext>
            </a:extLst>
          </p:cNvPr>
          <p:cNvSpPr/>
          <p:nvPr/>
        </p:nvSpPr>
        <p:spPr>
          <a:xfrm>
            <a:off x="2644881" y="3434370"/>
            <a:ext cx="3854238" cy="1919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DE51431-3754-46B5-B055-61B2BB71B473}"/>
              </a:ext>
            </a:extLst>
          </p:cNvPr>
          <p:cNvSpPr/>
          <p:nvPr/>
        </p:nvSpPr>
        <p:spPr>
          <a:xfrm>
            <a:off x="4318623" y="3028440"/>
            <a:ext cx="303906" cy="248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1F92AEF-CA08-4D6C-818E-3CD43136E5AB}"/>
              </a:ext>
            </a:extLst>
          </p:cNvPr>
          <p:cNvSpPr/>
          <p:nvPr/>
        </p:nvSpPr>
        <p:spPr>
          <a:xfrm>
            <a:off x="3085658" y="2758043"/>
            <a:ext cx="2855410" cy="58516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ko-KR" altLang="en-US" sz="3000" spc="-344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목    차</a:t>
            </a:r>
            <a:endParaRPr lang="ko-KR" altLang="en-US" sz="1400" spc="-187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9FD0AC68-5121-430E-95E8-9653DB5D5F3F}"/>
              </a:ext>
            </a:extLst>
          </p:cNvPr>
          <p:cNvCxnSpPr/>
          <p:nvPr/>
        </p:nvCxnSpPr>
        <p:spPr>
          <a:xfrm>
            <a:off x="5116376" y="2890712"/>
            <a:ext cx="0" cy="318629"/>
          </a:xfrm>
          <a:prstGeom prst="line">
            <a:avLst/>
          </a:prstGeom>
          <a:ln w="31750">
            <a:solidFill>
              <a:srgbClr val="4084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E559993-AF49-4A3F-ADC1-ABF40D666BFA}"/>
              </a:ext>
            </a:extLst>
          </p:cNvPr>
          <p:cNvSpPr/>
          <p:nvPr/>
        </p:nvSpPr>
        <p:spPr>
          <a:xfrm>
            <a:off x="2988424" y="3534069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2400" b="1" spc="-10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1. </a:t>
            </a:r>
            <a:r>
              <a:rPr lang="en-US" altLang="ko-KR" sz="24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HTML5</a:t>
            </a:r>
            <a:endParaRPr lang="ko-KR" altLang="en-US" sz="24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B96D1CD-0DE9-4497-84B3-509468968222}"/>
              </a:ext>
            </a:extLst>
          </p:cNvPr>
          <p:cNvSpPr/>
          <p:nvPr/>
        </p:nvSpPr>
        <p:spPr>
          <a:xfrm>
            <a:off x="2988424" y="4105097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2400" b="1" spc="-10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2. </a:t>
            </a:r>
            <a:r>
              <a:rPr lang="en-US" altLang="ko-KR" sz="24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CSS3</a:t>
            </a:r>
            <a:endParaRPr lang="ko-KR" altLang="en-US" sz="24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38CE4E-ACB0-46DD-92CA-B9EF1367663E}"/>
              </a:ext>
            </a:extLst>
          </p:cNvPr>
          <p:cNvSpPr/>
          <p:nvPr/>
        </p:nvSpPr>
        <p:spPr>
          <a:xfrm>
            <a:off x="2988424" y="4676125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2400" b="1" spc="-10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3. </a:t>
            </a:r>
            <a:r>
              <a:rPr lang="ko-KR" altLang="en-US" sz="24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홈페이지 설계</a:t>
            </a:r>
            <a:endParaRPr lang="ko-KR" altLang="en-US" sz="24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3107836-54AC-46C4-8A40-B653A5944CE5}"/>
              </a:ext>
            </a:extLst>
          </p:cNvPr>
          <p:cNvSpPr/>
          <p:nvPr/>
        </p:nvSpPr>
        <p:spPr>
          <a:xfrm>
            <a:off x="2988424" y="5247153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2400" b="1" spc="-10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4. </a:t>
            </a:r>
            <a:r>
              <a:rPr lang="en-US" altLang="ko-KR" sz="24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Reference</a:t>
            </a:r>
            <a:endParaRPr lang="ko-KR" altLang="en-US" sz="24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8444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fixed" ptsTypes="">
                                      <p:cBhvr>
                                        <p:cTn id="17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88" y="398735"/>
            <a:ext cx="3179421" cy="304384"/>
          </a:xfrm>
        </p:spPr>
        <p:txBody>
          <a:bodyPr/>
          <a:lstStyle/>
          <a:p>
            <a:r>
              <a:rPr lang="en-US" altLang="ko-KR" sz="2800" smtClean="0"/>
              <a:t>Homepage Design</a:t>
            </a:r>
            <a:endParaRPr lang="ko-KR" altLang="en-US" sz="2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786D6AD-CEF0-49EA-BC0D-54BEEF1EACD3}"/>
              </a:ext>
            </a:extLst>
          </p:cNvPr>
          <p:cNvSpPr/>
          <p:nvPr/>
        </p:nvSpPr>
        <p:spPr>
          <a:xfrm>
            <a:off x="709468" y="1265283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3200" spc="-15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서브페이지</a:t>
            </a:r>
            <a:r>
              <a:rPr lang="en-US" altLang="ko-KR" sz="3200" spc="-15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ko-KR" altLang="en-US" sz="3200" spc="-15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프로젝트</a:t>
            </a:r>
            <a:r>
              <a:rPr lang="en-US" altLang="ko-KR" sz="3200" spc="-15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endParaRPr lang="ko-KR" altLang="en-US" sz="32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Reference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24">
            <a:extLst>
              <a:ext uri="{FF2B5EF4-FFF2-40B4-BE49-F238E27FC236}">
                <a16:creationId xmlns:a16="http://schemas.microsoft.com/office/drawing/2014/main" xmlns="" id="{E7E09297-1E95-4D88-AD4F-A747131AFD2F}"/>
              </a:ext>
            </a:extLst>
          </p:cNvPr>
          <p:cNvSpPr/>
          <p:nvPr/>
        </p:nvSpPr>
        <p:spPr>
          <a:xfrm>
            <a:off x="3310238" y="874649"/>
            <a:ext cx="1004907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홈페이지  설계</a:t>
            </a:r>
            <a:endParaRPr lang="ko-KR" altLang="en-US" sz="11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AB2C37B-24C5-491D-A60A-D51C7EDD55CC}"/>
              </a:ext>
            </a:extLst>
          </p:cNvPr>
          <p:cNvSpPr/>
          <p:nvPr/>
        </p:nvSpPr>
        <p:spPr>
          <a:xfrm>
            <a:off x="748086" y="866956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HTML5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CSS3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9882" y="2157573"/>
            <a:ext cx="7006976" cy="39966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73996" y="3071974"/>
            <a:ext cx="6657651" cy="2969232"/>
          </a:xfrm>
          <a:prstGeom prst="roundRect">
            <a:avLst>
              <a:gd name="adj" fmla="val 8323"/>
            </a:avLst>
          </a:prstGeom>
          <a:solidFill>
            <a:srgbClr val="F2F2F2"/>
          </a:solidFill>
        </p:spPr>
        <p:txBody>
          <a:bodyPr wrap="none" rtlCol="0" anchor="ctr">
            <a:noAutofit/>
          </a:bodyPr>
          <a:lstStyle/>
          <a:p>
            <a:pPr algn="ctr"/>
            <a:endParaRPr lang="en-US" altLang="ko-KR" sz="16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  <a:p>
            <a:pPr algn="ctr"/>
            <a:endParaRPr lang="en-US" altLang="ko-KR" sz="16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  <a:p>
            <a:pPr algn="ctr"/>
            <a:endParaRPr lang="en-US" altLang="ko-KR" sz="16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  <a:p>
            <a:pPr algn="ctr"/>
            <a:endParaRPr lang="en-US" altLang="ko-KR" sz="16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812690" y="2383603"/>
            <a:ext cx="4118957" cy="5445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&lt;</a:t>
            </a:r>
            <a:r>
              <a:rPr lang="ko-KR" altLang="en-US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메뉴 영역</a:t>
            </a:r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&gt;</a:t>
            </a:r>
            <a:endParaRPr lang="ko-KR" altLang="en-US" sz="16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73997" y="2383603"/>
            <a:ext cx="2434974" cy="544531"/>
          </a:xfrm>
          <a:prstGeom prst="roundRect">
            <a:avLst/>
          </a:prstGeom>
          <a:solidFill>
            <a:srgbClr val="FA9E9E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&lt;</a:t>
            </a:r>
            <a:r>
              <a:rPr lang="ko-KR" altLang="en-US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사이트명</a:t>
            </a:r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&gt;</a:t>
            </a:r>
            <a:endParaRPr lang="ko-KR" altLang="en-US" sz="16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426399" y="3164438"/>
            <a:ext cx="2066594" cy="17568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&lt;</a:t>
            </a:r>
            <a:r>
              <a:rPr lang="ko-KR" altLang="en-US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이미</a:t>
            </a:r>
            <a:r>
              <a:rPr lang="ko-KR" altLang="en-US" sz="1600" b="1" spc="-10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지</a:t>
            </a:r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&gt;</a:t>
            </a:r>
            <a:endParaRPr lang="ko-KR" altLang="en-US" sz="16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599492" y="3164438"/>
            <a:ext cx="2066594" cy="17568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&lt;</a:t>
            </a:r>
            <a:r>
              <a:rPr lang="ko-KR" altLang="en-US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이미</a:t>
            </a:r>
            <a:r>
              <a:rPr lang="ko-KR" altLang="en-US" sz="1600" b="1" spc="-10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지</a:t>
            </a:r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&gt;</a:t>
            </a:r>
            <a:endParaRPr lang="ko-KR" altLang="en-US" sz="16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772586" y="3164438"/>
            <a:ext cx="2066594" cy="17568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&lt;</a:t>
            </a:r>
            <a:r>
              <a:rPr lang="ko-KR" altLang="en-US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이미</a:t>
            </a:r>
            <a:r>
              <a:rPr lang="ko-KR" altLang="en-US" sz="1600" b="1" spc="-10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지</a:t>
            </a:r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&gt;</a:t>
            </a:r>
            <a:endParaRPr lang="ko-KR" altLang="en-US" sz="16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26399" y="5116525"/>
            <a:ext cx="2066594" cy="924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&lt;</a:t>
            </a:r>
            <a:r>
              <a:rPr lang="ko-KR" altLang="en-US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이미</a:t>
            </a:r>
            <a:r>
              <a:rPr lang="ko-KR" altLang="en-US" sz="1600" b="1" spc="-10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지</a:t>
            </a:r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&gt;</a:t>
            </a:r>
            <a:endParaRPr lang="ko-KR" altLang="en-US" sz="16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99492" y="5116525"/>
            <a:ext cx="2066594" cy="924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&lt;</a:t>
            </a:r>
            <a:r>
              <a:rPr lang="ko-KR" altLang="en-US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이미</a:t>
            </a:r>
            <a:r>
              <a:rPr lang="ko-KR" altLang="en-US" sz="1600" b="1" spc="-10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지</a:t>
            </a:r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&gt;</a:t>
            </a:r>
            <a:endParaRPr lang="ko-KR" altLang="en-US" sz="16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772586" y="5116525"/>
            <a:ext cx="2066594" cy="924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&lt;</a:t>
            </a:r>
            <a:r>
              <a:rPr lang="ko-KR" altLang="en-US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이미</a:t>
            </a:r>
            <a:r>
              <a:rPr lang="ko-KR" altLang="en-US" sz="1600" b="1" spc="-10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지</a:t>
            </a:r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&gt;</a:t>
            </a:r>
            <a:endParaRPr lang="ko-KR" altLang="en-US" sz="16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4098" name="Picture 2" descr="C:\Users\user\Desktop\개인홈페이지\프로젝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74" y="1998322"/>
            <a:ext cx="8352798" cy="429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91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3" grpId="0" animBg="1"/>
      <p:bldP spid="10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88" y="398735"/>
            <a:ext cx="3179421" cy="304384"/>
          </a:xfrm>
        </p:spPr>
        <p:txBody>
          <a:bodyPr/>
          <a:lstStyle/>
          <a:p>
            <a:r>
              <a:rPr lang="en-US" altLang="ko-KR" sz="2800" smtClean="0"/>
              <a:t>Homepage Design</a:t>
            </a:r>
            <a:endParaRPr lang="ko-KR" altLang="en-US" sz="2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786D6AD-CEF0-49EA-BC0D-54BEEF1EACD3}"/>
              </a:ext>
            </a:extLst>
          </p:cNvPr>
          <p:cNvSpPr/>
          <p:nvPr/>
        </p:nvSpPr>
        <p:spPr>
          <a:xfrm>
            <a:off x="709468" y="1265283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3200" spc="-15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서브페이지</a:t>
            </a:r>
            <a:r>
              <a:rPr lang="en-US" altLang="ko-KR" sz="3200" spc="-15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ko-KR" altLang="en-US" sz="3200" spc="-15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연락사항</a:t>
            </a:r>
            <a:r>
              <a:rPr lang="en-US" altLang="ko-KR" sz="3200" spc="-15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endParaRPr lang="ko-KR" altLang="en-US" sz="32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Reference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24">
            <a:extLst>
              <a:ext uri="{FF2B5EF4-FFF2-40B4-BE49-F238E27FC236}">
                <a16:creationId xmlns:a16="http://schemas.microsoft.com/office/drawing/2014/main" xmlns="" id="{E7E09297-1E95-4D88-AD4F-A747131AFD2F}"/>
              </a:ext>
            </a:extLst>
          </p:cNvPr>
          <p:cNvSpPr/>
          <p:nvPr/>
        </p:nvSpPr>
        <p:spPr>
          <a:xfrm>
            <a:off x="3310238" y="874649"/>
            <a:ext cx="1004907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홈페이지  설계</a:t>
            </a:r>
            <a:endParaRPr lang="ko-KR" altLang="en-US" sz="11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AB2C37B-24C5-491D-A60A-D51C7EDD55CC}"/>
              </a:ext>
            </a:extLst>
          </p:cNvPr>
          <p:cNvSpPr/>
          <p:nvPr/>
        </p:nvSpPr>
        <p:spPr>
          <a:xfrm>
            <a:off x="748086" y="866956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HTML5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CSS3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9882" y="2157573"/>
            <a:ext cx="7006976" cy="39966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73996" y="3071974"/>
            <a:ext cx="6657651" cy="2969232"/>
          </a:xfrm>
          <a:prstGeom prst="roundRect">
            <a:avLst>
              <a:gd name="adj" fmla="val 8323"/>
            </a:avLst>
          </a:prstGeom>
          <a:solidFill>
            <a:srgbClr val="F2F2F2"/>
          </a:solidFill>
        </p:spPr>
        <p:txBody>
          <a:bodyPr wrap="none" rtlCol="0" anchor="ctr">
            <a:noAutofit/>
          </a:bodyPr>
          <a:lstStyle/>
          <a:p>
            <a:pPr algn="ctr"/>
            <a:endParaRPr lang="en-US" altLang="ko-KR" sz="16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  <a:p>
            <a:pPr algn="ctr"/>
            <a:endParaRPr lang="en-US" altLang="ko-KR" sz="16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  <a:p>
            <a:pPr algn="ctr"/>
            <a:endParaRPr lang="en-US" altLang="ko-KR" sz="16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  <a:p>
            <a:pPr algn="ctr"/>
            <a:endParaRPr lang="en-US" altLang="ko-KR" sz="16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812690" y="2383603"/>
            <a:ext cx="4118957" cy="5445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&lt;</a:t>
            </a:r>
            <a:r>
              <a:rPr lang="ko-KR" altLang="en-US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메뉴 영역</a:t>
            </a:r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&gt;</a:t>
            </a:r>
            <a:endParaRPr lang="ko-KR" altLang="en-US" sz="16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73997" y="2383603"/>
            <a:ext cx="2434974" cy="544531"/>
          </a:xfrm>
          <a:prstGeom prst="roundRect">
            <a:avLst/>
          </a:prstGeom>
          <a:solidFill>
            <a:srgbClr val="FA9E9E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&lt;</a:t>
            </a:r>
            <a:r>
              <a:rPr lang="ko-KR" altLang="en-US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사이트명</a:t>
            </a:r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&gt;</a:t>
            </a:r>
            <a:endParaRPr lang="ko-KR" altLang="en-US" sz="16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451924" y="3164438"/>
            <a:ext cx="4174905" cy="27945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&lt;</a:t>
            </a:r>
            <a:r>
              <a:rPr lang="ko-KR" altLang="en-US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연락사항</a:t>
            </a:r>
            <a:r>
              <a:rPr lang="en-US" altLang="ko-KR" sz="16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Bold" pitchFamily="18" charset="-127"/>
                <a:ea typeface="아리따-돋움(TTF)-Bold" pitchFamily="18" charset="-127"/>
              </a:rPr>
              <a:t>&gt;</a:t>
            </a:r>
            <a:endParaRPr lang="ko-KR" altLang="en-US" sz="16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5122" name="Picture 2" descr="C:\Users\user\Desktop\개인홈페이지\연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95" y="2188395"/>
            <a:ext cx="7699504" cy="407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78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3" grpId="0" animBg="1"/>
      <p:bldP spid="10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3FF545C-6709-4499-A7D8-8C6052F90A56}"/>
              </a:ext>
            </a:extLst>
          </p:cNvPr>
          <p:cNvSpPr/>
          <p:nvPr/>
        </p:nvSpPr>
        <p:spPr>
          <a:xfrm>
            <a:off x="2122397" y="2546431"/>
            <a:ext cx="5000263" cy="2797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2B22EAE-1838-4936-B9BC-A369EEA7E203}"/>
              </a:ext>
            </a:extLst>
          </p:cNvPr>
          <p:cNvSpPr/>
          <p:nvPr/>
        </p:nvSpPr>
        <p:spPr>
          <a:xfrm>
            <a:off x="3085658" y="3077457"/>
            <a:ext cx="2855410" cy="585164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9600" spc="-187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Reference</a:t>
            </a:r>
            <a:endParaRPr lang="ko-KR" altLang="en-US" sz="8800" spc="-187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4613740-F930-4FE6-8184-D5EB57027AC8}"/>
              </a:ext>
            </a:extLst>
          </p:cNvPr>
          <p:cNvSpPr/>
          <p:nvPr/>
        </p:nvSpPr>
        <p:spPr>
          <a:xfrm>
            <a:off x="2939866" y="3713154"/>
            <a:ext cx="3441269" cy="1631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9A8675E8-2E17-4D9B-A7C6-DDBE1ACA39AF}"/>
              </a:ext>
            </a:extLst>
          </p:cNvPr>
          <p:cNvSpPr/>
          <p:nvPr/>
        </p:nvSpPr>
        <p:spPr>
          <a:xfrm>
            <a:off x="3014685" y="4143881"/>
            <a:ext cx="31146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spc="-8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PART4</a:t>
            </a:r>
            <a:r>
              <a:rPr lang="ko-KR" altLang="en-US" sz="1600" b="1" spc="-8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1600" b="1" spc="-8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ㅣ </a:t>
            </a:r>
            <a:r>
              <a:rPr lang="ko-KR" altLang="en-US" sz="1600" b="1" spc="-8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창업 안드로이드 앱 프로젝트</a:t>
            </a:r>
            <a:endParaRPr lang="ko-KR" altLang="en-US" sz="1600" b="1" spc="-8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02C7F02F-8459-4DD7-805B-4A5785723CD7}"/>
              </a:ext>
            </a:extLst>
          </p:cNvPr>
          <p:cNvCxnSpPr>
            <a:cxnSpLocks/>
          </p:cNvCxnSpPr>
          <p:nvPr/>
        </p:nvCxnSpPr>
        <p:spPr>
          <a:xfrm>
            <a:off x="2944139" y="4509449"/>
            <a:ext cx="3255722" cy="0"/>
          </a:xfrm>
          <a:prstGeom prst="line">
            <a:avLst/>
          </a:prstGeom>
          <a:ln w="19050">
            <a:solidFill>
              <a:srgbClr val="757993">
                <a:alpha val="3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5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88" y="398735"/>
            <a:ext cx="3179421" cy="304384"/>
          </a:xfrm>
        </p:spPr>
        <p:txBody>
          <a:bodyPr/>
          <a:lstStyle/>
          <a:p>
            <a:r>
              <a:rPr lang="en-US" altLang="ko-KR" sz="2800" smtClean="0"/>
              <a:t>REFERENCE</a:t>
            </a:r>
            <a:endParaRPr lang="ko-KR" altLang="en-US" sz="2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786D6AD-CEF0-49EA-BC0D-54BEEF1EACD3}"/>
              </a:ext>
            </a:extLst>
          </p:cNvPr>
          <p:cNvSpPr/>
          <p:nvPr/>
        </p:nvSpPr>
        <p:spPr>
          <a:xfrm>
            <a:off x="709468" y="1265283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en-US" altLang="ko-KR" sz="3200" spc="-15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Reference</a:t>
            </a:r>
            <a:endParaRPr lang="ko-KR" altLang="en-US" sz="32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24">
            <a:extLst>
              <a:ext uri="{FF2B5EF4-FFF2-40B4-BE49-F238E27FC236}">
                <a16:creationId xmlns:a16="http://schemas.microsoft.com/office/drawing/2014/main" xmlns="" id="{E7E09297-1E95-4D88-AD4F-A747131AFD2F}"/>
              </a:ext>
            </a:extLst>
          </p:cNvPr>
          <p:cNvSpPr/>
          <p:nvPr/>
        </p:nvSpPr>
        <p:spPr>
          <a:xfrm>
            <a:off x="4584214" y="874649"/>
            <a:ext cx="922735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Reference</a:t>
            </a:r>
            <a:endParaRPr lang="ko-KR" altLang="en-US" sz="11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AB2C37B-24C5-491D-A60A-D51C7EDD55CC}"/>
              </a:ext>
            </a:extLst>
          </p:cNvPr>
          <p:cNvSpPr/>
          <p:nvPr/>
        </p:nvSpPr>
        <p:spPr>
          <a:xfrm>
            <a:off x="748086" y="866956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HTML5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CSS3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홈페이지 설계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F608BE6-EA95-4E27-ACEE-0C12925C75C7}"/>
              </a:ext>
            </a:extLst>
          </p:cNvPr>
          <p:cNvSpPr/>
          <p:nvPr/>
        </p:nvSpPr>
        <p:spPr>
          <a:xfrm>
            <a:off x="748086" y="2304100"/>
            <a:ext cx="762535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lang="en-US" altLang="ko-KR" sz="20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https</a:t>
            </a:r>
            <a:r>
              <a:rPr lang="en-US" altLang="ko-KR" sz="2000" b="1" spc="-10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://</a:t>
            </a:r>
            <a:r>
              <a:rPr lang="en-US" altLang="ko-KR" sz="20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blog.naver.com/byeonghoo/221247607018     html5 </a:t>
            </a:r>
            <a:r>
              <a:rPr lang="ko-KR" altLang="en-US" sz="20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기본구조</a:t>
            </a:r>
          </a:p>
          <a:p>
            <a:pPr defTabSz="914400">
              <a:lnSpc>
                <a:spcPct val="150000"/>
              </a:lnSpc>
              <a:defRPr/>
            </a:pPr>
            <a:r>
              <a:rPr lang="en-US" altLang="ko-KR" sz="20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https://blog.naver.com/govlrhaehfdl/221253749202     </a:t>
            </a:r>
            <a:r>
              <a:rPr lang="ko-KR" altLang="en-US" sz="20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시맨틱태그</a:t>
            </a:r>
          </a:p>
          <a:p>
            <a:pPr defTabSz="914400">
              <a:lnSpc>
                <a:spcPct val="150000"/>
              </a:lnSpc>
              <a:defRPr/>
            </a:pPr>
            <a:r>
              <a:rPr lang="en-US" altLang="ko-KR" sz="20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https://blog.naver.com/yee010559/221310709836</a:t>
            </a:r>
            <a:r>
              <a:rPr lang="en-US" altLang="ko-KR" sz="2000" b="1" spc="-10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20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  </a:t>
            </a:r>
            <a:r>
              <a:rPr lang="ko-KR" altLang="en-US" sz="20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시맨틱태그</a:t>
            </a:r>
            <a:endParaRPr lang="en-US" altLang="ko-KR" sz="2000" b="1" spc="-10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defTabSz="914400">
              <a:lnSpc>
                <a:spcPct val="150000"/>
              </a:lnSpc>
              <a:defRPr/>
            </a:pPr>
            <a:r>
              <a:rPr lang="en-US" altLang="ko-KR" sz="20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https</a:t>
            </a:r>
            <a:r>
              <a:rPr lang="en-US" altLang="ko-KR" sz="2000" b="1" spc="-10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://blog.naver.com/pjs990417/221398958669 </a:t>
            </a:r>
            <a:r>
              <a:rPr lang="en-US" altLang="ko-KR" sz="20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  CSS3</a:t>
            </a:r>
            <a:endParaRPr lang="en-US" altLang="ko-KR" sz="20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defTabSz="914400">
              <a:lnSpc>
                <a:spcPct val="150000"/>
              </a:lnSpc>
              <a:defRPr/>
            </a:pPr>
            <a:r>
              <a:rPr lang="en-US" altLang="ko-KR" sz="2000" b="1" spc="-10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https://</a:t>
            </a:r>
            <a:r>
              <a:rPr lang="en-US" altLang="ko-KR" sz="20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blog.naver.com/sgdfwww/220714081299</a:t>
            </a:r>
            <a:r>
              <a:rPr lang="en-US" altLang="ko-KR" sz="2000" b="1" spc="-10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20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  CSS3</a:t>
            </a:r>
            <a:endParaRPr lang="en-US" altLang="ko-KR" sz="20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defTabSz="914400">
              <a:lnSpc>
                <a:spcPct val="150000"/>
              </a:lnSpc>
              <a:defRPr/>
            </a:pPr>
            <a:r>
              <a:rPr lang="en-US" altLang="ko-KR" sz="2000" b="1" spc="-10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https://blog.naver.com/todoskr/40205958020 </a:t>
            </a:r>
            <a:r>
              <a:rPr lang="en-US" altLang="ko-KR" sz="20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  CSS </a:t>
            </a:r>
            <a:r>
              <a:rPr lang="ko-KR" altLang="en-US" sz="20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선택자 종</a:t>
            </a:r>
            <a:r>
              <a:rPr lang="ko-KR" altLang="en-US" sz="2000" b="1" spc="-10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류</a:t>
            </a:r>
          </a:p>
          <a:p>
            <a:pPr defTabSz="914400">
              <a:lnSpc>
                <a:spcPct val="150000"/>
              </a:lnSpc>
              <a:defRPr/>
            </a:pPr>
            <a:r>
              <a:rPr lang="en-US" altLang="ko-KR" sz="2000" b="1" spc="-10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https://blog.naver.com/sgdfwww/220714081299 </a:t>
            </a:r>
            <a:r>
              <a:rPr lang="en-US" altLang="ko-KR" sz="20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   CSS </a:t>
            </a:r>
            <a:r>
              <a:rPr lang="ko-KR" altLang="en-US" sz="2000" b="1" spc="-1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선언방식</a:t>
            </a:r>
            <a:endParaRPr lang="id-ID" altLang="ko-KR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38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3FF545C-6709-4499-A7D8-8C6052F90A56}"/>
              </a:ext>
            </a:extLst>
          </p:cNvPr>
          <p:cNvSpPr/>
          <p:nvPr/>
        </p:nvSpPr>
        <p:spPr>
          <a:xfrm>
            <a:off x="2122397" y="2546431"/>
            <a:ext cx="5000263" cy="2797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2B22EAE-1838-4936-B9BC-A369EEA7E203}"/>
              </a:ext>
            </a:extLst>
          </p:cNvPr>
          <p:cNvSpPr/>
          <p:nvPr/>
        </p:nvSpPr>
        <p:spPr>
          <a:xfrm>
            <a:off x="3085658" y="3077457"/>
            <a:ext cx="2855410" cy="585164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9600" spc="-187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Thank You</a:t>
            </a:r>
            <a:endParaRPr lang="ko-KR" altLang="en-US" sz="8800" spc="-187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4613740-F930-4FE6-8184-D5EB57027AC8}"/>
              </a:ext>
            </a:extLst>
          </p:cNvPr>
          <p:cNvSpPr/>
          <p:nvPr/>
        </p:nvSpPr>
        <p:spPr>
          <a:xfrm>
            <a:off x="2939866" y="3713154"/>
            <a:ext cx="3441269" cy="1631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9A8675E8-2E17-4D9B-A7C6-DDBE1ACA39AF}"/>
              </a:ext>
            </a:extLst>
          </p:cNvPr>
          <p:cNvSpPr/>
          <p:nvPr/>
        </p:nvSpPr>
        <p:spPr>
          <a:xfrm>
            <a:off x="3026066" y="4143881"/>
            <a:ext cx="30918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8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김보</a:t>
            </a:r>
            <a:r>
              <a:rPr lang="ko-KR" altLang="en-US" sz="1600" b="1" spc="-8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현</a:t>
            </a:r>
            <a:r>
              <a:rPr lang="ko-KR" altLang="en-US" sz="1600" b="1" spc="-8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1600" b="1" spc="-8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ㅣ </a:t>
            </a:r>
            <a:r>
              <a:rPr lang="ko-KR" altLang="en-US" sz="1600" b="1" spc="-8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창업 안드로이드 앱 프로젝트</a:t>
            </a:r>
            <a:endParaRPr lang="ko-KR" altLang="en-US" sz="1600" b="1" spc="-8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02C7F02F-8459-4DD7-805B-4A5785723CD7}"/>
              </a:ext>
            </a:extLst>
          </p:cNvPr>
          <p:cNvCxnSpPr>
            <a:cxnSpLocks/>
          </p:cNvCxnSpPr>
          <p:nvPr/>
        </p:nvCxnSpPr>
        <p:spPr>
          <a:xfrm>
            <a:off x="2944139" y="4509449"/>
            <a:ext cx="3255722" cy="0"/>
          </a:xfrm>
          <a:prstGeom prst="line">
            <a:avLst/>
          </a:prstGeom>
          <a:ln w="19050">
            <a:solidFill>
              <a:srgbClr val="757993">
                <a:alpha val="3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27EEA4C-7C12-4027-AACF-1BAC0A23E20C}"/>
              </a:ext>
            </a:extLst>
          </p:cNvPr>
          <p:cNvSpPr/>
          <p:nvPr/>
        </p:nvSpPr>
        <p:spPr>
          <a:xfrm>
            <a:off x="3690990" y="4522719"/>
            <a:ext cx="1762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경청해 주셔서 감사합니다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688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3FF545C-6709-4499-A7D8-8C6052F90A56}"/>
              </a:ext>
            </a:extLst>
          </p:cNvPr>
          <p:cNvSpPr/>
          <p:nvPr/>
        </p:nvSpPr>
        <p:spPr>
          <a:xfrm>
            <a:off x="2122397" y="2546431"/>
            <a:ext cx="5000263" cy="2797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2B22EAE-1838-4936-B9BC-A369EEA7E203}"/>
              </a:ext>
            </a:extLst>
          </p:cNvPr>
          <p:cNvSpPr/>
          <p:nvPr/>
        </p:nvSpPr>
        <p:spPr>
          <a:xfrm>
            <a:off x="3085658" y="3077457"/>
            <a:ext cx="2855410" cy="585164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3800" spc="-187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HTML5</a:t>
            </a:r>
            <a:endParaRPr lang="ko-KR" altLang="en-US" sz="13800" spc="-187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4613740-F930-4FE6-8184-D5EB57027AC8}"/>
              </a:ext>
            </a:extLst>
          </p:cNvPr>
          <p:cNvSpPr/>
          <p:nvPr/>
        </p:nvSpPr>
        <p:spPr>
          <a:xfrm>
            <a:off x="2939866" y="3713154"/>
            <a:ext cx="3441269" cy="1631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9A8675E8-2E17-4D9B-A7C6-DDBE1ACA39AF}"/>
              </a:ext>
            </a:extLst>
          </p:cNvPr>
          <p:cNvSpPr/>
          <p:nvPr/>
        </p:nvSpPr>
        <p:spPr>
          <a:xfrm>
            <a:off x="3026700" y="4143881"/>
            <a:ext cx="30905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spc="-8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PART1</a:t>
            </a:r>
            <a:r>
              <a:rPr lang="ko-KR" altLang="en-US" sz="1600" b="1" spc="-8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1600" b="1" spc="-8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ㅣ </a:t>
            </a:r>
            <a:r>
              <a:rPr lang="ko-KR" altLang="en-US" sz="1600" b="1" spc="-8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창업 안드로이드 앱 프로젝트</a:t>
            </a:r>
            <a:endParaRPr lang="ko-KR" altLang="en-US" sz="1600" b="1" spc="-8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02C7F02F-8459-4DD7-805B-4A5785723CD7}"/>
              </a:ext>
            </a:extLst>
          </p:cNvPr>
          <p:cNvCxnSpPr>
            <a:cxnSpLocks/>
          </p:cNvCxnSpPr>
          <p:nvPr/>
        </p:nvCxnSpPr>
        <p:spPr>
          <a:xfrm>
            <a:off x="2944139" y="4509449"/>
            <a:ext cx="3255722" cy="0"/>
          </a:xfrm>
          <a:prstGeom prst="line">
            <a:avLst/>
          </a:prstGeom>
          <a:ln w="19050">
            <a:solidFill>
              <a:srgbClr val="757993">
                <a:alpha val="3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1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709468" y="1265283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en-US" altLang="ko-KR" sz="32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HTML5 </a:t>
            </a:r>
            <a:r>
              <a:rPr lang="ko-KR" altLang="en-US" sz="32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문서의 구조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807172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HTML5</a:t>
            </a:r>
            <a:endParaRPr lang="ko-KR" altLang="en-US" sz="1100" b="1" spc="-7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CSS3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홈페이지 설계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Reference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>
            <a:cxnSpLocks/>
          </p:cNvCxnSpPr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>
            <a:cxnSpLocks/>
          </p:cNvCxnSpPr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>
            <a:cxnSpLocks/>
          </p:cNvCxnSpPr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88" y="398735"/>
            <a:ext cx="3179421" cy="304384"/>
          </a:xfrm>
        </p:spPr>
        <p:txBody>
          <a:bodyPr/>
          <a:lstStyle/>
          <a:p>
            <a:r>
              <a:rPr lang="en-US" altLang="ko-KR" sz="2800" dirty="0"/>
              <a:t>HTML5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1ED49A3-B084-4246-A74F-DEC198D2E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51" y="2183359"/>
            <a:ext cx="8099952" cy="39971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39E97B4-3581-465B-B9EE-28B1E277764A}"/>
              </a:ext>
            </a:extLst>
          </p:cNvPr>
          <p:cNvSpPr/>
          <p:nvPr/>
        </p:nvSpPr>
        <p:spPr>
          <a:xfrm>
            <a:off x="2617885" y="2150718"/>
            <a:ext cx="3096246" cy="48583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문서 유형 선언</a:t>
            </a:r>
            <a:endParaRPr lang="en-US" altLang="ko-KR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25070F7A-63A9-4D4D-9FAE-4225427CEE67}"/>
              </a:ext>
            </a:extLst>
          </p:cNvPr>
          <p:cNvSpPr/>
          <p:nvPr/>
        </p:nvSpPr>
        <p:spPr>
          <a:xfrm>
            <a:off x="1439500" y="2529745"/>
            <a:ext cx="3096246" cy="48583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HTML5 </a:t>
            </a:r>
            <a:r>
              <a:rPr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문서의 시작 </a:t>
            </a:r>
            <a:endParaRPr lang="en-US" altLang="ko-KR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0165C34-EC81-4C53-A516-7CF9DC4F5496}"/>
              </a:ext>
            </a:extLst>
          </p:cNvPr>
          <p:cNvSpPr/>
          <p:nvPr/>
        </p:nvSpPr>
        <p:spPr>
          <a:xfrm>
            <a:off x="1922400" y="2924519"/>
            <a:ext cx="3096246" cy="48583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머리글</a:t>
            </a:r>
            <a:r>
              <a:rPr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문서 설명 정보</a:t>
            </a:r>
            <a:r>
              <a:rPr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r>
              <a:rPr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시작 </a:t>
            </a:r>
            <a:endParaRPr lang="en-US" altLang="ko-KR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D31CC2B8-FDF8-4710-92E4-06996A738AA9}"/>
              </a:ext>
            </a:extLst>
          </p:cNvPr>
          <p:cNvSpPr/>
          <p:nvPr/>
        </p:nvSpPr>
        <p:spPr>
          <a:xfrm>
            <a:off x="5212964" y="3287412"/>
            <a:ext cx="3096246" cy="48583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 인코딩</a:t>
            </a:r>
            <a:r>
              <a:rPr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유니코드</a:t>
            </a:r>
            <a:r>
              <a:rPr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r>
              <a:rPr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설정 </a:t>
            </a:r>
            <a:endParaRPr lang="en-US" altLang="ko-KR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175A2B42-866D-47C6-8813-4E2B0BDAC88F}"/>
              </a:ext>
            </a:extLst>
          </p:cNvPr>
          <p:cNvSpPr/>
          <p:nvPr/>
        </p:nvSpPr>
        <p:spPr>
          <a:xfrm>
            <a:off x="3985932" y="3978977"/>
            <a:ext cx="3096246" cy="48583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└</a:t>
            </a:r>
            <a:r>
              <a:rPr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 </a:t>
            </a:r>
            <a:r>
              <a:rPr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웹페이지의 제목 지정</a:t>
            </a:r>
            <a:endParaRPr lang="en-US" altLang="ko-KR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B66032F8-8E65-4ABD-86C5-1EF209362E44}"/>
              </a:ext>
            </a:extLst>
          </p:cNvPr>
          <p:cNvSpPr/>
          <p:nvPr/>
        </p:nvSpPr>
        <p:spPr>
          <a:xfrm>
            <a:off x="1510863" y="4802145"/>
            <a:ext cx="3512923" cy="48583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문서 본문</a:t>
            </a:r>
            <a:r>
              <a:rPr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웹페이지 화면에 출력할 콘텐츠</a:t>
            </a:r>
            <a:endParaRPr lang="en-US" altLang="ko-KR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38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8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709468" y="1265283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en-US" altLang="ko-KR" sz="32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HTML5 </a:t>
            </a:r>
            <a:r>
              <a:rPr lang="ko-KR" altLang="en-US" sz="3200" spc="-150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시맨틱</a:t>
            </a:r>
            <a:r>
              <a:rPr lang="ko-KR" altLang="en-US" sz="32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태그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807172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HTML5</a:t>
            </a:r>
            <a:endParaRPr lang="ko-KR" altLang="en-US" sz="1100" b="1" spc="-7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CSS3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홈페이지 설계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Reference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>
            <a:cxnSpLocks/>
          </p:cNvCxnSpPr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>
            <a:cxnSpLocks/>
          </p:cNvCxnSpPr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>
            <a:cxnSpLocks/>
          </p:cNvCxnSpPr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88" y="398735"/>
            <a:ext cx="3179421" cy="304384"/>
          </a:xfrm>
        </p:spPr>
        <p:txBody>
          <a:bodyPr/>
          <a:lstStyle/>
          <a:p>
            <a:r>
              <a:rPr lang="en-US" altLang="ko-KR" sz="2800" dirty="0"/>
              <a:t>HTML5</a:t>
            </a:r>
            <a:endParaRPr lang="ko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2FA9C5E-6A7D-40CA-B1D2-338A33A89C9C}"/>
              </a:ext>
            </a:extLst>
          </p:cNvPr>
          <p:cNvSpPr/>
          <p:nvPr/>
        </p:nvSpPr>
        <p:spPr>
          <a:xfrm>
            <a:off x="1255923" y="4160581"/>
            <a:ext cx="6632154" cy="191610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태그만으로 문서를 쉽게 이해할 수 있도록</a:t>
            </a:r>
            <a:endParaRPr lang="en-US" altLang="ko-KR" sz="28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웹페이지에서 많이 사용하는 구조에 </a:t>
            </a:r>
            <a:r>
              <a:rPr lang="ko-KR" altLang="en-US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FF000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의미</a:t>
            </a:r>
            <a:r>
              <a:rPr lang="ko-KR" altLang="en-US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분명히 </a:t>
            </a:r>
            <a:endParaRPr lang="en-US" altLang="ko-KR" sz="28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부여하기 위해 페이지 영역을 나누어 주는 태그로</a:t>
            </a:r>
            <a:r>
              <a:rPr lang="en-US" altLang="ko-KR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사용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DB3E46B-031B-4CB5-8774-716E79CFF927}"/>
              </a:ext>
            </a:extLst>
          </p:cNvPr>
          <p:cNvSpPr/>
          <p:nvPr/>
        </p:nvSpPr>
        <p:spPr>
          <a:xfrm>
            <a:off x="1333042" y="1923526"/>
            <a:ext cx="2774076" cy="72160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3200" b="1" spc="-100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시맨틱</a:t>
            </a:r>
            <a:r>
              <a:rPr lang="ko-KR" altLang="en-US" sz="3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태그</a:t>
            </a:r>
            <a:r>
              <a:rPr lang="en-US" altLang="ko-KR" sz="3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(Semantic)</a:t>
            </a:r>
            <a:endParaRPr lang="ko-KR" altLang="en-US" sz="3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9AE5067-A182-40F2-9A1E-DE1191A50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566" y="2816833"/>
            <a:ext cx="3550350" cy="144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5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709468" y="1265283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en-US" altLang="ko-KR" sz="32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HTML5 </a:t>
            </a:r>
            <a:r>
              <a:rPr lang="ko-KR" altLang="en-US" sz="3200" spc="-150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시맨틱</a:t>
            </a:r>
            <a:r>
              <a:rPr lang="ko-KR" altLang="en-US" sz="32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태그 구조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807172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HTML5</a:t>
            </a:r>
            <a:endParaRPr lang="ko-KR" altLang="en-US" sz="1100" b="1" spc="-7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CSS3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홈페이지 설계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Reference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>
            <a:cxnSpLocks/>
          </p:cNvCxnSpPr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>
            <a:cxnSpLocks/>
          </p:cNvCxnSpPr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>
            <a:cxnSpLocks/>
          </p:cNvCxnSpPr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88" y="398735"/>
            <a:ext cx="3179421" cy="304384"/>
          </a:xfrm>
        </p:spPr>
        <p:txBody>
          <a:bodyPr/>
          <a:lstStyle/>
          <a:p>
            <a:r>
              <a:rPr lang="en-US" altLang="ko-KR" sz="2800" dirty="0"/>
              <a:t>HTML5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CF5D284-6B33-43FF-B78B-A0674371C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" r="458"/>
          <a:stretch/>
        </p:blipFill>
        <p:spPr>
          <a:xfrm>
            <a:off x="475544" y="1894901"/>
            <a:ext cx="3533227" cy="442217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99EA3FD-CEE8-452A-B1AD-CB52026F0CC7}"/>
              </a:ext>
            </a:extLst>
          </p:cNvPr>
          <p:cNvSpPr/>
          <p:nvPr/>
        </p:nvSpPr>
        <p:spPr>
          <a:xfrm>
            <a:off x="2977937" y="3268710"/>
            <a:ext cx="542562" cy="2341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3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Consolas" panose="020B0609020204030204" pitchFamily="49" charset="0"/>
                <a:ea typeface="HY견고딕" panose="02030600000101010101" pitchFamily="18" charset="-127"/>
              </a:rPr>
              <a:t>aside</a:t>
            </a:r>
            <a:endParaRPr lang="ko-KR" altLang="en-US" sz="1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Consolas" panose="020B0609020204030204" pitchFamily="49" charset="0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A7D5B75-798B-485F-9B27-274D9C131911}"/>
              </a:ext>
            </a:extLst>
          </p:cNvPr>
          <p:cNvSpPr/>
          <p:nvPr/>
        </p:nvSpPr>
        <p:spPr>
          <a:xfrm>
            <a:off x="3996136" y="1886512"/>
            <a:ext cx="4816852" cy="447284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&lt;header&gt; </a:t>
            </a:r>
            <a:r>
              <a:rPr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</a:p>
          <a:p>
            <a:r>
              <a:rPr lang="ko-KR" altLang="en-US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사이트 전체의 머리부분으로 로고</a:t>
            </a:r>
            <a:r>
              <a:rPr lang="en-US" altLang="ko-KR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검색 창</a:t>
            </a:r>
            <a:r>
              <a:rPr lang="en-US" altLang="ko-KR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&lt;nav&gt; </a:t>
            </a:r>
            <a:r>
              <a:rPr lang="ko-KR" altLang="en-US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등이 위치</a:t>
            </a:r>
            <a:endParaRPr lang="en-US" altLang="ko-KR" sz="17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 sz="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&lt;nav&gt; </a:t>
            </a:r>
          </a:p>
          <a:p>
            <a:r>
              <a:rPr lang="ko-KR" altLang="en-US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네비게이션 표현을 위한 태그로</a:t>
            </a:r>
            <a:r>
              <a:rPr lang="en-US" altLang="ko-KR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페이지 이동을 위한 영역을 </a:t>
            </a:r>
            <a:endParaRPr lang="en-US" altLang="ko-KR" sz="17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지정</a:t>
            </a:r>
            <a:r>
              <a:rPr lang="en-US" altLang="ko-KR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</a:t>
            </a:r>
            <a:r>
              <a:rPr lang="ko-KR" altLang="en-US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본문 위치에 영향을 받지</a:t>
            </a:r>
            <a:r>
              <a:rPr lang="en-US" altLang="ko-KR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X</a:t>
            </a:r>
          </a:p>
          <a:p>
            <a:endParaRPr lang="en-US" altLang="ko-KR" sz="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&lt;section&gt;  </a:t>
            </a:r>
          </a:p>
          <a:p>
            <a:r>
              <a:rPr lang="ko-KR" altLang="en-US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웹 콘텐츠들을 그룹으로 묶어주는 역할</a:t>
            </a:r>
            <a:endParaRPr lang="en-US" altLang="ko-KR" sz="17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 sz="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&lt;article&gt; </a:t>
            </a:r>
          </a:p>
          <a:p>
            <a:r>
              <a:rPr lang="ko-KR" altLang="en-US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웹 페이지상에서의 실제 내용을 담는 영역</a:t>
            </a:r>
            <a:endParaRPr lang="en-US" altLang="ko-KR" sz="17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 sz="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&lt;aside&gt; </a:t>
            </a:r>
          </a:p>
          <a:p>
            <a:r>
              <a:rPr lang="ko-KR" altLang="en-US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보조 영역으로 배너</a:t>
            </a:r>
            <a:r>
              <a:rPr lang="en-US" altLang="ko-KR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광고</a:t>
            </a:r>
            <a:r>
              <a:rPr lang="en-US" altLang="ko-KR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관련기사</a:t>
            </a:r>
            <a:r>
              <a:rPr lang="en-US" altLang="ko-KR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사이드바 등을 담는 영역</a:t>
            </a:r>
            <a:endParaRPr lang="en-US" altLang="ko-KR" sz="17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 sz="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&lt;footer&gt; </a:t>
            </a:r>
          </a:p>
          <a:p>
            <a:r>
              <a:rPr lang="ko-KR" altLang="en-US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사이트 하단의 꼬리말 부분</a:t>
            </a:r>
            <a:r>
              <a:rPr lang="en-US" altLang="ko-KR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  <a:r>
              <a:rPr lang="ko-KR" altLang="en-US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저작권 정보나 저작권표기와 </a:t>
            </a:r>
            <a:endParaRPr lang="en-US" altLang="ko-KR" sz="17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 sz="17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같은 내용이 들어가는 부분 </a:t>
            </a:r>
          </a:p>
        </p:txBody>
      </p:sp>
    </p:spTree>
    <p:extLst>
      <p:ext uri="{BB962C8B-B14F-4D97-AF65-F5344CB8AC3E}">
        <p14:creationId xmlns:p14="http://schemas.microsoft.com/office/powerpoint/2010/main" val="185269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709468" y="1265283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en-US" altLang="ko-KR" sz="32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HTML5 </a:t>
            </a:r>
            <a:r>
              <a:rPr lang="ko-KR" altLang="en-US" sz="3200" spc="-150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시맨틱</a:t>
            </a:r>
            <a:r>
              <a:rPr lang="ko-KR" altLang="en-US" sz="32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태그 구조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807172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HTML5</a:t>
            </a:r>
            <a:endParaRPr lang="ko-KR" altLang="en-US" sz="1100" b="1" spc="-7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CSS3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홈페이지 설계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Reference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>
            <a:cxnSpLocks/>
          </p:cNvCxnSpPr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>
            <a:cxnSpLocks/>
          </p:cNvCxnSpPr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>
            <a:cxnSpLocks/>
          </p:cNvCxnSpPr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88" y="398735"/>
            <a:ext cx="3179421" cy="304384"/>
          </a:xfrm>
        </p:spPr>
        <p:txBody>
          <a:bodyPr/>
          <a:lstStyle/>
          <a:p>
            <a:r>
              <a:rPr lang="en-US" altLang="ko-KR" sz="2800" dirty="0"/>
              <a:t>HTML5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8D00AB4-1E0B-4343-9344-5D96D0A9EC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0" r="194" b="1805"/>
          <a:stretch/>
        </p:blipFill>
        <p:spPr>
          <a:xfrm>
            <a:off x="1165158" y="1937856"/>
            <a:ext cx="6997541" cy="4404221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F7238A3C-717F-4829-AABF-3DBDC8327B2A}"/>
              </a:ext>
            </a:extLst>
          </p:cNvPr>
          <p:cNvCxnSpPr>
            <a:cxnSpLocks/>
          </p:cNvCxnSpPr>
          <p:nvPr/>
        </p:nvCxnSpPr>
        <p:spPr>
          <a:xfrm>
            <a:off x="3296873" y="2088860"/>
            <a:ext cx="0" cy="2684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F68324C2-22C8-4866-A642-A35F6CDEE253}"/>
              </a:ext>
            </a:extLst>
          </p:cNvPr>
          <p:cNvSpPr/>
          <p:nvPr/>
        </p:nvSpPr>
        <p:spPr>
          <a:xfrm>
            <a:off x="3296873" y="2038525"/>
            <a:ext cx="2147582" cy="36911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header</a:t>
            </a:r>
            <a:endParaRPr lang="ko-KR" altLang="en-US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98A8A685-FD48-458D-9D6F-6603089AC26E}"/>
              </a:ext>
            </a:extLst>
          </p:cNvPr>
          <p:cNvCxnSpPr>
            <a:cxnSpLocks/>
          </p:cNvCxnSpPr>
          <p:nvPr/>
        </p:nvCxnSpPr>
        <p:spPr>
          <a:xfrm>
            <a:off x="4423667" y="2445872"/>
            <a:ext cx="0" cy="582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07DA8B1-8791-42B9-8C24-24E7FCEA622F}"/>
              </a:ext>
            </a:extLst>
          </p:cNvPr>
          <p:cNvSpPr/>
          <p:nvPr/>
        </p:nvSpPr>
        <p:spPr>
          <a:xfrm>
            <a:off x="4423667" y="2546540"/>
            <a:ext cx="2147582" cy="36911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nav</a:t>
            </a:r>
            <a:endParaRPr lang="ko-KR" altLang="en-US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F67A3E83-9D45-4765-9945-F85375DECA39}"/>
              </a:ext>
            </a:extLst>
          </p:cNvPr>
          <p:cNvCxnSpPr>
            <a:cxnSpLocks/>
          </p:cNvCxnSpPr>
          <p:nvPr/>
        </p:nvCxnSpPr>
        <p:spPr>
          <a:xfrm>
            <a:off x="1536583" y="3235237"/>
            <a:ext cx="0" cy="14793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5279394D-9E10-40E3-BB6E-A08B04C97940}"/>
              </a:ext>
            </a:extLst>
          </p:cNvPr>
          <p:cNvSpPr/>
          <p:nvPr/>
        </p:nvSpPr>
        <p:spPr>
          <a:xfrm>
            <a:off x="1529584" y="3762462"/>
            <a:ext cx="2147582" cy="36911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section</a:t>
            </a:r>
            <a:endParaRPr lang="ko-KR" altLang="en-US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5448A957-8E60-4D64-9CB4-C21A147DF255}"/>
              </a:ext>
            </a:extLst>
          </p:cNvPr>
          <p:cNvCxnSpPr>
            <a:cxnSpLocks/>
          </p:cNvCxnSpPr>
          <p:nvPr/>
        </p:nvCxnSpPr>
        <p:spPr>
          <a:xfrm>
            <a:off x="5626163" y="4841847"/>
            <a:ext cx="0" cy="9297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7F454F2-B210-477E-B6CB-BDD70D4E7822}"/>
              </a:ext>
            </a:extLst>
          </p:cNvPr>
          <p:cNvSpPr/>
          <p:nvPr/>
        </p:nvSpPr>
        <p:spPr>
          <a:xfrm>
            <a:off x="5642941" y="5122178"/>
            <a:ext cx="2147582" cy="36911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aside</a:t>
            </a:r>
            <a:endParaRPr lang="ko-KR" altLang="en-US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0DB7C046-8F62-48D5-8A21-CEF7F44794E2}"/>
              </a:ext>
            </a:extLst>
          </p:cNvPr>
          <p:cNvCxnSpPr>
            <a:cxnSpLocks/>
          </p:cNvCxnSpPr>
          <p:nvPr/>
        </p:nvCxnSpPr>
        <p:spPr>
          <a:xfrm>
            <a:off x="4270408" y="5922629"/>
            <a:ext cx="0" cy="2684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1C633F7-640E-4DF4-9E5E-944D2463DDAD}"/>
              </a:ext>
            </a:extLst>
          </p:cNvPr>
          <p:cNvSpPr/>
          <p:nvPr/>
        </p:nvSpPr>
        <p:spPr>
          <a:xfrm>
            <a:off x="4270408" y="5872294"/>
            <a:ext cx="2147582" cy="36911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footer</a:t>
            </a:r>
            <a:endParaRPr lang="ko-KR" altLang="en-US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46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709468" y="1265283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en-US" altLang="ko-KR" sz="32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HTML5 </a:t>
            </a:r>
            <a:r>
              <a:rPr lang="ko-KR" altLang="en-US" sz="3200" spc="-150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시맨틱</a:t>
            </a:r>
            <a:r>
              <a:rPr lang="ko-KR" altLang="en-US" sz="32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태그 구조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807172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HTML5</a:t>
            </a:r>
            <a:endParaRPr lang="ko-KR" altLang="en-US" sz="1100" b="1" spc="-7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CSS3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홈페이지 설계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Reference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>
            <a:cxnSpLocks/>
          </p:cNvCxnSpPr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>
            <a:cxnSpLocks/>
          </p:cNvCxnSpPr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>
            <a:cxnSpLocks/>
          </p:cNvCxnSpPr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88" y="398735"/>
            <a:ext cx="3179421" cy="304384"/>
          </a:xfrm>
        </p:spPr>
        <p:txBody>
          <a:bodyPr/>
          <a:lstStyle/>
          <a:p>
            <a:r>
              <a:rPr lang="en-US" altLang="ko-KR" sz="2800" dirty="0"/>
              <a:t>HTML5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727157E-4988-488E-B50C-F10353BF8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07" y="1278272"/>
            <a:ext cx="6784385" cy="5207081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9B8F645-3A89-4FEB-AAF4-15DF5A9000C6}"/>
              </a:ext>
            </a:extLst>
          </p:cNvPr>
          <p:cNvSpPr/>
          <p:nvPr/>
        </p:nvSpPr>
        <p:spPr>
          <a:xfrm>
            <a:off x="1258349" y="1837189"/>
            <a:ext cx="6618912" cy="647887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header       </a:t>
            </a:r>
            <a:endParaRPr lang="ko-KR" altLang="en-US" sz="2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E70D7D5D-F0CD-4C97-AC49-ACBBD642E43D}"/>
              </a:ext>
            </a:extLst>
          </p:cNvPr>
          <p:cNvSpPr/>
          <p:nvPr/>
        </p:nvSpPr>
        <p:spPr>
          <a:xfrm>
            <a:off x="1258350" y="2563242"/>
            <a:ext cx="6618912" cy="304383"/>
          </a:xfrm>
          <a:prstGeom prst="roundRect">
            <a:avLst/>
          </a:prstGeom>
          <a:noFill/>
          <a:ln w="57150">
            <a:solidFill>
              <a:srgbClr val="EB4233"/>
            </a:solidFill>
          </a:ln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EB423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nav               </a:t>
            </a:r>
            <a:endParaRPr lang="ko-KR" altLang="en-US" sz="2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EB4233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AB93BA86-8BB7-4FB0-8762-E2FCFA208471}"/>
              </a:ext>
            </a:extLst>
          </p:cNvPr>
          <p:cNvSpPr/>
          <p:nvPr/>
        </p:nvSpPr>
        <p:spPr>
          <a:xfrm>
            <a:off x="1258349" y="2945791"/>
            <a:ext cx="5217952" cy="3235179"/>
          </a:xfrm>
          <a:prstGeom prst="round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section</a:t>
            </a:r>
            <a:endParaRPr lang="ko-KR" altLang="en-US" sz="2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76BE7A65-A28F-4705-9E64-7552723F7048}"/>
              </a:ext>
            </a:extLst>
          </p:cNvPr>
          <p:cNvSpPr/>
          <p:nvPr/>
        </p:nvSpPr>
        <p:spPr>
          <a:xfrm>
            <a:off x="6627303" y="2947189"/>
            <a:ext cx="1258348" cy="3233781"/>
          </a:xfrm>
          <a:prstGeom prst="round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aside</a:t>
            </a:r>
            <a:endParaRPr lang="ko-KR" altLang="en-US" sz="2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F8BD6B34-8360-4226-9842-F9BD22F649FE}"/>
              </a:ext>
            </a:extLst>
          </p:cNvPr>
          <p:cNvSpPr/>
          <p:nvPr/>
        </p:nvSpPr>
        <p:spPr>
          <a:xfrm>
            <a:off x="1268137" y="6255800"/>
            <a:ext cx="6618912" cy="30438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accent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footer           </a:t>
            </a:r>
            <a:endParaRPr lang="ko-KR" altLang="en-US" sz="2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accent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06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3FF545C-6709-4499-A7D8-8C6052F90A56}"/>
              </a:ext>
            </a:extLst>
          </p:cNvPr>
          <p:cNvSpPr/>
          <p:nvPr/>
        </p:nvSpPr>
        <p:spPr>
          <a:xfrm>
            <a:off x="2122397" y="2546431"/>
            <a:ext cx="5000263" cy="2797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2B22EAE-1838-4936-B9BC-A369EEA7E203}"/>
              </a:ext>
            </a:extLst>
          </p:cNvPr>
          <p:cNvSpPr/>
          <p:nvPr/>
        </p:nvSpPr>
        <p:spPr>
          <a:xfrm>
            <a:off x="3085658" y="3077457"/>
            <a:ext cx="2855410" cy="585164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3800" spc="-187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CSS3</a:t>
            </a:r>
            <a:endParaRPr lang="ko-KR" altLang="en-US" sz="13800" spc="-187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4613740-F930-4FE6-8184-D5EB57027AC8}"/>
              </a:ext>
            </a:extLst>
          </p:cNvPr>
          <p:cNvSpPr/>
          <p:nvPr/>
        </p:nvSpPr>
        <p:spPr>
          <a:xfrm>
            <a:off x="2939866" y="3713154"/>
            <a:ext cx="3441269" cy="1631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9A8675E8-2E17-4D9B-A7C6-DDBE1ACA39AF}"/>
              </a:ext>
            </a:extLst>
          </p:cNvPr>
          <p:cNvSpPr/>
          <p:nvPr/>
        </p:nvSpPr>
        <p:spPr>
          <a:xfrm>
            <a:off x="2998655" y="4143881"/>
            <a:ext cx="31466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spc="-8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PART2 </a:t>
            </a:r>
            <a:r>
              <a:rPr lang="ko-KR" altLang="en-US" sz="1600" b="1" spc="-8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ㅣ 창업 안드로이드 앱 프로젝트</a:t>
            </a:r>
            <a:endParaRPr lang="ko-KR" altLang="en-US" sz="1600" b="1" spc="-8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02C7F02F-8459-4DD7-805B-4A5785723CD7}"/>
              </a:ext>
            </a:extLst>
          </p:cNvPr>
          <p:cNvCxnSpPr>
            <a:cxnSpLocks/>
          </p:cNvCxnSpPr>
          <p:nvPr/>
        </p:nvCxnSpPr>
        <p:spPr>
          <a:xfrm>
            <a:off x="2944139" y="4509449"/>
            <a:ext cx="3255722" cy="0"/>
          </a:xfrm>
          <a:prstGeom prst="line">
            <a:avLst/>
          </a:prstGeom>
          <a:ln w="19050">
            <a:solidFill>
              <a:srgbClr val="757993">
                <a:alpha val="3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9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084F4"/>
        </a:solidFill>
      </a:spPr>
      <a:bodyPr wrap="none" anchor="ctr">
        <a:noAutofit/>
      </a:bodyPr>
      <a:lstStyle>
        <a:defPPr algn="ctr">
          <a:defRPr sz="1200" b="1" spc="-100" smtClean="0">
            <a:ln>
              <a:solidFill>
                <a:prstClr val="white">
                  <a:lumMod val="85000"/>
                  <a:alpha val="9000"/>
                </a:prstClr>
              </a:solidFill>
            </a:ln>
            <a:solidFill>
              <a:schemeClr val="bg1"/>
            </a:solidFill>
            <a:latin typeface="아리따-돋움(TTF)-Medium" panose="02020603020101020101" pitchFamily="18" charset="-127"/>
            <a:ea typeface="아리따-돋움(TTF)-Medium" panose="02020603020101020101" pitchFamily="18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6309</TotalTime>
  <Words>889</Words>
  <Application>Microsoft Office PowerPoint</Application>
  <PresentationFormat>화면 슬라이드 쇼(4:3)</PresentationFormat>
  <Paragraphs>289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굴림</vt:lpstr>
      <vt:lpstr>Arial</vt:lpstr>
      <vt:lpstr>Calibri</vt:lpstr>
      <vt:lpstr>Calibri Light</vt:lpstr>
      <vt:lpstr>Consolas</vt:lpstr>
      <vt:lpstr>아리따-돋움(TTF)-Medium</vt:lpstr>
      <vt:lpstr>맑은 고딕</vt:lpstr>
      <vt:lpstr>나눔스퀘어라운드 Bold</vt:lpstr>
      <vt:lpstr>나눔스퀘어라운드 ExtraBold</vt:lpstr>
      <vt:lpstr>HY견고딕</vt:lpstr>
      <vt:lpstr>아리따-돋움(TTF)-Bold</vt:lpstr>
      <vt:lpstr>Office 테마</vt:lpstr>
      <vt:lpstr>PowerPoint 프레젠테이션</vt:lpstr>
      <vt:lpstr>PowerPoint 프레젠테이션</vt:lpstr>
      <vt:lpstr>PowerPoint 프레젠테이션</vt:lpstr>
      <vt:lpstr>HTML5</vt:lpstr>
      <vt:lpstr>HTML5</vt:lpstr>
      <vt:lpstr>HTML5</vt:lpstr>
      <vt:lpstr>HTML5</vt:lpstr>
      <vt:lpstr>HTML5</vt:lpstr>
      <vt:lpstr>PowerPoint 프레젠테이션</vt:lpstr>
      <vt:lpstr>CSS3</vt:lpstr>
      <vt:lpstr>CSS3</vt:lpstr>
      <vt:lpstr>CSS3</vt:lpstr>
      <vt:lpstr>CSS3</vt:lpstr>
      <vt:lpstr>CSS3</vt:lpstr>
      <vt:lpstr>CSS3</vt:lpstr>
      <vt:lpstr>CSS3</vt:lpstr>
      <vt:lpstr>PowerPoint 프레젠테이션</vt:lpstr>
      <vt:lpstr>Homepage Design</vt:lpstr>
      <vt:lpstr>Homepage Design</vt:lpstr>
      <vt:lpstr>Homepage Design</vt:lpstr>
      <vt:lpstr>Homepage Design</vt:lpstr>
      <vt:lpstr>PowerPoint 프레젠테이션</vt:lpstr>
      <vt:lpstr>REFERENCE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Daeun Kim</dc:creator>
  <cp:lastModifiedBy>D7701</cp:lastModifiedBy>
  <cp:revision>102</cp:revision>
  <dcterms:created xsi:type="dcterms:W3CDTF">2018-08-29T18:01:22Z</dcterms:created>
  <dcterms:modified xsi:type="dcterms:W3CDTF">2019-10-11T02:00:01Z</dcterms:modified>
</cp:coreProperties>
</file>