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Garamon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000000"/>
          </p15:clr>
        </p15:guide>
      </p15:sldGuideLst>
    </p:ext>
    <p:ext uri="http://customooxmlschemas.google.com/">
      <go:slidesCustomData xmlns:go="http://customooxmlschemas.google.com/" r:id="rId29" roundtripDataSignature="AMtx7miemmPEkpdx4jJCqXvIDT/4KIcF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BA8271D-AEC5-4ECA-B8A8-ECDBDF96887E}">
  <a:tblStyle styleId="{8BA8271D-AEC5-4ECA-B8A8-ECDBDF96887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Garamond-bold.fntdata"/><Relationship Id="rId25" Type="http://schemas.openxmlformats.org/officeDocument/2006/relationships/font" Target="fonts/Garamond-regular.fntdata"/><Relationship Id="rId28" Type="http://schemas.openxmlformats.org/officeDocument/2006/relationships/font" Target="fonts/Garamond-boldItalic.fntdata"/><Relationship Id="rId27" Type="http://schemas.openxmlformats.org/officeDocument/2006/relationships/font" Target="fonts/Garamon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edc1bdb5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6edc1bdb5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edc1bdb5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6edc1bdb5e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dce67e6ee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7dce67e6ee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showMasterSp="0" type="title">
  <p:cSld name="TITLE">
    <p:spTree>
      <p:nvGrpSpPr>
        <p:cNvPr id="12" name="Shape 12"/>
        <p:cNvGrpSpPr/>
        <p:nvPr/>
      </p:nvGrpSpPr>
      <p:grpSpPr>
        <a:xfrm>
          <a:off x="0" y="0"/>
          <a:ext cx="0" cy="0"/>
          <a:chOff x="0" y="0"/>
          <a:chExt cx="0" cy="0"/>
        </a:xfrm>
      </p:grpSpPr>
      <p:sp>
        <p:nvSpPr>
          <p:cNvPr id="13" name="Google Shape;13;p6"/>
          <p:cNvSpPr/>
          <p:nvPr/>
        </p:nvSpPr>
        <p:spPr>
          <a:xfrm>
            <a:off x="0" y="-1"/>
            <a:ext cx="12192000" cy="4572001"/>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6"/>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464132"/>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6" name="Google Shape;16;p6"/>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9" name="Google Shape;19;p6"/>
          <p:cNvCxnSpPr/>
          <p:nvPr/>
        </p:nvCxnSpPr>
        <p:spPr>
          <a:xfrm rot="10800000">
            <a:off x="8386842" y="5264106"/>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74" name="Shape 74"/>
        <p:cNvGrpSpPr/>
        <p:nvPr/>
      </p:nvGrpSpPr>
      <p:grpSpPr>
        <a:xfrm>
          <a:off x="0" y="0"/>
          <a:ext cx="0" cy="0"/>
          <a:chOff x="0" y="0"/>
          <a:chExt cx="0" cy="0"/>
        </a:xfrm>
      </p:grpSpPr>
      <p:sp>
        <p:nvSpPr>
          <p:cNvPr id="75" name="Google Shape;75;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rot="5400000">
            <a:off x="3872484" y="-562355"/>
            <a:ext cx="4023360" cy="972007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7" name="Google Shape;77;p15"/>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竖排标题与文本" showMasterSp="0" type="vertTitleAndTx">
  <p:cSld name="VERTICAL_TITLE_AND_VERTICAL_TEXT">
    <p:spTree>
      <p:nvGrpSpPr>
        <p:cNvPr id="80" name="Shape 80"/>
        <p:cNvGrpSpPr/>
        <p:nvPr/>
      </p:nvGrpSpPr>
      <p:grpSpPr>
        <a:xfrm>
          <a:off x="0" y="0"/>
          <a:ext cx="0" cy="0"/>
          <a:chOff x="0" y="0"/>
          <a:chExt cx="0" cy="0"/>
        </a:xfrm>
      </p:grpSpPr>
      <p:sp>
        <p:nvSpPr>
          <p:cNvPr id="81" name="Google Shape;81;p16"/>
          <p:cNvSpPr txBox="1"/>
          <p:nvPr>
            <p:ph type="title"/>
          </p:nvPr>
        </p:nvSpPr>
        <p:spPr>
          <a:xfrm rot="5400000">
            <a:off x="7334250"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 type="body"/>
          </p:nvPr>
        </p:nvSpPr>
        <p:spPr>
          <a:xfrm rot="5400000">
            <a:off x="2076450"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16"/>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6"/>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86" name="Google Shape;86;p16"/>
          <p:cNvCxnSpPr/>
          <p:nvPr/>
        </p:nvCxnSpPr>
        <p:spPr>
          <a:xfrm rot="10800000">
            <a:off x="10058400" y="59263"/>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20" name="Shape 20"/>
        <p:cNvGrpSpPr/>
        <p:nvPr/>
      </p:nvGrpSpPr>
      <p:grpSpPr>
        <a:xfrm>
          <a:off x="0" y="0"/>
          <a:ext cx="0" cy="0"/>
          <a:chOff x="0" y="0"/>
          <a:chExt cx="0" cy="0"/>
        </a:xfrm>
      </p:grpSpPr>
      <p:sp>
        <p:nvSpPr>
          <p:cNvPr id="21" name="Google Shape;21;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 name="Google Shape;23;p7"/>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showMasterSp="0" type="secHead">
  <p:cSld name="SECTION_HEADER">
    <p:spTree>
      <p:nvGrpSpPr>
        <p:cNvPr id="26" name="Shape 26"/>
        <p:cNvGrpSpPr/>
        <p:nvPr/>
      </p:nvGrpSpPr>
      <p:grpSpPr>
        <a:xfrm>
          <a:off x="0" y="0"/>
          <a:ext cx="0" cy="0"/>
          <a:chOff x="0" y="0"/>
          <a:chExt cx="0" cy="0"/>
        </a:xfrm>
      </p:grpSpPr>
      <p:sp>
        <p:nvSpPr>
          <p:cNvPr id="27" name="Google Shape;27;p8"/>
          <p:cNvSpPr/>
          <p:nvPr/>
        </p:nvSpPr>
        <p:spPr>
          <a:xfrm>
            <a:off x="0" y="-1"/>
            <a:ext cx="12192000" cy="4572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b="0"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464132"/>
                </a:solidFill>
              </a:defRPr>
            </a:lvl1pPr>
            <a:lvl2pPr indent="-228600" lvl="1" marL="914400" algn="l">
              <a:lnSpc>
                <a:spcPct val="90000"/>
              </a:lnSpc>
              <a:spcBef>
                <a:spcPts val="200"/>
              </a:spcBef>
              <a:spcAft>
                <a:spcPts val="0"/>
              </a:spcAft>
              <a:buSzPts val="1800"/>
              <a:buNone/>
              <a:defRPr sz="1800">
                <a:solidFill>
                  <a:srgbClr val="8C8B8A"/>
                </a:solidFill>
              </a:defRPr>
            </a:lvl2pPr>
            <a:lvl3pPr indent="-228600" lvl="2" marL="1371600" algn="l">
              <a:lnSpc>
                <a:spcPct val="90000"/>
              </a:lnSpc>
              <a:spcBef>
                <a:spcPts val="400"/>
              </a:spcBef>
              <a:spcAft>
                <a:spcPts val="0"/>
              </a:spcAft>
              <a:buSzPts val="1600"/>
              <a:buNone/>
              <a:defRPr sz="1600">
                <a:solidFill>
                  <a:srgbClr val="8C8B8A"/>
                </a:solidFill>
              </a:defRPr>
            </a:lvl3pPr>
            <a:lvl4pPr indent="-228600" lvl="3" marL="1828800" algn="l">
              <a:lnSpc>
                <a:spcPct val="90000"/>
              </a:lnSpc>
              <a:spcBef>
                <a:spcPts val="400"/>
              </a:spcBef>
              <a:spcAft>
                <a:spcPts val="0"/>
              </a:spcAft>
              <a:buSzPts val="1400"/>
              <a:buNone/>
              <a:defRPr sz="1400">
                <a:solidFill>
                  <a:srgbClr val="8C8B8A"/>
                </a:solidFill>
              </a:defRPr>
            </a:lvl4pPr>
            <a:lvl5pPr indent="-228600" lvl="4" marL="2286000" algn="l">
              <a:lnSpc>
                <a:spcPct val="90000"/>
              </a:lnSpc>
              <a:spcBef>
                <a:spcPts val="400"/>
              </a:spcBef>
              <a:spcAft>
                <a:spcPts val="0"/>
              </a:spcAft>
              <a:buSzPts val="1400"/>
              <a:buNone/>
              <a:defRPr sz="1400">
                <a:solidFill>
                  <a:srgbClr val="8C8B8A"/>
                </a:solidFill>
              </a:defRPr>
            </a:lvl5pPr>
            <a:lvl6pPr indent="-228600" lvl="5" marL="2743200" algn="l">
              <a:lnSpc>
                <a:spcPct val="90000"/>
              </a:lnSpc>
              <a:spcBef>
                <a:spcPts val="400"/>
              </a:spcBef>
              <a:spcAft>
                <a:spcPts val="0"/>
              </a:spcAft>
              <a:buSzPts val="1400"/>
              <a:buNone/>
              <a:defRPr sz="1400">
                <a:solidFill>
                  <a:srgbClr val="8C8B8A"/>
                </a:solidFill>
              </a:defRPr>
            </a:lvl6pPr>
            <a:lvl7pPr indent="-228600" lvl="6" marL="3200400" algn="l">
              <a:lnSpc>
                <a:spcPct val="90000"/>
              </a:lnSpc>
              <a:spcBef>
                <a:spcPts val="400"/>
              </a:spcBef>
              <a:spcAft>
                <a:spcPts val="0"/>
              </a:spcAft>
              <a:buSzPts val="1400"/>
              <a:buNone/>
              <a:defRPr sz="1400">
                <a:solidFill>
                  <a:srgbClr val="8C8B8A"/>
                </a:solidFill>
              </a:defRPr>
            </a:lvl7pPr>
            <a:lvl8pPr indent="-228600" lvl="7" marL="3657600" algn="l">
              <a:lnSpc>
                <a:spcPct val="90000"/>
              </a:lnSpc>
              <a:spcBef>
                <a:spcPts val="400"/>
              </a:spcBef>
              <a:spcAft>
                <a:spcPts val="0"/>
              </a:spcAft>
              <a:buSzPts val="1400"/>
              <a:buNone/>
              <a:defRPr sz="1400">
                <a:solidFill>
                  <a:srgbClr val="8C8B8A"/>
                </a:solidFill>
              </a:defRPr>
            </a:lvl8pPr>
            <a:lvl9pPr indent="-228600" lvl="8" marL="4114800" algn="l">
              <a:lnSpc>
                <a:spcPct val="90000"/>
              </a:lnSpc>
              <a:spcBef>
                <a:spcPts val="400"/>
              </a:spcBef>
              <a:spcAft>
                <a:spcPts val="400"/>
              </a:spcAft>
              <a:buSzPts val="1400"/>
              <a:buNone/>
              <a:defRPr sz="1400">
                <a:solidFill>
                  <a:srgbClr val="8C8B8A"/>
                </a:solidFill>
              </a:defRPr>
            </a:lvl9pPr>
          </a:lstStyle>
          <a:p/>
        </p:txBody>
      </p:sp>
      <p:sp>
        <p:nvSpPr>
          <p:cNvPr id="30" name="Google Shape;30;p8"/>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33" name="Google Shape;33;p8"/>
          <p:cNvCxnSpPr/>
          <p:nvPr/>
        </p:nvCxnSpPr>
        <p:spPr>
          <a:xfrm rot="10800000">
            <a:off x="8386842" y="5264106"/>
            <a:ext cx="0" cy="914400"/>
          </a:xfrm>
          <a:prstGeom prst="straightConnector1">
            <a:avLst/>
          </a:prstGeom>
          <a:noFill/>
          <a:ln cap="flat" cmpd="sng" w="19050">
            <a:solidFill>
              <a:schemeClr val="accent3"/>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34" name="Shape 34"/>
        <p:cNvGrpSpPr/>
        <p:nvPr/>
      </p:nvGrpSpPr>
      <p:grpSpPr>
        <a:xfrm>
          <a:off x="0" y="0"/>
          <a:ext cx="0" cy="0"/>
          <a:chOff x="0" y="0"/>
          <a:chExt cx="0" cy="0"/>
        </a:xfrm>
      </p:grpSpPr>
      <p:sp>
        <p:nvSpPr>
          <p:cNvPr id="35" name="Google Shape;35;p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
          <p:cNvSpPr txBox="1"/>
          <p:nvPr>
            <p:ph idx="1" type="body"/>
          </p:nvPr>
        </p:nvSpPr>
        <p:spPr>
          <a:xfrm>
            <a:off x="1024128"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9"/>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9"/>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41" name="Shape 41"/>
        <p:cNvGrpSpPr/>
        <p:nvPr/>
      </p:nvGrpSpPr>
      <p:grpSpPr>
        <a:xfrm>
          <a:off x="0" y="0"/>
          <a:ext cx="0" cy="0"/>
          <a:chOff x="0" y="0"/>
          <a:chExt cx="0" cy="0"/>
        </a:xfrm>
      </p:grpSpPr>
      <p:sp>
        <p:nvSpPr>
          <p:cNvPr id="42" name="Google Shape;42;p1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4" name="Google Shape;44;p10"/>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10"/>
          <p:cNvSpPr txBox="1"/>
          <p:nvPr>
            <p:ph idx="3" type="body"/>
          </p:nvPr>
        </p:nvSpPr>
        <p:spPr>
          <a:xfrm>
            <a:off x="5989320"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10"/>
          <p:cNvSpPr txBox="1"/>
          <p:nvPr>
            <p:ph idx="4" type="body"/>
          </p:nvPr>
        </p:nvSpPr>
        <p:spPr>
          <a:xfrm>
            <a:off x="5989320"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0"/>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50" name="Shape 50"/>
        <p:cNvGrpSpPr/>
        <p:nvPr/>
      </p:nvGrpSpPr>
      <p:grpSpPr>
        <a:xfrm>
          <a:off x="0" y="0"/>
          <a:ext cx="0" cy="0"/>
          <a:chOff x="0" y="0"/>
          <a:chExt cx="0" cy="0"/>
        </a:xfrm>
      </p:grpSpPr>
      <p:sp>
        <p:nvSpPr>
          <p:cNvPr id="51" name="Google Shape;51;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type="blank">
  <p:cSld name="BLANK">
    <p:spTree>
      <p:nvGrpSpPr>
        <p:cNvPr id="55" name="Shape 55"/>
        <p:cNvGrpSpPr/>
        <p:nvPr/>
      </p:nvGrpSpPr>
      <p:grpSpPr>
        <a:xfrm>
          <a:off x="0" y="0"/>
          <a:ext cx="0" cy="0"/>
          <a:chOff x="0" y="0"/>
          <a:chExt cx="0" cy="0"/>
        </a:xfrm>
      </p:grpSpPr>
      <p:sp>
        <p:nvSpPr>
          <p:cNvPr id="56" name="Google Shape;56;p12"/>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2"/>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59" name="Shape 59"/>
        <p:cNvGrpSpPr/>
        <p:nvPr/>
      </p:nvGrpSpPr>
      <p:grpSpPr>
        <a:xfrm>
          <a:off x="0" y="0"/>
          <a:ext cx="0" cy="0"/>
          <a:chOff x="0" y="0"/>
          <a:chExt cx="0" cy="0"/>
        </a:xfrm>
      </p:grpSpPr>
      <p:sp>
        <p:nvSpPr>
          <p:cNvPr id="60" name="Google Shape;60;p13"/>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464132"/>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2" name="Google Shape;62;p13"/>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3" name="Google Shape;63;p13"/>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showMasterSp="0" type="picTx">
  <p:cSld name="PICTURE_WITH_CAPTION_TEXT">
    <p:spTree>
      <p:nvGrpSpPr>
        <p:cNvPr id="66" name="Shape 66"/>
        <p:cNvGrpSpPr/>
        <p:nvPr/>
      </p:nvGrpSpPr>
      <p:grpSpPr>
        <a:xfrm>
          <a:off x="0" y="0"/>
          <a:ext cx="0" cy="0"/>
          <a:chOff x="0" y="0"/>
          <a:chExt cx="0" cy="0"/>
        </a:xfrm>
      </p:grpSpPr>
      <p:sp>
        <p:nvSpPr>
          <p:cNvPr id="67" name="Google Shape;67;p14"/>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p:nvPr>
            <p:ph idx="2" type="pic"/>
          </p:nvPr>
        </p:nvSpPr>
        <p:spPr>
          <a:xfrm>
            <a:off x="0" y="-1"/>
            <a:ext cx="12188952" cy="4572000"/>
          </a:xfrm>
          <a:prstGeom prst="rect">
            <a:avLst/>
          </a:prstGeom>
          <a:solidFill>
            <a:srgbClr val="C3D7D7"/>
          </a:solidFill>
          <a:ln>
            <a:noFill/>
          </a:ln>
        </p:spPr>
        <p:txBody>
          <a:bodyPr anchorCtr="0" anchor="t" bIns="45700" lIns="457200" spcFirstLastPara="1" rIns="45700" wrap="square" tIns="365750">
            <a:normAutofit/>
          </a:bodyPr>
          <a:lstStyle>
            <a:lvl1pPr lvl="0" marR="0" rtl="0" algn="l">
              <a:lnSpc>
                <a:spcPct val="90000"/>
              </a:lnSpc>
              <a:spcBef>
                <a:spcPts val="1200"/>
              </a:spcBef>
              <a:spcAft>
                <a:spcPts val="0"/>
              </a:spcAft>
              <a:buClr>
                <a:schemeClr val="accent2"/>
              </a:buClr>
              <a:buSzPts val="3200"/>
              <a:buFont typeface="Twentieth Century"/>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2"/>
              </a:buClr>
              <a:buSzPts val="2800"/>
              <a:buFont typeface="Noto Sans Symbols"/>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2"/>
              </a:buClr>
              <a:buSzPts val="2400"/>
              <a:buFont typeface="Noto Sans Symbols"/>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2"/>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69" name="Google Shape;69;p14"/>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464132"/>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0" name="Google Shape;70;p14"/>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73" name="Google Shape;73;p14"/>
          <p:cNvCxnSpPr/>
          <p:nvPr/>
        </p:nvCxnSpPr>
        <p:spPr>
          <a:xfrm rot="10800000">
            <a:off x="8386842" y="5264106"/>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464132"/>
              </a:buClr>
              <a:buSzPts val="5000"/>
              <a:buFont typeface="Twentieth Century"/>
              <a:buNone/>
              <a:defRPr b="0" i="0" sz="5000" u="none" cap="none" strike="noStrike">
                <a:solidFill>
                  <a:srgbClr val="46413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2"/>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5"/>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46413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5"/>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46413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5"/>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5"/>
          <p:cNvCxnSpPr/>
          <p:nvPr/>
        </p:nvCxnSpPr>
        <p:spPr>
          <a:xfrm rot="10800000">
            <a:off x="762000" y="826324"/>
            <a:ext cx="0" cy="914400"/>
          </a:xfrm>
          <a:prstGeom prst="straightConnector1">
            <a:avLst/>
          </a:prstGeom>
          <a:noFill/>
          <a:ln cap="flat" cmpd="sng" w="1905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bbbbbw/CSCI6234_Projec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
          <p:cNvSpPr txBox="1"/>
          <p:nvPr>
            <p:ph type="ctrTitle"/>
          </p:nvPr>
        </p:nvSpPr>
        <p:spPr>
          <a:xfrm>
            <a:off x="624745" y="4254217"/>
            <a:ext cx="7772400" cy="70590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464132"/>
              </a:buClr>
              <a:buSzPts val="4000"/>
              <a:buFont typeface="Arial Rounded"/>
              <a:buNone/>
            </a:pPr>
            <a:r>
              <a:rPr b="1" lang="en-US">
                <a:latin typeface="Arial Rounded"/>
                <a:ea typeface="Arial Rounded"/>
                <a:cs typeface="Arial Rounded"/>
                <a:sym typeface="Arial Rounded"/>
              </a:rPr>
              <a:t>CSCI-6234 ASSIGNMENT 2</a:t>
            </a:r>
            <a:endParaRPr b="1">
              <a:latin typeface="Arial Rounded"/>
              <a:ea typeface="Arial Rounded"/>
              <a:cs typeface="Arial Rounded"/>
              <a:sym typeface="Arial Rounded"/>
            </a:endParaRPr>
          </a:p>
        </p:txBody>
      </p:sp>
      <p:sp>
        <p:nvSpPr>
          <p:cNvPr id="92" name="Google Shape;92;p1"/>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800"/>
              <a:buNone/>
            </a:pPr>
            <a:r>
              <a:rPr lang="en-US" sz="2800"/>
              <a:t>Use case model</a:t>
            </a:r>
            <a:endParaRPr sz="2800"/>
          </a:p>
        </p:txBody>
      </p:sp>
      <p:sp>
        <p:nvSpPr>
          <p:cNvPr id="93" name="Google Shape;93;p1"/>
          <p:cNvSpPr/>
          <p:nvPr/>
        </p:nvSpPr>
        <p:spPr>
          <a:xfrm>
            <a:off x="2932295" y="5535942"/>
            <a:ext cx="6096000" cy="65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Garamond"/>
                <a:ea typeface="Garamond"/>
                <a:cs typeface="Garamond"/>
                <a:sym typeface="Garamond"/>
              </a:rPr>
              <a:t>Team: CSCI 6234 – Team 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20"/>
              </a:spcBef>
              <a:spcAft>
                <a:spcPts val="0"/>
              </a:spcAft>
              <a:buClr>
                <a:srgbClr val="000000"/>
              </a:buClr>
              <a:buSzPts val="1400"/>
              <a:buFont typeface="Arial"/>
              <a:buNone/>
            </a:pPr>
            <a:r>
              <a:rPr b="0" i="0" lang="en-US" sz="1400" u="none" cap="none" strike="noStrike">
                <a:solidFill>
                  <a:srgbClr val="000000"/>
                </a:solidFill>
                <a:latin typeface="Garamond"/>
                <a:ea typeface="Garamond"/>
                <a:cs typeface="Garamond"/>
                <a:sym typeface="Garamond"/>
              </a:rPr>
              <a:t>Member: Binren Wang, Zhechao Wang, Zemao Song</a:t>
            </a:r>
            <a:endParaRPr b="0" i="0" sz="1400" u="none" cap="none" strike="noStrike">
              <a:solidFill>
                <a:srgbClr val="000000"/>
              </a:solidFill>
              <a:latin typeface="Garamond"/>
              <a:ea typeface="Garamond"/>
              <a:cs typeface="Garamond"/>
              <a:sym typeface="Garamond"/>
            </a:endParaRPr>
          </a:p>
          <a:p>
            <a:pPr indent="0" lvl="0" marL="0" marR="0" rtl="0" algn="l">
              <a:lnSpc>
                <a:spcPct val="100000"/>
              </a:lnSpc>
              <a:spcBef>
                <a:spcPts val="1020"/>
              </a:spcBef>
              <a:spcAft>
                <a:spcPts val="0"/>
              </a:spcAft>
              <a:buClr>
                <a:srgbClr val="000000"/>
              </a:buClr>
              <a:buSzPts val="1400"/>
              <a:buFont typeface="Arial"/>
              <a:buNone/>
            </a:pPr>
            <a:r>
              <a:rPr b="0" i="0" lang="en-US" sz="1400" u="none" cap="none" strike="noStrike">
                <a:solidFill>
                  <a:srgbClr val="000000"/>
                </a:solidFill>
                <a:latin typeface="Garamond"/>
                <a:ea typeface="Garamond"/>
                <a:cs typeface="Garamond"/>
                <a:sym typeface="Garamond"/>
              </a:rPr>
              <a:t>GitHub Url: </a:t>
            </a:r>
            <a:r>
              <a:rPr b="0" i="0" lang="en-US" sz="1100" u="sng" cap="none" strike="noStrike">
                <a:solidFill>
                  <a:schemeClr val="hlink"/>
                </a:solidFill>
                <a:latin typeface="Arial"/>
                <a:ea typeface="Arial"/>
                <a:cs typeface="Arial"/>
                <a:sym typeface="Arial"/>
                <a:hlinkClick r:id="rId3"/>
              </a:rPr>
              <a:t>https://github.com/bbbbbw/CSCI6234_Project</a:t>
            </a:r>
            <a:endParaRPr b="0" i="0" sz="1400" u="none" cap="none" strike="noStrike">
              <a:solidFill>
                <a:srgbClr val="000000"/>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50" name="Google Shape;150;p19"/>
          <p:cNvGraphicFramePr/>
          <p:nvPr/>
        </p:nvGraphicFramePr>
        <p:xfrm>
          <a:off x="3506629" y="2513348"/>
          <a:ext cx="3000000" cy="3000000"/>
        </p:xfrm>
        <a:graphic>
          <a:graphicData uri="http://schemas.openxmlformats.org/drawingml/2006/table">
            <a:tbl>
              <a:tblPr>
                <a:noFill/>
                <a:tableStyleId>{8BA8271D-AEC5-4ECA-B8A8-ECDBDF96887E}</a:tableStyleId>
              </a:tblPr>
              <a:tblGrid>
                <a:gridCol w="1280150"/>
                <a:gridCol w="3474725"/>
              </a:tblGrid>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MB02</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Watch Trailer</a:t>
                      </a:r>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This use case describe how a group member watches the trailer of a certain movie populated by the group moderator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a specific movie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System pops out a video window</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‘trailer’ button the on the page of a movie populated by the group moderator</a:t>
                      </a:r>
                      <a:endParaRPr b="0" i="0" sz="1200" u="none" cap="none" strike="noStrike">
                        <a:solidFill>
                          <a:srgbClr val="000000"/>
                        </a:solidFill>
                        <a:latin typeface="Calibri"/>
                        <a:ea typeface="Calibri"/>
                        <a:cs typeface="Calibri"/>
                        <a:sym typeface="Calibri"/>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pops out the trailer video window of the movie and starts playing</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1" name="Google Shape;151;p19"/>
          <p:cNvSpPr txBox="1"/>
          <p:nvPr>
            <p:ph idx="1" type="body"/>
          </p:nvPr>
        </p:nvSpPr>
        <p:spPr>
          <a:xfrm>
            <a:off x="1024128" y="4347875"/>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57" name="Google Shape;157;p20"/>
          <p:cNvGraphicFramePr/>
          <p:nvPr/>
        </p:nvGraphicFramePr>
        <p:xfrm>
          <a:off x="3506629" y="2513348"/>
          <a:ext cx="3000000" cy="3000000"/>
        </p:xfrm>
        <a:graphic>
          <a:graphicData uri="http://schemas.openxmlformats.org/drawingml/2006/table">
            <a:tbl>
              <a:tblPr>
                <a:noFill/>
                <a:tableStyleId>{8BA8271D-AEC5-4ECA-B8A8-ECDBDF96887E}</a:tableStyleId>
              </a:tblPr>
              <a:tblGrid>
                <a:gridCol w="1280150"/>
                <a:gridCol w="3474725"/>
              </a:tblGrid>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MB03</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Pull Reviews</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This use case describe how a group member see the reviews of a certain movie populated by the group moderator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a specific movie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System displays movie reviews</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goes to the ‘review’ section of the page of a movie populated by the group moderator</a:t>
                      </a:r>
                      <a:endParaRPr b="0" i="0" sz="1200" u="none" cap="none" strike="noStrike">
                        <a:solidFill>
                          <a:srgbClr val="000000"/>
                        </a:solidFill>
                        <a:latin typeface="Calibri"/>
                        <a:ea typeface="Calibri"/>
                        <a:cs typeface="Calibri"/>
                        <a:sym typeface="Calibri"/>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the reviews of the movie in the section</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8" name="Google Shape;158;p20"/>
          <p:cNvSpPr txBox="1"/>
          <p:nvPr>
            <p:ph idx="1" type="body"/>
          </p:nvPr>
        </p:nvSpPr>
        <p:spPr>
          <a:xfrm>
            <a:off x="1024028" y="4213400"/>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64" name="Google Shape;164;p21"/>
          <p:cNvGraphicFramePr/>
          <p:nvPr/>
        </p:nvGraphicFramePr>
        <p:xfrm>
          <a:off x="3506724" y="2330468"/>
          <a:ext cx="3000000" cy="3000000"/>
        </p:xfrm>
        <a:graphic>
          <a:graphicData uri="http://schemas.openxmlformats.org/drawingml/2006/table">
            <a:tbl>
              <a:tblPr>
                <a:noFill/>
                <a:tableStyleId>{8BA8271D-AEC5-4ECA-B8A8-ECDBDF96887E}</a:tableStyleId>
              </a:tblPr>
              <a:tblGrid>
                <a:gridCol w="1280150"/>
                <a:gridCol w="3474725"/>
              </a:tblGrid>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MB04</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Pull Group Movie List</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This use case describe how a group member search and/or browse the movie list populated by the group moderator[Exception: Movie name not exist]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member main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System displays required movies in the movie list</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‘movie list’ button </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pops out the whole movie list populated by the group moderator</a:t>
                      </a:r>
                      <a:endParaRPr b="0" i="0" sz="1200" u="none" cap="none" strike="noStrike">
                        <a:solidFill>
                          <a:srgbClr val="000000"/>
                        </a:solidFill>
                        <a:latin typeface="Calibri"/>
                        <a:ea typeface="Calibri"/>
                        <a:cs typeface="Calibri"/>
                        <a:sym typeface="Calibri"/>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could enter keywords and click ‘search’ button</a:t>
                      </a:r>
                      <a:endParaRPr b="0" i="0" sz="1200" u="none" cap="none" strike="noStrike">
                        <a:solidFill>
                          <a:srgbClr val="000000"/>
                        </a:solidFill>
                        <a:latin typeface="Calibri"/>
                        <a:ea typeface="Calibri"/>
                        <a:cs typeface="Calibri"/>
                        <a:sym typeface="Calibri"/>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pops out part of movie list according to the keywords provided by the group member</a:t>
                      </a:r>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5" name="Google Shape;165;p21"/>
          <p:cNvSpPr txBox="1"/>
          <p:nvPr>
            <p:ph idx="1" type="body"/>
          </p:nvPr>
        </p:nvSpPr>
        <p:spPr>
          <a:xfrm>
            <a:off x="1024129" y="4183168"/>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71" name="Google Shape;171;p22"/>
          <p:cNvGraphicFramePr/>
          <p:nvPr/>
        </p:nvGraphicFramePr>
        <p:xfrm>
          <a:off x="2607318" y="2084832"/>
          <a:ext cx="3000000" cy="3000000"/>
        </p:xfrm>
        <a:graphic>
          <a:graphicData uri="http://schemas.openxmlformats.org/drawingml/2006/table">
            <a:tbl>
              <a:tblPr>
                <a:noFill/>
                <a:tableStyleId>{8BA8271D-AEC5-4ECA-B8A8-ECDBDF96887E}</a:tableStyleId>
              </a:tblPr>
              <a:tblGrid>
                <a:gridCol w="1764400"/>
                <a:gridCol w="4789100"/>
              </a:tblGrid>
              <a:tr h="25905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MB05</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905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Vote For Event</a:t>
                      </a:r>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44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This use case describe how a group member votes for movies they want and do not want to watch in a specific movie watching event created by the moderator [Exception: </a:t>
                      </a:r>
                      <a:r>
                        <a:rPr lang="en-US" sz="1200">
                          <a:latin typeface="Calibri"/>
                          <a:ea typeface="Calibri"/>
                          <a:cs typeface="Calibri"/>
                          <a:sym typeface="Calibri"/>
                        </a:rPr>
                        <a:t>Not valid voting period</a:t>
                      </a:r>
                      <a:r>
                        <a:rPr b="0" i="0" lang="en-US" sz="1200" u="none" cap="none" strike="noStrike">
                          <a:solidFill>
                            <a:srgbClr val="000000"/>
                          </a:solidFill>
                          <a:latin typeface="Calibri"/>
                          <a:ea typeface="Calibri"/>
                          <a:cs typeface="Calibri"/>
                          <a:sym typeface="Calibri"/>
                        </a:rPr>
                        <a: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498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member main page</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At least an active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905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System records the votes</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739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‘active event’ button of the page</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pops out all the events created by the moderator which member could vote for</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a certain event</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displays the voting area for the event consists of the movie list</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‘for’ or ‘against’ button of one or more movies</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records the voting result into database</a:t>
                      </a:r>
                      <a:endParaRPr b="1"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2" name="Google Shape;172;p22"/>
          <p:cNvSpPr txBox="1"/>
          <p:nvPr>
            <p:ph idx="1" type="body"/>
          </p:nvPr>
        </p:nvSpPr>
        <p:spPr>
          <a:xfrm>
            <a:off x="1098733" y="3673378"/>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78" name="Google Shape;178;p23"/>
          <p:cNvGraphicFramePr/>
          <p:nvPr/>
        </p:nvGraphicFramePr>
        <p:xfrm>
          <a:off x="3506629" y="2651442"/>
          <a:ext cx="3000000" cy="3000000"/>
        </p:xfrm>
        <a:graphic>
          <a:graphicData uri="http://schemas.openxmlformats.org/drawingml/2006/table">
            <a:tbl>
              <a:tblPr>
                <a:noFill/>
                <a:tableStyleId>{8BA8271D-AEC5-4ECA-B8A8-ECDBDF96887E}</a:tableStyleId>
              </a:tblPr>
              <a:tblGrid>
                <a:gridCol w="1280150"/>
                <a:gridCol w="3474725"/>
              </a:tblGrid>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MR01 (MR stands for group moderator)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Invitation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This use case describe how group moderator generate an invitation hash code, so that moderator can give it to someone let them join his/her group</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User is a group moderator</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New invitation code for this group generated</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moderator opens its group manage page</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moderator clicks ‘invite’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generates a new hash code for invitation, adds it to the database, and displays the hash code for copy</a:t>
                      </a:r>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84" name="Google Shape;184;p24"/>
          <p:cNvGraphicFramePr/>
          <p:nvPr/>
        </p:nvGraphicFramePr>
        <p:xfrm>
          <a:off x="2329805" y="2187599"/>
          <a:ext cx="3000000" cy="3000000"/>
        </p:xfrm>
        <a:graphic>
          <a:graphicData uri="http://schemas.openxmlformats.org/drawingml/2006/table">
            <a:tbl>
              <a:tblPr>
                <a:noFill/>
                <a:tableStyleId>{8BA8271D-AEC5-4ECA-B8A8-ECDBDF96887E}</a:tableStyleId>
              </a:tblPr>
              <a:tblGrid>
                <a:gridCol w="1913875"/>
                <a:gridCol w="5194825"/>
              </a:tblGrid>
              <a:tr h="2320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ID</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MR02</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20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Title</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Pull Movie List</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152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Description</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This use case describes the process how moderator can get a movie list, that moderator can pick some movies to populate the group list [</a:t>
                      </a:r>
                      <a:r>
                        <a:rPr lang="en-US" sz="1200">
                          <a:latin typeface="Calibri"/>
                          <a:ea typeface="Calibri"/>
                          <a:cs typeface="Calibri"/>
                          <a:sym typeface="Calibri"/>
                        </a:rPr>
                        <a:t>Exception: No search result found</a:t>
                      </a:r>
                      <a:r>
                        <a:rPr b="0" i="0" lang="en-US" sz="1200" u="none" cap="none" strike="noStrike">
                          <a:solidFill>
                            <a:srgbClr val="000000"/>
                          </a:solidFill>
                          <a:latin typeface="Calibri"/>
                          <a:ea typeface="Calibri"/>
                          <a:cs typeface="Calibri"/>
                          <a:sym typeface="Calibri"/>
                        </a:rPr>
                        <a:t>]</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152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Pre-Condition</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Moderator is on the group manage main page</a:t>
                      </a:r>
                      <a:endParaRPr b="0" i="0" sz="1200" u="none" cap="none" strike="noStrike">
                        <a:solidFill>
                          <a:srgbClr val="000000"/>
                        </a:solidFill>
                        <a:latin typeface="Noto Sans Symbols"/>
                        <a:ea typeface="Noto Sans Symbols"/>
                        <a:cs typeface="Noto Sans Symbols"/>
                        <a:sym typeface="Noto Sans Symbols"/>
                      </a:endParaRPr>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20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Post-Condition</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Moderator see a clickable movie list</a:t>
                      </a:r>
                      <a:endParaRPr b="0" i="0" sz="1200" u="none" cap="none" strike="noStrike">
                        <a:solidFill>
                          <a:srgbClr val="000000"/>
                        </a:solidFill>
                        <a:latin typeface="Noto Sans Symbols"/>
                        <a:ea typeface="Noto Sans Symbols"/>
                        <a:cs typeface="Noto Sans Symbols"/>
                        <a:sym typeface="Noto Sans Symbols"/>
                      </a:endParaRPr>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4345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Steps</a:t>
                      </a:r>
                      <a:endParaRPr sz="1800" u="none" cap="none" strike="noStrike"/>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displays a search bar and a ‘generate’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‘generate’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requests a list of movies by popularity from API</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handles the received data, and displays them as a clickable list for moderator</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enter a key word in search bar, and click ‘search’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request, and requests a list of movies by the keyword movie search from API</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handles the received data, and displays them as a clickable list for moderator</a:t>
                      </a:r>
                      <a:endParaRPr/>
                    </a:p>
                  </a:txBody>
                  <a:tcPr marT="38675" marB="38675" marR="58025" marL="580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90" name="Google Shape;190;p25"/>
          <p:cNvGraphicFramePr/>
          <p:nvPr/>
        </p:nvGraphicFramePr>
        <p:xfrm>
          <a:off x="3507004" y="2285725"/>
          <a:ext cx="3000000" cy="3000000"/>
        </p:xfrm>
        <a:graphic>
          <a:graphicData uri="http://schemas.openxmlformats.org/drawingml/2006/table">
            <a:tbl>
              <a:tblPr>
                <a:noFill/>
                <a:tableStyleId>{8BA8271D-AEC5-4ECA-B8A8-ECDBDF96887E}</a:tableStyleId>
              </a:tblPr>
              <a:tblGrid>
                <a:gridCol w="1279950"/>
                <a:gridCol w="3474175"/>
              </a:tblGrid>
              <a:tr h="2742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MR03</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2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Populate Group Movie List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2282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This use case describes the method how moderator can add a movie to the group list. So after that, all group members can see that movie information on group member page.[Exception: Movie already existed in the group list]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99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 </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 movie list is displayed</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2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 new movie is in the group list</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370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a movie in the movie list</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displays the movie information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Once moderator finds a movie preferred, clicks ‘add’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adds the movie information into the database</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These steps can be done multiple times until moderator closes the movie list</a:t>
                      </a:r>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1" name="Google Shape;191;p25"/>
          <p:cNvSpPr txBox="1"/>
          <p:nvPr>
            <p:ph idx="1" type="body"/>
          </p:nvPr>
        </p:nvSpPr>
        <p:spPr>
          <a:xfrm>
            <a:off x="1024128" y="4020681"/>
            <a:ext cx="184731" cy="553998"/>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97" name="Google Shape;197;p26"/>
          <p:cNvGraphicFramePr/>
          <p:nvPr/>
        </p:nvGraphicFramePr>
        <p:xfrm>
          <a:off x="3506629" y="2468562"/>
          <a:ext cx="3000000" cy="3000000"/>
        </p:xfrm>
        <a:graphic>
          <a:graphicData uri="http://schemas.openxmlformats.org/drawingml/2006/table">
            <a:tbl>
              <a:tblPr>
                <a:noFill/>
                <a:tableStyleId>{8BA8271D-AEC5-4ECA-B8A8-ECDBDF96887E}</a:tableStyleId>
              </a:tblPr>
              <a:tblGrid>
                <a:gridCol w="1280150"/>
                <a:gridCol w="3474725"/>
              </a:tblGrid>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MR04</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Create Movie Watching Event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This use case describes how moderator can start a movie watch event. So all group member can see it in their member page and go to the theater at that moment </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 </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main group manage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 movie watching event start</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’watch event’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request, and displays a window asking moderator to fill the event date and time</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fills the information and clicks ‘create’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request, and adds the event to the database</a:t>
                      </a:r>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203" name="Google Shape;203;p27"/>
          <p:cNvGraphicFramePr/>
          <p:nvPr/>
        </p:nvGraphicFramePr>
        <p:xfrm>
          <a:off x="1711129" y="2084832"/>
          <a:ext cx="3000000" cy="3000000"/>
        </p:xfrm>
        <a:graphic>
          <a:graphicData uri="http://schemas.openxmlformats.org/drawingml/2006/table">
            <a:tbl>
              <a:tblPr>
                <a:noFill/>
                <a:tableStyleId>{8BA8271D-AEC5-4ECA-B8A8-ECDBDF96887E}</a:tableStyleId>
              </a:tblPr>
              <a:tblGrid>
                <a:gridCol w="2247025"/>
                <a:gridCol w="6099050"/>
              </a:tblGrid>
              <a:tr h="1774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MR05</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74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Create Voting Event</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072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This use case describes how moderator can start a movie voting event. Once a voting event starts, all group member can see it and join the event. And the event history will be recorded and available for review to all group members. [Exception: Watching event not valid]</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41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main group manage page</a:t>
                      </a:r>
                      <a:endParaRPr b="0" i="0" sz="1200" u="none" cap="none" strike="noStrike">
                        <a:solidFill>
                          <a:srgbClr val="000000"/>
                        </a:solidFill>
                        <a:latin typeface="Noto Sans Symbols"/>
                        <a:ea typeface="Noto Sans Symbols"/>
                        <a:cs typeface="Noto Sans Symbols"/>
                        <a:sym typeface="Noto Sans Symbols"/>
                      </a:endParaRPr>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74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An active movie voting event starts</a:t>
                      </a:r>
                      <a:endParaRPr b="0" i="0" sz="1200" u="none" cap="none" strike="noStrike">
                        <a:solidFill>
                          <a:srgbClr val="000000"/>
                        </a:solidFill>
                        <a:latin typeface="Noto Sans Symbols"/>
                        <a:ea typeface="Noto Sans Symbols"/>
                        <a:cs typeface="Noto Sans Symbols"/>
                        <a:sym typeface="Noto Sans Symbols"/>
                      </a:endParaRPr>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25475">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‘create voting event’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display a window ask moderator to fill the event information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 button in the window</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display the search bar</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enters the keyword in the search bar, and clicks the ‘search’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 and request movie data via keyword movie search from API</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handles the data, and display the list of movies as search result under the search bar</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 near the movie name to add it to the event movie list </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Search process can be done multiple time until moderator closes the search bar</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selects the event start time, end time and the related movie watching event</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Moderator clicks ‘start’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requests, and adds the event to the database</a:t>
                      </a:r>
                      <a:endParaRPr/>
                    </a:p>
                  </a:txBody>
                  <a:tcPr marT="29575" marB="29575" marR="44375" marL="443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7" name="Shape 97"/>
        <p:cNvGrpSpPr/>
        <p:nvPr/>
      </p:nvGrpSpPr>
      <p:grpSpPr>
        <a:xfrm>
          <a:off x="0" y="0"/>
          <a:ext cx="0" cy="0"/>
          <a:chOff x="0" y="0"/>
          <a:chExt cx="0" cy="0"/>
        </a:xfrm>
      </p:grpSpPr>
      <p:sp>
        <p:nvSpPr>
          <p:cNvPr id="98" name="Google Shape;98;p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ACTORS</a:t>
            </a:r>
            <a:endParaRPr b="1">
              <a:latin typeface="Arial Rounded"/>
              <a:ea typeface="Arial Rounded"/>
              <a:cs typeface="Arial Rounded"/>
              <a:sym typeface="Arial Rounded"/>
            </a:endParaRPr>
          </a:p>
        </p:txBody>
      </p:sp>
      <p:sp>
        <p:nvSpPr>
          <p:cNvPr id="99" name="Google Shape;99;p2"/>
          <p:cNvSpPr txBox="1"/>
          <p:nvPr>
            <p:ph idx="1" type="body"/>
          </p:nvPr>
        </p:nvSpPr>
        <p:spPr>
          <a:xfrm>
            <a:off x="1525647" y="2267338"/>
            <a:ext cx="8717034" cy="3990600"/>
          </a:xfrm>
          <a:prstGeom prst="rect">
            <a:avLst/>
          </a:prstGeom>
          <a:noFill/>
          <a:ln>
            <a:noFill/>
          </a:ln>
        </p:spPr>
        <p:txBody>
          <a:bodyPr anchorCtr="0" anchor="t" bIns="45700" lIns="45700" spcFirstLastPara="1" rIns="45700" wrap="square" tIns="45700">
            <a:normAutofit/>
          </a:bodyPr>
          <a:lstStyle/>
          <a:p>
            <a:pPr indent="-317500" lvl="0" marL="457200" rtl="0" algn="l">
              <a:lnSpc>
                <a:spcPct val="90000"/>
              </a:lnSpc>
              <a:spcBef>
                <a:spcPts val="0"/>
              </a:spcBef>
              <a:spcAft>
                <a:spcPts val="0"/>
              </a:spcAft>
              <a:buSzPts val="2200"/>
              <a:buFont typeface="Twentieth Century"/>
              <a:buNone/>
            </a:pPr>
            <a:r>
              <a:t/>
            </a:r>
            <a:endParaRPr/>
          </a:p>
          <a:p>
            <a:pPr indent="-457200" lvl="0" marL="457200" rtl="0" algn="l">
              <a:lnSpc>
                <a:spcPct val="90000"/>
              </a:lnSpc>
              <a:spcBef>
                <a:spcPts val="1400"/>
              </a:spcBef>
              <a:spcAft>
                <a:spcPts val="0"/>
              </a:spcAft>
              <a:buSzPts val="2200"/>
              <a:buFont typeface="Twentieth Century"/>
              <a:buAutoNum type="arabicPeriod"/>
            </a:pPr>
            <a:r>
              <a:rPr b="1" i="1" lang="en-US" sz="2400">
                <a:latin typeface="Calibri"/>
                <a:ea typeface="Calibri"/>
                <a:cs typeface="Calibri"/>
                <a:sym typeface="Calibri"/>
              </a:rPr>
              <a:t>Normal User</a:t>
            </a:r>
            <a:r>
              <a:rPr lang="en-US" sz="2400">
                <a:latin typeface="Calibri"/>
                <a:ea typeface="Calibri"/>
                <a:cs typeface="Calibri"/>
                <a:sym typeface="Calibri"/>
              </a:rPr>
              <a:t>: Elementary user of the system. </a:t>
            </a:r>
            <a:endParaRPr sz="2400">
              <a:latin typeface="Calibri"/>
              <a:ea typeface="Calibri"/>
              <a:cs typeface="Calibri"/>
              <a:sym typeface="Calibri"/>
            </a:endParaRPr>
          </a:p>
          <a:p>
            <a:pPr indent="-457200" lvl="0" marL="457200" rtl="0" algn="l">
              <a:lnSpc>
                <a:spcPct val="90000"/>
              </a:lnSpc>
              <a:spcBef>
                <a:spcPts val="1400"/>
              </a:spcBef>
              <a:spcAft>
                <a:spcPts val="0"/>
              </a:spcAft>
              <a:buSzPts val="2200"/>
              <a:buFont typeface="Twentieth Century"/>
              <a:buAutoNum type="arabicPeriod"/>
            </a:pPr>
            <a:r>
              <a:rPr b="1" i="1" lang="en-US" sz="2400">
                <a:latin typeface="Calibri"/>
                <a:ea typeface="Calibri"/>
                <a:cs typeface="Calibri"/>
                <a:sym typeface="Calibri"/>
              </a:rPr>
              <a:t>Group Member</a:t>
            </a:r>
            <a:r>
              <a:rPr lang="en-US" sz="2400">
                <a:latin typeface="Calibri"/>
                <a:ea typeface="Calibri"/>
                <a:cs typeface="Calibri"/>
                <a:sym typeface="Calibri"/>
              </a:rPr>
              <a:t>: Participants of a movie watcher group. Subclass of normal user.</a:t>
            </a:r>
            <a:endParaRPr sz="2400">
              <a:latin typeface="Calibri"/>
              <a:ea typeface="Calibri"/>
              <a:cs typeface="Calibri"/>
              <a:sym typeface="Calibri"/>
            </a:endParaRPr>
          </a:p>
          <a:p>
            <a:pPr indent="-457200" lvl="0" marL="457200" rtl="0" algn="l">
              <a:lnSpc>
                <a:spcPct val="90000"/>
              </a:lnSpc>
              <a:spcBef>
                <a:spcPts val="1400"/>
              </a:spcBef>
              <a:spcAft>
                <a:spcPts val="0"/>
              </a:spcAft>
              <a:buSzPts val="2200"/>
              <a:buFont typeface="Twentieth Century"/>
              <a:buAutoNum type="arabicPeriod"/>
            </a:pPr>
            <a:r>
              <a:rPr b="1" i="1" lang="en-US" sz="2400">
                <a:latin typeface="Calibri"/>
                <a:ea typeface="Calibri"/>
                <a:cs typeface="Calibri"/>
                <a:sym typeface="Calibri"/>
              </a:rPr>
              <a:t>Group Moderator</a:t>
            </a:r>
            <a:r>
              <a:rPr lang="en-US" sz="2400">
                <a:latin typeface="Calibri"/>
                <a:ea typeface="Calibri"/>
                <a:cs typeface="Calibri"/>
                <a:sym typeface="Calibri"/>
              </a:rPr>
              <a:t>: Organizer of a movie watcher group. Subclass of group member.</a:t>
            </a:r>
            <a:endParaRPr sz="2400">
              <a:latin typeface="Calibri"/>
              <a:ea typeface="Calibri"/>
              <a:cs typeface="Calibri"/>
              <a:sym typeface="Calibri"/>
            </a:endParaRPr>
          </a:p>
          <a:p>
            <a:pPr indent="0" lvl="0" marL="0" rtl="0" algn="l">
              <a:lnSpc>
                <a:spcPct val="90000"/>
              </a:lnSpc>
              <a:spcBef>
                <a:spcPts val="1400"/>
              </a:spcBef>
              <a:spcAft>
                <a:spcPts val="0"/>
              </a:spcAft>
              <a:buSzPts val="1800"/>
              <a:buNone/>
            </a:pPr>
            <a:r>
              <a:t/>
            </a:r>
            <a:endParaRPr/>
          </a:p>
          <a:p>
            <a:pPr indent="-317500" lvl="0" marL="457200" rtl="0" algn="l">
              <a:lnSpc>
                <a:spcPct val="90000"/>
              </a:lnSpc>
              <a:spcBef>
                <a:spcPts val="1400"/>
              </a:spcBef>
              <a:spcAft>
                <a:spcPts val="0"/>
              </a:spcAft>
              <a:buSzPts val="2200"/>
              <a:buFont typeface="Twentieth Century"/>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3"/>
          <p:cNvSpPr txBox="1"/>
          <p:nvPr>
            <p:ph type="title"/>
          </p:nvPr>
        </p:nvSpPr>
        <p:spPr>
          <a:xfrm>
            <a:off x="1024125" y="585225"/>
            <a:ext cx="104949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USE CASES OF NORMAL USER </a:t>
            </a:r>
            <a:endParaRPr b="1">
              <a:latin typeface="Arial Rounded"/>
              <a:ea typeface="Arial Rounded"/>
              <a:cs typeface="Arial Rounded"/>
              <a:sym typeface="Arial Rounded"/>
            </a:endParaRPr>
          </a:p>
        </p:txBody>
      </p:sp>
      <p:sp>
        <p:nvSpPr>
          <p:cNvPr id="105" name="Google Shape;105;p3"/>
          <p:cNvSpPr txBox="1"/>
          <p:nvPr>
            <p:ph idx="1" type="body"/>
          </p:nvPr>
        </p:nvSpPr>
        <p:spPr>
          <a:xfrm>
            <a:off x="3798963" y="2084925"/>
            <a:ext cx="4236098" cy="4449600"/>
          </a:xfrm>
          <a:prstGeom prst="rect">
            <a:avLst/>
          </a:prstGeom>
          <a:noFill/>
          <a:ln>
            <a:noFill/>
          </a:ln>
        </p:spPr>
        <p:txBody>
          <a:bodyPr anchorCtr="0" anchor="t" bIns="45700" lIns="45700" spcFirstLastPara="1" rIns="45700" wrap="square" tIns="45700">
            <a:normAutofit/>
          </a:bodyPr>
          <a:lstStyle/>
          <a:p>
            <a:pPr indent="-457200" lvl="0" marL="457200" rtl="0" algn="l">
              <a:lnSpc>
                <a:spcPct val="90000"/>
              </a:lnSpc>
              <a:spcBef>
                <a:spcPts val="0"/>
              </a:spcBef>
              <a:spcAft>
                <a:spcPts val="0"/>
              </a:spcAft>
              <a:buSzPts val="2035"/>
              <a:buFont typeface="Arial"/>
              <a:buAutoNum type="arabicPeriod"/>
            </a:pPr>
            <a:r>
              <a:rPr b="1" i="1" lang="en-US" sz="2400">
                <a:solidFill>
                  <a:srgbClr val="000000"/>
                </a:solidFill>
                <a:latin typeface="Calibri"/>
                <a:ea typeface="Calibri"/>
                <a:cs typeface="Calibri"/>
                <a:sym typeface="Calibri"/>
              </a:rPr>
              <a:t>Create Group</a:t>
            </a:r>
            <a:r>
              <a:rPr lang="en-US" sz="2400">
                <a:latin typeface="Calibri"/>
                <a:ea typeface="Calibri"/>
                <a:cs typeface="Calibri"/>
                <a:sym typeface="Calibri"/>
              </a:rPr>
              <a:t>: Create a group </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Arial"/>
              <a:buAutoNum type="arabicPeriod"/>
            </a:pPr>
            <a:r>
              <a:rPr b="1" i="1" lang="en-US" sz="2400">
                <a:solidFill>
                  <a:srgbClr val="000000"/>
                </a:solidFill>
                <a:latin typeface="Calibri"/>
                <a:ea typeface="Calibri"/>
                <a:cs typeface="Calibri"/>
                <a:sym typeface="Calibri"/>
              </a:rPr>
              <a:t>Join Group</a:t>
            </a:r>
            <a:r>
              <a:rPr lang="en-US" sz="2400">
                <a:latin typeface="Calibri"/>
                <a:ea typeface="Calibri"/>
                <a:cs typeface="Calibri"/>
                <a:sym typeface="Calibri"/>
              </a:rPr>
              <a:t>: Join a group</a:t>
            </a:r>
            <a:endParaRPr sz="2400">
              <a:latin typeface="Calibri"/>
              <a:ea typeface="Calibri"/>
              <a:cs typeface="Calibri"/>
              <a:sym typeface="Calibri"/>
            </a:endParaRPr>
          </a:p>
          <a:p>
            <a:pPr indent="-327977" lvl="0" marL="457200" rtl="0" algn="l">
              <a:lnSpc>
                <a:spcPct val="90000"/>
              </a:lnSpc>
              <a:spcBef>
                <a:spcPts val="1400"/>
              </a:spcBef>
              <a:spcAft>
                <a:spcPts val="0"/>
              </a:spcAft>
              <a:buSzPts val="2035"/>
              <a:buFont typeface="Twentieth Century"/>
              <a:buNone/>
            </a:pPr>
            <a:r>
              <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g6edc1bdb5e_0_1"/>
          <p:cNvSpPr txBox="1"/>
          <p:nvPr>
            <p:ph type="title"/>
          </p:nvPr>
        </p:nvSpPr>
        <p:spPr>
          <a:xfrm>
            <a:off x="1024125" y="585225"/>
            <a:ext cx="105351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USE CASES OF GROUP MEMBER</a:t>
            </a:r>
            <a:endParaRPr b="1">
              <a:latin typeface="Arial Rounded"/>
              <a:ea typeface="Arial Rounded"/>
              <a:cs typeface="Arial Rounded"/>
              <a:sym typeface="Arial Rounded"/>
            </a:endParaRPr>
          </a:p>
        </p:txBody>
      </p:sp>
      <p:sp>
        <p:nvSpPr>
          <p:cNvPr id="111" name="Google Shape;111;g6edc1bdb5e_0_1"/>
          <p:cNvSpPr txBox="1"/>
          <p:nvPr>
            <p:ph idx="1" type="body"/>
          </p:nvPr>
        </p:nvSpPr>
        <p:spPr>
          <a:xfrm>
            <a:off x="2758909" y="2084925"/>
            <a:ext cx="7065531" cy="4449600"/>
          </a:xfrm>
          <a:prstGeom prst="rect">
            <a:avLst/>
          </a:prstGeom>
          <a:noFill/>
          <a:ln>
            <a:noFill/>
          </a:ln>
        </p:spPr>
        <p:txBody>
          <a:bodyPr anchorCtr="0" anchor="t" bIns="45700" lIns="45700" spcFirstLastPara="1" rIns="45700" wrap="square" tIns="45700">
            <a:noAutofit/>
          </a:bodyPr>
          <a:lstStyle/>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Unsubscription</a:t>
            </a:r>
            <a:r>
              <a:rPr lang="en-US" sz="2400">
                <a:latin typeface="Calibri"/>
                <a:ea typeface="Calibri"/>
                <a:cs typeface="Calibri"/>
                <a:sym typeface="Calibri"/>
              </a:rPr>
              <a:t>: Unsubscribe from a group</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Watch Trailer</a:t>
            </a:r>
            <a:r>
              <a:rPr lang="en-US" sz="2400">
                <a:latin typeface="Calibri"/>
                <a:ea typeface="Calibri"/>
                <a:cs typeface="Calibri"/>
                <a:sym typeface="Calibri"/>
              </a:rPr>
              <a:t>: Watch the trailer of the movies populated by the moderator</a:t>
            </a:r>
            <a:endParaRPr/>
          </a:p>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Pull Reviews</a:t>
            </a:r>
            <a:r>
              <a:rPr lang="en-US" sz="2400">
                <a:latin typeface="Calibri"/>
                <a:ea typeface="Calibri"/>
                <a:cs typeface="Calibri"/>
                <a:sym typeface="Calibri"/>
              </a:rPr>
              <a:t>: See movie reviews of the movies populated by the moderator</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Pull Group Movie List</a:t>
            </a:r>
            <a:r>
              <a:rPr lang="en-US" sz="2400">
                <a:latin typeface="Calibri"/>
                <a:ea typeface="Calibri"/>
                <a:cs typeface="Calibri"/>
                <a:sym typeface="Calibri"/>
              </a:rPr>
              <a:t>: Search and browse the movies populated by the moderator</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Arial"/>
              <a:buAutoNum type="arabicPeriod"/>
            </a:pPr>
            <a:r>
              <a:rPr b="1" i="1" lang="en-US" sz="2400">
                <a:latin typeface="Calibri"/>
                <a:ea typeface="Calibri"/>
                <a:cs typeface="Calibri"/>
                <a:sym typeface="Calibri"/>
              </a:rPr>
              <a:t>Vote For Event</a:t>
            </a:r>
            <a:r>
              <a:rPr lang="en-US" sz="2400">
                <a:latin typeface="Calibri"/>
                <a:ea typeface="Calibri"/>
                <a:cs typeface="Calibri"/>
                <a:sym typeface="Calibri"/>
              </a:rPr>
              <a:t>: Vote for the movies that they want / not want to watch in a movie watching event</a:t>
            </a:r>
            <a:endParaRPr sz="2400">
              <a:latin typeface="Calibri"/>
              <a:ea typeface="Calibri"/>
              <a:cs typeface="Calibri"/>
              <a:sym typeface="Calibri"/>
            </a:endParaRPr>
          </a:p>
          <a:p>
            <a:pPr indent="-342900" lvl="0" marL="457200" rtl="0" algn="l">
              <a:lnSpc>
                <a:spcPct val="90000"/>
              </a:lnSpc>
              <a:spcBef>
                <a:spcPts val="1400"/>
              </a:spcBef>
              <a:spcAft>
                <a:spcPts val="0"/>
              </a:spcAft>
              <a:buSzPts val="1800"/>
              <a:buFont typeface="Arial"/>
              <a:buNone/>
            </a:pPr>
            <a:r>
              <a:t/>
            </a:r>
            <a:endParaRPr sz="2035"/>
          </a:p>
          <a:p>
            <a:pPr indent="-327977" lvl="0" marL="586423" rtl="0" algn="l">
              <a:lnSpc>
                <a:spcPct val="90000"/>
              </a:lnSpc>
              <a:spcBef>
                <a:spcPts val="1400"/>
              </a:spcBef>
              <a:spcAft>
                <a:spcPts val="0"/>
              </a:spcAft>
              <a:buSzPts val="2035"/>
              <a:buFont typeface="Arial"/>
              <a:buNone/>
            </a:pPr>
            <a:r>
              <a:t/>
            </a:r>
            <a:endParaRPr sz="2035"/>
          </a:p>
          <a:p>
            <a:pPr indent="-327977" lvl="0" marL="586423" rtl="0" algn="l">
              <a:lnSpc>
                <a:spcPct val="90000"/>
              </a:lnSpc>
              <a:spcBef>
                <a:spcPts val="1400"/>
              </a:spcBef>
              <a:spcAft>
                <a:spcPts val="0"/>
              </a:spcAft>
              <a:buSzPts val="2035"/>
              <a:buFont typeface="Arial"/>
              <a:buNone/>
            </a:pPr>
            <a:r>
              <a:t/>
            </a:r>
            <a:endParaRPr sz="203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6edc1bdb5e_0_7"/>
          <p:cNvSpPr txBox="1"/>
          <p:nvPr>
            <p:ph type="title"/>
          </p:nvPr>
        </p:nvSpPr>
        <p:spPr>
          <a:xfrm>
            <a:off x="1024124" y="585225"/>
            <a:ext cx="115287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USE CASES OF GROUP MODERATOR</a:t>
            </a:r>
            <a:endParaRPr b="1">
              <a:latin typeface="Arial Rounded"/>
              <a:ea typeface="Arial Rounded"/>
              <a:cs typeface="Arial Rounded"/>
              <a:sym typeface="Arial Rounded"/>
            </a:endParaRPr>
          </a:p>
        </p:txBody>
      </p:sp>
      <p:sp>
        <p:nvSpPr>
          <p:cNvPr id="117" name="Google Shape;117;g6edc1bdb5e_0_7"/>
          <p:cNvSpPr txBox="1"/>
          <p:nvPr>
            <p:ph idx="1" type="body"/>
          </p:nvPr>
        </p:nvSpPr>
        <p:spPr>
          <a:xfrm>
            <a:off x="2304661" y="2089122"/>
            <a:ext cx="7585788" cy="3789163"/>
          </a:xfrm>
          <a:prstGeom prst="rect">
            <a:avLst/>
          </a:prstGeom>
          <a:noFill/>
          <a:ln>
            <a:noFill/>
          </a:ln>
        </p:spPr>
        <p:txBody>
          <a:bodyPr anchorCtr="0" anchor="t" bIns="45700" lIns="45700" spcFirstLastPara="1" rIns="45700" wrap="square" tIns="45700">
            <a:noAutofit/>
          </a:bodyPr>
          <a:lstStyle/>
          <a:p>
            <a:pPr indent="-457200" lvl="0" marL="457200" rtl="0" algn="l">
              <a:lnSpc>
                <a:spcPct val="90000"/>
              </a:lnSpc>
              <a:spcBef>
                <a:spcPts val="1400"/>
              </a:spcBef>
              <a:spcAft>
                <a:spcPts val="0"/>
              </a:spcAft>
              <a:buSzPts val="2035"/>
              <a:buFont typeface="Twentieth Century"/>
              <a:buAutoNum type="arabicPeriod"/>
            </a:pPr>
            <a:r>
              <a:rPr b="1" i="1" lang="en-US" sz="2400">
                <a:latin typeface="Calibri"/>
                <a:ea typeface="Calibri"/>
                <a:cs typeface="Calibri"/>
                <a:sym typeface="Calibri"/>
              </a:rPr>
              <a:t>Invitation</a:t>
            </a:r>
            <a:r>
              <a:rPr lang="en-US" sz="2400">
                <a:latin typeface="Calibri"/>
                <a:ea typeface="Calibri"/>
                <a:cs typeface="Calibri"/>
                <a:sym typeface="Calibri"/>
              </a:rPr>
              <a:t>: Invite people to join the group</a:t>
            </a:r>
            <a:endParaRPr/>
          </a:p>
          <a:p>
            <a:pPr indent="-457200" lvl="0" marL="457200" rtl="0" algn="l">
              <a:lnSpc>
                <a:spcPct val="90000"/>
              </a:lnSpc>
              <a:spcBef>
                <a:spcPts val="1400"/>
              </a:spcBef>
              <a:spcAft>
                <a:spcPts val="0"/>
              </a:spcAft>
              <a:buSzPts val="2035"/>
              <a:buFont typeface="Twentieth Century"/>
              <a:buAutoNum type="arabicPeriod"/>
            </a:pPr>
            <a:r>
              <a:rPr b="1" i="1" lang="en-US" sz="2400">
                <a:latin typeface="Calibri"/>
                <a:ea typeface="Calibri"/>
                <a:cs typeface="Calibri"/>
                <a:sym typeface="Calibri"/>
              </a:rPr>
              <a:t>Pull Movie List</a:t>
            </a:r>
            <a:r>
              <a:rPr lang="en-US" sz="2400">
                <a:latin typeface="Calibri"/>
                <a:ea typeface="Calibri"/>
                <a:cs typeface="Calibri"/>
                <a:sym typeface="Calibri"/>
              </a:rPr>
              <a:t>: Pull a movie list from a movie list server</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Twentieth Century"/>
              <a:buAutoNum type="arabicPeriod"/>
            </a:pPr>
            <a:r>
              <a:rPr b="1" i="1" lang="en-US" sz="2400">
                <a:latin typeface="Calibri"/>
                <a:ea typeface="Calibri"/>
                <a:cs typeface="Calibri"/>
                <a:sym typeface="Calibri"/>
              </a:rPr>
              <a:t>Populate Group Movie List</a:t>
            </a:r>
            <a:r>
              <a:rPr lang="en-US" sz="2400">
                <a:latin typeface="Calibri"/>
                <a:ea typeface="Calibri"/>
                <a:cs typeface="Calibri"/>
                <a:sym typeface="Calibri"/>
              </a:rPr>
              <a:t>: Populate a group with a list of potential movies</a:t>
            </a:r>
            <a:endParaRPr sz="2400">
              <a:latin typeface="Calibri"/>
              <a:ea typeface="Calibri"/>
              <a:cs typeface="Calibri"/>
              <a:sym typeface="Calibri"/>
            </a:endParaRPr>
          </a:p>
          <a:p>
            <a:pPr indent="-457200" lvl="0" marL="457200" rtl="0" algn="l">
              <a:lnSpc>
                <a:spcPct val="90000"/>
              </a:lnSpc>
              <a:spcBef>
                <a:spcPts val="1400"/>
              </a:spcBef>
              <a:spcAft>
                <a:spcPts val="0"/>
              </a:spcAft>
              <a:buSzPts val="2035"/>
              <a:buFont typeface="Twentieth Century"/>
              <a:buAutoNum type="arabicPeriod"/>
            </a:pPr>
            <a:r>
              <a:rPr b="1" i="1" lang="en-US" sz="2400">
                <a:latin typeface="Calibri"/>
                <a:ea typeface="Calibri"/>
                <a:cs typeface="Calibri"/>
                <a:sym typeface="Calibri"/>
              </a:rPr>
              <a:t>Create Movie Watching Event</a:t>
            </a:r>
            <a:r>
              <a:rPr lang="en-US" sz="2400">
                <a:latin typeface="Calibri"/>
                <a:ea typeface="Calibri"/>
                <a:cs typeface="Calibri"/>
                <a:sym typeface="Calibri"/>
              </a:rPr>
              <a:t>: Create a movie watching event with a specified date and time</a:t>
            </a:r>
            <a:endParaRPr sz="2400">
              <a:latin typeface="Calibri"/>
              <a:ea typeface="Calibri"/>
              <a:cs typeface="Calibri"/>
              <a:sym typeface="Calibri"/>
            </a:endParaRPr>
          </a:p>
          <a:p>
            <a:pPr indent="-442276" lvl="0" marL="457200" rtl="0" algn="l">
              <a:lnSpc>
                <a:spcPct val="90000"/>
              </a:lnSpc>
              <a:spcBef>
                <a:spcPts val="1400"/>
              </a:spcBef>
              <a:spcAft>
                <a:spcPts val="0"/>
              </a:spcAft>
              <a:buSzPts val="1800"/>
              <a:buFont typeface="Twentieth Century"/>
              <a:buAutoNum type="arabicPeriod"/>
            </a:pPr>
            <a:r>
              <a:rPr b="1" i="1" lang="en-US" sz="2400">
                <a:latin typeface="Calibri"/>
                <a:ea typeface="Calibri"/>
                <a:cs typeface="Calibri"/>
                <a:sym typeface="Calibri"/>
              </a:rPr>
              <a:t>Create Voting Event</a:t>
            </a:r>
            <a:r>
              <a:rPr lang="en-US" sz="2400">
                <a:latin typeface="Calibri"/>
                <a:ea typeface="Calibri"/>
                <a:cs typeface="Calibri"/>
                <a:sym typeface="Calibri"/>
              </a:rPr>
              <a:t>: Open and close a voting period for a specific movie watching event</a:t>
            </a:r>
            <a:endParaRPr sz="2400">
              <a:latin typeface="Calibri"/>
              <a:ea typeface="Calibri"/>
              <a:cs typeface="Calibri"/>
              <a:sym typeface="Calibri"/>
            </a:endParaRPr>
          </a:p>
          <a:p>
            <a:pPr indent="-327977" lvl="0" marL="457200" rtl="0" algn="l">
              <a:lnSpc>
                <a:spcPct val="90000"/>
              </a:lnSpc>
              <a:spcBef>
                <a:spcPts val="1400"/>
              </a:spcBef>
              <a:spcAft>
                <a:spcPts val="0"/>
              </a:spcAft>
              <a:buSzPts val="2035"/>
              <a:buFont typeface="Twentieth Century"/>
              <a:buNone/>
            </a:pPr>
            <a:r>
              <a:t/>
            </a:r>
            <a:endParaRPr sz="2400">
              <a:latin typeface="Calibri"/>
              <a:ea typeface="Calibri"/>
              <a:cs typeface="Calibri"/>
              <a:sym typeface="Calibri"/>
            </a:endParaRPr>
          </a:p>
          <a:p>
            <a:pPr indent="-327977" lvl="0" marL="457200" rtl="0" algn="l">
              <a:lnSpc>
                <a:spcPct val="90000"/>
              </a:lnSpc>
              <a:spcBef>
                <a:spcPts val="1400"/>
              </a:spcBef>
              <a:spcAft>
                <a:spcPts val="0"/>
              </a:spcAft>
              <a:buSzPts val="2035"/>
              <a:buFont typeface="Twentieth Century"/>
              <a:buNone/>
            </a:pPr>
            <a:r>
              <a:t/>
            </a:r>
            <a:endParaRPr sz="203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g7dce67e6ee_0_62"/>
          <p:cNvSpPr txBox="1"/>
          <p:nvPr>
            <p:ph type="title"/>
          </p:nvPr>
        </p:nvSpPr>
        <p:spPr>
          <a:xfrm>
            <a:off x="1014278" y="550391"/>
            <a:ext cx="9720000" cy="14997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5000"/>
              <a:buFont typeface="Arial Rounded"/>
              <a:buNone/>
            </a:pPr>
            <a:r>
              <a:rPr b="1" lang="en-US">
                <a:latin typeface="Arial Rounded"/>
                <a:ea typeface="Arial Rounded"/>
                <a:cs typeface="Arial Rounded"/>
                <a:sym typeface="Arial Rounded"/>
              </a:rPr>
              <a:t>USE CASE </a:t>
            </a:r>
            <a:br>
              <a:rPr b="1" lang="en-US">
                <a:latin typeface="Arial Rounded"/>
                <a:ea typeface="Arial Rounded"/>
                <a:cs typeface="Arial Rounded"/>
                <a:sym typeface="Arial Rounded"/>
              </a:rPr>
            </a:br>
            <a:r>
              <a:rPr b="1" lang="en-US">
                <a:latin typeface="Arial Rounded"/>
                <a:ea typeface="Arial Rounded"/>
                <a:cs typeface="Arial Rounded"/>
                <a:sym typeface="Arial Rounded"/>
              </a:rPr>
              <a:t>DIAGRAM</a:t>
            </a:r>
            <a:endParaRPr/>
          </a:p>
        </p:txBody>
      </p:sp>
      <p:sp>
        <p:nvSpPr>
          <p:cNvPr id="123" name="Google Shape;123;g7dce67e6ee_0_62"/>
          <p:cNvSpPr txBox="1"/>
          <p:nvPr/>
        </p:nvSpPr>
        <p:spPr>
          <a:xfrm>
            <a:off x="5501911" y="1768566"/>
            <a:ext cx="759900" cy="20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wentieth Century"/>
              <a:ea typeface="Twentieth Century"/>
              <a:cs typeface="Twentieth Century"/>
              <a:sym typeface="Twentieth Century"/>
            </a:endParaRPr>
          </a:p>
        </p:txBody>
      </p:sp>
      <p:pic>
        <p:nvPicPr>
          <p:cNvPr id="124" name="Google Shape;124;g7dce67e6ee_0_62"/>
          <p:cNvPicPr preferRelativeResize="0"/>
          <p:nvPr/>
        </p:nvPicPr>
        <p:blipFill>
          <a:blip r:embed="rId3">
            <a:alphaModFix/>
          </a:blip>
          <a:stretch>
            <a:fillRect/>
          </a:stretch>
        </p:blipFill>
        <p:spPr>
          <a:xfrm>
            <a:off x="3880573" y="478553"/>
            <a:ext cx="8311426" cy="611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30" name="Google Shape;130;p4"/>
          <p:cNvGraphicFramePr/>
          <p:nvPr/>
        </p:nvGraphicFramePr>
        <p:xfrm>
          <a:off x="3506629" y="2560002"/>
          <a:ext cx="3000000" cy="3000000"/>
        </p:xfrm>
        <a:graphic>
          <a:graphicData uri="http://schemas.openxmlformats.org/drawingml/2006/table">
            <a:tbl>
              <a:tblPr>
                <a:noFill/>
                <a:tableStyleId>{8BA8271D-AEC5-4ECA-B8A8-ECDBDF96887E}</a:tableStyleId>
              </a:tblPr>
              <a:tblGrid>
                <a:gridCol w="1280150"/>
                <a:gridCol w="3474725"/>
              </a:tblGrid>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USR01 (USR stands for normal user)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Create Group</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This use case describe how a normal user become a group moderator [</a:t>
                      </a:r>
                      <a:r>
                        <a:rPr lang="en-US" sz="1200">
                          <a:latin typeface="Calibri"/>
                          <a:ea typeface="Calibri"/>
                          <a:cs typeface="Calibri"/>
                          <a:sym typeface="Calibri"/>
                        </a:rPr>
                        <a:t>E</a:t>
                      </a:r>
                      <a:r>
                        <a:rPr b="0" i="0" lang="en-US" sz="1200" u="none" cap="none" strike="noStrike">
                          <a:solidFill>
                            <a:srgbClr val="000000"/>
                          </a:solidFill>
                          <a:latin typeface="Calibri"/>
                          <a:ea typeface="Calibri"/>
                          <a:cs typeface="Calibri"/>
                          <a:sym typeface="Calibri"/>
                        </a:rPr>
                        <a:t>xception: Group name existed] </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User become a group moderator</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clicks ‘create group’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the group register page</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fills the required information in the page</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clicks ‘create’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info</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checks duplicate, if no then next step,</a:t>
                      </a:r>
                      <a:br>
                        <a:rPr b="0" i="0" lang="en-US" sz="1200" u="none" cap="none" strike="noStrike">
                          <a:solidFill>
                            <a:srgbClr val="000000"/>
                          </a:solidFill>
                          <a:latin typeface="Calibri"/>
                          <a:ea typeface="Calibri"/>
                          <a:cs typeface="Calibri"/>
                          <a:sym typeface="Calibri"/>
                        </a:rPr>
                      </a:br>
                      <a:r>
                        <a:rPr b="0" i="0" lang="en-US" sz="1200" u="none" cap="none" strike="noStrike">
                          <a:solidFill>
                            <a:srgbClr val="000000"/>
                          </a:solidFill>
                          <a:latin typeface="Calibri"/>
                          <a:ea typeface="Calibri"/>
                          <a:cs typeface="Calibri"/>
                          <a:sym typeface="Calibri"/>
                        </a:rPr>
                        <a:t>otherwise displays error and back to step 3</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new group main page</a:t>
                      </a:r>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31" name="Google Shape;131;p4"/>
          <p:cNvSpPr txBox="1"/>
          <p:nvPr>
            <p:ph idx="1" type="body"/>
          </p:nvPr>
        </p:nvSpPr>
        <p:spPr>
          <a:xfrm>
            <a:off x="904603" y="3429000"/>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a:p>
        </p:txBody>
      </p:sp>
      <p:graphicFrame>
        <p:nvGraphicFramePr>
          <p:cNvPr id="137" name="Google Shape;137;p17"/>
          <p:cNvGraphicFramePr/>
          <p:nvPr/>
        </p:nvGraphicFramePr>
        <p:xfrm>
          <a:off x="3506629" y="2377122"/>
          <a:ext cx="3000000" cy="3000000"/>
        </p:xfrm>
        <a:graphic>
          <a:graphicData uri="http://schemas.openxmlformats.org/drawingml/2006/table">
            <a:tbl>
              <a:tblPr>
                <a:noFill/>
                <a:tableStyleId>{8BA8271D-AEC5-4ECA-B8A8-ECDBDF96887E}</a:tableStyleId>
              </a:tblPr>
              <a:tblGrid>
                <a:gridCol w="1280150"/>
                <a:gridCol w="3474725"/>
              </a:tblGrid>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USR02</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Join Group</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This use case describe the way how a normal user join a specific group [Exception: </a:t>
                      </a:r>
                      <a:r>
                        <a:rPr lang="en-US" sz="1200">
                          <a:latin typeface="Calibri"/>
                          <a:ea typeface="Calibri"/>
                          <a:cs typeface="Calibri"/>
                          <a:sym typeface="Calibri"/>
                        </a:rPr>
                        <a:t>User already in the group</a:t>
                      </a:r>
                      <a:r>
                        <a:rPr b="0" i="0" lang="en-US" sz="1200" u="none" cap="none" strike="noStrike">
                          <a:solidFill>
                            <a:srgbClr val="000000"/>
                          </a:solidFill>
                          <a:latin typeface="Calibri"/>
                          <a:ea typeface="Calibri"/>
                          <a:cs typeface="Calibri"/>
                          <a:sym typeface="Calibri"/>
                        </a:rPr>
                        <a: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invitation code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User become a member of a specific group</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clicks ‘join’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the group join page</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User enters the invitation code</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code, searches the database and checks duplicate. If the code exists and is not used and user is not in the group, goes to the next step, otherwise, displays error and back to step 3</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adds user to the group, displays the group’s member main page and removes the invitation code from database</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1800"/>
              <a:buNone/>
            </a:pPr>
            <a:r>
              <a:rPr b="1" lang="en-US"/>
              <a:t>USE CASE SPECIFICATION</a:t>
            </a:r>
            <a:endParaRPr b="1"/>
          </a:p>
        </p:txBody>
      </p:sp>
      <p:graphicFrame>
        <p:nvGraphicFramePr>
          <p:cNvPr id="143" name="Google Shape;143;p18"/>
          <p:cNvGraphicFramePr/>
          <p:nvPr/>
        </p:nvGraphicFramePr>
        <p:xfrm>
          <a:off x="3506629" y="2560002"/>
          <a:ext cx="3000000" cy="3000000"/>
        </p:xfrm>
        <a:graphic>
          <a:graphicData uri="http://schemas.openxmlformats.org/drawingml/2006/table">
            <a:tbl>
              <a:tblPr>
                <a:noFill/>
                <a:tableStyleId>{8BA8271D-AEC5-4ECA-B8A8-ECDBDF96887E}</a:tableStyleId>
              </a:tblPr>
              <a:tblGrid>
                <a:gridCol w="1280150"/>
                <a:gridCol w="3474725"/>
              </a:tblGrid>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ID</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MB01 (MB stands for group member)</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Title</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Unsubscription</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Use Case Description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This use case describe how a group member unsubscribe from a group [</a:t>
                      </a:r>
                      <a:r>
                        <a:rPr lang="en-US" sz="1200">
                          <a:latin typeface="Calibri"/>
                          <a:ea typeface="Calibri"/>
                          <a:cs typeface="Calibri"/>
                          <a:sym typeface="Calibri"/>
                        </a:rPr>
                        <a:t>Exception: User is moderator of the group</a:t>
                      </a:r>
                      <a:r>
                        <a:rPr b="0" i="0" lang="en-US" sz="1200" u="none" cap="none" strike="noStrike">
                          <a:solidFill>
                            <a:srgbClr val="000000"/>
                          </a:solidFill>
                          <a:latin typeface="Calibri"/>
                          <a:ea typeface="Calibri"/>
                          <a:cs typeface="Calibri"/>
                          <a:sym typeface="Calibri"/>
                        </a:rPr>
                        <a:t>]</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Pre-Condition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Have an account</a:t>
                      </a:r>
                      <a:endParaRPr b="0" i="0" sz="1200" u="none" cap="none" strike="noStrike">
                        <a:solidFill>
                          <a:srgbClr val="000000"/>
                        </a:solidFill>
                        <a:latin typeface="Noto Sans Symbols"/>
                        <a:ea typeface="Noto Sans Symbols"/>
                        <a:cs typeface="Noto Sans Symbols"/>
                        <a:sym typeface="Noto Sans Symbols"/>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Successfully login</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Joined a group</a:t>
                      </a:r>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On the member main page</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Post-Condition</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User leaves a specific group</a:t>
                      </a:r>
                      <a:endParaRPr b="0" i="0" sz="1200" u="none" cap="none" strike="noStrike">
                        <a:solidFill>
                          <a:srgbClr val="000000"/>
                        </a:solidFill>
                        <a:latin typeface="Noto Sans Symbols"/>
                        <a:ea typeface="Noto Sans Symbols"/>
                        <a:cs typeface="Noto Sans Symbols"/>
                        <a:sym typeface="Noto Sans Symbols"/>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2400">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Steps</a:t>
                      </a:r>
                      <a:endParaRPr sz="1400" u="none" cap="none" strike="noStrike"/>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‘unsubscribe’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request</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displays the confirm page</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Group member clicks ‘continue’ button</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receives the confirmation and removes the user from the group member list in database</a:t>
                      </a:r>
                      <a:endParaRPr/>
                    </a:p>
                    <a:p>
                      <a:pPr indent="-228600" lvl="0" marL="2286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Calibri"/>
                          <a:ea typeface="Calibri"/>
                          <a:cs typeface="Calibri"/>
                          <a:sym typeface="Calibri"/>
                        </a:rPr>
                        <a:t>System returns a success result</a:t>
                      </a:r>
                      <a:endParaRPr b="0" i="0" sz="1200" u="none" cap="none" strike="noStrike">
                        <a:solidFill>
                          <a:srgbClr val="000000"/>
                        </a:solidFill>
                        <a:latin typeface="Calibri"/>
                        <a:ea typeface="Calibri"/>
                        <a:cs typeface="Calibri"/>
                        <a:sym typeface="Calibri"/>
                      </a:endParaRPr>
                    </a:p>
                  </a:txBody>
                  <a:tcPr marT="45725" marB="457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4" name="Google Shape;144;p18"/>
          <p:cNvSpPr txBox="1"/>
          <p:nvPr>
            <p:ph idx="1" type="body"/>
          </p:nvPr>
        </p:nvSpPr>
        <p:spPr>
          <a:xfrm>
            <a:off x="829878" y="5094950"/>
            <a:ext cx="9720000" cy="40233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积分">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2020-02-02T20:20:09Z</dcterms:created>
  <dc:creator>BWang</dc:creator>
</cp:coreProperties>
</file>