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3" r:id="rId35"/>
    <p:sldId id="291" r:id="rId36"/>
  </p:sldIdLst>
  <p:sldSz cx="12192000" cy="6858000"/>
  <p:notesSz cx="6858000" cy="9144000"/>
  <p:embeddedFontLst>
    <p:embeddedFont>
      <p:font typeface="Garamond" panose="02020404030301010803" pitchFamily="18" charset="0"/>
      <p:regular r:id="rId38"/>
      <p:bold r:id="rId39"/>
      <p:italic r:id="rId40"/>
      <p:boldItalic r:id="rId41"/>
    </p:embeddedFont>
    <p:embeddedFont>
      <p:font typeface="等线" panose="02010600030101010101" pitchFamily="2" charset="-122"/>
      <p:regular r:id="rId42"/>
      <p:bold r:id="rId43"/>
    </p:embeddedFont>
    <p:embeddedFont>
      <p:font typeface="Arial Black" panose="020B0A04020102020204" pitchFamily="34" charset="0"/>
      <p:bold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emmPEkpdx4jJCqXvIDT/4KIcFb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C1AE"/>
    <a:srgbClr val="A9A5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A8271D-AEC5-4ECA-B8A8-ECDBDF96887E}">
  <a:tblStyle styleId="{8BA8271D-AEC5-4ECA-B8A8-ECDBDF96887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060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edc1bdb5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g6edc1bdb5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edc1bdb5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6edc1bdb5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dce67e6e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7dce67e6ee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12"/>
        <p:cNvGrpSpPr/>
        <p:nvPr/>
      </p:nvGrpSpPr>
      <p:grpSpPr>
        <a:xfrm>
          <a:off x="0" y="0"/>
          <a:ext cx="0" cy="0"/>
          <a:chOff x="0" y="0"/>
          <a:chExt cx="0" cy="0"/>
        </a:xfrm>
      </p:grpSpPr>
      <p:sp>
        <p:nvSpPr>
          <p:cNvPr id="13" name="Google Shape;13;p6"/>
          <p:cNvSpPr/>
          <p:nvPr/>
        </p:nvSpPr>
        <p:spPr>
          <a:xfrm>
            <a:off x="0" y="-1"/>
            <a:ext cx="12192000" cy="4572001"/>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6"/>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16" name="Google Shape;16;p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9" name="Google Shape;19;p6"/>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3872484" y="-562355"/>
            <a:ext cx="4023360" cy="9720071"/>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15"/>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竖排标题与文本" type="vertTitleAndTx">
  <p:cSld name="VERTICAL_TITLE_AND_VERTICAL_TEXT">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rot="5400000">
            <a:off x="7334250"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body" idx="1"/>
          </p:nvPr>
        </p:nvSpPr>
        <p:spPr>
          <a:xfrm rot="5400000">
            <a:off x="2076450"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1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86" name="Google Shape;86;p16"/>
          <p:cNvCxnSpPr/>
          <p:nvPr/>
        </p:nvCxnSpPr>
        <p:spPr>
          <a:xfrm rot="10800000">
            <a:off x="10058400" y="59263"/>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 name="Google Shape;23;p7"/>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7"/>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spTree>
      <p:nvGrpSpPr>
        <p:cNvPr id="1" name="Shape 26"/>
        <p:cNvGrpSpPr/>
        <p:nvPr/>
      </p:nvGrpSpPr>
      <p:grpSpPr>
        <a:xfrm>
          <a:off x="0" y="0"/>
          <a:ext cx="0" cy="0"/>
          <a:chOff x="0" y="0"/>
          <a:chExt cx="0" cy="0"/>
        </a:xfrm>
      </p:grpSpPr>
      <p:sp>
        <p:nvSpPr>
          <p:cNvPr id="27" name="Google Shape;27;p8"/>
          <p:cNvSpPr/>
          <p:nvPr/>
        </p:nvSpPr>
        <p:spPr>
          <a:xfrm>
            <a:off x="0" y="-1"/>
            <a:ext cx="12192000" cy="4572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8"/>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464132"/>
              </a:buClr>
              <a:buSzPts val="5000"/>
              <a:buFont typeface="Twentieth Century"/>
              <a:buNone/>
              <a:defRPr sz="5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800"/>
              <a:buNone/>
              <a:defRPr sz="1800">
                <a:solidFill>
                  <a:srgbClr val="8C8B8A"/>
                </a:solidFill>
              </a:defRPr>
            </a:lvl2pPr>
            <a:lvl3pPr marL="1371600" lvl="2" indent="-228600" algn="l">
              <a:lnSpc>
                <a:spcPct val="90000"/>
              </a:lnSpc>
              <a:spcBef>
                <a:spcPts val="400"/>
              </a:spcBef>
              <a:spcAft>
                <a:spcPts val="0"/>
              </a:spcAft>
              <a:buSzPts val="1600"/>
              <a:buNone/>
              <a:defRPr sz="1600">
                <a:solidFill>
                  <a:srgbClr val="8C8B8A"/>
                </a:solidFill>
              </a:defRPr>
            </a:lvl3pPr>
            <a:lvl4pPr marL="1828800" lvl="3" indent="-228600" algn="l">
              <a:lnSpc>
                <a:spcPct val="90000"/>
              </a:lnSpc>
              <a:spcBef>
                <a:spcPts val="400"/>
              </a:spcBef>
              <a:spcAft>
                <a:spcPts val="0"/>
              </a:spcAft>
              <a:buSzPts val="1400"/>
              <a:buNone/>
              <a:defRPr sz="1400">
                <a:solidFill>
                  <a:srgbClr val="8C8B8A"/>
                </a:solidFill>
              </a:defRPr>
            </a:lvl4pPr>
            <a:lvl5pPr marL="2286000" lvl="4" indent="-228600" algn="l">
              <a:lnSpc>
                <a:spcPct val="90000"/>
              </a:lnSpc>
              <a:spcBef>
                <a:spcPts val="400"/>
              </a:spcBef>
              <a:spcAft>
                <a:spcPts val="0"/>
              </a:spcAft>
              <a:buSzPts val="1400"/>
              <a:buNone/>
              <a:defRPr sz="1400">
                <a:solidFill>
                  <a:srgbClr val="8C8B8A"/>
                </a:solidFill>
              </a:defRPr>
            </a:lvl5pPr>
            <a:lvl6pPr marL="2743200" lvl="5" indent="-228600" algn="l">
              <a:lnSpc>
                <a:spcPct val="90000"/>
              </a:lnSpc>
              <a:spcBef>
                <a:spcPts val="400"/>
              </a:spcBef>
              <a:spcAft>
                <a:spcPts val="0"/>
              </a:spcAft>
              <a:buSzPts val="1400"/>
              <a:buNone/>
              <a:defRPr sz="1400">
                <a:solidFill>
                  <a:srgbClr val="8C8B8A"/>
                </a:solidFill>
              </a:defRPr>
            </a:lvl6pPr>
            <a:lvl7pPr marL="3200400" lvl="6" indent="-228600" algn="l">
              <a:lnSpc>
                <a:spcPct val="90000"/>
              </a:lnSpc>
              <a:spcBef>
                <a:spcPts val="400"/>
              </a:spcBef>
              <a:spcAft>
                <a:spcPts val="0"/>
              </a:spcAft>
              <a:buSzPts val="1400"/>
              <a:buNone/>
              <a:defRPr sz="1400">
                <a:solidFill>
                  <a:srgbClr val="8C8B8A"/>
                </a:solidFill>
              </a:defRPr>
            </a:lvl7pPr>
            <a:lvl8pPr marL="3657600" lvl="7" indent="-228600" algn="l">
              <a:lnSpc>
                <a:spcPct val="90000"/>
              </a:lnSpc>
              <a:spcBef>
                <a:spcPts val="400"/>
              </a:spcBef>
              <a:spcAft>
                <a:spcPts val="0"/>
              </a:spcAft>
              <a:buSzPts val="1400"/>
              <a:buNone/>
              <a:defRPr sz="1400">
                <a:solidFill>
                  <a:srgbClr val="8C8B8A"/>
                </a:solidFill>
              </a:defRPr>
            </a:lvl8pPr>
            <a:lvl9pPr marL="4114800" lvl="8" indent="-228600" algn="l">
              <a:lnSpc>
                <a:spcPct val="90000"/>
              </a:lnSpc>
              <a:spcBef>
                <a:spcPts val="400"/>
              </a:spcBef>
              <a:spcAft>
                <a:spcPts val="400"/>
              </a:spcAft>
              <a:buSzPts val="1400"/>
              <a:buNone/>
              <a:defRPr sz="1400">
                <a:solidFill>
                  <a:srgbClr val="8C8B8A"/>
                </a:solidFill>
              </a:defRPr>
            </a:lvl9pPr>
          </a:lstStyle>
          <a:p>
            <a:endParaRPr/>
          </a:p>
        </p:txBody>
      </p:sp>
      <p:sp>
        <p:nvSpPr>
          <p:cNvPr id="30" name="Google Shape;30;p8"/>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33" name="Google Shape;33;p8"/>
          <p:cNvCxnSpPr/>
          <p:nvPr/>
        </p:nvCxnSpPr>
        <p:spPr>
          <a:xfrm rot="10800000">
            <a:off x="8386842" y="5264106"/>
            <a:ext cx="0" cy="914400"/>
          </a:xfrm>
          <a:prstGeom prst="straightConnector1">
            <a:avLst/>
          </a:prstGeom>
          <a:noFill/>
          <a:ln w="19050" cap="flat" cmpd="sng">
            <a:solidFill>
              <a:schemeClr val="accent3"/>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1024128"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7" name="Google Shape;37;p9"/>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9"/>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4" name="Google Shape;44;p10"/>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10"/>
          <p:cNvSpPr txBox="1">
            <a:spLocks noGrp="1"/>
          </p:cNvSpPr>
          <p:nvPr>
            <p:ph type="body" idx="3"/>
          </p:nvPr>
        </p:nvSpPr>
        <p:spPr>
          <a:xfrm>
            <a:off x="5989320"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6" name="Google Shape;46;p10"/>
          <p:cNvSpPr txBox="1">
            <a:spLocks noGrp="1"/>
          </p:cNvSpPr>
          <p:nvPr>
            <p:ph type="body" idx="4"/>
          </p:nvPr>
        </p:nvSpPr>
        <p:spPr>
          <a:xfrm>
            <a:off x="5989320"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10"/>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2" name="Google Shape;62;p13"/>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3" name="Google Shape;63;p13"/>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图片与标题"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4"/>
          <p:cNvSpPr>
            <a:spLocks noGrp="1"/>
          </p:cNvSpPr>
          <p:nvPr>
            <p:ph type="pic" idx="2"/>
          </p:nvPr>
        </p:nvSpPr>
        <p:spPr>
          <a:xfrm>
            <a:off x="0" y="-1"/>
            <a:ext cx="12188952" cy="4572000"/>
          </a:xfrm>
          <a:prstGeom prst="rect">
            <a:avLst/>
          </a:prstGeom>
          <a:solidFill>
            <a:srgbClr val="C3D7D7"/>
          </a:solidFill>
          <a:ln>
            <a:noFill/>
          </a:ln>
        </p:spPr>
        <p:txBody>
          <a:bodyPr spcFirstLastPara="1" wrap="square" lIns="457200" tIns="365750" rIns="45700" bIns="45700" anchor="t" anchorCtr="0">
            <a:normAutofit/>
          </a:bodyPr>
          <a:lstStyle>
            <a:lvl1pPr marR="0" lvl="0" algn="l" rtl="0">
              <a:lnSpc>
                <a:spcPct val="90000"/>
              </a:lnSpc>
              <a:spcBef>
                <a:spcPts val="1200"/>
              </a:spcBef>
              <a:spcAft>
                <a:spcPts val="0"/>
              </a:spcAft>
              <a:buClr>
                <a:schemeClr val="accent2"/>
              </a:buClr>
              <a:buSzPts val="3200"/>
              <a:buFont typeface="Twentieth Century"/>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2"/>
              </a:buClr>
              <a:buSzPts val="2800"/>
              <a:buFont typeface="Noto Sans Symbols"/>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400"/>
              </a:spcBef>
              <a:spcAft>
                <a:spcPts val="0"/>
              </a:spcAft>
              <a:buClr>
                <a:schemeClr val="accent2"/>
              </a:buClr>
              <a:buSzPts val="2400"/>
              <a:buFont typeface="Noto Sans Symbols"/>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9" name="Google Shape;69;p14"/>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0" name="Google Shape;70;p14"/>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73" name="Google Shape;73;p14"/>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464132"/>
              </a:buClr>
              <a:buSzPts val="5000"/>
              <a:buFont typeface="Twentieth Century"/>
              <a:buNone/>
              <a:defRPr sz="5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2"/>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5"/>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5"/>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1" name="Google Shape;11;p5"/>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bbbbw/CSCI6234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624745" y="4254217"/>
            <a:ext cx="7772400" cy="705900"/>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464132"/>
              </a:buClr>
              <a:buSzPts val="4000"/>
              <a:buFont typeface="Arial Rounded"/>
              <a:buNone/>
            </a:pPr>
            <a:r>
              <a:rPr lang="en-US" b="1" dirty="0">
                <a:latin typeface="Arial Rounded"/>
                <a:ea typeface="Arial Rounded"/>
                <a:cs typeface="Arial Rounded"/>
                <a:sym typeface="Arial Rounded"/>
              </a:rPr>
              <a:t>CSCI-6234 ASSIGNMENT 3</a:t>
            </a:r>
            <a:endParaRPr b="1" dirty="0">
              <a:latin typeface="Arial Rounded"/>
              <a:ea typeface="Arial Rounded"/>
              <a:cs typeface="Arial Rounded"/>
              <a:sym typeface="Arial Rounded"/>
            </a:endParaRPr>
          </a:p>
        </p:txBody>
      </p:sp>
      <p:sp>
        <p:nvSpPr>
          <p:cNvPr id="93" name="Google Shape;93;p1"/>
          <p:cNvSpPr/>
          <p:nvPr/>
        </p:nvSpPr>
        <p:spPr>
          <a:xfrm>
            <a:off x="2932295" y="5535942"/>
            <a:ext cx="6096000" cy="65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Garamond"/>
                <a:ea typeface="Garamond"/>
                <a:cs typeface="Garamond"/>
                <a:sym typeface="Garamond"/>
              </a:rPr>
              <a:t>Team: CSCI 6234 – Team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20"/>
              </a:spcBef>
              <a:spcAft>
                <a:spcPts val="0"/>
              </a:spcAft>
              <a:buClr>
                <a:srgbClr val="000000"/>
              </a:buClr>
              <a:buSzPts val="1400"/>
              <a:buFont typeface="Arial"/>
              <a:buNone/>
            </a:pPr>
            <a:r>
              <a:rPr lang="en-US" sz="1400" b="0" i="0" u="none" strike="noStrike" cap="none">
                <a:solidFill>
                  <a:srgbClr val="000000"/>
                </a:solidFill>
                <a:latin typeface="Garamond"/>
                <a:ea typeface="Garamond"/>
                <a:cs typeface="Garamond"/>
                <a:sym typeface="Garamond"/>
              </a:rPr>
              <a:t>Member: Binren Wang, Zhechao Wang, Zemao Song</a:t>
            </a:r>
            <a:endParaRPr sz="1400" b="0" i="0" u="none" strike="noStrike" cap="none">
              <a:solidFill>
                <a:srgbClr val="000000"/>
              </a:solidFill>
              <a:latin typeface="Garamond"/>
              <a:ea typeface="Garamond"/>
              <a:cs typeface="Garamond"/>
              <a:sym typeface="Garamond"/>
            </a:endParaRPr>
          </a:p>
          <a:p>
            <a:pPr marL="0" marR="0" lvl="0" indent="0" algn="l" rtl="0">
              <a:lnSpc>
                <a:spcPct val="100000"/>
              </a:lnSpc>
              <a:spcBef>
                <a:spcPts val="1020"/>
              </a:spcBef>
              <a:spcAft>
                <a:spcPts val="0"/>
              </a:spcAft>
              <a:buClr>
                <a:srgbClr val="000000"/>
              </a:buClr>
              <a:buSzPts val="1400"/>
              <a:buFont typeface="Arial"/>
              <a:buNone/>
            </a:pPr>
            <a:r>
              <a:rPr lang="en-US" sz="1400" b="0" i="0" u="none" strike="noStrike" cap="none">
                <a:solidFill>
                  <a:srgbClr val="000000"/>
                </a:solidFill>
                <a:latin typeface="Garamond"/>
                <a:ea typeface="Garamond"/>
                <a:cs typeface="Garamond"/>
                <a:sym typeface="Garamond"/>
              </a:rPr>
              <a:t>GitHub Url: </a:t>
            </a:r>
            <a:r>
              <a:rPr lang="en-US" sz="1100" b="0" i="0" u="sng" strike="noStrike" cap="none">
                <a:solidFill>
                  <a:schemeClr val="hlink"/>
                </a:solidFill>
                <a:latin typeface="Arial"/>
                <a:ea typeface="Arial"/>
                <a:cs typeface="Arial"/>
                <a:sym typeface="Arial"/>
                <a:hlinkClick r:id="rId3"/>
              </a:rPr>
              <a:t>https://github.com/bbbbbw/CSCI6234_Project</a:t>
            </a:r>
            <a:endParaRPr sz="1400" b="0" i="0" u="none" strike="noStrike" cap="none">
              <a:solidFill>
                <a:srgbClr val="000000"/>
              </a:solidFill>
              <a:latin typeface="Garamond"/>
              <a:ea typeface="Garamond"/>
              <a:cs typeface="Garamond"/>
              <a:sym typeface="Garamond"/>
            </a:endParaRPr>
          </a:p>
        </p:txBody>
      </p:sp>
      <p:sp>
        <p:nvSpPr>
          <p:cNvPr id="2" name="副标题 1"/>
          <p:cNvSpPr>
            <a:spLocks noGrp="1"/>
          </p:cNvSpPr>
          <p:nvPr>
            <p:ph type="subTitle" idx="1"/>
          </p:nvPr>
        </p:nvSpPr>
        <p:spPr/>
        <p:txBody>
          <a:bodyPr/>
          <a:lstStyle/>
          <a:p>
            <a:r>
              <a:rPr lang="en-US" altLang="zh-CN" dirty="0"/>
              <a:t>UML</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50" name="Google Shape;150;p19"/>
          <p:cNvGraphicFramePr/>
          <p:nvPr/>
        </p:nvGraphicFramePr>
        <p:xfrm>
          <a:off x="3506629" y="2513348"/>
          <a:ext cx="4754875" cy="3474780"/>
        </p:xfrm>
        <a:graphic>
          <a:graphicData uri="http://schemas.openxmlformats.org/drawingml/2006/table">
            <a:tbl>
              <a:tblPr>
                <a:noFill/>
                <a:tableStyleId>{8BA8271D-AEC5-4ECA-B8A8-ECDBDF96887E}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MB02</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Watch Trailer</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group member watches the trailer of a certain movie populated by the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a specific movie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pops out a video window</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Group member clicks ‘trailer’ button the on the page of a movie populated by the group moderator</a:t>
                      </a:r>
                      <a:endParaRPr sz="1200" b="0" i="0" u="none" strike="noStrike" cap="none" dirty="0">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pops out the trailer video window of the movie and starts playing</a:t>
                      </a:r>
                      <a:endParaRPr sz="1200" b="0" i="0" u="none" strike="noStrike" cap="none" dirty="0">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1" name="Google Shape;151;p19"/>
          <p:cNvSpPr txBox="1">
            <a:spLocks noGrp="1"/>
          </p:cNvSpPr>
          <p:nvPr>
            <p:ph type="body" idx="1"/>
          </p:nvPr>
        </p:nvSpPr>
        <p:spPr>
          <a:xfrm>
            <a:off x="1024128" y="4347875"/>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57" name="Google Shape;157;p20"/>
          <p:cNvGraphicFramePr/>
          <p:nvPr/>
        </p:nvGraphicFramePr>
        <p:xfrm>
          <a:off x="3506629" y="2513348"/>
          <a:ext cx="4754875" cy="3474780"/>
        </p:xfrm>
        <a:graphic>
          <a:graphicData uri="http://schemas.openxmlformats.org/drawingml/2006/table">
            <a:tbl>
              <a:tblPr>
                <a:noFill/>
                <a:tableStyleId>{8BA8271D-AEC5-4ECA-B8A8-ECDBDF96887E}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MB03</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Pull Reviews</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group member see the reviews of a certain movie populated by the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a specific movie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displays movie reviews</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goes to the ‘review’ section of the page of a movie populated by the group moderator</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reviews of the movie in the section</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8" name="Google Shape;158;p20"/>
          <p:cNvSpPr txBox="1">
            <a:spLocks noGrp="1"/>
          </p:cNvSpPr>
          <p:nvPr>
            <p:ph type="body" idx="1"/>
          </p:nvPr>
        </p:nvSpPr>
        <p:spPr>
          <a:xfrm>
            <a:off x="1024028" y="4213400"/>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1024128" y="585216"/>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64" name="Google Shape;164;p21"/>
          <p:cNvGraphicFramePr/>
          <p:nvPr/>
        </p:nvGraphicFramePr>
        <p:xfrm>
          <a:off x="3506724" y="2330468"/>
          <a:ext cx="4754875" cy="4023420"/>
        </p:xfrm>
        <a:graphic>
          <a:graphicData uri="http://schemas.openxmlformats.org/drawingml/2006/table">
            <a:tbl>
              <a:tblPr>
                <a:noFill/>
                <a:tableStyleId>{8BA8271D-AEC5-4ECA-B8A8-ECDBDF96887E}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MB04</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Pull Group Movie List</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group member search and/or browse the movie list populated by the group moderator[Exception: Movie name not exist]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member main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displays required movies in the movie list</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‘movie list’ button </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pops out the whole movie list populated by the group moderator</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could enter keywords and click ‘search’ button</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pops out part of movie list according to the keywords provided by the group member</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65" name="Google Shape;165;p21"/>
          <p:cNvSpPr txBox="1">
            <a:spLocks noGrp="1"/>
          </p:cNvSpPr>
          <p:nvPr>
            <p:ph type="body" idx="1"/>
          </p:nvPr>
        </p:nvSpPr>
        <p:spPr>
          <a:xfrm>
            <a:off x="1024129" y="4183168"/>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71" name="Google Shape;171;p22"/>
          <p:cNvGraphicFramePr/>
          <p:nvPr/>
        </p:nvGraphicFramePr>
        <p:xfrm>
          <a:off x="2607318" y="2084832"/>
          <a:ext cx="6553500" cy="4042830"/>
        </p:xfrm>
        <a:graphic>
          <a:graphicData uri="http://schemas.openxmlformats.org/drawingml/2006/table">
            <a:tbl>
              <a:tblPr>
                <a:noFill/>
                <a:tableStyleId>{8BA8271D-AEC5-4ECA-B8A8-ECDBDF96887E}</a:tableStyleId>
              </a:tblPr>
              <a:tblGrid>
                <a:gridCol w="1764400">
                  <a:extLst>
                    <a:ext uri="{9D8B030D-6E8A-4147-A177-3AD203B41FA5}">
                      <a16:colId xmlns:a16="http://schemas.microsoft.com/office/drawing/2014/main" val="20000"/>
                    </a:ext>
                  </a:extLst>
                </a:gridCol>
                <a:gridCol w="4789100">
                  <a:extLst>
                    <a:ext uri="{9D8B030D-6E8A-4147-A177-3AD203B41FA5}">
                      <a16:colId xmlns:a16="http://schemas.microsoft.com/office/drawing/2014/main" val="20001"/>
                    </a:ext>
                  </a:extLst>
                </a:gridCol>
              </a:tblGrid>
              <a:tr h="25905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MB05</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5905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Vote For Event</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4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group member votes for movies they want and do not want to watch in a specific movie watching event created by the moderator [Exception: </a:t>
                      </a:r>
                      <a:r>
                        <a:rPr lang="en-US" sz="1200">
                          <a:latin typeface="Calibri"/>
                          <a:ea typeface="Calibri"/>
                          <a:cs typeface="Calibri"/>
                          <a:sym typeface="Calibri"/>
                        </a:rPr>
                        <a:t>Not valid voting period</a:t>
                      </a:r>
                      <a:r>
                        <a:rPr lang="en-US" sz="1200" b="0" i="0" u="none" strike="noStrike" cap="none">
                          <a:solidFill>
                            <a:srgbClr val="000000"/>
                          </a:solidFill>
                          <a:latin typeface="Calibri"/>
                          <a:ea typeface="Calibri"/>
                          <a:cs typeface="Calibri"/>
                          <a:sym typeface="Calibri"/>
                        </a:rPr>
                        <a: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98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member main page</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At least an active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905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records the votes</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739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Group member clicks ‘active event’ button of the page</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 and pops out all the events created by the moderator which member could vote for</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Group member clicks a certain event</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 and displays the voting area for the event consists of the movie list</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Group member clicks ‘for’ or ‘against’ button of one or more movies</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 records the voting result into database</a:t>
                      </a:r>
                      <a:endParaRPr sz="1200" b="1" i="0" u="none" strike="noStrike" cap="none" dirty="0">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2" name="Google Shape;172;p22"/>
          <p:cNvSpPr txBox="1">
            <a:spLocks noGrp="1"/>
          </p:cNvSpPr>
          <p:nvPr>
            <p:ph type="body" idx="1"/>
          </p:nvPr>
        </p:nvSpPr>
        <p:spPr>
          <a:xfrm>
            <a:off x="1098733" y="3673378"/>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78" name="Google Shape;178;p23"/>
          <p:cNvGraphicFramePr/>
          <p:nvPr/>
        </p:nvGraphicFramePr>
        <p:xfrm>
          <a:off x="3506629" y="2651442"/>
          <a:ext cx="4754875" cy="3291900"/>
        </p:xfrm>
        <a:graphic>
          <a:graphicData uri="http://schemas.openxmlformats.org/drawingml/2006/table">
            <a:tbl>
              <a:tblPr>
                <a:noFill/>
                <a:tableStyleId>{8BA8271D-AEC5-4ECA-B8A8-ECDBDF96887E}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MR01 (MR stands for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Invitation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group moderator generate an invitation hash code, so that moderator can give it to someone let them join his/her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is a group moderator</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New invitation code for this group generated</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moderator opens its group manage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moderator clicks ‘invite’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generates a new hash code for invitation, adds it to the database, and displays the hash code for copy</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84" name="Google Shape;184;p24"/>
          <p:cNvGraphicFramePr/>
          <p:nvPr/>
        </p:nvGraphicFramePr>
        <p:xfrm>
          <a:off x="2329805" y="2187599"/>
          <a:ext cx="7108700" cy="4304580"/>
        </p:xfrm>
        <a:graphic>
          <a:graphicData uri="http://schemas.openxmlformats.org/drawingml/2006/table">
            <a:tbl>
              <a:tblPr>
                <a:noFill/>
                <a:tableStyleId>{8BA8271D-AEC5-4ECA-B8A8-ECDBDF96887E}</a:tableStyleId>
              </a:tblPr>
              <a:tblGrid>
                <a:gridCol w="1913875">
                  <a:extLst>
                    <a:ext uri="{9D8B030D-6E8A-4147-A177-3AD203B41FA5}">
                      <a16:colId xmlns:a16="http://schemas.microsoft.com/office/drawing/2014/main" val="20000"/>
                    </a:ext>
                  </a:extLst>
                </a:gridCol>
                <a:gridCol w="5194825">
                  <a:extLst>
                    <a:ext uri="{9D8B030D-6E8A-4147-A177-3AD203B41FA5}">
                      <a16:colId xmlns:a16="http://schemas.microsoft.com/office/drawing/2014/main" val="20001"/>
                    </a:ext>
                  </a:extLst>
                </a:gridCol>
              </a:tblGrid>
              <a:tr h="2320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MR02</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20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Pull Movie List</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152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This use case describes the process how moderator can get a movie list, that moderator can pick some movies to populate the group list [</a:t>
                      </a:r>
                      <a:r>
                        <a:rPr lang="en-US" sz="1200" dirty="0">
                          <a:latin typeface="Calibri"/>
                          <a:ea typeface="Calibri"/>
                          <a:cs typeface="Calibri"/>
                          <a:sym typeface="Calibri"/>
                        </a:rPr>
                        <a:t>Exception: No search result found</a:t>
                      </a:r>
                      <a:r>
                        <a:rPr lang="en-US" sz="1200" b="0" i="0" u="none" strike="noStrike" cap="none" dirty="0">
                          <a:solidFill>
                            <a:srgbClr val="000000"/>
                          </a:solidFill>
                          <a:latin typeface="Calibri"/>
                          <a:ea typeface="Calibri"/>
                          <a:cs typeface="Calibri"/>
                          <a:sym typeface="Calibri"/>
                        </a:rPr>
                        <a:t>]</a:t>
                      </a:r>
                      <a:endParaRPr sz="1800" u="none" strike="noStrike" cap="none" dirty="0"/>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152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Moderator is on the group manage main page</a:t>
                      </a:r>
                      <a:endParaRPr sz="1200" b="0" i="0" u="none" strike="noStrike" cap="none">
                        <a:solidFill>
                          <a:srgbClr val="000000"/>
                        </a:solidFill>
                        <a:latin typeface="Noto Sans Symbols"/>
                        <a:ea typeface="Noto Sans Symbols"/>
                        <a:cs typeface="Noto Sans Symbols"/>
                        <a:sym typeface="Noto Sans Symbols"/>
                      </a:endParaRPr>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320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Moderator see a clickable movie list</a:t>
                      </a:r>
                      <a:endParaRPr sz="1200" b="0" i="0" u="none" strike="noStrike" cap="none">
                        <a:solidFill>
                          <a:srgbClr val="000000"/>
                        </a:solidFill>
                        <a:latin typeface="Noto Sans Symbols"/>
                        <a:ea typeface="Noto Sans Symbols"/>
                        <a:cs typeface="Noto Sans Symbols"/>
                        <a:sym typeface="Noto Sans Symbols"/>
                      </a:endParaRPr>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24345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Moderator clicks ‘+’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 and displays a search bar and a ‘generate’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Moderator clicks ‘generate’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 and requests a list of movies by popularity from API</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handles the received data, and displays them as a clickable list for moderator</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Moderator enter a key word in search bar, and click ‘search’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request, and requests a list of movies by the keyword movie search from API</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handles the received data, and displays them as a clickable list for moderator</a:t>
                      </a:r>
                      <a:endParaRPr dirty="0"/>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90" name="Google Shape;190;p25"/>
          <p:cNvGraphicFramePr/>
          <p:nvPr/>
        </p:nvGraphicFramePr>
        <p:xfrm>
          <a:off x="3507004" y="2285725"/>
          <a:ext cx="4754125" cy="4206300"/>
        </p:xfrm>
        <a:graphic>
          <a:graphicData uri="http://schemas.openxmlformats.org/drawingml/2006/table">
            <a:tbl>
              <a:tblPr>
                <a:noFill/>
                <a:tableStyleId>{8BA8271D-AEC5-4ECA-B8A8-ECDBDF96887E}</a:tableStyleId>
              </a:tblPr>
              <a:tblGrid>
                <a:gridCol w="1279950">
                  <a:extLst>
                    <a:ext uri="{9D8B030D-6E8A-4147-A177-3AD203B41FA5}">
                      <a16:colId xmlns:a16="http://schemas.microsoft.com/office/drawing/2014/main" val="20000"/>
                    </a:ext>
                  </a:extLst>
                </a:gridCol>
                <a:gridCol w="3474175">
                  <a:extLst>
                    <a:ext uri="{9D8B030D-6E8A-4147-A177-3AD203B41FA5}">
                      <a16:colId xmlns:a16="http://schemas.microsoft.com/office/drawing/2014/main" val="20001"/>
                    </a:ext>
                  </a:extLst>
                </a:gridCol>
              </a:tblGrid>
              <a:tr h="2742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MR03</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42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Populate Group Movie List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2282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This use case describes the method how moderator can add a movie to the group list. So after that, all group members can see that movie information on group member page.[Exception: Movie already existed in the group list]</a:t>
                      </a:r>
                      <a:endParaRPr sz="1400" u="none" strike="noStrike" cap="none" dirty="0"/>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99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 </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 movie list is displayed</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42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 new movie is in the group list</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7370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Moderator clicks a movie in the movie list</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 displays the movie information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Once moderator finds a movie preferred, clicks ‘add’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 adds the movie information into the database</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These steps can be done multiple times until moderator closes the movie list</a:t>
                      </a:r>
                      <a:endParaRPr dirty="0"/>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91" name="Google Shape;191;p25"/>
          <p:cNvSpPr txBox="1">
            <a:spLocks noGrp="1"/>
          </p:cNvSpPr>
          <p:nvPr>
            <p:ph type="body" idx="1"/>
          </p:nvPr>
        </p:nvSpPr>
        <p:spPr>
          <a:xfrm>
            <a:off x="1024128" y="4020681"/>
            <a:ext cx="184731" cy="553998"/>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97" name="Google Shape;197;p26"/>
          <p:cNvGraphicFramePr/>
          <p:nvPr/>
        </p:nvGraphicFramePr>
        <p:xfrm>
          <a:off x="3506629" y="2468562"/>
          <a:ext cx="4754875" cy="3657660"/>
        </p:xfrm>
        <a:graphic>
          <a:graphicData uri="http://schemas.openxmlformats.org/drawingml/2006/table">
            <a:tbl>
              <a:tblPr>
                <a:noFill/>
                <a:tableStyleId>{8BA8271D-AEC5-4ECA-B8A8-ECDBDF96887E}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MR04</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Create Movie Watching Event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This use case describes how moderator can start a movie watch event. So all group member can see it in their member page and go to the theater at that moment </a:t>
                      </a:r>
                      <a:endParaRPr sz="1400" u="none" strike="noStrike" cap="none" dirty="0"/>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 </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main group manage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Calibri"/>
                          <a:ea typeface="Calibri"/>
                          <a:cs typeface="Calibri"/>
                          <a:sym typeface="Calibri"/>
                        </a:rPr>
                        <a:t>A movie watching event start</a:t>
                      </a:r>
                      <a:endParaRPr sz="1200" b="0" i="0" u="none" strike="noStrike" cap="none" dirty="0">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Moderator clicks ’watch event’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request, and displays a window asking moderator to fill the event date and time</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Moderator fills the information and clicks ‘create’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request, and adds the event to the database</a:t>
                      </a:r>
                      <a:endParaRPr dirty="0"/>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dirty="0"/>
              <a:t>USE CASE SPECIFICATION</a:t>
            </a:r>
            <a:endParaRPr dirty="0"/>
          </a:p>
        </p:txBody>
      </p:sp>
      <p:graphicFrame>
        <p:nvGraphicFramePr>
          <p:cNvPr id="203" name="Google Shape;203;p27"/>
          <p:cNvGraphicFramePr/>
          <p:nvPr>
            <p:extLst>
              <p:ext uri="{D42A27DB-BD31-4B8C-83A1-F6EECF244321}">
                <p14:modId xmlns:p14="http://schemas.microsoft.com/office/powerpoint/2010/main" val="2645915917"/>
              </p:ext>
            </p:extLst>
          </p:nvPr>
        </p:nvGraphicFramePr>
        <p:xfrm>
          <a:off x="1711129" y="2084832"/>
          <a:ext cx="8346075" cy="4421195"/>
        </p:xfrm>
        <a:graphic>
          <a:graphicData uri="http://schemas.openxmlformats.org/drawingml/2006/table">
            <a:tbl>
              <a:tblPr>
                <a:noFill/>
                <a:tableStyleId>{8BA8271D-AEC5-4ECA-B8A8-ECDBDF96887E}</a:tableStyleId>
              </a:tblPr>
              <a:tblGrid>
                <a:gridCol w="2247025">
                  <a:extLst>
                    <a:ext uri="{9D8B030D-6E8A-4147-A177-3AD203B41FA5}">
                      <a16:colId xmlns:a16="http://schemas.microsoft.com/office/drawing/2014/main" val="20000"/>
                    </a:ext>
                  </a:extLst>
                </a:gridCol>
                <a:gridCol w="6099050">
                  <a:extLst>
                    <a:ext uri="{9D8B030D-6E8A-4147-A177-3AD203B41FA5}">
                      <a16:colId xmlns:a16="http://schemas.microsoft.com/office/drawing/2014/main" val="20001"/>
                    </a:ext>
                  </a:extLst>
                </a:gridCol>
              </a:tblGrid>
              <a:tr h="177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MR05</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77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Create Voting Event</a:t>
                      </a:r>
                      <a:endParaRPr sz="1400" u="none" strike="noStrike" cap="none" dirty="0"/>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072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This use case describes how moderator can start a movie voting event. Once a voting event starts, all group member can see it and join the event. And the event history will be recorded and available for review to all group members. [Exception: Watching event not valid]</a:t>
                      </a:r>
                      <a:endParaRPr sz="1400" u="none" strike="noStrike" cap="none" dirty="0"/>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41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Calibri"/>
                          <a:ea typeface="Calibri"/>
                          <a:cs typeface="Calibri"/>
                          <a:sym typeface="Calibri"/>
                        </a:rPr>
                        <a:t>Have an account</a:t>
                      </a:r>
                      <a:endParaRPr sz="1200" b="0" i="0" u="none" strike="noStrike" cap="none" dirty="0">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Calibri"/>
                          <a:ea typeface="Calibri"/>
                          <a:cs typeface="Calibri"/>
                          <a:sym typeface="Calibri"/>
                        </a:rPr>
                        <a:t>Successfully login</a:t>
                      </a:r>
                      <a:endParaRPr sz="1200" b="0" i="0" u="none" strike="noStrike" cap="none" dirty="0">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Calibri"/>
                          <a:ea typeface="Calibri"/>
                          <a:cs typeface="Calibri"/>
                          <a:sym typeface="Calibri"/>
                        </a:rPr>
                        <a:t>On the main group manage page</a:t>
                      </a:r>
                      <a:endParaRPr sz="1200" b="0" i="0" u="none" strike="noStrike" cap="none" dirty="0">
                        <a:solidFill>
                          <a:srgbClr val="000000"/>
                        </a:solidFill>
                        <a:latin typeface="Noto Sans Symbols"/>
                        <a:ea typeface="Noto Sans Symbols"/>
                        <a:cs typeface="Noto Sans Symbols"/>
                        <a:sym typeface="Noto Sans Symbols"/>
                      </a:endParaRPr>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77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Calibri"/>
                          <a:ea typeface="Calibri"/>
                          <a:cs typeface="Calibri"/>
                          <a:sym typeface="Calibri"/>
                        </a:rPr>
                        <a:t>An active movie voting event starts</a:t>
                      </a:r>
                      <a:endParaRPr sz="1200" b="0" i="0" u="none" strike="noStrike" cap="none" dirty="0">
                        <a:solidFill>
                          <a:srgbClr val="000000"/>
                        </a:solidFill>
                        <a:latin typeface="Noto Sans Symbols"/>
                        <a:ea typeface="Noto Sans Symbols"/>
                        <a:cs typeface="Noto Sans Symbols"/>
                        <a:sym typeface="Noto Sans Symbols"/>
                      </a:endParaRPr>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425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Moderator clicks ‘create voting event’ button</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System receives the request, and display a window ask moderator to fill the event information</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Moderator clicks ‘+’ button in the window</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System receives the request, display the search bar</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Moderator enters the keyword in the search bar, and clicks the ‘search’ button</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System receives the request, and request movie data via keyword movie search from API</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System handles the data, and display the list of movies as search result under the search bar</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Moderator clicks ‘+’ near the movie name to add it to the event movie list </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Search process can be done multiple time until moderator closes the search bar</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Moderator selects the event start time, end time and the related movie watching event</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Moderator clicks ‘start’ button</a:t>
                      </a:r>
                      <a:endParaRPr sz="1200" b="0" i="0" u="none" strike="noStrike" cap="none" dirty="0">
                        <a:solidFill>
                          <a:srgbClr val="000000"/>
                        </a:solidFill>
                        <a:latin typeface="Calibri"/>
                        <a:ea typeface="Calibri"/>
                        <a:cs typeface="Calibri"/>
                        <a:sym typeface="Arial"/>
                      </a:endParaRPr>
                    </a:p>
                    <a:p>
                      <a:pPr marL="228600" marR="0" lvl="0" indent="-228600" algn="l" rtl="0">
                        <a:lnSpc>
                          <a:spcPct val="10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Calibri"/>
                          <a:ea typeface="Calibri"/>
                          <a:cs typeface="Calibri"/>
                          <a:sym typeface="Calibri"/>
                        </a:rPr>
                        <a:t>System receives the requests, and adds the event to the database</a:t>
                      </a:r>
                      <a:endParaRPr sz="1200" b="0" i="0" u="none" strike="noStrike" cap="none" dirty="0">
                        <a:solidFill>
                          <a:srgbClr val="000000"/>
                        </a:solidFill>
                        <a:latin typeface="Calibri"/>
                        <a:ea typeface="Calibri"/>
                        <a:cs typeface="Calibri"/>
                        <a:sym typeface="Arial"/>
                      </a:endParaRPr>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bi-direction </a:t>
            </a:r>
            <a:br>
              <a:rPr lang="en-US" altLang="zh-CN" b="1" cap="all" dirty="0"/>
            </a:br>
            <a:r>
              <a:rPr lang="en-US" altLang="zh-CN" b="1" cap="all" dirty="0"/>
              <a:t>traceability matrix</a:t>
            </a:r>
            <a:endParaRPr lang="zh-CN" altLang="en-US" dirty="0"/>
          </a:p>
        </p:txBody>
      </p:sp>
      <p:sp>
        <p:nvSpPr>
          <p:cNvPr id="4" name="箭头: 左 3"/>
          <p:cNvSpPr/>
          <p:nvPr/>
        </p:nvSpPr>
        <p:spPr>
          <a:xfrm>
            <a:off x="6032242" y="4833257"/>
            <a:ext cx="4711958" cy="1240971"/>
          </a:xfrm>
          <a:prstGeom prst="leftArrow">
            <a:avLst>
              <a:gd name="adj1" fmla="val 50000"/>
              <a:gd name="adj2" fmla="val 58271"/>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accent1">
                    <a:lumMod val="50000"/>
                  </a:schemeClr>
                </a:solidFill>
                <a:latin typeface="Arial Black" panose="020B0A04020102020204" pitchFamily="34" charset="0"/>
              </a:rPr>
              <a:t>See Next Slide</a:t>
            </a:r>
            <a:endParaRPr lang="zh-CN" altLang="en-US" sz="3200"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173726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1+#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ACTORS</a:t>
            </a:r>
            <a:endParaRPr b="1">
              <a:latin typeface="Arial Rounded"/>
              <a:ea typeface="Arial Rounded"/>
              <a:cs typeface="Arial Rounded"/>
              <a:sym typeface="Arial Rounded"/>
            </a:endParaRPr>
          </a:p>
        </p:txBody>
      </p:sp>
      <p:sp>
        <p:nvSpPr>
          <p:cNvPr id="99" name="Google Shape;99;p2"/>
          <p:cNvSpPr txBox="1">
            <a:spLocks noGrp="1"/>
          </p:cNvSpPr>
          <p:nvPr>
            <p:ph type="body" idx="1"/>
          </p:nvPr>
        </p:nvSpPr>
        <p:spPr>
          <a:xfrm>
            <a:off x="1525647" y="2267338"/>
            <a:ext cx="8717034" cy="3990600"/>
          </a:xfrm>
          <a:prstGeom prst="rect">
            <a:avLst/>
          </a:prstGeom>
          <a:noFill/>
          <a:ln>
            <a:noFill/>
          </a:ln>
        </p:spPr>
        <p:txBody>
          <a:bodyPr spcFirstLastPara="1" wrap="square" lIns="45700" tIns="45700" rIns="45700" bIns="45700" anchor="t" anchorCtr="0">
            <a:normAutofit/>
          </a:bodyPr>
          <a:lstStyle/>
          <a:p>
            <a:pPr marL="457200" lvl="0" indent="-317500" algn="l" rtl="0">
              <a:lnSpc>
                <a:spcPct val="90000"/>
              </a:lnSpc>
              <a:spcBef>
                <a:spcPts val="0"/>
              </a:spcBef>
              <a:spcAft>
                <a:spcPts val="0"/>
              </a:spcAft>
              <a:buSzPts val="2200"/>
              <a:buFont typeface="Twentieth Century"/>
              <a:buNone/>
            </a:pPr>
            <a:endParaRPr dirty="0"/>
          </a:p>
          <a:p>
            <a:pPr marL="457200" lvl="0" indent="-457200" algn="l" rtl="0">
              <a:lnSpc>
                <a:spcPct val="90000"/>
              </a:lnSpc>
              <a:spcBef>
                <a:spcPts val="1400"/>
              </a:spcBef>
              <a:spcAft>
                <a:spcPts val="0"/>
              </a:spcAft>
              <a:buSzPts val="2200"/>
              <a:buFont typeface="Twentieth Century"/>
              <a:buAutoNum type="arabicPeriod"/>
            </a:pPr>
            <a:r>
              <a:rPr lang="en-US" sz="2400" b="1" i="1" dirty="0">
                <a:latin typeface="Calibri"/>
                <a:ea typeface="Calibri"/>
                <a:cs typeface="Calibri"/>
                <a:sym typeface="Calibri"/>
              </a:rPr>
              <a:t>Normal User</a:t>
            </a:r>
            <a:r>
              <a:rPr lang="en-US" sz="2400" dirty="0">
                <a:latin typeface="Calibri"/>
                <a:ea typeface="Calibri"/>
                <a:cs typeface="Calibri"/>
                <a:sym typeface="Calibri"/>
              </a:rPr>
              <a:t>: Elementary user of the system. </a:t>
            </a:r>
            <a:endParaRPr sz="2400" dirty="0">
              <a:latin typeface="Calibri"/>
              <a:ea typeface="Calibri"/>
              <a:cs typeface="Calibri"/>
              <a:sym typeface="Calibri"/>
            </a:endParaRPr>
          </a:p>
          <a:p>
            <a:pPr marL="457200" lvl="0" indent="-457200" algn="l" rtl="0">
              <a:lnSpc>
                <a:spcPct val="90000"/>
              </a:lnSpc>
              <a:spcBef>
                <a:spcPts val="1400"/>
              </a:spcBef>
              <a:spcAft>
                <a:spcPts val="0"/>
              </a:spcAft>
              <a:buSzPts val="2200"/>
              <a:buFont typeface="Twentieth Century"/>
              <a:buAutoNum type="arabicPeriod"/>
            </a:pPr>
            <a:r>
              <a:rPr lang="en-US" sz="2400" b="1" i="1" dirty="0">
                <a:latin typeface="Calibri"/>
                <a:ea typeface="Calibri"/>
                <a:cs typeface="Calibri"/>
                <a:sym typeface="Calibri"/>
              </a:rPr>
              <a:t>Group Member</a:t>
            </a:r>
            <a:r>
              <a:rPr lang="en-US" sz="2400" dirty="0">
                <a:latin typeface="Calibri"/>
                <a:ea typeface="Calibri"/>
                <a:cs typeface="Calibri"/>
                <a:sym typeface="Calibri"/>
              </a:rPr>
              <a:t>: Participants of a movie watcher group. Subclass of normal user.</a:t>
            </a:r>
            <a:endParaRPr sz="2400" dirty="0">
              <a:latin typeface="Calibri"/>
              <a:ea typeface="Calibri"/>
              <a:cs typeface="Calibri"/>
              <a:sym typeface="Calibri"/>
            </a:endParaRPr>
          </a:p>
          <a:p>
            <a:pPr marL="457200" lvl="0" indent="-457200" algn="l" rtl="0">
              <a:lnSpc>
                <a:spcPct val="90000"/>
              </a:lnSpc>
              <a:spcBef>
                <a:spcPts val="1400"/>
              </a:spcBef>
              <a:spcAft>
                <a:spcPts val="0"/>
              </a:spcAft>
              <a:buSzPts val="2200"/>
              <a:buFont typeface="Twentieth Century"/>
              <a:buAutoNum type="arabicPeriod"/>
            </a:pPr>
            <a:r>
              <a:rPr lang="en-US" sz="2400" b="1" i="1" dirty="0">
                <a:latin typeface="Calibri"/>
                <a:ea typeface="Calibri"/>
                <a:cs typeface="Calibri"/>
                <a:sym typeface="Calibri"/>
              </a:rPr>
              <a:t>Group Moderator</a:t>
            </a:r>
            <a:r>
              <a:rPr lang="en-US" sz="2400" dirty="0">
                <a:latin typeface="Calibri"/>
                <a:ea typeface="Calibri"/>
                <a:cs typeface="Calibri"/>
                <a:sym typeface="Calibri"/>
              </a:rPr>
              <a:t>: Organizer of a movie watcher group. Subclass of group member.</a:t>
            </a:r>
            <a:endParaRPr sz="2400" dirty="0">
              <a:latin typeface="Calibri"/>
              <a:ea typeface="Calibri"/>
              <a:cs typeface="Calibri"/>
              <a:sym typeface="Calibri"/>
            </a:endParaRPr>
          </a:p>
          <a:p>
            <a:pPr marL="0" lvl="0" indent="0" algn="l" rtl="0">
              <a:lnSpc>
                <a:spcPct val="90000"/>
              </a:lnSpc>
              <a:spcBef>
                <a:spcPts val="1400"/>
              </a:spcBef>
              <a:spcAft>
                <a:spcPts val="0"/>
              </a:spcAft>
              <a:buSzPts val="1800"/>
              <a:buNone/>
            </a:pPr>
            <a:endParaRPr dirty="0"/>
          </a:p>
          <a:p>
            <a:pPr marL="457200" lvl="0" indent="-317500" algn="l" rtl="0">
              <a:lnSpc>
                <a:spcPct val="90000"/>
              </a:lnSpc>
              <a:spcBef>
                <a:spcPts val="1400"/>
              </a:spcBef>
              <a:spcAft>
                <a:spcPts val="0"/>
              </a:spcAft>
              <a:buSzPts val="2200"/>
              <a:buFont typeface="Twentieth Century"/>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29461505"/>
              </p:ext>
            </p:extLst>
          </p:nvPr>
        </p:nvGraphicFramePr>
        <p:xfrm>
          <a:off x="1447113" y="177283"/>
          <a:ext cx="9152462" cy="6407725"/>
        </p:xfrm>
        <a:graphic>
          <a:graphicData uri="http://schemas.openxmlformats.org/drawingml/2006/table">
            <a:tbl>
              <a:tblPr/>
              <a:tblGrid>
                <a:gridCol w="1327819">
                  <a:extLst>
                    <a:ext uri="{9D8B030D-6E8A-4147-A177-3AD203B41FA5}">
                      <a16:colId xmlns:a16="http://schemas.microsoft.com/office/drawing/2014/main" val="150086712"/>
                    </a:ext>
                  </a:extLst>
                </a:gridCol>
                <a:gridCol w="6002280">
                  <a:extLst>
                    <a:ext uri="{9D8B030D-6E8A-4147-A177-3AD203B41FA5}">
                      <a16:colId xmlns:a16="http://schemas.microsoft.com/office/drawing/2014/main" val="528942799"/>
                    </a:ext>
                  </a:extLst>
                </a:gridCol>
                <a:gridCol w="833275">
                  <a:extLst>
                    <a:ext uri="{9D8B030D-6E8A-4147-A177-3AD203B41FA5}">
                      <a16:colId xmlns:a16="http://schemas.microsoft.com/office/drawing/2014/main" val="3946490278"/>
                    </a:ext>
                  </a:extLst>
                </a:gridCol>
                <a:gridCol w="989088">
                  <a:extLst>
                    <a:ext uri="{9D8B030D-6E8A-4147-A177-3AD203B41FA5}">
                      <a16:colId xmlns:a16="http://schemas.microsoft.com/office/drawing/2014/main" val="3760347241"/>
                    </a:ext>
                  </a:extLst>
                </a:gridCol>
              </a:tblGrid>
              <a:tr h="169822">
                <a:tc>
                  <a:txBody>
                    <a:bodyPr/>
                    <a:lstStyle/>
                    <a:p>
                      <a:pPr algn="ctr" fontAlgn="ctr"/>
                      <a:r>
                        <a:rPr lang="en-US" sz="1050" b="1" i="0" u="none" strike="noStrike">
                          <a:solidFill>
                            <a:srgbClr val="000000"/>
                          </a:solidFill>
                          <a:effectLst/>
                          <a:latin typeface="等线" panose="02010600030101010101" pitchFamily="2" charset="-122"/>
                          <a:ea typeface="等线" panose="02010600030101010101" pitchFamily="2" charset="-122"/>
                        </a:rPr>
                        <a:t>Required Feature No</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effectLst/>
                          <a:latin typeface="等线" panose="02010600030101010101" pitchFamily="2" charset="-122"/>
                          <a:ea typeface="等线" panose="02010600030101010101" pitchFamily="2" charset="-122"/>
                        </a:rPr>
                        <a:t>Required Feature Description</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effectLst/>
                          <a:latin typeface="等线" panose="02010600030101010101" pitchFamily="2" charset="-122"/>
                          <a:ea typeface="等线" panose="02010600030101010101" pitchFamily="2" charset="-122"/>
                        </a:rPr>
                        <a:t>Use Case ID</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effectLst/>
                          <a:latin typeface="等线" panose="02010600030101010101" pitchFamily="2" charset="-122"/>
                          <a:ea typeface="等线" panose="02010600030101010101" pitchFamily="2" charset="-122"/>
                        </a:rPr>
                        <a:t>Use Case Title</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1280005"/>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1</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a group moderator to create a movie watcher’s group.</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USR01</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Create Group</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60548102"/>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2</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the moderator to invite family and friends to join the group.</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MR01</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Invitation</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8110813"/>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3</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The system shall allow friends and family to join a group of movie watchers.</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USR02</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Join Group</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59061054"/>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4</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people to unsubscribe from movie watcher’s groups.</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MB01</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Unsubscription</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431947"/>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5</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the moderator to populate movie watcher’s groups with a list of potential movies that could be watched.</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MR03</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Populate Group Movie List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39643336"/>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6</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the moderator to pull a movie list from a movie list server/API.</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MR02</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Pull Movie List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8794587"/>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7</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group members to search and browse the movies that have been populated by the moderator.</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MB04</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Pull Group Movie List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65074412"/>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8</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group member to watch the trailer of the movies that have been populated by the moderator.</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MB02</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Watch Trailer</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38736"/>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9</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group members to have access to movie reviews of the movies that have been populated by the moderator.</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MB03</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Pull Reviews</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842580976"/>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10</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the moderator to create a movie watching event that will occur in the specified date and time defined by the moderator.</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MR04</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Create Movie Watching Event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0224939"/>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11</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the moderator to open and close a voting period for a specific movie watching event.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MR05</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Create Voting Event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05759639"/>
                  </a:ext>
                </a:extLst>
              </a:tr>
              <a:tr h="503324">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12</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participants of a movie watcher group to be notified that a movie watching event was created and that they can vote for the movies that they want (or do not want) watch in this movie watching event.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等线" panose="02010600030101010101" pitchFamily="2" charset="-122"/>
                          <a:ea typeface="等线" panose="02010600030101010101" pitchFamily="2" charset="-122"/>
                        </a:rPr>
                        <a: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162101"/>
                  </a:ext>
                </a:extLst>
              </a:tr>
              <a:tr h="503324">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13</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allow group participants to cast their votes where they indicate what movies they want and do not want to watch in a specific movie watching event previously created by the moderator.</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50" b="0" i="0" u="none" strike="noStrike">
                          <a:solidFill>
                            <a:srgbClr val="000000"/>
                          </a:solidFill>
                          <a:effectLst/>
                          <a:latin typeface="等线" panose="02010600030101010101" pitchFamily="2" charset="-122"/>
                          <a:ea typeface="等线" panose="02010600030101010101" pitchFamily="2" charset="-122"/>
                        </a:rPr>
                        <a:t>MB05</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a:solidFill>
                            <a:srgbClr val="000000"/>
                          </a:solidFill>
                          <a:effectLst/>
                          <a:latin typeface="等线" panose="02010600030101010101" pitchFamily="2" charset="-122"/>
                          <a:ea typeface="等线" panose="02010600030101010101" pitchFamily="2" charset="-122"/>
                        </a:rPr>
                        <a:t>Vote For Event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82576854"/>
                  </a:ext>
                </a:extLst>
              </a:tr>
              <a:tr h="503324">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14</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keep the history of movie watching events, votes, and winners for each movie watching group. This information shall only be available for the participants of the movie watching group.</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等线" panose="02010600030101010101" pitchFamily="2" charset="-122"/>
                          <a:ea typeface="等线" panose="02010600030101010101" pitchFamily="2" charset="-122"/>
                        </a:rPr>
                        <a: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951933"/>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15</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elect a single movie winner for a movie watching event based on the votes casted by the movie watcher group.</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altLang="zh-CN" sz="1050" b="0" i="0" u="none" strike="noStrike">
                          <a:solidFill>
                            <a:srgbClr val="000000"/>
                          </a:solidFill>
                          <a:effectLst/>
                          <a:latin typeface="等线" panose="02010600030101010101" pitchFamily="2" charset="-122"/>
                          <a:ea typeface="等线" panose="02010600030101010101" pitchFamily="2" charset="-122"/>
                        </a:rPr>
                        <a: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12593823"/>
                  </a:ext>
                </a:extLst>
              </a:tr>
              <a:tr h="363687">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16</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等线" panose="02010600030101010101" pitchFamily="2" charset="-122"/>
                          <a:ea typeface="等线" panose="02010600030101010101" pitchFamily="2" charset="-122"/>
                        </a:rPr>
                        <a:t>The system shall not allow participants of a movie watching group to change their votes AFTER the system computed the winner movie based on casted votes.</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50" b="0" i="0" u="none" strike="noStrike">
                          <a:solidFill>
                            <a:srgbClr val="000000"/>
                          </a:solidFill>
                          <a:effectLst/>
                          <a:latin typeface="等线" panose="02010600030101010101" pitchFamily="2" charset="-122"/>
                          <a:ea typeface="等线" panose="02010600030101010101" pitchFamily="2" charset="-122"/>
                        </a:rPr>
                        <a:t>/</a:t>
                      </a:r>
                    </a:p>
                  </a:txBody>
                  <a:tcPr marL="2947"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等线" panose="02010600030101010101" pitchFamily="2" charset="-122"/>
                          <a:ea typeface="等线" panose="02010600030101010101" pitchFamily="2" charset="-122"/>
                        </a:rPr>
                        <a:t>/</a:t>
                      </a:r>
                    </a:p>
                  </a:txBody>
                  <a:tcPr marL="44198" marR="2947" marT="2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6681025"/>
                  </a:ext>
                </a:extLst>
              </a:tr>
            </a:tbl>
          </a:graphicData>
        </a:graphic>
      </p:graphicFrame>
    </p:spTree>
    <p:extLst>
      <p:ext uri="{BB962C8B-B14F-4D97-AF65-F5344CB8AC3E}">
        <p14:creationId xmlns:p14="http://schemas.microsoft.com/office/powerpoint/2010/main" val="90861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4" name="图片 3"/>
          <p:cNvPicPr>
            <a:picLocks noChangeAspect="1"/>
          </p:cNvPicPr>
          <p:nvPr/>
        </p:nvPicPr>
        <p:blipFill>
          <a:blip r:embed="rId2"/>
          <a:stretch>
            <a:fillRect/>
          </a:stretch>
        </p:blipFill>
        <p:spPr>
          <a:xfrm>
            <a:off x="1739853" y="1436214"/>
            <a:ext cx="8288621" cy="5337809"/>
          </a:xfrm>
          <a:prstGeom prst="rect">
            <a:avLst/>
          </a:prstGeom>
        </p:spPr>
      </p:pic>
    </p:spTree>
    <p:extLst>
      <p:ext uri="{BB962C8B-B14F-4D97-AF65-F5344CB8AC3E}">
        <p14:creationId xmlns:p14="http://schemas.microsoft.com/office/powerpoint/2010/main" val="950921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3" name="图片 2"/>
          <p:cNvPicPr>
            <a:picLocks noChangeAspect="1"/>
          </p:cNvPicPr>
          <p:nvPr/>
        </p:nvPicPr>
        <p:blipFill>
          <a:blip r:embed="rId2"/>
          <a:stretch>
            <a:fillRect/>
          </a:stretch>
        </p:blipFill>
        <p:spPr>
          <a:xfrm>
            <a:off x="1561333" y="1442333"/>
            <a:ext cx="8179828" cy="5546296"/>
          </a:xfrm>
          <a:prstGeom prst="rect">
            <a:avLst/>
          </a:prstGeom>
        </p:spPr>
      </p:pic>
    </p:spTree>
    <p:extLst>
      <p:ext uri="{BB962C8B-B14F-4D97-AF65-F5344CB8AC3E}">
        <p14:creationId xmlns:p14="http://schemas.microsoft.com/office/powerpoint/2010/main" val="1848544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3" name="图片 2"/>
          <p:cNvPicPr>
            <a:picLocks noChangeAspect="1"/>
          </p:cNvPicPr>
          <p:nvPr/>
        </p:nvPicPr>
        <p:blipFill>
          <a:blip r:embed="rId2"/>
          <a:stretch>
            <a:fillRect/>
          </a:stretch>
        </p:blipFill>
        <p:spPr>
          <a:xfrm>
            <a:off x="2142786" y="1559107"/>
            <a:ext cx="7262471" cy="5298893"/>
          </a:xfrm>
          <a:prstGeom prst="rect">
            <a:avLst/>
          </a:prstGeom>
        </p:spPr>
      </p:pic>
    </p:spTree>
    <p:extLst>
      <p:ext uri="{BB962C8B-B14F-4D97-AF65-F5344CB8AC3E}">
        <p14:creationId xmlns:p14="http://schemas.microsoft.com/office/powerpoint/2010/main" val="365006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3" name="图片 2"/>
          <p:cNvPicPr>
            <a:picLocks noChangeAspect="1"/>
          </p:cNvPicPr>
          <p:nvPr/>
        </p:nvPicPr>
        <p:blipFill>
          <a:blip r:embed="rId2"/>
          <a:stretch>
            <a:fillRect/>
          </a:stretch>
        </p:blipFill>
        <p:spPr>
          <a:xfrm>
            <a:off x="1024128" y="1534701"/>
            <a:ext cx="8879253" cy="5155348"/>
          </a:xfrm>
          <a:prstGeom prst="rect">
            <a:avLst/>
          </a:prstGeom>
        </p:spPr>
      </p:pic>
    </p:spTree>
    <p:extLst>
      <p:ext uri="{BB962C8B-B14F-4D97-AF65-F5344CB8AC3E}">
        <p14:creationId xmlns:p14="http://schemas.microsoft.com/office/powerpoint/2010/main" val="373380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3" name="图片 2"/>
          <p:cNvPicPr>
            <a:picLocks noChangeAspect="1"/>
          </p:cNvPicPr>
          <p:nvPr/>
        </p:nvPicPr>
        <p:blipFill>
          <a:blip r:embed="rId2"/>
          <a:stretch>
            <a:fillRect/>
          </a:stretch>
        </p:blipFill>
        <p:spPr>
          <a:xfrm>
            <a:off x="1617849" y="1548774"/>
            <a:ext cx="8532630" cy="5150606"/>
          </a:xfrm>
          <a:prstGeom prst="rect">
            <a:avLst/>
          </a:prstGeom>
        </p:spPr>
      </p:pic>
    </p:spTree>
    <p:extLst>
      <p:ext uri="{BB962C8B-B14F-4D97-AF65-F5344CB8AC3E}">
        <p14:creationId xmlns:p14="http://schemas.microsoft.com/office/powerpoint/2010/main" val="3666775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4" name="图片 3"/>
          <p:cNvPicPr>
            <a:picLocks noChangeAspect="1"/>
          </p:cNvPicPr>
          <p:nvPr/>
        </p:nvPicPr>
        <p:blipFill>
          <a:blip r:embed="rId2"/>
          <a:stretch>
            <a:fillRect/>
          </a:stretch>
        </p:blipFill>
        <p:spPr>
          <a:xfrm>
            <a:off x="1173274" y="1568337"/>
            <a:ext cx="9421780" cy="5212686"/>
          </a:xfrm>
          <a:prstGeom prst="rect">
            <a:avLst/>
          </a:prstGeom>
        </p:spPr>
      </p:pic>
    </p:spTree>
    <p:extLst>
      <p:ext uri="{BB962C8B-B14F-4D97-AF65-F5344CB8AC3E}">
        <p14:creationId xmlns:p14="http://schemas.microsoft.com/office/powerpoint/2010/main" val="3695564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4" name="图片 3"/>
          <p:cNvPicPr>
            <a:picLocks noChangeAspect="1"/>
          </p:cNvPicPr>
          <p:nvPr/>
        </p:nvPicPr>
        <p:blipFill>
          <a:blip r:embed="rId2"/>
          <a:stretch>
            <a:fillRect/>
          </a:stretch>
        </p:blipFill>
        <p:spPr>
          <a:xfrm>
            <a:off x="1609733" y="1435942"/>
            <a:ext cx="8224733" cy="5599340"/>
          </a:xfrm>
          <a:prstGeom prst="rect">
            <a:avLst/>
          </a:prstGeom>
        </p:spPr>
      </p:pic>
    </p:spTree>
    <p:extLst>
      <p:ext uri="{BB962C8B-B14F-4D97-AF65-F5344CB8AC3E}">
        <p14:creationId xmlns:p14="http://schemas.microsoft.com/office/powerpoint/2010/main" val="336323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3" name="图片 2"/>
          <p:cNvPicPr>
            <a:picLocks noChangeAspect="1"/>
          </p:cNvPicPr>
          <p:nvPr/>
        </p:nvPicPr>
        <p:blipFill>
          <a:blip r:embed="rId2"/>
          <a:stretch>
            <a:fillRect/>
          </a:stretch>
        </p:blipFill>
        <p:spPr>
          <a:xfrm>
            <a:off x="897876" y="1485284"/>
            <a:ext cx="9711029" cy="5372716"/>
          </a:xfrm>
          <a:prstGeom prst="rect">
            <a:avLst/>
          </a:prstGeom>
        </p:spPr>
      </p:pic>
    </p:spTree>
    <p:extLst>
      <p:ext uri="{BB962C8B-B14F-4D97-AF65-F5344CB8AC3E}">
        <p14:creationId xmlns:p14="http://schemas.microsoft.com/office/powerpoint/2010/main" val="3033597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4" name="图片 3"/>
          <p:cNvPicPr>
            <a:picLocks noChangeAspect="1"/>
          </p:cNvPicPr>
          <p:nvPr/>
        </p:nvPicPr>
        <p:blipFill>
          <a:blip r:embed="rId2"/>
          <a:stretch>
            <a:fillRect/>
          </a:stretch>
        </p:blipFill>
        <p:spPr>
          <a:xfrm>
            <a:off x="361149" y="1679512"/>
            <a:ext cx="11046029" cy="5243804"/>
          </a:xfrm>
          <a:prstGeom prst="rect">
            <a:avLst/>
          </a:prstGeom>
        </p:spPr>
      </p:pic>
    </p:spTree>
    <p:extLst>
      <p:ext uri="{BB962C8B-B14F-4D97-AF65-F5344CB8AC3E}">
        <p14:creationId xmlns:p14="http://schemas.microsoft.com/office/powerpoint/2010/main" val="187482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1024125" y="585225"/>
            <a:ext cx="104949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CASES OF NORMAL USER </a:t>
            </a:r>
            <a:endParaRPr b="1">
              <a:latin typeface="Arial Rounded"/>
              <a:ea typeface="Arial Rounded"/>
              <a:cs typeface="Arial Rounded"/>
              <a:sym typeface="Arial Rounded"/>
            </a:endParaRPr>
          </a:p>
        </p:txBody>
      </p:sp>
      <p:sp>
        <p:nvSpPr>
          <p:cNvPr id="105" name="Google Shape;105;p3"/>
          <p:cNvSpPr txBox="1">
            <a:spLocks noGrp="1"/>
          </p:cNvSpPr>
          <p:nvPr>
            <p:ph type="body" idx="1"/>
          </p:nvPr>
        </p:nvSpPr>
        <p:spPr>
          <a:xfrm>
            <a:off x="3798963" y="2084925"/>
            <a:ext cx="4236098" cy="4449600"/>
          </a:xfrm>
          <a:prstGeom prst="rect">
            <a:avLst/>
          </a:prstGeom>
          <a:noFill/>
          <a:ln>
            <a:noFill/>
          </a:ln>
        </p:spPr>
        <p:txBody>
          <a:bodyPr spcFirstLastPara="1" wrap="square" lIns="45700" tIns="45700" rIns="45700" bIns="45700" anchor="t" anchorCtr="0">
            <a:normAutofit/>
          </a:bodyPr>
          <a:lstStyle/>
          <a:p>
            <a:pPr marL="457200" lvl="0" indent="-457200" algn="l" rtl="0">
              <a:lnSpc>
                <a:spcPct val="90000"/>
              </a:lnSpc>
              <a:spcBef>
                <a:spcPts val="0"/>
              </a:spcBef>
              <a:spcAft>
                <a:spcPts val="0"/>
              </a:spcAft>
              <a:buSzPts val="2035"/>
              <a:buFont typeface="Arial"/>
              <a:buAutoNum type="arabicPeriod"/>
            </a:pPr>
            <a:r>
              <a:rPr lang="en-US" sz="2400" b="1" i="1">
                <a:solidFill>
                  <a:srgbClr val="000000"/>
                </a:solidFill>
                <a:latin typeface="Calibri"/>
                <a:ea typeface="Calibri"/>
                <a:cs typeface="Calibri"/>
                <a:sym typeface="Calibri"/>
              </a:rPr>
              <a:t>Create Group</a:t>
            </a:r>
            <a:r>
              <a:rPr lang="en-US" sz="2400">
                <a:latin typeface="Calibri"/>
                <a:ea typeface="Calibri"/>
                <a:cs typeface="Calibri"/>
                <a:sym typeface="Calibri"/>
              </a:rPr>
              <a:t>: Create a group </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solidFill>
                  <a:srgbClr val="000000"/>
                </a:solidFill>
                <a:latin typeface="Calibri"/>
                <a:ea typeface="Calibri"/>
                <a:cs typeface="Calibri"/>
                <a:sym typeface="Calibri"/>
              </a:rPr>
              <a:t>Join Group</a:t>
            </a:r>
            <a:r>
              <a:rPr lang="en-US" sz="2400">
                <a:latin typeface="Calibri"/>
                <a:ea typeface="Calibri"/>
                <a:cs typeface="Calibri"/>
                <a:sym typeface="Calibri"/>
              </a:rPr>
              <a:t>: Join a group</a:t>
            </a:r>
            <a:endParaRPr sz="2400">
              <a:latin typeface="Calibri"/>
              <a:ea typeface="Calibri"/>
              <a:cs typeface="Calibri"/>
              <a:sym typeface="Calibri"/>
            </a:endParaRPr>
          </a:p>
          <a:p>
            <a:pPr marL="457200" lvl="0" indent="-327977" algn="l" rtl="0">
              <a:lnSpc>
                <a:spcPct val="90000"/>
              </a:lnSpc>
              <a:spcBef>
                <a:spcPts val="1400"/>
              </a:spcBef>
              <a:spcAft>
                <a:spcPts val="0"/>
              </a:spcAft>
              <a:buSzPts val="2035"/>
              <a:buFont typeface="Twentieth Century"/>
              <a:buNone/>
            </a:pPr>
            <a:endParaRPr sz="24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3" name="图片 2"/>
          <p:cNvPicPr>
            <a:picLocks noChangeAspect="1"/>
          </p:cNvPicPr>
          <p:nvPr/>
        </p:nvPicPr>
        <p:blipFill rotWithShape="1">
          <a:blip r:embed="rId2"/>
          <a:srcRect l="23767" b="49624"/>
          <a:stretch/>
        </p:blipFill>
        <p:spPr>
          <a:xfrm>
            <a:off x="2202024" y="1194319"/>
            <a:ext cx="9794215" cy="5001208"/>
          </a:xfrm>
          <a:prstGeom prst="rect">
            <a:avLst/>
          </a:prstGeom>
        </p:spPr>
      </p:pic>
    </p:spTree>
    <p:extLst>
      <p:ext uri="{BB962C8B-B14F-4D97-AF65-F5344CB8AC3E}">
        <p14:creationId xmlns:p14="http://schemas.microsoft.com/office/powerpoint/2010/main" val="2101500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3" name="图片 2"/>
          <p:cNvPicPr>
            <a:picLocks noChangeAspect="1"/>
          </p:cNvPicPr>
          <p:nvPr/>
        </p:nvPicPr>
        <p:blipFill rotWithShape="1">
          <a:blip r:embed="rId2"/>
          <a:srcRect b="39501"/>
          <a:stretch/>
        </p:blipFill>
        <p:spPr>
          <a:xfrm>
            <a:off x="93695" y="1335024"/>
            <a:ext cx="11354966" cy="5308372"/>
          </a:xfrm>
          <a:prstGeom prst="rect">
            <a:avLst/>
          </a:prstGeom>
        </p:spPr>
      </p:pic>
    </p:spTree>
    <p:extLst>
      <p:ext uri="{BB962C8B-B14F-4D97-AF65-F5344CB8AC3E}">
        <p14:creationId xmlns:p14="http://schemas.microsoft.com/office/powerpoint/2010/main" val="1660749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sequence diagram</a:t>
            </a:r>
            <a:endParaRPr lang="zh-CN" altLang="en-US" b="1" cap="all" dirty="0"/>
          </a:p>
        </p:txBody>
      </p:sp>
      <p:pic>
        <p:nvPicPr>
          <p:cNvPr id="3" name="图片 2"/>
          <p:cNvPicPr>
            <a:picLocks noChangeAspect="1"/>
          </p:cNvPicPr>
          <p:nvPr/>
        </p:nvPicPr>
        <p:blipFill rotWithShape="1">
          <a:blip r:embed="rId2"/>
          <a:srcRect b="11701"/>
          <a:stretch/>
        </p:blipFill>
        <p:spPr>
          <a:xfrm>
            <a:off x="4252380" y="354563"/>
            <a:ext cx="8875059" cy="6055568"/>
          </a:xfrm>
          <a:prstGeom prst="rect">
            <a:avLst/>
          </a:prstGeom>
        </p:spPr>
      </p:pic>
    </p:spTree>
    <p:extLst>
      <p:ext uri="{BB962C8B-B14F-4D97-AF65-F5344CB8AC3E}">
        <p14:creationId xmlns:p14="http://schemas.microsoft.com/office/powerpoint/2010/main" val="2191623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CLASS diagram</a:t>
            </a:r>
            <a:endParaRPr lang="zh-CN" altLang="en-US" b="1" cap="all" dirty="0"/>
          </a:p>
        </p:txBody>
      </p:sp>
      <p:pic>
        <p:nvPicPr>
          <p:cNvPr id="4" name="图片 3"/>
          <p:cNvPicPr>
            <a:picLocks noChangeAspect="1"/>
          </p:cNvPicPr>
          <p:nvPr/>
        </p:nvPicPr>
        <p:blipFill>
          <a:blip r:embed="rId3"/>
          <a:stretch>
            <a:fillRect/>
          </a:stretch>
        </p:blipFill>
        <p:spPr>
          <a:xfrm>
            <a:off x="1024128" y="1335024"/>
            <a:ext cx="10206421" cy="5654351"/>
          </a:xfrm>
          <a:prstGeom prst="rect">
            <a:avLst/>
          </a:prstGeom>
        </p:spPr>
      </p:pic>
    </p:spTree>
    <p:extLst>
      <p:ext uri="{BB962C8B-B14F-4D97-AF65-F5344CB8AC3E}">
        <p14:creationId xmlns:p14="http://schemas.microsoft.com/office/powerpoint/2010/main" val="285701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CLASS diagram</a:t>
            </a:r>
            <a:endParaRPr lang="zh-CN" altLang="en-US" dirty="0"/>
          </a:p>
        </p:txBody>
      </p:sp>
      <p:sp>
        <p:nvSpPr>
          <p:cNvPr id="3" name="文本占位符 2"/>
          <p:cNvSpPr>
            <a:spLocks noGrp="1"/>
          </p:cNvSpPr>
          <p:nvPr>
            <p:ph type="body" idx="1"/>
          </p:nvPr>
        </p:nvSpPr>
        <p:spPr>
          <a:xfrm>
            <a:off x="1024128" y="2286000"/>
            <a:ext cx="10685790" cy="4023360"/>
          </a:xfrm>
        </p:spPr>
        <p:txBody>
          <a:bodyPr>
            <a:normAutofit/>
          </a:bodyPr>
          <a:lstStyle/>
          <a:p>
            <a:pPr marL="114300" indent="0">
              <a:buNone/>
            </a:pPr>
            <a:r>
              <a:rPr lang="en-US" altLang="zh-CN" b="1" u="sng" dirty="0">
                <a:latin typeface="Calibri" panose="020F0502020204030204" pitchFamily="34" charset="0"/>
                <a:cs typeface="Calibri" panose="020F0502020204030204" pitchFamily="34" charset="0"/>
              </a:rPr>
              <a:t>User</a:t>
            </a:r>
            <a:r>
              <a:rPr lang="en-US" altLang="zh-CN" dirty="0">
                <a:latin typeface="Calibri" panose="020F0502020204030204" pitchFamily="34" charset="0"/>
                <a:cs typeface="Calibri" panose="020F0502020204030204" pitchFamily="34" charset="0"/>
              </a:rPr>
              <a:t>: Elementary user of the system.</a:t>
            </a:r>
          </a:p>
          <a:p>
            <a:pPr marL="114300" indent="0">
              <a:buNone/>
            </a:pPr>
            <a:r>
              <a:rPr lang="en-US" altLang="zh-CN" b="1" u="sng" dirty="0">
                <a:latin typeface="Calibri" panose="020F0502020204030204" pitchFamily="34" charset="0"/>
                <a:cs typeface="Calibri" panose="020F0502020204030204" pitchFamily="34" charset="0"/>
              </a:rPr>
              <a:t>Member</a:t>
            </a:r>
            <a:r>
              <a:rPr lang="en-US" altLang="zh-CN" dirty="0">
                <a:latin typeface="Calibri" panose="020F0502020204030204" pitchFamily="34" charset="0"/>
                <a:cs typeface="Calibri" panose="020F0502020204030204" pitchFamily="34" charset="0"/>
              </a:rPr>
              <a:t>: Member of a group. Sub-class of User.</a:t>
            </a:r>
          </a:p>
          <a:p>
            <a:pPr marL="114300" indent="0">
              <a:buNone/>
            </a:pPr>
            <a:r>
              <a:rPr lang="en-US" altLang="zh-CN" b="1" u="sng" dirty="0">
                <a:latin typeface="Calibri" panose="020F0502020204030204" pitchFamily="34" charset="0"/>
                <a:cs typeface="Calibri" panose="020F0502020204030204" pitchFamily="34" charset="0"/>
              </a:rPr>
              <a:t>Moderator</a:t>
            </a:r>
            <a:r>
              <a:rPr lang="en-US" altLang="zh-CN" dirty="0">
                <a:latin typeface="Calibri" panose="020F0502020204030204" pitchFamily="34" charset="0"/>
                <a:cs typeface="Calibri" panose="020F0502020204030204" pitchFamily="34" charset="0"/>
              </a:rPr>
              <a:t>: Moderator of a group. Sub-class of User.</a:t>
            </a:r>
          </a:p>
          <a:p>
            <a:pPr marL="114300" indent="0">
              <a:buNone/>
            </a:pPr>
            <a:r>
              <a:rPr lang="en-US" altLang="zh-CN" b="1" u="sng" dirty="0">
                <a:latin typeface="Calibri" panose="020F0502020204030204" pitchFamily="34" charset="0"/>
                <a:cs typeface="Calibri" panose="020F0502020204030204" pitchFamily="34" charset="0"/>
              </a:rPr>
              <a:t>Group</a:t>
            </a:r>
            <a:r>
              <a:rPr lang="en-US" altLang="zh-CN" dirty="0">
                <a:latin typeface="Calibri" panose="020F0502020204030204" pitchFamily="34" charset="0"/>
                <a:cs typeface="Calibri" panose="020F0502020204030204" pitchFamily="34" charset="0"/>
              </a:rPr>
              <a:t>: A movie watcher’s group with one moderator and multiple members.</a:t>
            </a:r>
          </a:p>
          <a:p>
            <a:pPr marL="114300" indent="0">
              <a:buNone/>
            </a:pPr>
            <a:r>
              <a:rPr lang="en-US" altLang="zh-CN" b="1" u="sng" dirty="0">
                <a:latin typeface="Calibri" panose="020F0502020204030204" pitchFamily="34" charset="0"/>
                <a:cs typeface="Calibri" panose="020F0502020204030204" pitchFamily="34" charset="0"/>
              </a:rPr>
              <a:t>Movie</a:t>
            </a:r>
            <a:r>
              <a:rPr lang="en-US" altLang="zh-CN" dirty="0">
                <a:latin typeface="Calibri" panose="020F0502020204030204" pitchFamily="34" charset="0"/>
                <a:cs typeface="Calibri" panose="020F0502020204030204" pitchFamily="34" charset="0"/>
              </a:rPr>
              <a:t>: Movie data.</a:t>
            </a:r>
          </a:p>
          <a:p>
            <a:pPr marL="114300" indent="0">
              <a:buNone/>
            </a:pPr>
            <a:r>
              <a:rPr lang="en-US" altLang="zh-CN" b="1" u="sng" dirty="0" err="1">
                <a:latin typeface="Calibri" panose="020F0502020204030204" pitchFamily="34" charset="0"/>
                <a:cs typeface="Calibri" panose="020F0502020204030204" pitchFamily="34" charset="0"/>
              </a:rPr>
              <a:t>GroupMovieList</a:t>
            </a:r>
            <a:r>
              <a:rPr lang="en-US" altLang="zh-CN" dirty="0">
                <a:latin typeface="Calibri" panose="020F0502020204030204" pitchFamily="34" charset="0"/>
                <a:cs typeface="Calibri" panose="020F0502020204030204" pitchFamily="34" charset="0"/>
              </a:rPr>
              <a:t>: The movie list populated by moderator in each group.</a:t>
            </a:r>
          </a:p>
          <a:p>
            <a:pPr marL="114300" indent="0">
              <a:buNone/>
            </a:pPr>
            <a:r>
              <a:rPr lang="en-US" altLang="zh-CN" b="1" u="sng" dirty="0" err="1">
                <a:latin typeface="Calibri" panose="020F0502020204030204" pitchFamily="34" charset="0"/>
                <a:cs typeface="Calibri" panose="020F0502020204030204" pitchFamily="34" charset="0"/>
              </a:rPr>
              <a:t>WatchingEvent</a:t>
            </a:r>
            <a:r>
              <a:rPr lang="en-US" altLang="zh-CN" dirty="0">
                <a:latin typeface="Calibri" panose="020F0502020204030204" pitchFamily="34" charset="0"/>
                <a:cs typeface="Calibri" panose="020F0502020204030204" pitchFamily="34" charset="0"/>
              </a:rPr>
              <a:t>: The movie watching event create by moderator.</a:t>
            </a:r>
          </a:p>
          <a:p>
            <a:pPr marL="114300" indent="0">
              <a:buNone/>
            </a:pPr>
            <a:r>
              <a:rPr lang="en-US" altLang="zh-CN" b="1" u="sng" dirty="0" err="1">
                <a:latin typeface="Calibri" panose="020F0502020204030204" pitchFamily="34" charset="0"/>
                <a:cs typeface="Calibri" panose="020F0502020204030204" pitchFamily="34" charset="0"/>
              </a:rPr>
              <a:t>VotingEvent</a:t>
            </a:r>
            <a:r>
              <a:rPr lang="en-US" altLang="zh-CN" dirty="0">
                <a:latin typeface="Calibri" panose="020F0502020204030204" pitchFamily="34" charset="0"/>
                <a:cs typeface="Calibri" panose="020F0502020204030204" pitchFamily="34" charset="0"/>
              </a:rPr>
              <a:t>: The voting event corresponding to a certain movie watching event.</a:t>
            </a:r>
            <a:endParaRPr lang="en-US" altLang="zh-CN" dirty="0"/>
          </a:p>
          <a:p>
            <a:endParaRPr lang="zh-CN" altLang="en-US" dirty="0"/>
          </a:p>
        </p:txBody>
      </p:sp>
    </p:spTree>
    <p:extLst>
      <p:ext uri="{BB962C8B-B14F-4D97-AF65-F5344CB8AC3E}">
        <p14:creationId xmlns:p14="http://schemas.microsoft.com/office/powerpoint/2010/main" val="404280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cap="all" dirty="0"/>
              <a:t>STATE diagram OF movie Watching event</a:t>
            </a:r>
            <a:endParaRPr lang="zh-CN" altLang="en-US" b="1" cap="all" dirty="0"/>
          </a:p>
        </p:txBody>
      </p:sp>
      <p:pic>
        <p:nvPicPr>
          <p:cNvPr id="4" name="图片 3"/>
          <p:cNvPicPr>
            <a:picLocks noChangeAspect="1"/>
          </p:cNvPicPr>
          <p:nvPr/>
        </p:nvPicPr>
        <p:blipFill>
          <a:blip r:embed="rId2"/>
          <a:stretch>
            <a:fillRect/>
          </a:stretch>
        </p:blipFill>
        <p:spPr>
          <a:xfrm>
            <a:off x="0" y="2702157"/>
            <a:ext cx="12192000" cy="2498714"/>
          </a:xfrm>
          <a:prstGeom prst="rect">
            <a:avLst/>
          </a:prstGeom>
        </p:spPr>
      </p:pic>
    </p:spTree>
    <p:extLst>
      <p:ext uri="{BB962C8B-B14F-4D97-AF65-F5344CB8AC3E}">
        <p14:creationId xmlns:p14="http://schemas.microsoft.com/office/powerpoint/2010/main" val="277421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6edc1bdb5e_0_1"/>
          <p:cNvSpPr txBox="1">
            <a:spLocks noGrp="1"/>
          </p:cNvSpPr>
          <p:nvPr>
            <p:ph type="title"/>
          </p:nvPr>
        </p:nvSpPr>
        <p:spPr>
          <a:xfrm>
            <a:off x="1024125" y="585225"/>
            <a:ext cx="105351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CASES OF GROUP MEMBER</a:t>
            </a:r>
            <a:endParaRPr b="1">
              <a:latin typeface="Arial Rounded"/>
              <a:ea typeface="Arial Rounded"/>
              <a:cs typeface="Arial Rounded"/>
              <a:sym typeface="Arial Rounded"/>
            </a:endParaRPr>
          </a:p>
        </p:txBody>
      </p:sp>
      <p:sp>
        <p:nvSpPr>
          <p:cNvPr id="111" name="Google Shape;111;g6edc1bdb5e_0_1"/>
          <p:cNvSpPr txBox="1">
            <a:spLocks noGrp="1"/>
          </p:cNvSpPr>
          <p:nvPr>
            <p:ph type="body" idx="1"/>
          </p:nvPr>
        </p:nvSpPr>
        <p:spPr>
          <a:xfrm>
            <a:off x="2758909" y="2084925"/>
            <a:ext cx="7065531" cy="4449600"/>
          </a:xfrm>
          <a:prstGeom prst="rect">
            <a:avLst/>
          </a:prstGeom>
          <a:noFill/>
          <a:ln>
            <a:noFill/>
          </a:ln>
        </p:spPr>
        <p:txBody>
          <a:bodyPr spcFirstLastPara="1" wrap="square" lIns="45700" tIns="45700" rIns="45700" bIns="45700" anchor="t" anchorCtr="0">
            <a:noAutofit/>
          </a:bodyPr>
          <a:lstStyle/>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Unsubscription</a:t>
            </a:r>
            <a:r>
              <a:rPr lang="en-US" sz="2400">
                <a:latin typeface="Calibri"/>
                <a:ea typeface="Calibri"/>
                <a:cs typeface="Calibri"/>
                <a:sym typeface="Calibri"/>
              </a:rPr>
              <a:t>: Unsubscribe from a group</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Watch Trailer</a:t>
            </a:r>
            <a:r>
              <a:rPr lang="en-US" sz="2400">
                <a:latin typeface="Calibri"/>
                <a:ea typeface="Calibri"/>
                <a:cs typeface="Calibri"/>
                <a:sym typeface="Calibri"/>
              </a:rPr>
              <a:t>: Watch the trailer of the movies populated by the moderator</a:t>
            </a:r>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Pull Reviews</a:t>
            </a:r>
            <a:r>
              <a:rPr lang="en-US" sz="2400">
                <a:latin typeface="Calibri"/>
                <a:ea typeface="Calibri"/>
                <a:cs typeface="Calibri"/>
                <a:sym typeface="Calibri"/>
              </a:rPr>
              <a:t>: See movie reviews of the movies populated by the moderator</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Pull Group Movie List</a:t>
            </a:r>
            <a:r>
              <a:rPr lang="en-US" sz="2400">
                <a:latin typeface="Calibri"/>
                <a:ea typeface="Calibri"/>
                <a:cs typeface="Calibri"/>
                <a:sym typeface="Calibri"/>
              </a:rPr>
              <a:t>: Search and browse the movies populated by the moderator</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Vote For Event</a:t>
            </a:r>
            <a:r>
              <a:rPr lang="en-US" sz="2400">
                <a:latin typeface="Calibri"/>
                <a:ea typeface="Calibri"/>
                <a:cs typeface="Calibri"/>
                <a:sym typeface="Calibri"/>
              </a:rPr>
              <a:t>: Vote for the movies that they want / not want to watch in a movie watching event</a:t>
            </a:r>
            <a:endParaRPr sz="2400">
              <a:latin typeface="Calibri"/>
              <a:ea typeface="Calibri"/>
              <a:cs typeface="Calibri"/>
              <a:sym typeface="Calibri"/>
            </a:endParaRPr>
          </a:p>
          <a:p>
            <a:pPr marL="457200" lvl="0" indent="-342900" algn="l" rtl="0">
              <a:lnSpc>
                <a:spcPct val="90000"/>
              </a:lnSpc>
              <a:spcBef>
                <a:spcPts val="1400"/>
              </a:spcBef>
              <a:spcAft>
                <a:spcPts val="0"/>
              </a:spcAft>
              <a:buSzPts val="1800"/>
              <a:buFont typeface="Arial"/>
              <a:buNone/>
            </a:pPr>
            <a:endParaRPr sz="2035"/>
          </a:p>
          <a:p>
            <a:pPr marL="586423" lvl="0" indent="-327977" algn="l" rtl="0">
              <a:lnSpc>
                <a:spcPct val="90000"/>
              </a:lnSpc>
              <a:spcBef>
                <a:spcPts val="1400"/>
              </a:spcBef>
              <a:spcAft>
                <a:spcPts val="0"/>
              </a:spcAft>
              <a:buSzPts val="2035"/>
              <a:buFont typeface="Arial"/>
              <a:buNone/>
            </a:pPr>
            <a:endParaRPr sz="2035"/>
          </a:p>
          <a:p>
            <a:pPr marL="586423" lvl="0" indent="-327977" algn="l" rtl="0">
              <a:lnSpc>
                <a:spcPct val="90000"/>
              </a:lnSpc>
              <a:spcBef>
                <a:spcPts val="1400"/>
              </a:spcBef>
              <a:spcAft>
                <a:spcPts val="0"/>
              </a:spcAft>
              <a:buSzPts val="2035"/>
              <a:buFont typeface="Arial"/>
              <a:buNone/>
            </a:pPr>
            <a:endParaRPr sz="203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6edc1bdb5e_0_7"/>
          <p:cNvSpPr txBox="1">
            <a:spLocks noGrp="1"/>
          </p:cNvSpPr>
          <p:nvPr>
            <p:ph type="title"/>
          </p:nvPr>
        </p:nvSpPr>
        <p:spPr>
          <a:xfrm>
            <a:off x="1024124" y="585225"/>
            <a:ext cx="115287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CASES OF GROUP MODERATOR</a:t>
            </a:r>
            <a:endParaRPr b="1">
              <a:latin typeface="Arial Rounded"/>
              <a:ea typeface="Arial Rounded"/>
              <a:cs typeface="Arial Rounded"/>
              <a:sym typeface="Arial Rounded"/>
            </a:endParaRPr>
          </a:p>
        </p:txBody>
      </p:sp>
      <p:sp>
        <p:nvSpPr>
          <p:cNvPr id="117" name="Google Shape;117;g6edc1bdb5e_0_7"/>
          <p:cNvSpPr txBox="1">
            <a:spLocks noGrp="1"/>
          </p:cNvSpPr>
          <p:nvPr>
            <p:ph type="body" idx="1"/>
          </p:nvPr>
        </p:nvSpPr>
        <p:spPr>
          <a:xfrm>
            <a:off x="2304661" y="2089122"/>
            <a:ext cx="7585788" cy="3789163"/>
          </a:xfrm>
          <a:prstGeom prst="rect">
            <a:avLst/>
          </a:prstGeom>
          <a:noFill/>
          <a:ln>
            <a:noFill/>
          </a:ln>
        </p:spPr>
        <p:txBody>
          <a:bodyPr spcFirstLastPara="1" wrap="square" lIns="45700" tIns="45700" rIns="45700" bIns="45700" anchor="t" anchorCtr="0">
            <a:noAutofit/>
          </a:bodyPr>
          <a:lstStyle/>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Invitation</a:t>
            </a:r>
            <a:r>
              <a:rPr lang="en-US" sz="2400">
                <a:latin typeface="Calibri"/>
                <a:ea typeface="Calibri"/>
                <a:cs typeface="Calibri"/>
                <a:sym typeface="Calibri"/>
              </a:rPr>
              <a:t>: Invite people to join the group</a:t>
            </a:r>
            <a:endParaRPr/>
          </a:p>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Pull Movie List</a:t>
            </a:r>
            <a:r>
              <a:rPr lang="en-US" sz="2400">
                <a:latin typeface="Calibri"/>
                <a:ea typeface="Calibri"/>
                <a:cs typeface="Calibri"/>
                <a:sym typeface="Calibri"/>
              </a:rPr>
              <a:t>: Pull a movie list from a movie list server</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Populate Group Movie List</a:t>
            </a:r>
            <a:r>
              <a:rPr lang="en-US" sz="2400">
                <a:latin typeface="Calibri"/>
                <a:ea typeface="Calibri"/>
                <a:cs typeface="Calibri"/>
                <a:sym typeface="Calibri"/>
              </a:rPr>
              <a:t>: Populate a group with a list of potential movies</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Create Movie Watching Event</a:t>
            </a:r>
            <a:r>
              <a:rPr lang="en-US" sz="2400">
                <a:latin typeface="Calibri"/>
                <a:ea typeface="Calibri"/>
                <a:cs typeface="Calibri"/>
                <a:sym typeface="Calibri"/>
              </a:rPr>
              <a:t>: Create a movie watching event with a specified date and time</a:t>
            </a:r>
            <a:endParaRPr sz="2400">
              <a:latin typeface="Calibri"/>
              <a:ea typeface="Calibri"/>
              <a:cs typeface="Calibri"/>
              <a:sym typeface="Calibri"/>
            </a:endParaRPr>
          </a:p>
          <a:p>
            <a:pPr marL="457200" lvl="0" indent="-442276" algn="l" rtl="0">
              <a:lnSpc>
                <a:spcPct val="90000"/>
              </a:lnSpc>
              <a:spcBef>
                <a:spcPts val="1400"/>
              </a:spcBef>
              <a:spcAft>
                <a:spcPts val="0"/>
              </a:spcAft>
              <a:buSzPts val="1800"/>
              <a:buFont typeface="Twentieth Century"/>
              <a:buAutoNum type="arabicPeriod"/>
            </a:pPr>
            <a:r>
              <a:rPr lang="en-US" sz="2400" b="1" i="1">
                <a:latin typeface="Calibri"/>
                <a:ea typeface="Calibri"/>
                <a:cs typeface="Calibri"/>
                <a:sym typeface="Calibri"/>
              </a:rPr>
              <a:t>Create Voting Event</a:t>
            </a:r>
            <a:r>
              <a:rPr lang="en-US" sz="2400">
                <a:latin typeface="Calibri"/>
                <a:ea typeface="Calibri"/>
                <a:cs typeface="Calibri"/>
                <a:sym typeface="Calibri"/>
              </a:rPr>
              <a:t>: Open and close a voting period for a specific movie watching event</a:t>
            </a:r>
            <a:endParaRPr sz="2400">
              <a:latin typeface="Calibri"/>
              <a:ea typeface="Calibri"/>
              <a:cs typeface="Calibri"/>
              <a:sym typeface="Calibri"/>
            </a:endParaRPr>
          </a:p>
          <a:p>
            <a:pPr marL="457200" lvl="0" indent="-327977" algn="l" rtl="0">
              <a:lnSpc>
                <a:spcPct val="90000"/>
              </a:lnSpc>
              <a:spcBef>
                <a:spcPts val="1400"/>
              </a:spcBef>
              <a:spcAft>
                <a:spcPts val="0"/>
              </a:spcAft>
              <a:buSzPts val="2035"/>
              <a:buFont typeface="Twentieth Century"/>
              <a:buNone/>
            </a:pPr>
            <a:endParaRPr sz="2400">
              <a:latin typeface="Calibri"/>
              <a:ea typeface="Calibri"/>
              <a:cs typeface="Calibri"/>
              <a:sym typeface="Calibri"/>
            </a:endParaRPr>
          </a:p>
          <a:p>
            <a:pPr marL="457200" lvl="0" indent="-327977" algn="l" rtl="0">
              <a:lnSpc>
                <a:spcPct val="90000"/>
              </a:lnSpc>
              <a:spcBef>
                <a:spcPts val="1400"/>
              </a:spcBef>
              <a:spcAft>
                <a:spcPts val="0"/>
              </a:spcAft>
              <a:buSzPts val="2035"/>
              <a:buFont typeface="Twentieth Century"/>
              <a:buNone/>
            </a:pPr>
            <a:endParaRPr sz="203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7dce67e6ee_0_62"/>
          <p:cNvSpPr txBox="1">
            <a:spLocks noGrp="1"/>
          </p:cNvSpPr>
          <p:nvPr>
            <p:ph type="title"/>
          </p:nvPr>
        </p:nvSpPr>
        <p:spPr>
          <a:xfrm>
            <a:off x="1014278" y="550391"/>
            <a:ext cx="97200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 </a:t>
            </a:r>
            <a:br>
              <a:rPr lang="en-US" b="1">
                <a:latin typeface="Arial Rounded"/>
                <a:ea typeface="Arial Rounded"/>
                <a:cs typeface="Arial Rounded"/>
                <a:sym typeface="Arial Rounded"/>
              </a:rPr>
            </a:br>
            <a:r>
              <a:rPr lang="en-US" b="1">
                <a:latin typeface="Arial Rounded"/>
                <a:ea typeface="Arial Rounded"/>
                <a:cs typeface="Arial Rounded"/>
                <a:sym typeface="Arial Rounded"/>
              </a:rPr>
              <a:t>DIAGRAM</a:t>
            </a:r>
            <a:endParaRPr/>
          </a:p>
        </p:txBody>
      </p:sp>
      <p:sp>
        <p:nvSpPr>
          <p:cNvPr id="123" name="Google Shape;123;g7dce67e6ee_0_62"/>
          <p:cNvSpPr txBox="1"/>
          <p:nvPr/>
        </p:nvSpPr>
        <p:spPr>
          <a:xfrm>
            <a:off x="5501911" y="1768566"/>
            <a:ext cx="759900" cy="20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pic>
        <p:nvPicPr>
          <p:cNvPr id="124" name="Google Shape;124;g7dce67e6ee_0_62"/>
          <p:cNvPicPr preferRelativeResize="0"/>
          <p:nvPr/>
        </p:nvPicPr>
        <p:blipFill>
          <a:blip r:embed="rId3">
            <a:alphaModFix/>
          </a:blip>
          <a:stretch>
            <a:fillRect/>
          </a:stretch>
        </p:blipFill>
        <p:spPr>
          <a:xfrm>
            <a:off x="3880573" y="478553"/>
            <a:ext cx="8311426" cy="611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30" name="Google Shape;130;p4"/>
          <p:cNvGraphicFramePr/>
          <p:nvPr/>
        </p:nvGraphicFramePr>
        <p:xfrm>
          <a:off x="3506629" y="2560002"/>
          <a:ext cx="4754875" cy="3474780"/>
        </p:xfrm>
        <a:graphic>
          <a:graphicData uri="http://schemas.openxmlformats.org/drawingml/2006/table">
            <a:tbl>
              <a:tblPr>
                <a:noFill/>
                <a:tableStyleId>{8BA8271D-AEC5-4ECA-B8A8-ECDBDF96887E}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USR01 (USR stands for normal user)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Create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Use Case Description</a:t>
                      </a:r>
                      <a:endParaRPr sz="1400" u="none" strike="noStrike" cap="none" dirty="0"/>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normal user become a group moderator [</a:t>
                      </a:r>
                      <a:r>
                        <a:rPr lang="en-US" sz="1200">
                          <a:latin typeface="Calibri"/>
                          <a:ea typeface="Calibri"/>
                          <a:cs typeface="Calibri"/>
                          <a:sym typeface="Calibri"/>
                        </a:rPr>
                        <a:t>E</a:t>
                      </a:r>
                      <a:r>
                        <a:rPr lang="en-US" sz="1200" b="0" i="0" u="none" strike="noStrike" cap="none">
                          <a:solidFill>
                            <a:srgbClr val="000000"/>
                          </a:solidFill>
                          <a:latin typeface="Calibri"/>
                          <a:ea typeface="Calibri"/>
                          <a:cs typeface="Calibri"/>
                          <a:sym typeface="Calibri"/>
                        </a:rPr>
                        <a:t>xception: Group name existed] </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become a group moderator</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User clicks ‘create group’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displays the group register page</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User fills the required information in the page</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User clicks ‘create’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info</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checks duplicate, if no then next step,</a:t>
                      </a:r>
                      <a:br>
                        <a:rPr lang="en-US" sz="1200" b="0" i="0" u="none" strike="noStrike" cap="none" dirty="0">
                          <a:solidFill>
                            <a:srgbClr val="000000"/>
                          </a:solidFill>
                          <a:latin typeface="Calibri"/>
                          <a:ea typeface="Calibri"/>
                          <a:cs typeface="Calibri"/>
                          <a:sym typeface="Calibri"/>
                        </a:rPr>
                      </a:br>
                      <a:r>
                        <a:rPr lang="en-US" sz="1200" b="0" i="0" u="none" strike="noStrike" cap="none" dirty="0">
                          <a:solidFill>
                            <a:srgbClr val="000000"/>
                          </a:solidFill>
                          <a:latin typeface="Calibri"/>
                          <a:ea typeface="Calibri"/>
                          <a:cs typeface="Calibri"/>
                          <a:sym typeface="Calibri"/>
                        </a:rPr>
                        <a:t>otherwise displays error and back to step 3</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displays new group main page</a:t>
                      </a:r>
                      <a:endParaRPr dirty="0"/>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1" name="Google Shape;131;p4"/>
          <p:cNvSpPr txBox="1">
            <a:spLocks noGrp="1"/>
          </p:cNvSpPr>
          <p:nvPr>
            <p:ph type="body" idx="1"/>
          </p:nvPr>
        </p:nvSpPr>
        <p:spPr>
          <a:xfrm>
            <a:off x="904603" y="3429000"/>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37" name="Google Shape;137;p17"/>
          <p:cNvGraphicFramePr/>
          <p:nvPr/>
        </p:nvGraphicFramePr>
        <p:xfrm>
          <a:off x="3506629" y="2377122"/>
          <a:ext cx="4754875" cy="4206300"/>
        </p:xfrm>
        <a:graphic>
          <a:graphicData uri="http://schemas.openxmlformats.org/drawingml/2006/table">
            <a:tbl>
              <a:tblPr>
                <a:noFill/>
                <a:tableStyleId>{8BA8271D-AEC5-4ECA-B8A8-ECDBDF96887E}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USR02</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Join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the way how a normal user join a specific group [Exception: </a:t>
                      </a:r>
                      <a:r>
                        <a:rPr lang="en-US" sz="1200">
                          <a:latin typeface="Calibri"/>
                          <a:ea typeface="Calibri"/>
                          <a:cs typeface="Calibri"/>
                          <a:sym typeface="Calibri"/>
                        </a:rPr>
                        <a:t>User already in the group</a:t>
                      </a:r>
                      <a:r>
                        <a:rPr lang="en-US" sz="1200" b="0" i="0" u="none" strike="noStrike" cap="none">
                          <a:solidFill>
                            <a:srgbClr val="000000"/>
                          </a:solidFill>
                          <a:latin typeface="Calibri"/>
                          <a:ea typeface="Calibri"/>
                          <a:cs typeface="Calibri"/>
                          <a:sym typeface="Calibri"/>
                        </a:rPr>
                        <a: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invitation code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become a member of a specific group</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clicks ‘join’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group join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enters the invitation code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code, searches the database and checks duplicate. If the code exists and is not used and user is not in the group, goes to the next step, otherwise, displays error and back to step 3</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adds user to the group, displays the group’s member main page and removes the invitation code from database</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43" name="Google Shape;143;p18"/>
          <p:cNvGraphicFramePr/>
          <p:nvPr/>
        </p:nvGraphicFramePr>
        <p:xfrm>
          <a:off x="3506629" y="2560002"/>
          <a:ext cx="4754875" cy="3657660"/>
        </p:xfrm>
        <a:graphic>
          <a:graphicData uri="http://schemas.openxmlformats.org/drawingml/2006/table">
            <a:tbl>
              <a:tblPr>
                <a:noFill/>
                <a:tableStyleId>{8BA8271D-AEC5-4ECA-B8A8-ECDBDF96887E}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MB01 (MB stands for group member)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Unsubscription</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This use case describe how a group member unsubscribe from a group [</a:t>
                      </a:r>
                      <a:r>
                        <a:rPr lang="en-US" sz="1200" dirty="0">
                          <a:latin typeface="Calibri"/>
                          <a:ea typeface="Calibri"/>
                          <a:cs typeface="Calibri"/>
                          <a:sym typeface="Calibri"/>
                        </a:rPr>
                        <a:t>Exception: User is moderator of the group</a:t>
                      </a:r>
                      <a:r>
                        <a:rPr lang="en-US" sz="1200" b="0" i="0" u="none" strike="noStrike" cap="none" dirty="0">
                          <a:solidFill>
                            <a:srgbClr val="000000"/>
                          </a:solidFill>
                          <a:latin typeface="Calibri"/>
                          <a:ea typeface="Calibri"/>
                          <a:cs typeface="Calibri"/>
                          <a:sym typeface="Calibri"/>
                        </a:rPr>
                        <a:t>]</a:t>
                      </a:r>
                      <a:endParaRPr sz="1400" u="none" strike="noStrike" cap="none" dirty="0"/>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member main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leaves a specific group</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Group member clicks ‘unsubscribe’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request</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displays the confirm page</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Group member clicks ‘continue’ button</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receives the confirmation and removes the user from the group member list in database</a:t>
                      </a:r>
                      <a:endParaRPr dirty="0"/>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Calibri"/>
                          <a:ea typeface="Calibri"/>
                          <a:cs typeface="Calibri"/>
                          <a:sym typeface="Calibri"/>
                        </a:rPr>
                        <a:t>System returns a success result</a:t>
                      </a:r>
                      <a:endParaRPr sz="1200" b="0" i="0" u="none" strike="noStrike" cap="none" dirty="0">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4" name="Google Shape;144;p18"/>
          <p:cNvSpPr txBox="1">
            <a:spLocks noGrp="1"/>
          </p:cNvSpPr>
          <p:nvPr>
            <p:ph type="body" idx="1"/>
          </p:nvPr>
        </p:nvSpPr>
        <p:spPr>
          <a:xfrm>
            <a:off x="829878" y="5094950"/>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积分">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2335</Words>
  <Application>Microsoft Office PowerPoint</Application>
  <PresentationFormat>宽屏</PresentationFormat>
  <Paragraphs>369</Paragraphs>
  <Slides>35</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Garamond</vt:lpstr>
      <vt:lpstr>Noto Sans Symbols</vt:lpstr>
      <vt:lpstr>宋体</vt:lpstr>
      <vt:lpstr>Twentieth Century</vt:lpstr>
      <vt:lpstr>等线</vt:lpstr>
      <vt:lpstr>Arial Black</vt:lpstr>
      <vt:lpstr>Calibri</vt:lpstr>
      <vt:lpstr>Arial Rounded</vt:lpstr>
      <vt:lpstr>Arial</vt:lpstr>
      <vt:lpstr>积分</vt:lpstr>
      <vt:lpstr>CSCI-6234 ASSIGNMENT 3</vt:lpstr>
      <vt:lpstr>ACTORS</vt:lpstr>
      <vt:lpstr>USE CASES OF NORMAL USER </vt:lpstr>
      <vt:lpstr>USE CASES OF GROUP MEMBER</vt:lpstr>
      <vt:lpstr>USE CASES OF GROUP MODERATOR</vt:lpstr>
      <vt:lpstr>USE CASE  DIAGRAM</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bi-direction  traceability matrix</vt:lpstr>
      <vt:lpstr>PowerPoint 演示文稿</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CLASS diagram</vt:lpstr>
      <vt:lpstr>CLASS diagram</vt:lpstr>
      <vt:lpstr>STATE diagram OF movie Watching 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CSCI-6234 ASSIGNMENT 3</dc:title>
  <dc:creator>BWang</dc:creator>
  <cp:lastModifiedBy>BWang</cp:lastModifiedBy>
  <cp:revision>15</cp:revision>
  <dcterms:created xsi:type="dcterms:W3CDTF">2020-02-02T20:20:09Z</dcterms:created>
  <dcterms:modified xsi:type="dcterms:W3CDTF">2020-02-17T21:14:12Z</dcterms:modified>
</cp:coreProperties>
</file>