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12192000"/>
  <p:notesSz cx="6858000" cy="9144000"/>
  <p:embeddedFontLst>
    <p:embeddedFont>
      <p:font typeface="Garamond"/>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000000"/>
          </p15:clr>
        </p15:guide>
      </p15:sldGuideLst>
    </p:ext>
    <p:ext uri="http://customooxmlschemas.google.com/">
      <go:slidesCustomData xmlns:go="http://customooxmlschemas.google.com/" r:id="rId46" roundtripDataSignature="AMtx7mj0Kr+4R6/P3iThRpNfA/Rae6B2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512F2F8-8306-42BD-9DFE-2D7B68936FCC}">
  <a:tblStyle styleId="{5512F2F8-8306-42BD-9DFE-2D7B68936FC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D430FE4-09D8-432B-BFCD-94877EB3DED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Garamond-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Garamond-italic.fntdata"/><Relationship Id="rId21" Type="http://schemas.openxmlformats.org/officeDocument/2006/relationships/slide" Target="slides/slide15.xml"/><Relationship Id="rId43" Type="http://schemas.openxmlformats.org/officeDocument/2006/relationships/font" Target="fonts/Garamond-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Garamon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edc1bdb5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g6edc1bdb5e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edc1bdb5e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6edc1bdb5e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dce67e6ee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7dce67e6ee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showMasterSp="0" type="title">
  <p:cSld name="TITLE">
    <p:spTree>
      <p:nvGrpSpPr>
        <p:cNvPr id="12" name="Shape 12"/>
        <p:cNvGrpSpPr/>
        <p:nvPr/>
      </p:nvGrpSpPr>
      <p:grpSpPr>
        <a:xfrm>
          <a:off x="0" y="0"/>
          <a:ext cx="0" cy="0"/>
          <a:chOff x="0" y="0"/>
          <a:chExt cx="0" cy="0"/>
        </a:xfrm>
      </p:grpSpPr>
      <p:sp>
        <p:nvSpPr>
          <p:cNvPr id="13" name="Google Shape;13;p6"/>
          <p:cNvSpPr/>
          <p:nvPr/>
        </p:nvSpPr>
        <p:spPr>
          <a:xfrm>
            <a:off x="0" y="-1"/>
            <a:ext cx="12192000" cy="4572001"/>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6"/>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464132"/>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6"/>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464132"/>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6" name="Google Shape;16;p6"/>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9" name="Google Shape;19;p6"/>
          <p:cNvCxnSpPr/>
          <p:nvPr/>
        </p:nvCxnSpPr>
        <p:spPr>
          <a:xfrm rot="10800000">
            <a:off x="8386842" y="5264106"/>
            <a:ext cx="0" cy="9144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与文本" showMasterSp="0" type="vertTitleAndTx">
  <p:cSld name="VERTICAL_TITLE_AND_VERTICAL_TEXT">
    <p:spTree>
      <p:nvGrpSpPr>
        <p:cNvPr id="76" name="Shape 76"/>
        <p:cNvGrpSpPr/>
        <p:nvPr/>
      </p:nvGrpSpPr>
      <p:grpSpPr>
        <a:xfrm>
          <a:off x="0" y="0"/>
          <a:ext cx="0" cy="0"/>
          <a:chOff x="0" y="0"/>
          <a:chExt cx="0" cy="0"/>
        </a:xfrm>
      </p:grpSpPr>
      <p:sp>
        <p:nvSpPr>
          <p:cNvPr id="77" name="Google Shape;77;p16"/>
          <p:cNvSpPr txBox="1"/>
          <p:nvPr>
            <p:ph type="title"/>
          </p:nvPr>
        </p:nvSpPr>
        <p:spPr>
          <a:xfrm rot="5400000">
            <a:off x="7334250"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body"/>
          </p:nvPr>
        </p:nvSpPr>
        <p:spPr>
          <a:xfrm rot="5400000">
            <a:off x="2076450"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16"/>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6"/>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82" name="Google Shape;82;p16"/>
          <p:cNvCxnSpPr/>
          <p:nvPr/>
        </p:nvCxnSpPr>
        <p:spPr>
          <a:xfrm rot="10800000">
            <a:off x="10058400" y="59263"/>
            <a:ext cx="0" cy="9144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0" name="Shape 20"/>
        <p:cNvGrpSpPr/>
        <p:nvPr/>
      </p:nvGrpSpPr>
      <p:grpSpPr>
        <a:xfrm>
          <a:off x="0" y="0"/>
          <a:ext cx="0" cy="0"/>
          <a:chOff x="0" y="0"/>
          <a:chExt cx="0" cy="0"/>
        </a:xfrm>
      </p:grpSpPr>
      <p:sp>
        <p:nvSpPr>
          <p:cNvPr id="21" name="Google Shape;21;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 name="Google Shape;23;p7"/>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7"/>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showMasterSp="0" type="secHead">
  <p:cSld name="SECTION_HEADER">
    <p:spTree>
      <p:nvGrpSpPr>
        <p:cNvPr id="26" name="Shape 26"/>
        <p:cNvGrpSpPr/>
        <p:nvPr/>
      </p:nvGrpSpPr>
      <p:grpSpPr>
        <a:xfrm>
          <a:off x="0" y="0"/>
          <a:ext cx="0" cy="0"/>
          <a:chOff x="0" y="0"/>
          <a:chExt cx="0" cy="0"/>
        </a:xfrm>
      </p:grpSpPr>
      <p:sp>
        <p:nvSpPr>
          <p:cNvPr id="27" name="Google Shape;27;p8"/>
          <p:cNvSpPr/>
          <p:nvPr/>
        </p:nvSpPr>
        <p:spPr>
          <a:xfrm>
            <a:off x="0" y="-1"/>
            <a:ext cx="12192000" cy="4572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8"/>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464132"/>
              </a:buClr>
              <a:buSzPts val="5000"/>
              <a:buFont typeface="Twentieth Century"/>
              <a:buNone/>
              <a:defRPr b="0"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464132"/>
                </a:solidFill>
              </a:defRPr>
            </a:lvl1pPr>
            <a:lvl2pPr indent="-228600" lvl="1" marL="914400" algn="l">
              <a:lnSpc>
                <a:spcPct val="90000"/>
              </a:lnSpc>
              <a:spcBef>
                <a:spcPts val="200"/>
              </a:spcBef>
              <a:spcAft>
                <a:spcPts val="0"/>
              </a:spcAft>
              <a:buSzPts val="1800"/>
              <a:buNone/>
              <a:defRPr sz="1800">
                <a:solidFill>
                  <a:srgbClr val="8C8B8A"/>
                </a:solidFill>
              </a:defRPr>
            </a:lvl2pPr>
            <a:lvl3pPr indent="-228600" lvl="2" marL="1371600" algn="l">
              <a:lnSpc>
                <a:spcPct val="90000"/>
              </a:lnSpc>
              <a:spcBef>
                <a:spcPts val="400"/>
              </a:spcBef>
              <a:spcAft>
                <a:spcPts val="0"/>
              </a:spcAft>
              <a:buSzPts val="1600"/>
              <a:buNone/>
              <a:defRPr sz="1600">
                <a:solidFill>
                  <a:srgbClr val="8C8B8A"/>
                </a:solidFill>
              </a:defRPr>
            </a:lvl3pPr>
            <a:lvl4pPr indent="-228600" lvl="3" marL="1828800" algn="l">
              <a:lnSpc>
                <a:spcPct val="90000"/>
              </a:lnSpc>
              <a:spcBef>
                <a:spcPts val="400"/>
              </a:spcBef>
              <a:spcAft>
                <a:spcPts val="0"/>
              </a:spcAft>
              <a:buSzPts val="1400"/>
              <a:buNone/>
              <a:defRPr sz="1400">
                <a:solidFill>
                  <a:srgbClr val="8C8B8A"/>
                </a:solidFill>
              </a:defRPr>
            </a:lvl4pPr>
            <a:lvl5pPr indent="-228600" lvl="4" marL="2286000" algn="l">
              <a:lnSpc>
                <a:spcPct val="90000"/>
              </a:lnSpc>
              <a:spcBef>
                <a:spcPts val="400"/>
              </a:spcBef>
              <a:spcAft>
                <a:spcPts val="0"/>
              </a:spcAft>
              <a:buSzPts val="1400"/>
              <a:buNone/>
              <a:defRPr sz="1400">
                <a:solidFill>
                  <a:srgbClr val="8C8B8A"/>
                </a:solidFill>
              </a:defRPr>
            </a:lvl5pPr>
            <a:lvl6pPr indent="-228600" lvl="5" marL="2743200" algn="l">
              <a:lnSpc>
                <a:spcPct val="90000"/>
              </a:lnSpc>
              <a:spcBef>
                <a:spcPts val="400"/>
              </a:spcBef>
              <a:spcAft>
                <a:spcPts val="0"/>
              </a:spcAft>
              <a:buSzPts val="1400"/>
              <a:buNone/>
              <a:defRPr sz="1400">
                <a:solidFill>
                  <a:srgbClr val="8C8B8A"/>
                </a:solidFill>
              </a:defRPr>
            </a:lvl6pPr>
            <a:lvl7pPr indent="-228600" lvl="6" marL="3200400" algn="l">
              <a:lnSpc>
                <a:spcPct val="90000"/>
              </a:lnSpc>
              <a:spcBef>
                <a:spcPts val="400"/>
              </a:spcBef>
              <a:spcAft>
                <a:spcPts val="0"/>
              </a:spcAft>
              <a:buSzPts val="1400"/>
              <a:buNone/>
              <a:defRPr sz="1400">
                <a:solidFill>
                  <a:srgbClr val="8C8B8A"/>
                </a:solidFill>
              </a:defRPr>
            </a:lvl7pPr>
            <a:lvl8pPr indent="-228600" lvl="7" marL="3657600" algn="l">
              <a:lnSpc>
                <a:spcPct val="90000"/>
              </a:lnSpc>
              <a:spcBef>
                <a:spcPts val="400"/>
              </a:spcBef>
              <a:spcAft>
                <a:spcPts val="0"/>
              </a:spcAft>
              <a:buSzPts val="1400"/>
              <a:buNone/>
              <a:defRPr sz="1400">
                <a:solidFill>
                  <a:srgbClr val="8C8B8A"/>
                </a:solidFill>
              </a:defRPr>
            </a:lvl8pPr>
            <a:lvl9pPr indent="-228600" lvl="8" marL="4114800" algn="l">
              <a:lnSpc>
                <a:spcPct val="90000"/>
              </a:lnSpc>
              <a:spcBef>
                <a:spcPts val="400"/>
              </a:spcBef>
              <a:spcAft>
                <a:spcPts val="400"/>
              </a:spcAft>
              <a:buSzPts val="1400"/>
              <a:buNone/>
              <a:defRPr sz="1400">
                <a:solidFill>
                  <a:srgbClr val="8C8B8A"/>
                </a:solidFill>
              </a:defRPr>
            </a:lvl9pPr>
          </a:lstStyle>
          <a:p/>
        </p:txBody>
      </p:sp>
      <p:sp>
        <p:nvSpPr>
          <p:cNvPr id="30" name="Google Shape;30;p8"/>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33" name="Google Shape;33;p8"/>
          <p:cNvCxnSpPr/>
          <p:nvPr/>
        </p:nvCxnSpPr>
        <p:spPr>
          <a:xfrm rot="10800000">
            <a:off x="8386842" y="5264106"/>
            <a:ext cx="0" cy="914400"/>
          </a:xfrm>
          <a:prstGeom prst="straightConnector1">
            <a:avLst/>
          </a:prstGeom>
          <a:noFill/>
          <a:ln cap="flat" cmpd="sng" w="19050">
            <a:solidFill>
              <a:schemeClr val="accent3"/>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34" name="Shape 34"/>
        <p:cNvGrpSpPr/>
        <p:nvPr/>
      </p:nvGrpSpPr>
      <p:grpSpPr>
        <a:xfrm>
          <a:off x="0" y="0"/>
          <a:ext cx="0" cy="0"/>
          <a:chOff x="0" y="0"/>
          <a:chExt cx="0" cy="0"/>
        </a:xfrm>
      </p:grpSpPr>
      <p:sp>
        <p:nvSpPr>
          <p:cNvPr id="35" name="Google Shape;35;p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9"/>
          <p:cNvSpPr txBox="1"/>
          <p:nvPr>
            <p:ph idx="1" type="body"/>
          </p:nvPr>
        </p:nvSpPr>
        <p:spPr>
          <a:xfrm>
            <a:off x="1024128"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9"/>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9"/>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1" name="Shape 41"/>
        <p:cNvGrpSpPr/>
        <p:nvPr/>
      </p:nvGrpSpPr>
      <p:grpSpPr>
        <a:xfrm>
          <a:off x="0" y="0"/>
          <a:ext cx="0" cy="0"/>
          <a:chOff x="0" y="0"/>
          <a:chExt cx="0" cy="0"/>
        </a:xfrm>
      </p:grpSpPr>
      <p:sp>
        <p:nvSpPr>
          <p:cNvPr id="42" name="Google Shape;42;p1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679B9A"/>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4" name="Google Shape;44;p10"/>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10"/>
          <p:cNvSpPr txBox="1"/>
          <p:nvPr>
            <p:ph idx="3" type="body"/>
          </p:nvPr>
        </p:nvSpPr>
        <p:spPr>
          <a:xfrm>
            <a:off x="5989320"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679B9A"/>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10"/>
          <p:cNvSpPr txBox="1"/>
          <p:nvPr>
            <p:ph idx="4" type="body"/>
          </p:nvPr>
        </p:nvSpPr>
        <p:spPr>
          <a:xfrm>
            <a:off x="5989320"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0"/>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50" name="Shape 50"/>
        <p:cNvGrpSpPr/>
        <p:nvPr/>
      </p:nvGrpSpPr>
      <p:grpSpPr>
        <a:xfrm>
          <a:off x="0" y="0"/>
          <a:ext cx="0" cy="0"/>
          <a:chOff x="0" y="0"/>
          <a:chExt cx="0" cy="0"/>
        </a:xfrm>
      </p:grpSpPr>
      <p:sp>
        <p:nvSpPr>
          <p:cNvPr id="51" name="Google Shape;51;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1"/>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55" name="Shape 55"/>
        <p:cNvGrpSpPr/>
        <p:nvPr/>
      </p:nvGrpSpPr>
      <p:grpSpPr>
        <a:xfrm>
          <a:off x="0" y="0"/>
          <a:ext cx="0" cy="0"/>
          <a:chOff x="0" y="0"/>
          <a:chExt cx="0" cy="0"/>
        </a:xfrm>
      </p:grpSpPr>
      <p:sp>
        <p:nvSpPr>
          <p:cNvPr id="56" name="Google Shape;56;p13"/>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464132"/>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58" name="Google Shape;58;p13"/>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59" name="Google Shape;59;p13"/>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showMasterSp="0" type="picTx">
  <p:cSld name="PICTURE_WITH_CAPTION_TEXT">
    <p:spTree>
      <p:nvGrpSpPr>
        <p:cNvPr id="62" name="Shape 62"/>
        <p:cNvGrpSpPr/>
        <p:nvPr/>
      </p:nvGrpSpPr>
      <p:grpSpPr>
        <a:xfrm>
          <a:off x="0" y="0"/>
          <a:ext cx="0" cy="0"/>
          <a:chOff x="0" y="0"/>
          <a:chExt cx="0" cy="0"/>
        </a:xfrm>
      </p:grpSpPr>
      <p:sp>
        <p:nvSpPr>
          <p:cNvPr id="63" name="Google Shape;63;p14"/>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464132"/>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p:nvPr>
            <p:ph idx="2" type="pic"/>
          </p:nvPr>
        </p:nvSpPr>
        <p:spPr>
          <a:xfrm>
            <a:off x="0" y="-1"/>
            <a:ext cx="12188952" cy="4572000"/>
          </a:xfrm>
          <a:prstGeom prst="rect">
            <a:avLst/>
          </a:prstGeom>
          <a:solidFill>
            <a:srgbClr val="C3D7D7"/>
          </a:solidFill>
          <a:ln>
            <a:noFill/>
          </a:ln>
        </p:spPr>
        <p:txBody>
          <a:bodyPr anchorCtr="0" anchor="t" bIns="45700" lIns="457200" spcFirstLastPara="1" rIns="45700" wrap="square" tIns="365750">
            <a:normAutofit/>
          </a:bodyPr>
          <a:lstStyle>
            <a:lvl1pPr lvl="0" marR="0" rtl="0" algn="l">
              <a:lnSpc>
                <a:spcPct val="90000"/>
              </a:lnSpc>
              <a:spcBef>
                <a:spcPts val="1200"/>
              </a:spcBef>
              <a:spcAft>
                <a:spcPts val="0"/>
              </a:spcAft>
              <a:buClr>
                <a:schemeClr val="accent2"/>
              </a:buClr>
              <a:buSzPts val="3200"/>
              <a:buFont typeface="Twentieth Century"/>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2"/>
              </a:buClr>
              <a:buSzPts val="2800"/>
              <a:buFont typeface="Noto Sans Symbols"/>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2"/>
              </a:buClr>
              <a:buSzPts val="2400"/>
              <a:buFont typeface="Noto Sans Symbols"/>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65" name="Google Shape;65;p14"/>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464132"/>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66" name="Google Shape;66;p14"/>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69" name="Google Shape;69;p14"/>
          <p:cNvCxnSpPr/>
          <p:nvPr/>
        </p:nvCxnSpPr>
        <p:spPr>
          <a:xfrm rot="10800000">
            <a:off x="8386842" y="5264106"/>
            <a:ext cx="0" cy="9144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70" name="Shape 70"/>
        <p:cNvGrpSpPr/>
        <p:nvPr/>
      </p:nvGrpSpPr>
      <p:grpSpPr>
        <a:xfrm>
          <a:off x="0" y="0"/>
          <a:ext cx="0" cy="0"/>
          <a:chOff x="0" y="0"/>
          <a:chExt cx="0" cy="0"/>
        </a:xfrm>
      </p:grpSpPr>
      <p:sp>
        <p:nvSpPr>
          <p:cNvPr id="71" name="Google Shape;71;p1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5"/>
          <p:cNvSpPr txBox="1"/>
          <p:nvPr>
            <p:ph idx="1" type="body"/>
          </p:nvPr>
        </p:nvSpPr>
        <p:spPr>
          <a:xfrm rot="5400000">
            <a:off x="3872484" y="-562355"/>
            <a:ext cx="4023360" cy="9720071"/>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3" name="Google Shape;73;p15"/>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464132"/>
              </a:buClr>
              <a:buSzPts val="5000"/>
              <a:buFont typeface="Twentieth Century"/>
              <a:buNone/>
              <a:defRPr b="0" i="0" sz="5000" u="none" cap="none" strike="noStrike">
                <a:solidFill>
                  <a:srgbClr val="46413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2"/>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5"/>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46413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5"/>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46413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5"/>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5"/>
          <p:cNvCxnSpPr/>
          <p:nvPr/>
        </p:nvCxnSpPr>
        <p:spPr>
          <a:xfrm rot="10800000">
            <a:off x="762000" y="826324"/>
            <a:ext cx="0" cy="914400"/>
          </a:xfrm>
          <a:prstGeom prst="straightConnector1">
            <a:avLst/>
          </a:prstGeom>
          <a:noFill/>
          <a:ln cap="flat" cmpd="sng" w="1905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bbbbbw/CSCI6234_Projec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
          <p:cNvSpPr txBox="1"/>
          <p:nvPr>
            <p:ph type="ctrTitle"/>
          </p:nvPr>
        </p:nvSpPr>
        <p:spPr>
          <a:xfrm>
            <a:off x="624745" y="4254217"/>
            <a:ext cx="7772400" cy="70590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464132"/>
              </a:buClr>
              <a:buSzPts val="4000"/>
              <a:buFont typeface="Arial Rounded"/>
              <a:buNone/>
            </a:pPr>
            <a:r>
              <a:rPr b="1" lang="en-US">
                <a:latin typeface="Arial Rounded"/>
                <a:ea typeface="Arial Rounded"/>
                <a:cs typeface="Arial Rounded"/>
                <a:sym typeface="Arial Rounded"/>
              </a:rPr>
              <a:t>CSCI-6234 ASSIGNMENT 4</a:t>
            </a:r>
            <a:endParaRPr b="1">
              <a:latin typeface="Arial Rounded"/>
              <a:ea typeface="Arial Rounded"/>
              <a:cs typeface="Arial Rounded"/>
              <a:sym typeface="Arial Rounded"/>
            </a:endParaRPr>
          </a:p>
        </p:txBody>
      </p:sp>
      <p:sp>
        <p:nvSpPr>
          <p:cNvPr id="88" name="Google Shape;88;p1"/>
          <p:cNvSpPr/>
          <p:nvPr/>
        </p:nvSpPr>
        <p:spPr>
          <a:xfrm>
            <a:off x="2932295" y="5535942"/>
            <a:ext cx="6096000" cy="65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Garamond"/>
                <a:ea typeface="Garamond"/>
                <a:cs typeface="Garamond"/>
                <a:sym typeface="Garamond"/>
              </a:rPr>
              <a:t>Team: CSCI 6234 – Team 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20"/>
              </a:spcBef>
              <a:spcAft>
                <a:spcPts val="0"/>
              </a:spcAft>
              <a:buClr>
                <a:srgbClr val="000000"/>
              </a:buClr>
              <a:buSzPts val="1400"/>
              <a:buFont typeface="Arial"/>
              <a:buNone/>
            </a:pPr>
            <a:r>
              <a:rPr b="0" i="0" lang="en-US" sz="1400" u="none" cap="none" strike="noStrike">
                <a:solidFill>
                  <a:srgbClr val="000000"/>
                </a:solidFill>
                <a:latin typeface="Garamond"/>
                <a:ea typeface="Garamond"/>
                <a:cs typeface="Garamond"/>
                <a:sym typeface="Garamond"/>
              </a:rPr>
              <a:t>Member: Binren Wang, Zhechao Wang, Zemao Song</a:t>
            </a:r>
            <a:endParaRPr b="0" i="0" sz="1400" u="none" cap="none" strike="noStrike">
              <a:solidFill>
                <a:srgbClr val="000000"/>
              </a:solidFill>
              <a:latin typeface="Garamond"/>
              <a:ea typeface="Garamond"/>
              <a:cs typeface="Garamond"/>
              <a:sym typeface="Garamond"/>
            </a:endParaRPr>
          </a:p>
          <a:p>
            <a:pPr indent="0" lvl="0" marL="0" marR="0" rtl="0" algn="l">
              <a:lnSpc>
                <a:spcPct val="100000"/>
              </a:lnSpc>
              <a:spcBef>
                <a:spcPts val="1020"/>
              </a:spcBef>
              <a:spcAft>
                <a:spcPts val="0"/>
              </a:spcAft>
              <a:buClr>
                <a:srgbClr val="000000"/>
              </a:buClr>
              <a:buSzPts val="1400"/>
              <a:buFont typeface="Arial"/>
              <a:buNone/>
            </a:pPr>
            <a:r>
              <a:rPr b="0" i="0" lang="en-US" sz="1400" u="none" cap="none" strike="noStrike">
                <a:solidFill>
                  <a:srgbClr val="000000"/>
                </a:solidFill>
                <a:latin typeface="Garamond"/>
                <a:ea typeface="Garamond"/>
                <a:cs typeface="Garamond"/>
                <a:sym typeface="Garamond"/>
              </a:rPr>
              <a:t>GitHub Url: </a:t>
            </a:r>
            <a:r>
              <a:rPr b="0" i="0" lang="en-US" sz="1100" u="sng" cap="none" strike="noStrike">
                <a:solidFill>
                  <a:schemeClr val="hlink"/>
                </a:solidFill>
                <a:latin typeface="Arial"/>
                <a:ea typeface="Arial"/>
                <a:cs typeface="Arial"/>
                <a:sym typeface="Arial"/>
                <a:hlinkClick r:id="rId3"/>
              </a:rPr>
              <a:t>https://github.com/bbbbbw/CSCI6234_Project</a:t>
            </a:r>
            <a:endParaRPr b="0" i="0" sz="1400" u="none" cap="none" strike="noStrike">
              <a:solidFill>
                <a:srgbClr val="000000"/>
              </a:solidFill>
              <a:latin typeface="Garamond"/>
              <a:ea typeface="Garamond"/>
              <a:cs typeface="Garamond"/>
              <a:sym typeface="Garamond"/>
            </a:endParaRPr>
          </a:p>
        </p:txBody>
      </p:sp>
      <p:sp>
        <p:nvSpPr>
          <p:cNvPr id="89" name="Google Shape;89;p1"/>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p>
            <a:pPr indent="-368300" lvl="0" marL="457200" rtl="0" algn="l">
              <a:lnSpc>
                <a:spcPct val="100000"/>
              </a:lnSpc>
              <a:spcBef>
                <a:spcPts val="0"/>
              </a:spcBef>
              <a:spcAft>
                <a:spcPts val="0"/>
              </a:spcAft>
              <a:buSzPts val="1800"/>
              <a:buNone/>
            </a:pPr>
            <a:r>
              <a:rPr lang="en-US"/>
              <a:t>UML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46" name="Google Shape;146;p19"/>
          <p:cNvGraphicFramePr/>
          <p:nvPr/>
        </p:nvGraphicFramePr>
        <p:xfrm>
          <a:off x="3506629" y="2513348"/>
          <a:ext cx="3000000" cy="3000000"/>
        </p:xfrm>
        <a:graphic>
          <a:graphicData uri="http://schemas.openxmlformats.org/drawingml/2006/table">
            <a:tbl>
              <a:tblPr>
                <a:noFill/>
                <a:tableStyleId>{5512F2F8-8306-42BD-9DFE-2D7B68936FCC}</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MB02</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Watch Trailer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how a group member watches the trailer of a certain movie populated by the group moderator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Joined a group</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a specific movie page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System pops out a video window</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‘trailer’ button the on the page of a movie populated by the group moderator</a:t>
                      </a:r>
                      <a:endParaRPr b="0" i="0" sz="1200" u="none" cap="none" strike="noStrike">
                        <a:solidFill>
                          <a:srgbClr val="000000"/>
                        </a:solidFill>
                        <a:latin typeface="Calibri"/>
                        <a:ea typeface="Calibri"/>
                        <a:cs typeface="Calibri"/>
                        <a:sym typeface="Calibri"/>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pops out the trailer video window of the movie and starts playing</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47" name="Google Shape;147;p19"/>
          <p:cNvSpPr txBox="1"/>
          <p:nvPr>
            <p:ph idx="1" type="body"/>
          </p:nvPr>
        </p:nvSpPr>
        <p:spPr>
          <a:xfrm>
            <a:off x="1024128" y="4347875"/>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53" name="Google Shape;153;p20"/>
          <p:cNvGraphicFramePr/>
          <p:nvPr/>
        </p:nvGraphicFramePr>
        <p:xfrm>
          <a:off x="3506629" y="2513348"/>
          <a:ext cx="3000000" cy="3000000"/>
        </p:xfrm>
        <a:graphic>
          <a:graphicData uri="http://schemas.openxmlformats.org/drawingml/2006/table">
            <a:tbl>
              <a:tblPr>
                <a:noFill/>
                <a:tableStyleId>{5512F2F8-8306-42BD-9DFE-2D7B68936FCC}</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MB03</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Pull Reviews</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how a group member see the reviews of a certain movie populated by the group moderator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Joined a group</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a specific movie page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System displays movie reviews</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goes to the ‘review’ section of the page of a movie populated by the group moderator</a:t>
                      </a:r>
                      <a:endParaRPr b="0" i="0" sz="1200" u="none" cap="none" strike="noStrike">
                        <a:solidFill>
                          <a:srgbClr val="000000"/>
                        </a:solidFill>
                        <a:latin typeface="Calibri"/>
                        <a:ea typeface="Calibri"/>
                        <a:cs typeface="Calibri"/>
                        <a:sym typeface="Calibri"/>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displays the reviews of the movie in the section</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54" name="Google Shape;154;p20"/>
          <p:cNvSpPr txBox="1"/>
          <p:nvPr>
            <p:ph idx="1" type="body"/>
          </p:nvPr>
        </p:nvSpPr>
        <p:spPr>
          <a:xfrm>
            <a:off x="1024028" y="4213400"/>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60" name="Google Shape;160;p21"/>
          <p:cNvGraphicFramePr/>
          <p:nvPr/>
        </p:nvGraphicFramePr>
        <p:xfrm>
          <a:off x="3506724" y="2330468"/>
          <a:ext cx="3000000" cy="3000000"/>
        </p:xfrm>
        <a:graphic>
          <a:graphicData uri="http://schemas.openxmlformats.org/drawingml/2006/table">
            <a:tbl>
              <a:tblPr>
                <a:noFill/>
                <a:tableStyleId>{5512F2F8-8306-42BD-9DFE-2D7B68936FCC}</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MB04</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Pull Group Movie List</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how a group member search and/or browse the movie list populated by the group moderator[Exception: Movie name not exist]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Joined a group</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the member main page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System displays required movies in the movie list</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‘movie list’ button </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pops out the whole movie list populated by the group moderator</a:t>
                      </a:r>
                      <a:endParaRPr b="0" i="0" sz="1200" u="none" cap="none" strike="noStrike">
                        <a:solidFill>
                          <a:srgbClr val="000000"/>
                        </a:solidFill>
                        <a:latin typeface="Calibri"/>
                        <a:ea typeface="Calibri"/>
                        <a:cs typeface="Calibri"/>
                        <a:sym typeface="Calibri"/>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could enter keywords and click ‘search’ button</a:t>
                      </a:r>
                      <a:endParaRPr b="0" i="0" sz="1200" u="none" cap="none" strike="noStrike">
                        <a:solidFill>
                          <a:srgbClr val="000000"/>
                        </a:solidFill>
                        <a:latin typeface="Calibri"/>
                        <a:ea typeface="Calibri"/>
                        <a:cs typeface="Calibri"/>
                        <a:sym typeface="Calibri"/>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pops out part of movie list according to the keywords provided by the group member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1" name="Google Shape;161;p21"/>
          <p:cNvSpPr txBox="1"/>
          <p:nvPr>
            <p:ph idx="1" type="body"/>
          </p:nvPr>
        </p:nvSpPr>
        <p:spPr>
          <a:xfrm>
            <a:off x="1024129" y="4183168"/>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67" name="Google Shape;167;p22"/>
          <p:cNvGraphicFramePr/>
          <p:nvPr/>
        </p:nvGraphicFramePr>
        <p:xfrm>
          <a:off x="2607318" y="2084832"/>
          <a:ext cx="3000000" cy="3000000"/>
        </p:xfrm>
        <a:graphic>
          <a:graphicData uri="http://schemas.openxmlformats.org/drawingml/2006/table">
            <a:tbl>
              <a:tblPr>
                <a:noFill/>
                <a:tableStyleId>{5512F2F8-8306-42BD-9DFE-2D7B68936FCC}</a:tableStyleId>
              </a:tblPr>
              <a:tblGrid>
                <a:gridCol w="1764400"/>
                <a:gridCol w="4789100"/>
              </a:tblGrid>
              <a:tr h="2590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MB05</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90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Vote For Event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44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how a group member votes for movies they want and do not want to watch in a specific movie watching event created by the moderator [Exception: </a:t>
                      </a:r>
                      <a:r>
                        <a:rPr lang="en-US" sz="1200" u="none" cap="none" strike="noStrike">
                          <a:latin typeface="Calibri"/>
                          <a:ea typeface="Calibri"/>
                          <a:cs typeface="Calibri"/>
                          <a:sym typeface="Calibri"/>
                        </a:rPr>
                        <a:t>Not valid voting period</a:t>
                      </a:r>
                      <a:r>
                        <a:rPr b="0" i="0" lang="en-US" sz="1200" u="none" cap="none" strike="noStrike">
                          <a:solidFill>
                            <a:srgbClr val="000000"/>
                          </a:solidFill>
                          <a:latin typeface="Calibri"/>
                          <a:ea typeface="Calibri"/>
                          <a:cs typeface="Calibri"/>
                          <a:sym typeface="Calibri"/>
                        </a:rPr>
                        <a: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498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Joined a group</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the member main page</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At least an active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90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System records the votes</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739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‘active event’ button of the page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pops out all the events created by the moderator which member could vote for</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a certain event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displays the voting area for the event consists of the movie list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‘for’ or ‘against’ button of one or more movies</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records the voting result into database</a:t>
                      </a:r>
                      <a:endParaRPr b="1"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8" name="Google Shape;168;p22"/>
          <p:cNvSpPr txBox="1"/>
          <p:nvPr>
            <p:ph idx="1" type="body"/>
          </p:nvPr>
        </p:nvSpPr>
        <p:spPr>
          <a:xfrm>
            <a:off x="1098733" y="3673378"/>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74" name="Google Shape;174;p23"/>
          <p:cNvGraphicFramePr/>
          <p:nvPr/>
        </p:nvGraphicFramePr>
        <p:xfrm>
          <a:off x="3506629" y="2651442"/>
          <a:ext cx="3000000" cy="3000000"/>
        </p:xfrm>
        <a:graphic>
          <a:graphicData uri="http://schemas.openxmlformats.org/drawingml/2006/table">
            <a:tbl>
              <a:tblPr>
                <a:noFill/>
                <a:tableStyleId>{5512F2F8-8306-42BD-9DFE-2D7B68936FCC}</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MR01 (MR stands for group moderator)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Invitation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how group moderator generate an invitation hash code, so that moderator can give it to someone let them join his/her group</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User is a group moderator</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New invitation code for this group generated</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moderator opens its group manage page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moderator clicks ‘invite’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generates a new hash code for invitation, adds it to the database, and displays the hash code for copy</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80" name="Google Shape;180;p24"/>
          <p:cNvGraphicFramePr/>
          <p:nvPr/>
        </p:nvGraphicFramePr>
        <p:xfrm>
          <a:off x="2329805" y="2187599"/>
          <a:ext cx="3000000" cy="3000000"/>
        </p:xfrm>
        <a:graphic>
          <a:graphicData uri="http://schemas.openxmlformats.org/drawingml/2006/table">
            <a:tbl>
              <a:tblPr>
                <a:noFill/>
                <a:tableStyleId>{5512F2F8-8306-42BD-9DFE-2D7B68936FCC}</a:tableStyleId>
              </a:tblPr>
              <a:tblGrid>
                <a:gridCol w="1913875"/>
                <a:gridCol w="5194825"/>
              </a:tblGrid>
              <a:tr h="2320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MR02</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20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Pull Movie List</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152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describes the process how moderator can get a movie list, that moderator can pick some movies to populate the group list [</a:t>
                      </a:r>
                      <a:r>
                        <a:rPr lang="en-US" sz="1200" u="none" cap="none" strike="noStrike">
                          <a:latin typeface="Calibri"/>
                          <a:ea typeface="Calibri"/>
                          <a:cs typeface="Calibri"/>
                          <a:sym typeface="Calibri"/>
                        </a:rPr>
                        <a:t>Exception: No search result found</a:t>
                      </a:r>
                      <a:r>
                        <a:rPr b="0" i="0" lang="en-US" sz="1200" u="none" cap="none" strike="noStrike">
                          <a:solidFill>
                            <a:srgbClr val="000000"/>
                          </a:solidFill>
                          <a:latin typeface="Calibri"/>
                          <a:ea typeface="Calibri"/>
                          <a:cs typeface="Calibri"/>
                          <a:sym typeface="Calibri"/>
                        </a:rPr>
                        <a:t>]</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152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Moderator is on the group manage main page</a:t>
                      </a:r>
                      <a:endParaRPr b="0" i="0" sz="1200" u="none" cap="none" strike="noStrike">
                        <a:solidFill>
                          <a:srgbClr val="000000"/>
                        </a:solidFill>
                        <a:latin typeface="Noto Sans Symbols"/>
                        <a:ea typeface="Noto Sans Symbols"/>
                        <a:cs typeface="Noto Sans Symbols"/>
                        <a:sym typeface="Noto Sans Symbols"/>
                      </a:endParaRPr>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20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Moderator see a clickable movie list</a:t>
                      </a:r>
                      <a:endParaRPr b="0" i="0" sz="1200" u="none" cap="none" strike="noStrike">
                        <a:solidFill>
                          <a:srgbClr val="000000"/>
                        </a:solidFill>
                        <a:latin typeface="Noto Sans Symbols"/>
                        <a:ea typeface="Noto Sans Symbols"/>
                        <a:cs typeface="Noto Sans Symbols"/>
                        <a:sym typeface="Noto Sans Symbols"/>
                      </a:endParaRPr>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434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clicks ‘+’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displays a search bar and a ‘generate’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clicks ‘generate’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requests a list of movies by popularity from API</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handles the received data, and displays them as a clickable list for moderator</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enter a key word in search bar, and click ‘search’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request, and requests a list of movies by the keyword movie search from API</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handles the received data, and displays them as a clickable list for moderator</a:t>
                      </a:r>
                      <a:endParaRPr sz="14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86" name="Google Shape;186;p25"/>
          <p:cNvGraphicFramePr/>
          <p:nvPr/>
        </p:nvGraphicFramePr>
        <p:xfrm>
          <a:off x="3507004" y="2285725"/>
          <a:ext cx="3000000" cy="3000000"/>
        </p:xfrm>
        <a:graphic>
          <a:graphicData uri="http://schemas.openxmlformats.org/drawingml/2006/table">
            <a:tbl>
              <a:tblPr>
                <a:noFill/>
                <a:tableStyleId>{5512F2F8-8306-42BD-9DFE-2D7B68936FCC}</a:tableStyleId>
              </a:tblPr>
              <a:tblGrid>
                <a:gridCol w="1279950"/>
                <a:gridCol w="3474175"/>
              </a:tblGrid>
              <a:tr h="2742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MR03</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2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Populate Group Movie List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2282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describes the method how moderator can add a movie to the group list. So after that, all group members can see that movie information on group member page.[Exception: Movie already existed in the group list]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99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 </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 movie list is displayed</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2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 new movie is in the group list</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370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clicks a movie in the movie list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displays the movie information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Once moderator finds a movie preferred, clicks ‘add’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adds the movie information into the database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These steps can be done multiple times until moderator closes the movie list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7" name="Google Shape;187;p25"/>
          <p:cNvSpPr txBox="1"/>
          <p:nvPr>
            <p:ph idx="1" type="body"/>
          </p:nvPr>
        </p:nvSpPr>
        <p:spPr>
          <a:xfrm>
            <a:off x="1024128" y="4020681"/>
            <a:ext cx="184731" cy="553998"/>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93" name="Google Shape;193;p26"/>
          <p:cNvGraphicFramePr/>
          <p:nvPr/>
        </p:nvGraphicFramePr>
        <p:xfrm>
          <a:off x="3506629" y="2468562"/>
          <a:ext cx="3000000" cy="3000000"/>
        </p:xfrm>
        <a:graphic>
          <a:graphicData uri="http://schemas.openxmlformats.org/drawingml/2006/table">
            <a:tbl>
              <a:tblPr>
                <a:noFill/>
                <a:tableStyleId>{5512F2F8-8306-42BD-9DFE-2D7B68936FCC}</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MR04</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Create Movie Watching Event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describes how moderator can start a movie watch event. So all group member can see it in their member page and go to the theater at that moment </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 </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the main group manage page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 movie watching event start</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clicks ’watch event’ button</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System receives request, and displays a window asking moderator to fill the event date and time</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fills the information and clicks ‘create’ button</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System receives request, and adds the event to the database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99" name="Google Shape;199;p27"/>
          <p:cNvGraphicFramePr/>
          <p:nvPr/>
        </p:nvGraphicFramePr>
        <p:xfrm>
          <a:off x="1711129" y="2084832"/>
          <a:ext cx="3000000" cy="3000000"/>
        </p:xfrm>
        <a:graphic>
          <a:graphicData uri="http://schemas.openxmlformats.org/drawingml/2006/table">
            <a:tbl>
              <a:tblPr>
                <a:noFill/>
                <a:tableStyleId>{5512F2F8-8306-42BD-9DFE-2D7B68936FCC}</a:tableStyleId>
              </a:tblPr>
              <a:tblGrid>
                <a:gridCol w="2247025"/>
                <a:gridCol w="6099050"/>
              </a:tblGrid>
              <a:tr h="1774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MR05</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74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Create Voting Event</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072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describes how moderator can start a movie voting event. Once a voting event starts, all group member can see it and join the event. And the event history will be recorded and available for review to all group members. [Exception: Watching event not valid]</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41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the main group manage page</a:t>
                      </a:r>
                      <a:endParaRPr b="0" i="0" sz="1200" u="none" cap="none" strike="noStrike">
                        <a:solidFill>
                          <a:srgbClr val="000000"/>
                        </a:solidFill>
                        <a:latin typeface="Noto Sans Symbols"/>
                        <a:ea typeface="Noto Sans Symbols"/>
                        <a:cs typeface="Noto Sans Symbols"/>
                        <a:sym typeface="Noto Sans Symbols"/>
                      </a:endParaRPr>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74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An active movie voting event starts</a:t>
                      </a:r>
                      <a:endParaRPr b="0" i="0" sz="1200" u="none" cap="none" strike="noStrike">
                        <a:solidFill>
                          <a:srgbClr val="000000"/>
                        </a:solidFill>
                        <a:latin typeface="Noto Sans Symbols"/>
                        <a:ea typeface="Noto Sans Symbols"/>
                        <a:cs typeface="Noto Sans Symbols"/>
                        <a:sym typeface="Noto Sans Symbols"/>
                      </a:endParaRPr>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254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clicks ‘create voting event’ button</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System receives the request, and display a window ask moderator to fill the event information</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clicks ‘+’ button in the window</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System receives the request, display the search bar</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enters the keyword in the search bar, and clicks the ‘search’ button</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System receives the request, and request movie data via keyword movie search from API</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System handles the data, and display the list of movies as search result under the search bar</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clicks ‘+’ near the movie name to add it to the event movie list </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Search process can be done multiple time until moderator closes the search bar</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selects the event start time, end time and the related movie watching event</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clicks ‘start’ button</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System receives the requests, and adds the event to the database</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BI-DIRECTION </a:t>
            </a:r>
            <a:br>
              <a:rPr b="1" lang="en-US" cap="none"/>
            </a:br>
            <a:r>
              <a:rPr b="1" lang="en-US" cap="none"/>
              <a:t>TRACEABILITY MATRIX</a:t>
            </a:r>
            <a:endParaRPr/>
          </a:p>
        </p:txBody>
      </p:sp>
      <p:graphicFrame>
        <p:nvGraphicFramePr>
          <p:cNvPr id="205" name="Google Shape;205;p28"/>
          <p:cNvGraphicFramePr/>
          <p:nvPr/>
        </p:nvGraphicFramePr>
        <p:xfrm>
          <a:off x="465412" y="2248671"/>
          <a:ext cx="3000000" cy="3000000"/>
        </p:xfrm>
        <a:graphic>
          <a:graphicData uri="http://schemas.openxmlformats.org/drawingml/2006/table">
            <a:tbl>
              <a:tblPr>
                <a:noFill/>
                <a:tableStyleId>{8D430FE4-09D8-432B-BFCD-94877EB3DED3}</a:tableStyleId>
              </a:tblPr>
              <a:tblGrid>
                <a:gridCol w="2719525"/>
                <a:gridCol w="757325"/>
                <a:gridCol w="757325"/>
                <a:gridCol w="705700"/>
                <a:gridCol w="705700"/>
                <a:gridCol w="705700"/>
                <a:gridCol w="705700"/>
                <a:gridCol w="705700"/>
                <a:gridCol w="705700"/>
                <a:gridCol w="705700"/>
                <a:gridCol w="705700"/>
                <a:gridCol w="705700"/>
                <a:gridCol w="705700"/>
              </a:tblGrid>
              <a:tr h="247325">
                <a:tc>
                  <a:txBody>
                    <a:bodyPr/>
                    <a:lstStyle/>
                    <a:p>
                      <a:pPr indent="0" lvl="0" marL="0" marR="0" rtl="0" algn="ctr">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Required Feature No \ Use  Case ID</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USR01</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USR02</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MB01</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MB02</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MB03</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MB04</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MB05</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MR01</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MR02</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MR03</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MR04</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MR05</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1</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2</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3</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4</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5</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6</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7</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8</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9</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10</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11</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12</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13</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14</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15</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47325">
                <a:tc>
                  <a:txBody>
                    <a:bodyPr/>
                    <a:lstStyle/>
                    <a:p>
                      <a:pPr indent="0" lvl="0" marL="0" marR="0" rtl="0" algn="ctr">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16</a:t>
                      </a:r>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txBody>
                  <a:tcPr marT="4450" marB="0" marR="4450" marL="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Google Shape;94;p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Arial Rounded"/>
              <a:buNone/>
            </a:pPr>
            <a:r>
              <a:rPr b="1" lang="en-US">
                <a:latin typeface="Arial Rounded"/>
                <a:ea typeface="Arial Rounded"/>
                <a:cs typeface="Arial Rounded"/>
                <a:sym typeface="Arial Rounded"/>
              </a:rPr>
              <a:t>ACTORS</a:t>
            </a:r>
            <a:endParaRPr b="1">
              <a:latin typeface="Arial Rounded"/>
              <a:ea typeface="Arial Rounded"/>
              <a:cs typeface="Arial Rounded"/>
              <a:sym typeface="Arial Rounded"/>
            </a:endParaRPr>
          </a:p>
        </p:txBody>
      </p:sp>
      <p:sp>
        <p:nvSpPr>
          <p:cNvPr id="95" name="Google Shape;95;p2"/>
          <p:cNvSpPr txBox="1"/>
          <p:nvPr>
            <p:ph idx="1" type="body"/>
          </p:nvPr>
        </p:nvSpPr>
        <p:spPr>
          <a:xfrm>
            <a:off x="1525647" y="2267338"/>
            <a:ext cx="8717034" cy="3990600"/>
          </a:xfrm>
          <a:prstGeom prst="rect">
            <a:avLst/>
          </a:prstGeom>
          <a:noFill/>
          <a:ln>
            <a:noFill/>
          </a:ln>
        </p:spPr>
        <p:txBody>
          <a:bodyPr anchorCtr="0" anchor="t" bIns="45700" lIns="45700" spcFirstLastPara="1" rIns="45700" wrap="square" tIns="45700">
            <a:normAutofit/>
          </a:bodyPr>
          <a:lstStyle/>
          <a:p>
            <a:pPr indent="-317500" lvl="0" marL="457200" rtl="0" algn="l">
              <a:lnSpc>
                <a:spcPct val="90000"/>
              </a:lnSpc>
              <a:spcBef>
                <a:spcPts val="0"/>
              </a:spcBef>
              <a:spcAft>
                <a:spcPts val="0"/>
              </a:spcAft>
              <a:buSzPts val="2200"/>
              <a:buFont typeface="Twentieth Century"/>
              <a:buNone/>
            </a:pPr>
            <a:r>
              <a:t/>
            </a:r>
            <a:endParaRPr/>
          </a:p>
          <a:p>
            <a:pPr indent="-457200" lvl="0" marL="457200" rtl="0" algn="l">
              <a:lnSpc>
                <a:spcPct val="90000"/>
              </a:lnSpc>
              <a:spcBef>
                <a:spcPts val="1400"/>
              </a:spcBef>
              <a:spcAft>
                <a:spcPts val="0"/>
              </a:spcAft>
              <a:buSzPts val="2200"/>
              <a:buFont typeface="Twentieth Century"/>
              <a:buAutoNum type="arabicPeriod"/>
            </a:pPr>
            <a:r>
              <a:rPr b="1" i="1" lang="en-US" sz="2400">
                <a:latin typeface="Calibri"/>
                <a:ea typeface="Calibri"/>
                <a:cs typeface="Calibri"/>
                <a:sym typeface="Calibri"/>
              </a:rPr>
              <a:t>User</a:t>
            </a:r>
            <a:r>
              <a:rPr lang="en-US" sz="2400">
                <a:latin typeface="Calibri"/>
                <a:ea typeface="Calibri"/>
                <a:cs typeface="Calibri"/>
                <a:sym typeface="Calibri"/>
              </a:rPr>
              <a:t>: Elementary user of the system. </a:t>
            </a:r>
            <a:endParaRPr sz="2400">
              <a:latin typeface="Calibri"/>
              <a:ea typeface="Calibri"/>
              <a:cs typeface="Calibri"/>
              <a:sym typeface="Calibri"/>
            </a:endParaRPr>
          </a:p>
          <a:p>
            <a:pPr indent="-457200" lvl="0" marL="457200" rtl="0" algn="l">
              <a:lnSpc>
                <a:spcPct val="90000"/>
              </a:lnSpc>
              <a:spcBef>
                <a:spcPts val="1400"/>
              </a:spcBef>
              <a:spcAft>
                <a:spcPts val="0"/>
              </a:spcAft>
              <a:buSzPts val="2200"/>
              <a:buFont typeface="Twentieth Century"/>
              <a:buAutoNum type="arabicPeriod"/>
            </a:pPr>
            <a:r>
              <a:rPr b="1" i="1" lang="en-US" sz="2400">
                <a:latin typeface="Calibri"/>
                <a:ea typeface="Calibri"/>
                <a:cs typeface="Calibri"/>
                <a:sym typeface="Calibri"/>
              </a:rPr>
              <a:t>Group Member</a:t>
            </a:r>
            <a:r>
              <a:rPr lang="en-US" sz="2400">
                <a:latin typeface="Calibri"/>
                <a:ea typeface="Calibri"/>
                <a:cs typeface="Calibri"/>
                <a:sym typeface="Calibri"/>
              </a:rPr>
              <a:t>: Participants of a movie watcher group. Subclass of user.</a:t>
            </a:r>
            <a:endParaRPr sz="2400">
              <a:latin typeface="Calibri"/>
              <a:ea typeface="Calibri"/>
              <a:cs typeface="Calibri"/>
              <a:sym typeface="Calibri"/>
            </a:endParaRPr>
          </a:p>
          <a:p>
            <a:pPr indent="-457200" lvl="0" marL="457200" rtl="0" algn="l">
              <a:lnSpc>
                <a:spcPct val="90000"/>
              </a:lnSpc>
              <a:spcBef>
                <a:spcPts val="1400"/>
              </a:spcBef>
              <a:spcAft>
                <a:spcPts val="0"/>
              </a:spcAft>
              <a:buSzPts val="2200"/>
              <a:buFont typeface="Twentieth Century"/>
              <a:buAutoNum type="arabicPeriod"/>
            </a:pPr>
            <a:r>
              <a:rPr b="1" i="1" lang="en-US" sz="2400">
                <a:latin typeface="Calibri"/>
                <a:ea typeface="Calibri"/>
                <a:cs typeface="Calibri"/>
                <a:sym typeface="Calibri"/>
              </a:rPr>
              <a:t>Group Moderator</a:t>
            </a:r>
            <a:r>
              <a:rPr lang="en-US" sz="2400">
                <a:latin typeface="Calibri"/>
                <a:ea typeface="Calibri"/>
                <a:cs typeface="Calibri"/>
                <a:sym typeface="Calibri"/>
              </a:rPr>
              <a:t>: Organizer of a movie watcher group. Subclass of user.</a:t>
            </a:r>
            <a:endParaRPr sz="2400">
              <a:latin typeface="Calibri"/>
              <a:ea typeface="Calibri"/>
              <a:cs typeface="Calibri"/>
              <a:sym typeface="Calibri"/>
            </a:endParaRPr>
          </a:p>
          <a:p>
            <a:pPr indent="0" lvl="0" marL="0" rtl="0" algn="l">
              <a:lnSpc>
                <a:spcPct val="90000"/>
              </a:lnSpc>
              <a:spcBef>
                <a:spcPts val="1400"/>
              </a:spcBef>
              <a:spcAft>
                <a:spcPts val="0"/>
              </a:spcAft>
              <a:buSzPts val="1800"/>
              <a:buNone/>
            </a:pPr>
            <a:r>
              <a:t/>
            </a:r>
            <a:endParaRPr/>
          </a:p>
          <a:p>
            <a:pPr indent="-317500" lvl="0" marL="457200" rtl="0" algn="l">
              <a:lnSpc>
                <a:spcPct val="90000"/>
              </a:lnSpc>
              <a:spcBef>
                <a:spcPts val="1400"/>
              </a:spcBef>
              <a:spcAft>
                <a:spcPts val="0"/>
              </a:spcAft>
              <a:buSzPts val="2200"/>
              <a:buFont typeface="Twentieth Century"/>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11" name="Google Shape;211;p30"/>
          <p:cNvPicPr preferRelativeResize="0"/>
          <p:nvPr/>
        </p:nvPicPr>
        <p:blipFill>
          <a:blip r:embed="rId3">
            <a:alphaModFix/>
          </a:blip>
          <a:stretch>
            <a:fillRect/>
          </a:stretch>
        </p:blipFill>
        <p:spPr>
          <a:xfrm>
            <a:off x="2041327" y="1730302"/>
            <a:ext cx="8109350" cy="52223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17" name="Google Shape;217;p31"/>
          <p:cNvPicPr preferRelativeResize="0"/>
          <p:nvPr/>
        </p:nvPicPr>
        <p:blipFill>
          <a:blip r:embed="rId3">
            <a:alphaModFix/>
          </a:blip>
          <a:stretch>
            <a:fillRect/>
          </a:stretch>
        </p:blipFill>
        <p:spPr>
          <a:xfrm>
            <a:off x="1108338" y="1652174"/>
            <a:ext cx="9975326" cy="5310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23" name="Google Shape;223;p32"/>
          <p:cNvPicPr preferRelativeResize="0"/>
          <p:nvPr/>
        </p:nvPicPr>
        <p:blipFill>
          <a:blip r:embed="rId3">
            <a:alphaModFix/>
          </a:blip>
          <a:stretch>
            <a:fillRect/>
          </a:stretch>
        </p:blipFill>
        <p:spPr>
          <a:xfrm>
            <a:off x="-3377375" y="1189600"/>
            <a:ext cx="17171825" cy="132729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29" name="Google Shape;229;p33"/>
          <p:cNvPicPr preferRelativeResize="0"/>
          <p:nvPr/>
        </p:nvPicPr>
        <p:blipFill>
          <a:blip r:embed="rId3">
            <a:alphaModFix/>
          </a:blip>
          <a:stretch>
            <a:fillRect/>
          </a:stretch>
        </p:blipFill>
        <p:spPr>
          <a:xfrm>
            <a:off x="1417100" y="1203878"/>
            <a:ext cx="9357802" cy="5745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35" name="Google Shape;235;p34"/>
          <p:cNvPicPr preferRelativeResize="0"/>
          <p:nvPr/>
        </p:nvPicPr>
        <p:blipFill>
          <a:blip r:embed="rId3">
            <a:alphaModFix/>
          </a:blip>
          <a:stretch>
            <a:fillRect/>
          </a:stretch>
        </p:blipFill>
        <p:spPr>
          <a:xfrm>
            <a:off x="1075250" y="1249173"/>
            <a:ext cx="9617825" cy="58056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41" name="Google Shape;241;p35"/>
          <p:cNvPicPr preferRelativeResize="0"/>
          <p:nvPr/>
        </p:nvPicPr>
        <p:blipFill rotWithShape="1">
          <a:blip r:embed="rId3">
            <a:alphaModFix/>
          </a:blip>
          <a:srcRect b="0" l="0" r="0" t="6375"/>
          <a:stretch/>
        </p:blipFill>
        <p:spPr>
          <a:xfrm>
            <a:off x="972525" y="1508125"/>
            <a:ext cx="10246948" cy="54384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47" name="Google Shape;247;p36"/>
          <p:cNvPicPr preferRelativeResize="0"/>
          <p:nvPr/>
        </p:nvPicPr>
        <p:blipFill>
          <a:blip r:embed="rId3">
            <a:alphaModFix/>
          </a:blip>
          <a:stretch>
            <a:fillRect/>
          </a:stretch>
        </p:blipFill>
        <p:spPr>
          <a:xfrm>
            <a:off x="139400" y="1196098"/>
            <a:ext cx="11913201" cy="5566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53" name="Google Shape;253;p37"/>
          <p:cNvPicPr preferRelativeResize="0"/>
          <p:nvPr/>
        </p:nvPicPr>
        <p:blipFill>
          <a:blip r:embed="rId3">
            <a:alphaModFix/>
          </a:blip>
          <a:stretch>
            <a:fillRect/>
          </a:stretch>
        </p:blipFill>
        <p:spPr>
          <a:xfrm>
            <a:off x="0" y="1821174"/>
            <a:ext cx="11986899" cy="4880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59" name="Google Shape;259;p38"/>
          <p:cNvPicPr preferRelativeResize="0"/>
          <p:nvPr/>
        </p:nvPicPr>
        <p:blipFill>
          <a:blip r:embed="rId3">
            <a:alphaModFix/>
          </a:blip>
          <a:stretch>
            <a:fillRect/>
          </a:stretch>
        </p:blipFill>
        <p:spPr>
          <a:xfrm>
            <a:off x="591538" y="1431173"/>
            <a:ext cx="11008927" cy="55098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65" name="Google Shape;265;p39"/>
          <p:cNvPicPr preferRelativeResize="0"/>
          <p:nvPr/>
        </p:nvPicPr>
        <p:blipFill>
          <a:blip r:embed="rId3">
            <a:alphaModFix/>
          </a:blip>
          <a:stretch>
            <a:fillRect/>
          </a:stretch>
        </p:blipFill>
        <p:spPr>
          <a:xfrm>
            <a:off x="-275150" y="1184150"/>
            <a:ext cx="12318623" cy="52811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3"/>
          <p:cNvSpPr txBox="1"/>
          <p:nvPr>
            <p:ph type="title"/>
          </p:nvPr>
        </p:nvSpPr>
        <p:spPr>
          <a:xfrm>
            <a:off x="1024125" y="585225"/>
            <a:ext cx="104949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Arial Rounded"/>
              <a:buNone/>
            </a:pPr>
            <a:r>
              <a:rPr b="1" lang="en-US">
                <a:latin typeface="Arial Rounded"/>
                <a:ea typeface="Arial Rounded"/>
                <a:cs typeface="Arial Rounded"/>
                <a:sym typeface="Arial Rounded"/>
              </a:rPr>
              <a:t>USE CASES OF USER </a:t>
            </a:r>
            <a:endParaRPr b="1">
              <a:latin typeface="Arial Rounded"/>
              <a:ea typeface="Arial Rounded"/>
              <a:cs typeface="Arial Rounded"/>
              <a:sym typeface="Arial Rounded"/>
            </a:endParaRPr>
          </a:p>
        </p:txBody>
      </p:sp>
      <p:sp>
        <p:nvSpPr>
          <p:cNvPr id="101" name="Google Shape;101;p3"/>
          <p:cNvSpPr txBox="1"/>
          <p:nvPr>
            <p:ph idx="1" type="body"/>
          </p:nvPr>
        </p:nvSpPr>
        <p:spPr>
          <a:xfrm>
            <a:off x="3798963" y="2084925"/>
            <a:ext cx="4236098" cy="4449600"/>
          </a:xfrm>
          <a:prstGeom prst="rect">
            <a:avLst/>
          </a:prstGeom>
          <a:noFill/>
          <a:ln>
            <a:noFill/>
          </a:ln>
        </p:spPr>
        <p:txBody>
          <a:bodyPr anchorCtr="0" anchor="t" bIns="45700" lIns="45700" spcFirstLastPara="1" rIns="45700" wrap="square" tIns="45700">
            <a:normAutofit/>
          </a:bodyPr>
          <a:lstStyle/>
          <a:p>
            <a:pPr indent="-457200" lvl="0" marL="457200" rtl="0" algn="l">
              <a:lnSpc>
                <a:spcPct val="90000"/>
              </a:lnSpc>
              <a:spcBef>
                <a:spcPts val="0"/>
              </a:spcBef>
              <a:spcAft>
                <a:spcPts val="0"/>
              </a:spcAft>
              <a:buSzPts val="2035"/>
              <a:buFont typeface="Arial"/>
              <a:buAutoNum type="arabicPeriod"/>
            </a:pPr>
            <a:r>
              <a:rPr b="1" i="1" lang="en-US" sz="2400">
                <a:solidFill>
                  <a:srgbClr val="000000"/>
                </a:solidFill>
                <a:latin typeface="Calibri"/>
                <a:ea typeface="Calibri"/>
                <a:cs typeface="Calibri"/>
                <a:sym typeface="Calibri"/>
              </a:rPr>
              <a:t>Create Group</a:t>
            </a:r>
            <a:r>
              <a:rPr lang="en-US" sz="2400">
                <a:latin typeface="Calibri"/>
                <a:ea typeface="Calibri"/>
                <a:cs typeface="Calibri"/>
                <a:sym typeface="Calibri"/>
              </a:rPr>
              <a:t>: Create a group </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Arial"/>
              <a:buAutoNum type="arabicPeriod"/>
            </a:pPr>
            <a:r>
              <a:rPr b="1" i="1" lang="en-US" sz="2400">
                <a:solidFill>
                  <a:srgbClr val="000000"/>
                </a:solidFill>
                <a:latin typeface="Calibri"/>
                <a:ea typeface="Calibri"/>
                <a:cs typeface="Calibri"/>
                <a:sym typeface="Calibri"/>
              </a:rPr>
              <a:t>Join Group</a:t>
            </a:r>
            <a:r>
              <a:rPr lang="en-US" sz="2400">
                <a:latin typeface="Calibri"/>
                <a:ea typeface="Calibri"/>
                <a:cs typeface="Calibri"/>
                <a:sym typeface="Calibri"/>
              </a:rPr>
              <a:t>: Join a group</a:t>
            </a:r>
            <a:endParaRPr sz="2400">
              <a:latin typeface="Calibri"/>
              <a:ea typeface="Calibri"/>
              <a:cs typeface="Calibri"/>
              <a:sym typeface="Calibri"/>
            </a:endParaRPr>
          </a:p>
          <a:p>
            <a:pPr indent="-327977" lvl="0" marL="457200" rtl="0" algn="l">
              <a:lnSpc>
                <a:spcPct val="90000"/>
              </a:lnSpc>
              <a:spcBef>
                <a:spcPts val="1400"/>
              </a:spcBef>
              <a:spcAft>
                <a:spcPts val="0"/>
              </a:spcAft>
              <a:buSzPts val="2035"/>
              <a:buFont typeface="Twentieth Century"/>
              <a:buNone/>
            </a:pPr>
            <a:r>
              <a:t/>
            </a:r>
            <a:endParaRPr sz="24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71" name="Google Shape;271;p40"/>
          <p:cNvPicPr preferRelativeResize="0"/>
          <p:nvPr/>
        </p:nvPicPr>
        <p:blipFill>
          <a:blip r:embed="rId3">
            <a:alphaModFix/>
          </a:blip>
          <a:stretch>
            <a:fillRect/>
          </a:stretch>
        </p:blipFill>
        <p:spPr>
          <a:xfrm>
            <a:off x="1643025" y="1280575"/>
            <a:ext cx="8482273" cy="57611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77" name="Google Shape;277;p41"/>
          <p:cNvPicPr preferRelativeResize="0"/>
          <p:nvPr/>
        </p:nvPicPr>
        <p:blipFill>
          <a:blip r:embed="rId3">
            <a:alphaModFix/>
          </a:blip>
          <a:stretch>
            <a:fillRect/>
          </a:stretch>
        </p:blipFill>
        <p:spPr>
          <a:xfrm>
            <a:off x="1280600" y="1268648"/>
            <a:ext cx="9630802" cy="57700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CLASS DIAGRAM</a:t>
            </a:r>
            <a:endParaRPr b="1" cap="none"/>
          </a:p>
        </p:txBody>
      </p:sp>
      <p:pic>
        <p:nvPicPr>
          <p:cNvPr id="283" name="Google Shape;283;p42"/>
          <p:cNvPicPr preferRelativeResize="0"/>
          <p:nvPr/>
        </p:nvPicPr>
        <p:blipFill rotWithShape="1">
          <a:blip r:embed="rId3">
            <a:alphaModFix/>
          </a:blip>
          <a:srcRect b="0" l="0" r="0" t="0"/>
          <a:stretch/>
        </p:blipFill>
        <p:spPr>
          <a:xfrm>
            <a:off x="610375" y="1309450"/>
            <a:ext cx="11701750" cy="5736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CLASS DIAGRAM</a:t>
            </a:r>
            <a:endParaRPr/>
          </a:p>
        </p:txBody>
      </p:sp>
      <p:sp>
        <p:nvSpPr>
          <p:cNvPr id="289" name="Google Shape;289;p43"/>
          <p:cNvSpPr txBox="1"/>
          <p:nvPr>
            <p:ph idx="1" type="body"/>
          </p:nvPr>
        </p:nvSpPr>
        <p:spPr>
          <a:xfrm>
            <a:off x="1024128" y="2286000"/>
            <a:ext cx="10685790" cy="4023360"/>
          </a:xfrm>
          <a:prstGeom prst="rect">
            <a:avLst/>
          </a:prstGeom>
          <a:noFill/>
          <a:ln>
            <a:noFill/>
          </a:ln>
        </p:spPr>
        <p:txBody>
          <a:bodyPr anchorCtr="0" anchor="t" bIns="45700" lIns="45700" spcFirstLastPara="1" rIns="45700" wrap="square" tIns="45700">
            <a:normAutofit/>
          </a:bodyPr>
          <a:lstStyle/>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User</a:t>
            </a:r>
            <a:r>
              <a:rPr lang="en-US">
                <a:latin typeface="Calibri"/>
                <a:ea typeface="Calibri"/>
                <a:cs typeface="Calibri"/>
                <a:sym typeface="Calibri"/>
              </a:rPr>
              <a:t>: Elementary user of the system.</a:t>
            </a:r>
            <a:endParaRPr/>
          </a:p>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Member</a:t>
            </a:r>
            <a:r>
              <a:rPr lang="en-US">
                <a:latin typeface="Calibri"/>
                <a:ea typeface="Calibri"/>
                <a:cs typeface="Calibri"/>
                <a:sym typeface="Calibri"/>
              </a:rPr>
              <a:t>: Member of a group. Sub-class of User.</a:t>
            </a:r>
            <a:endParaRPr/>
          </a:p>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Moderator</a:t>
            </a:r>
            <a:r>
              <a:rPr lang="en-US">
                <a:latin typeface="Calibri"/>
                <a:ea typeface="Calibri"/>
                <a:cs typeface="Calibri"/>
                <a:sym typeface="Calibri"/>
              </a:rPr>
              <a:t>: Moderator of a group. Sub-class of User.</a:t>
            </a:r>
            <a:endParaRPr/>
          </a:p>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Group</a:t>
            </a:r>
            <a:r>
              <a:rPr lang="en-US">
                <a:latin typeface="Calibri"/>
                <a:ea typeface="Calibri"/>
                <a:cs typeface="Calibri"/>
                <a:sym typeface="Calibri"/>
              </a:rPr>
              <a:t>: A movie watcher’s group with one moderator and multiple members.</a:t>
            </a:r>
            <a:endParaRPr/>
          </a:p>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Movie</a:t>
            </a:r>
            <a:r>
              <a:rPr lang="en-US">
                <a:latin typeface="Calibri"/>
                <a:ea typeface="Calibri"/>
                <a:cs typeface="Calibri"/>
                <a:sym typeface="Calibri"/>
              </a:rPr>
              <a:t>: Movie data.</a:t>
            </a:r>
            <a:endParaRPr/>
          </a:p>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GroupMovieList</a:t>
            </a:r>
            <a:r>
              <a:rPr lang="en-US">
                <a:latin typeface="Calibri"/>
                <a:ea typeface="Calibri"/>
                <a:cs typeface="Calibri"/>
                <a:sym typeface="Calibri"/>
              </a:rPr>
              <a:t>: The movie list populated by moderator in each group.</a:t>
            </a:r>
            <a:endParaRPr>
              <a:latin typeface="Calibri"/>
              <a:ea typeface="Calibri"/>
              <a:cs typeface="Calibri"/>
              <a:sym typeface="Calibri"/>
            </a:endParaRPr>
          </a:p>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WatchingEvent</a:t>
            </a:r>
            <a:r>
              <a:rPr lang="en-US">
                <a:latin typeface="Calibri"/>
                <a:ea typeface="Calibri"/>
                <a:cs typeface="Calibri"/>
                <a:sym typeface="Calibri"/>
              </a:rPr>
              <a:t>: The movie watching event create by moderator.</a:t>
            </a:r>
            <a:endParaRPr>
              <a:latin typeface="Calibri"/>
              <a:ea typeface="Calibri"/>
              <a:cs typeface="Calibri"/>
              <a:sym typeface="Calibri"/>
            </a:endParaRPr>
          </a:p>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VotingEvent</a:t>
            </a:r>
            <a:r>
              <a:rPr lang="en-US">
                <a:latin typeface="Calibri"/>
                <a:ea typeface="Calibri"/>
                <a:cs typeface="Calibri"/>
                <a:sym typeface="Calibri"/>
              </a:rPr>
              <a:t>: The voting event corresponding to a certain movie watching event.</a:t>
            </a:r>
            <a:endParaRPr/>
          </a:p>
          <a:p>
            <a:pPr indent="-228600" lvl="0" marL="457200" rtl="0" algn="l">
              <a:lnSpc>
                <a:spcPct val="90000"/>
              </a:lnSpc>
              <a:spcBef>
                <a:spcPts val="1200"/>
              </a:spcBef>
              <a:spcAft>
                <a:spcPts val="0"/>
              </a:spcAft>
              <a:buSzPts val="1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PACKAGE DIAGRAM</a:t>
            </a:r>
            <a:endParaRPr/>
          </a:p>
        </p:txBody>
      </p:sp>
      <p:pic>
        <p:nvPicPr>
          <p:cNvPr id="295" name="Google Shape;295;p45"/>
          <p:cNvPicPr preferRelativeResize="0"/>
          <p:nvPr/>
        </p:nvPicPr>
        <p:blipFill rotWithShape="1">
          <a:blip r:embed="rId3">
            <a:alphaModFix/>
          </a:blip>
          <a:srcRect b="0" l="0" r="0" t="18672"/>
          <a:stretch/>
        </p:blipFill>
        <p:spPr>
          <a:xfrm>
            <a:off x="137329" y="1758260"/>
            <a:ext cx="12054671" cy="455178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STATE DIAGRAM OF MOVIE WATCHING EVENT</a:t>
            </a:r>
            <a:endParaRPr b="1" cap="none"/>
          </a:p>
        </p:txBody>
      </p:sp>
      <p:pic>
        <p:nvPicPr>
          <p:cNvPr id="301" name="Google Shape;301;p44"/>
          <p:cNvPicPr preferRelativeResize="0"/>
          <p:nvPr/>
        </p:nvPicPr>
        <p:blipFill rotWithShape="1">
          <a:blip r:embed="rId3">
            <a:alphaModFix/>
          </a:blip>
          <a:srcRect b="0" l="0" r="0" t="0"/>
          <a:stretch/>
        </p:blipFill>
        <p:spPr>
          <a:xfrm>
            <a:off x="152400" y="2580882"/>
            <a:ext cx="11887201" cy="32155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g6edc1bdb5e_0_1"/>
          <p:cNvSpPr txBox="1"/>
          <p:nvPr>
            <p:ph type="title"/>
          </p:nvPr>
        </p:nvSpPr>
        <p:spPr>
          <a:xfrm>
            <a:off x="1024125" y="585225"/>
            <a:ext cx="105351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464132"/>
              </a:buClr>
              <a:buSzPts val="5000"/>
              <a:buFont typeface="Arial Rounded"/>
              <a:buNone/>
            </a:pPr>
            <a:r>
              <a:rPr b="1" lang="en-US">
                <a:latin typeface="Arial Rounded"/>
                <a:ea typeface="Arial Rounded"/>
                <a:cs typeface="Arial Rounded"/>
                <a:sym typeface="Arial Rounded"/>
              </a:rPr>
              <a:t>USE CASES OF GROUP MEMBER</a:t>
            </a:r>
            <a:endParaRPr b="1">
              <a:latin typeface="Arial Rounded"/>
              <a:ea typeface="Arial Rounded"/>
              <a:cs typeface="Arial Rounded"/>
              <a:sym typeface="Arial Rounded"/>
            </a:endParaRPr>
          </a:p>
        </p:txBody>
      </p:sp>
      <p:sp>
        <p:nvSpPr>
          <p:cNvPr id="107" name="Google Shape;107;g6edc1bdb5e_0_1"/>
          <p:cNvSpPr txBox="1"/>
          <p:nvPr>
            <p:ph idx="1" type="body"/>
          </p:nvPr>
        </p:nvSpPr>
        <p:spPr>
          <a:xfrm>
            <a:off x="2758909" y="2084925"/>
            <a:ext cx="7065531" cy="4449600"/>
          </a:xfrm>
          <a:prstGeom prst="rect">
            <a:avLst/>
          </a:prstGeom>
          <a:noFill/>
          <a:ln>
            <a:noFill/>
          </a:ln>
        </p:spPr>
        <p:txBody>
          <a:bodyPr anchorCtr="0" anchor="t" bIns="45700" lIns="45700" spcFirstLastPara="1" rIns="45700" wrap="square" tIns="45700">
            <a:noAutofit/>
          </a:bodyPr>
          <a:lstStyle/>
          <a:p>
            <a:pPr indent="-457200" lvl="0" marL="457200" rtl="0" algn="l">
              <a:lnSpc>
                <a:spcPct val="90000"/>
              </a:lnSpc>
              <a:spcBef>
                <a:spcPts val="1400"/>
              </a:spcBef>
              <a:spcAft>
                <a:spcPts val="0"/>
              </a:spcAft>
              <a:buSzPts val="2035"/>
              <a:buFont typeface="Arial"/>
              <a:buAutoNum type="arabicPeriod"/>
            </a:pPr>
            <a:r>
              <a:rPr b="1" i="1" lang="en-US" sz="2400">
                <a:latin typeface="Calibri"/>
                <a:ea typeface="Calibri"/>
                <a:cs typeface="Calibri"/>
                <a:sym typeface="Calibri"/>
              </a:rPr>
              <a:t>Unsubscription</a:t>
            </a:r>
            <a:r>
              <a:rPr lang="en-US" sz="2400">
                <a:latin typeface="Calibri"/>
                <a:ea typeface="Calibri"/>
                <a:cs typeface="Calibri"/>
                <a:sym typeface="Calibri"/>
              </a:rPr>
              <a:t>: Unsubscribe from a group</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Arial"/>
              <a:buAutoNum type="arabicPeriod"/>
            </a:pPr>
            <a:r>
              <a:rPr b="1" i="1" lang="en-US" sz="2400">
                <a:latin typeface="Calibri"/>
                <a:ea typeface="Calibri"/>
                <a:cs typeface="Calibri"/>
                <a:sym typeface="Calibri"/>
              </a:rPr>
              <a:t>Watch Trailer</a:t>
            </a:r>
            <a:r>
              <a:rPr lang="en-US" sz="2400">
                <a:latin typeface="Calibri"/>
                <a:ea typeface="Calibri"/>
                <a:cs typeface="Calibri"/>
                <a:sym typeface="Calibri"/>
              </a:rPr>
              <a:t>: Watch the trailer of the movies populated by the moderator</a:t>
            </a:r>
            <a:endParaRPr/>
          </a:p>
          <a:p>
            <a:pPr indent="-457200" lvl="0" marL="457200" rtl="0" algn="l">
              <a:lnSpc>
                <a:spcPct val="90000"/>
              </a:lnSpc>
              <a:spcBef>
                <a:spcPts val="1400"/>
              </a:spcBef>
              <a:spcAft>
                <a:spcPts val="0"/>
              </a:spcAft>
              <a:buSzPts val="2035"/>
              <a:buFont typeface="Arial"/>
              <a:buAutoNum type="arabicPeriod"/>
            </a:pPr>
            <a:r>
              <a:rPr b="1" i="1" lang="en-US" sz="2400">
                <a:latin typeface="Calibri"/>
                <a:ea typeface="Calibri"/>
                <a:cs typeface="Calibri"/>
                <a:sym typeface="Calibri"/>
              </a:rPr>
              <a:t>Pull Reviews</a:t>
            </a:r>
            <a:r>
              <a:rPr lang="en-US" sz="2400">
                <a:latin typeface="Calibri"/>
                <a:ea typeface="Calibri"/>
                <a:cs typeface="Calibri"/>
                <a:sym typeface="Calibri"/>
              </a:rPr>
              <a:t>: See movie reviews of the movies populated by the moderator</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Arial"/>
              <a:buAutoNum type="arabicPeriod"/>
            </a:pPr>
            <a:r>
              <a:rPr b="1" i="1" lang="en-US" sz="2400">
                <a:latin typeface="Calibri"/>
                <a:ea typeface="Calibri"/>
                <a:cs typeface="Calibri"/>
                <a:sym typeface="Calibri"/>
              </a:rPr>
              <a:t>Pull Group Movie List</a:t>
            </a:r>
            <a:r>
              <a:rPr lang="en-US" sz="2400">
                <a:latin typeface="Calibri"/>
                <a:ea typeface="Calibri"/>
                <a:cs typeface="Calibri"/>
                <a:sym typeface="Calibri"/>
              </a:rPr>
              <a:t>: Search and browse the movies populated by the moderator</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Arial"/>
              <a:buAutoNum type="arabicPeriod"/>
            </a:pPr>
            <a:r>
              <a:rPr b="1" i="1" lang="en-US" sz="2400">
                <a:latin typeface="Calibri"/>
                <a:ea typeface="Calibri"/>
                <a:cs typeface="Calibri"/>
                <a:sym typeface="Calibri"/>
              </a:rPr>
              <a:t>Vote For Event</a:t>
            </a:r>
            <a:r>
              <a:rPr lang="en-US" sz="2400">
                <a:latin typeface="Calibri"/>
                <a:ea typeface="Calibri"/>
                <a:cs typeface="Calibri"/>
                <a:sym typeface="Calibri"/>
              </a:rPr>
              <a:t>: Vote for the movies that they want / not want to watch in a movie watching event</a:t>
            </a:r>
            <a:endParaRPr sz="2400">
              <a:latin typeface="Calibri"/>
              <a:ea typeface="Calibri"/>
              <a:cs typeface="Calibri"/>
              <a:sym typeface="Calibri"/>
            </a:endParaRPr>
          </a:p>
          <a:p>
            <a:pPr indent="-342900" lvl="0" marL="457200" rtl="0" algn="l">
              <a:lnSpc>
                <a:spcPct val="90000"/>
              </a:lnSpc>
              <a:spcBef>
                <a:spcPts val="1400"/>
              </a:spcBef>
              <a:spcAft>
                <a:spcPts val="0"/>
              </a:spcAft>
              <a:buSzPts val="1800"/>
              <a:buFont typeface="Arial"/>
              <a:buNone/>
            </a:pPr>
            <a:r>
              <a:t/>
            </a:r>
            <a:endParaRPr sz="2035"/>
          </a:p>
          <a:p>
            <a:pPr indent="-327977" lvl="0" marL="586423" rtl="0" algn="l">
              <a:lnSpc>
                <a:spcPct val="90000"/>
              </a:lnSpc>
              <a:spcBef>
                <a:spcPts val="1400"/>
              </a:spcBef>
              <a:spcAft>
                <a:spcPts val="0"/>
              </a:spcAft>
              <a:buSzPts val="2035"/>
              <a:buFont typeface="Arial"/>
              <a:buNone/>
            </a:pPr>
            <a:r>
              <a:t/>
            </a:r>
            <a:endParaRPr sz="2035"/>
          </a:p>
          <a:p>
            <a:pPr indent="-327977" lvl="0" marL="586423" rtl="0" algn="l">
              <a:lnSpc>
                <a:spcPct val="90000"/>
              </a:lnSpc>
              <a:spcBef>
                <a:spcPts val="1400"/>
              </a:spcBef>
              <a:spcAft>
                <a:spcPts val="0"/>
              </a:spcAft>
              <a:buSzPts val="2035"/>
              <a:buFont typeface="Arial"/>
              <a:buNone/>
            </a:pPr>
            <a:r>
              <a:t/>
            </a:r>
            <a:endParaRPr sz="203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g6edc1bdb5e_0_7"/>
          <p:cNvSpPr txBox="1"/>
          <p:nvPr>
            <p:ph type="title"/>
          </p:nvPr>
        </p:nvSpPr>
        <p:spPr>
          <a:xfrm>
            <a:off x="1024124" y="585225"/>
            <a:ext cx="115287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464132"/>
              </a:buClr>
              <a:buSzPts val="5000"/>
              <a:buFont typeface="Arial Rounded"/>
              <a:buNone/>
            </a:pPr>
            <a:r>
              <a:rPr b="1" lang="en-US">
                <a:latin typeface="Arial Rounded"/>
                <a:ea typeface="Arial Rounded"/>
                <a:cs typeface="Arial Rounded"/>
                <a:sym typeface="Arial Rounded"/>
              </a:rPr>
              <a:t>USE CASES OF GROUP MODERATOR</a:t>
            </a:r>
            <a:endParaRPr b="1">
              <a:latin typeface="Arial Rounded"/>
              <a:ea typeface="Arial Rounded"/>
              <a:cs typeface="Arial Rounded"/>
              <a:sym typeface="Arial Rounded"/>
            </a:endParaRPr>
          </a:p>
        </p:txBody>
      </p:sp>
      <p:sp>
        <p:nvSpPr>
          <p:cNvPr id="113" name="Google Shape;113;g6edc1bdb5e_0_7"/>
          <p:cNvSpPr txBox="1"/>
          <p:nvPr>
            <p:ph idx="1" type="body"/>
          </p:nvPr>
        </p:nvSpPr>
        <p:spPr>
          <a:xfrm>
            <a:off x="2304661" y="2089122"/>
            <a:ext cx="7585788" cy="3789163"/>
          </a:xfrm>
          <a:prstGeom prst="rect">
            <a:avLst/>
          </a:prstGeom>
          <a:noFill/>
          <a:ln>
            <a:noFill/>
          </a:ln>
        </p:spPr>
        <p:txBody>
          <a:bodyPr anchorCtr="0" anchor="t" bIns="45700" lIns="45700" spcFirstLastPara="1" rIns="45700" wrap="square" tIns="45700">
            <a:noAutofit/>
          </a:bodyPr>
          <a:lstStyle/>
          <a:p>
            <a:pPr indent="-457200" lvl="0" marL="457200" rtl="0" algn="l">
              <a:lnSpc>
                <a:spcPct val="90000"/>
              </a:lnSpc>
              <a:spcBef>
                <a:spcPts val="1400"/>
              </a:spcBef>
              <a:spcAft>
                <a:spcPts val="0"/>
              </a:spcAft>
              <a:buSzPts val="2035"/>
              <a:buFont typeface="Twentieth Century"/>
              <a:buAutoNum type="arabicPeriod"/>
            </a:pPr>
            <a:r>
              <a:rPr b="1" i="1" lang="en-US" sz="2400">
                <a:latin typeface="Calibri"/>
                <a:ea typeface="Calibri"/>
                <a:cs typeface="Calibri"/>
                <a:sym typeface="Calibri"/>
              </a:rPr>
              <a:t>Invitation</a:t>
            </a:r>
            <a:r>
              <a:rPr lang="en-US" sz="2400">
                <a:latin typeface="Calibri"/>
                <a:ea typeface="Calibri"/>
                <a:cs typeface="Calibri"/>
                <a:sym typeface="Calibri"/>
              </a:rPr>
              <a:t>: Invite people to join the group</a:t>
            </a:r>
            <a:endParaRPr/>
          </a:p>
          <a:p>
            <a:pPr indent="-457200" lvl="0" marL="457200" rtl="0" algn="l">
              <a:lnSpc>
                <a:spcPct val="90000"/>
              </a:lnSpc>
              <a:spcBef>
                <a:spcPts val="1400"/>
              </a:spcBef>
              <a:spcAft>
                <a:spcPts val="0"/>
              </a:spcAft>
              <a:buSzPts val="2035"/>
              <a:buFont typeface="Twentieth Century"/>
              <a:buAutoNum type="arabicPeriod"/>
            </a:pPr>
            <a:r>
              <a:rPr b="1" i="1" lang="en-US" sz="2400">
                <a:latin typeface="Calibri"/>
                <a:ea typeface="Calibri"/>
                <a:cs typeface="Calibri"/>
                <a:sym typeface="Calibri"/>
              </a:rPr>
              <a:t>Pull Movie List</a:t>
            </a:r>
            <a:r>
              <a:rPr lang="en-US" sz="2400">
                <a:latin typeface="Calibri"/>
                <a:ea typeface="Calibri"/>
                <a:cs typeface="Calibri"/>
                <a:sym typeface="Calibri"/>
              </a:rPr>
              <a:t>: Pull a movie list from a movie list server</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Twentieth Century"/>
              <a:buAutoNum type="arabicPeriod"/>
            </a:pPr>
            <a:r>
              <a:rPr b="1" i="1" lang="en-US" sz="2400">
                <a:latin typeface="Calibri"/>
                <a:ea typeface="Calibri"/>
                <a:cs typeface="Calibri"/>
                <a:sym typeface="Calibri"/>
              </a:rPr>
              <a:t>Populate Group Movie List</a:t>
            </a:r>
            <a:r>
              <a:rPr lang="en-US" sz="2400">
                <a:latin typeface="Calibri"/>
                <a:ea typeface="Calibri"/>
                <a:cs typeface="Calibri"/>
                <a:sym typeface="Calibri"/>
              </a:rPr>
              <a:t>: Populate a group with a list of potential movies</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Twentieth Century"/>
              <a:buAutoNum type="arabicPeriod"/>
            </a:pPr>
            <a:r>
              <a:rPr b="1" i="1" lang="en-US" sz="2400">
                <a:latin typeface="Calibri"/>
                <a:ea typeface="Calibri"/>
                <a:cs typeface="Calibri"/>
                <a:sym typeface="Calibri"/>
              </a:rPr>
              <a:t>Create Movie Watching Event</a:t>
            </a:r>
            <a:r>
              <a:rPr lang="en-US" sz="2400">
                <a:latin typeface="Calibri"/>
                <a:ea typeface="Calibri"/>
                <a:cs typeface="Calibri"/>
                <a:sym typeface="Calibri"/>
              </a:rPr>
              <a:t>: Create a movie watching event with a specified date and time</a:t>
            </a:r>
            <a:endParaRPr sz="2400">
              <a:latin typeface="Calibri"/>
              <a:ea typeface="Calibri"/>
              <a:cs typeface="Calibri"/>
              <a:sym typeface="Calibri"/>
            </a:endParaRPr>
          </a:p>
          <a:p>
            <a:pPr indent="-442276" lvl="0" marL="457200" rtl="0" algn="l">
              <a:lnSpc>
                <a:spcPct val="90000"/>
              </a:lnSpc>
              <a:spcBef>
                <a:spcPts val="1400"/>
              </a:spcBef>
              <a:spcAft>
                <a:spcPts val="0"/>
              </a:spcAft>
              <a:buSzPts val="1800"/>
              <a:buFont typeface="Twentieth Century"/>
              <a:buAutoNum type="arabicPeriod"/>
            </a:pPr>
            <a:r>
              <a:rPr b="1" i="1" lang="en-US" sz="2400">
                <a:latin typeface="Calibri"/>
                <a:ea typeface="Calibri"/>
                <a:cs typeface="Calibri"/>
                <a:sym typeface="Calibri"/>
              </a:rPr>
              <a:t>Create Voting Event</a:t>
            </a:r>
            <a:r>
              <a:rPr lang="en-US" sz="2400">
                <a:latin typeface="Calibri"/>
                <a:ea typeface="Calibri"/>
                <a:cs typeface="Calibri"/>
                <a:sym typeface="Calibri"/>
              </a:rPr>
              <a:t>: Open and close a voting period for a specific movie watching event</a:t>
            </a:r>
            <a:endParaRPr sz="2400">
              <a:latin typeface="Calibri"/>
              <a:ea typeface="Calibri"/>
              <a:cs typeface="Calibri"/>
              <a:sym typeface="Calibri"/>
            </a:endParaRPr>
          </a:p>
          <a:p>
            <a:pPr indent="-327977" lvl="0" marL="457200" rtl="0" algn="l">
              <a:lnSpc>
                <a:spcPct val="90000"/>
              </a:lnSpc>
              <a:spcBef>
                <a:spcPts val="1400"/>
              </a:spcBef>
              <a:spcAft>
                <a:spcPts val="0"/>
              </a:spcAft>
              <a:buSzPts val="2035"/>
              <a:buFont typeface="Twentieth Century"/>
              <a:buNone/>
            </a:pPr>
            <a:r>
              <a:t/>
            </a:r>
            <a:endParaRPr sz="2400">
              <a:latin typeface="Calibri"/>
              <a:ea typeface="Calibri"/>
              <a:cs typeface="Calibri"/>
              <a:sym typeface="Calibri"/>
            </a:endParaRPr>
          </a:p>
          <a:p>
            <a:pPr indent="-327977" lvl="0" marL="457200" rtl="0" algn="l">
              <a:lnSpc>
                <a:spcPct val="90000"/>
              </a:lnSpc>
              <a:spcBef>
                <a:spcPts val="1400"/>
              </a:spcBef>
              <a:spcAft>
                <a:spcPts val="0"/>
              </a:spcAft>
              <a:buSzPts val="2035"/>
              <a:buFont typeface="Twentieth Century"/>
              <a:buNone/>
            </a:pPr>
            <a:r>
              <a:t/>
            </a:r>
            <a:endParaRPr sz="203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g7dce67e6ee_0_62"/>
          <p:cNvSpPr txBox="1"/>
          <p:nvPr>
            <p:ph type="title"/>
          </p:nvPr>
        </p:nvSpPr>
        <p:spPr>
          <a:xfrm>
            <a:off x="1014278" y="550391"/>
            <a:ext cx="97200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464132"/>
              </a:buClr>
              <a:buSzPts val="5000"/>
              <a:buFont typeface="Arial Rounded"/>
              <a:buNone/>
            </a:pPr>
            <a:r>
              <a:rPr b="1" lang="en-US">
                <a:latin typeface="Arial Rounded"/>
                <a:ea typeface="Arial Rounded"/>
                <a:cs typeface="Arial Rounded"/>
                <a:sym typeface="Arial Rounded"/>
              </a:rPr>
              <a:t>USE CASE </a:t>
            </a:r>
            <a:br>
              <a:rPr b="1" lang="en-US">
                <a:latin typeface="Arial Rounded"/>
                <a:ea typeface="Arial Rounded"/>
                <a:cs typeface="Arial Rounded"/>
                <a:sym typeface="Arial Rounded"/>
              </a:rPr>
            </a:br>
            <a:r>
              <a:rPr b="1" lang="en-US">
                <a:latin typeface="Arial Rounded"/>
                <a:ea typeface="Arial Rounded"/>
                <a:cs typeface="Arial Rounded"/>
                <a:sym typeface="Arial Rounded"/>
              </a:rPr>
              <a:t>DIAGRAM</a:t>
            </a:r>
            <a:endParaRPr/>
          </a:p>
        </p:txBody>
      </p:sp>
      <p:sp>
        <p:nvSpPr>
          <p:cNvPr id="119" name="Google Shape;119;g7dce67e6ee_0_62"/>
          <p:cNvSpPr txBox="1"/>
          <p:nvPr/>
        </p:nvSpPr>
        <p:spPr>
          <a:xfrm>
            <a:off x="5501911" y="1768566"/>
            <a:ext cx="759900" cy="20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wentieth Century"/>
              <a:ea typeface="Twentieth Century"/>
              <a:cs typeface="Twentieth Century"/>
              <a:sym typeface="Twentieth Century"/>
            </a:endParaRPr>
          </a:p>
        </p:txBody>
      </p:sp>
      <p:pic>
        <p:nvPicPr>
          <p:cNvPr id="120" name="Google Shape;120;g7dce67e6ee_0_62"/>
          <p:cNvPicPr preferRelativeResize="0"/>
          <p:nvPr/>
        </p:nvPicPr>
        <p:blipFill rotWithShape="1">
          <a:blip r:embed="rId3">
            <a:alphaModFix/>
          </a:blip>
          <a:srcRect b="0" l="0" r="0" t="0"/>
          <a:stretch/>
        </p:blipFill>
        <p:spPr>
          <a:xfrm>
            <a:off x="3838425" y="196503"/>
            <a:ext cx="8496323" cy="62477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26" name="Google Shape;126;p4"/>
          <p:cNvGraphicFramePr/>
          <p:nvPr/>
        </p:nvGraphicFramePr>
        <p:xfrm>
          <a:off x="3506629" y="2560002"/>
          <a:ext cx="3000000" cy="3000000"/>
        </p:xfrm>
        <a:graphic>
          <a:graphicData uri="http://schemas.openxmlformats.org/drawingml/2006/table">
            <a:tbl>
              <a:tblPr>
                <a:noFill/>
                <a:tableStyleId>{5512F2F8-8306-42BD-9DFE-2D7B68936FCC}</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USR01 (USR stands for user)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Create Group</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how a user become a group moderator [</a:t>
                      </a:r>
                      <a:r>
                        <a:rPr lang="en-US" sz="1200" u="none" cap="none" strike="noStrike">
                          <a:latin typeface="Calibri"/>
                          <a:ea typeface="Calibri"/>
                          <a:cs typeface="Calibri"/>
                          <a:sym typeface="Calibri"/>
                        </a:rPr>
                        <a:t>E</a:t>
                      </a:r>
                      <a:r>
                        <a:rPr b="0" i="0" lang="en-US" sz="1200" u="none" cap="none" strike="noStrike">
                          <a:solidFill>
                            <a:srgbClr val="000000"/>
                          </a:solidFill>
                          <a:latin typeface="Calibri"/>
                          <a:ea typeface="Calibri"/>
                          <a:cs typeface="Calibri"/>
                          <a:sym typeface="Calibri"/>
                        </a:rPr>
                        <a:t>xception: Group name existed] </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User become a group moderator</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User clicks ‘create group’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displays the group register page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User fills the required information in the page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User clicks ‘create’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info</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checks duplicate, if no then next step,</a:t>
                      </a:r>
                      <a:br>
                        <a:rPr b="0" i="0" lang="en-US" sz="1200" u="none" cap="none" strike="noStrike">
                          <a:solidFill>
                            <a:srgbClr val="000000"/>
                          </a:solidFill>
                          <a:latin typeface="Calibri"/>
                          <a:ea typeface="Calibri"/>
                          <a:cs typeface="Calibri"/>
                          <a:sym typeface="Calibri"/>
                        </a:rPr>
                      </a:br>
                      <a:r>
                        <a:rPr b="0" i="0" lang="en-US" sz="1200" u="none" cap="none" strike="noStrike">
                          <a:solidFill>
                            <a:srgbClr val="000000"/>
                          </a:solidFill>
                          <a:latin typeface="Calibri"/>
                          <a:ea typeface="Calibri"/>
                          <a:cs typeface="Calibri"/>
                          <a:sym typeface="Calibri"/>
                        </a:rPr>
                        <a:t>otherwise displays error and back to step 3</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displays new group main page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7" name="Google Shape;127;p4"/>
          <p:cNvSpPr txBox="1"/>
          <p:nvPr>
            <p:ph idx="1" type="body"/>
          </p:nvPr>
        </p:nvSpPr>
        <p:spPr>
          <a:xfrm>
            <a:off x="904603" y="3429000"/>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33" name="Google Shape;133;p17"/>
          <p:cNvGraphicFramePr/>
          <p:nvPr/>
        </p:nvGraphicFramePr>
        <p:xfrm>
          <a:off x="3506629" y="2377122"/>
          <a:ext cx="3000000" cy="3000000"/>
        </p:xfrm>
        <a:graphic>
          <a:graphicData uri="http://schemas.openxmlformats.org/drawingml/2006/table">
            <a:tbl>
              <a:tblPr>
                <a:noFill/>
                <a:tableStyleId>{5512F2F8-8306-42BD-9DFE-2D7B68936FCC}</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USR02</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Join Group</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the way how a user join a specific group [Exception: </a:t>
                      </a:r>
                      <a:r>
                        <a:rPr lang="en-US" sz="1200" u="none" cap="none" strike="noStrike">
                          <a:latin typeface="Calibri"/>
                          <a:ea typeface="Calibri"/>
                          <a:cs typeface="Calibri"/>
                          <a:sym typeface="Calibri"/>
                        </a:rPr>
                        <a:t>User already in the group</a:t>
                      </a:r>
                      <a:r>
                        <a:rPr b="0" i="0" lang="en-US" sz="1200" u="none" cap="none" strike="noStrike">
                          <a:solidFill>
                            <a:srgbClr val="000000"/>
                          </a:solidFill>
                          <a:latin typeface="Calibri"/>
                          <a:ea typeface="Calibri"/>
                          <a:cs typeface="Calibri"/>
                          <a:sym typeface="Calibri"/>
                        </a:rPr>
                        <a: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invitation code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User become a member of a specific group</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User clicks ‘join’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displays the group join page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User enters the invitation code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code, searches the database and checks duplicate. If the code exists and is not used and user is not in the group, goes to the next step, otherwise, displays error and back to step 3</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adds user to the group, displays the group’s member main page and removes the invitation code from database</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39" name="Google Shape;139;p18"/>
          <p:cNvGraphicFramePr/>
          <p:nvPr/>
        </p:nvGraphicFramePr>
        <p:xfrm>
          <a:off x="3506629" y="2560002"/>
          <a:ext cx="3000000" cy="3000000"/>
        </p:xfrm>
        <a:graphic>
          <a:graphicData uri="http://schemas.openxmlformats.org/drawingml/2006/table">
            <a:tbl>
              <a:tblPr>
                <a:noFill/>
                <a:tableStyleId>{5512F2F8-8306-42BD-9DFE-2D7B68936FCC}</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MB01 (MB stands for group member)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Unsubscription</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how a group member unsubscribe from a group [</a:t>
                      </a:r>
                      <a:r>
                        <a:rPr lang="en-US" sz="1200" u="none" cap="none" strike="noStrike">
                          <a:latin typeface="Calibri"/>
                          <a:ea typeface="Calibri"/>
                          <a:cs typeface="Calibri"/>
                          <a:sym typeface="Calibri"/>
                        </a:rPr>
                        <a:t>Exception: User is moderator of the group</a:t>
                      </a:r>
                      <a:r>
                        <a:rPr b="0" i="0" lang="en-US" sz="1200" u="none" cap="none" strike="noStrike">
                          <a:solidFill>
                            <a:srgbClr val="000000"/>
                          </a:solidFill>
                          <a:latin typeface="Calibri"/>
                          <a:ea typeface="Calibri"/>
                          <a:cs typeface="Calibri"/>
                          <a:sym typeface="Calibri"/>
                        </a:rPr>
                        <a: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Joined a group</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the member main page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User leaves a specific group</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‘unsubscribe’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displays the confirm page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‘continue’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confirmation and removes the user from the group member list in database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returns a success result</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40" name="Google Shape;140;p18"/>
          <p:cNvSpPr txBox="1"/>
          <p:nvPr>
            <p:ph idx="1" type="body"/>
          </p:nvPr>
        </p:nvSpPr>
        <p:spPr>
          <a:xfrm>
            <a:off x="829878" y="5094950"/>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积分">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2020-02-02T20:20:09Z</dcterms:created>
  <dc:creator>BWang</dc:creator>
</cp:coreProperties>
</file>