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3" r:id="rId34"/>
    <p:sldId id="289" r:id="rId35"/>
    <p:sldId id="291" r:id="rId36"/>
    <p:sldId id="287" r:id="rId37"/>
    <p:sldId id="288" r:id="rId38"/>
    <p:sldId id="290" r:id="rId39"/>
  </p:sldIdLst>
  <p:sldSz cx="12192000" cy="6858000"/>
  <p:notesSz cx="6858000" cy="9144000"/>
  <p:embeddedFontLst>
    <p:embeddedFont>
      <p:font typeface="Garamond" panose="02020404030301010803" pitchFamily="18"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0Kr+4R6/P3iThRpNfA/Rae6B2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2F2F8-8306-42BD-9DFE-2D7B68936FCC}">
  <a:tblStyle styleId="{5512F2F8-8306-42BD-9DFE-2D7B68936FC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D430FE4-09D8-432B-BFCD-94877EB3DED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5268" autoAdjust="0"/>
  </p:normalViewPr>
  <p:slideViewPr>
    <p:cSldViewPr snapToGrid="0">
      <p:cViewPr varScale="1">
        <p:scale>
          <a:sx n="86" d="100"/>
          <a:sy n="86" d="100"/>
        </p:scale>
        <p:origin x="269" y="-110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5070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803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898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edc1bdb5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g6edc1bdb5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dc1bdb5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6edc1bdb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dce67e6e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7dce67e6ee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2"/>
        <p:cNvGrpSpPr/>
        <p:nvPr/>
      </p:nvGrpSpPr>
      <p:grpSpPr>
        <a:xfrm>
          <a:off x="0" y="0"/>
          <a:ext cx="0" cy="0"/>
          <a:chOff x="0" y="0"/>
          <a:chExt cx="0" cy="0"/>
        </a:xfrm>
      </p:grpSpPr>
      <p:sp>
        <p:nvSpPr>
          <p:cNvPr id="13" name="Google Shape;13;p6"/>
          <p:cNvSpPr/>
          <p:nvPr/>
        </p:nvSpPr>
        <p:spPr>
          <a:xfrm>
            <a:off x="0" y="-1"/>
            <a:ext cx="12192000" cy="4572001"/>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6" name="Google Shape;16;p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9" name="Google Shape;19;p6"/>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 name="Google Shape;23;p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26"/>
        <p:cNvGrpSpPr/>
        <p:nvPr/>
      </p:nvGrpSpPr>
      <p:grpSpPr>
        <a:xfrm>
          <a:off x="0" y="0"/>
          <a:ext cx="0" cy="0"/>
          <a:chOff x="0" y="0"/>
          <a:chExt cx="0" cy="0"/>
        </a:xfrm>
      </p:grpSpPr>
      <p:sp>
        <p:nvSpPr>
          <p:cNvPr id="27" name="Google Shape;27;p8"/>
          <p:cNvSpPr/>
          <p:nvPr/>
        </p:nvSpPr>
        <p:spPr>
          <a:xfrm>
            <a:off x="0" y="-1"/>
            <a:ext cx="12192000" cy="4572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800"/>
              <a:buNone/>
              <a:defRPr sz="1800">
                <a:solidFill>
                  <a:srgbClr val="8C8B8A"/>
                </a:solidFill>
              </a:defRPr>
            </a:lvl2pPr>
            <a:lvl3pPr marL="1371600" lvl="2" indent="-228600" algn="l">
              <a:lnSpc>
                <a:spcPct val="90000"/>
              </a:lnSpc>
              <a:spcBef>
                <a:spcPts val="400"/>
              </a:spcBef>
              <a:spcAft>
                <a:spcPts val="0"/>
              </a:spcAft>
              <a:buSzPts val="1600"/>
              <a:buNone/>
              <a:defRPr sz="1600">
                <a:solidFill>
                  <a:srgbClr val="8C8B8A"/>
                </a:solidFill>
              </a:defRPr>
            </a:lvl3pPr>
            <a:lvl4pPr marL="1828800" lvl="3" indent="-228600" algn="l">
              <a:lnSpc>
                <a:spcPct val="90000"/>
              </a:lnSpc>
              <a:spcBef>
                <a:spcPts val="400"/>
              </a:spcBef>
              <a:spcAft>
                <a:spcPts val="0"/>
              </a:spcAft>
              <a:buSzPts val="1400"/>
              <a:buNone/>
              <a:defRPr sz="1400">
                <a:solidFill>
                  <a:srgbClr val="8C8B8A"/>
                </a:solidFill>
              </a:defRPr>
            </a:lvl4pPr>
            <a:lvl5pPr marL="2286000" lvl="4" indent="-228600" algn="l">
              <a:lnSpc>
                <a:spcPct val="90000"/>
              </a:lnSpc>
              <a:spcBef>
                <a:spcPts val="400"/>
              </a:spcBef>
              <a:spcAft>
                <a:spcPts val="0"/>
              </a:spcAft>
              <a:buSzPts val="1400"/>
              <a:buNone/>
              <a:defRPr sz="1400">
                <a:solidFill>
                  <a:srgbClr val="8C8B8A"/>
                </a:solidFill>
              </a:defRPr>
            </a:lvl5pPr>
            <a:lvl6pPr marL="2743200" lvl="5" indent="-228600" algn="l">
              <a:lnSpc>
                <a:spcPct val="90000"/>
              </a:lnSpc>
              <a:spcBef>
                <a:spcPts val="400"/>
              </a:spcBef>
              <a:spcAft>
                <a:spcPts val="0"/>
              </a:spcAft>
              <a:buSzPts val="1400"/>
              <a:buNone/>
              <a:defRPr sz="1400">
                <a:solidFill>
                  <a:srgbClr val="8C8B8A"/>
                </a:solidFill>
              </a:defRPr>
            </a:lvl6pPr>
            <a:lvl7pPr marL="3200400" lvl="6" indent="-228600" algn="l">
              <a:lnSpc>
                <a:spcPct val="90000"/>
              </a:lnSpc>
              <a:spcBef>
                <a:spcPts val="400"/>
              </a:spcBef>
              <a:spcAft>
                <a:spcPts val="0"/>
              </a:spcAft>
              <a:buSzPts val="1400"/>
              <a:buNone/>
              <a:defRPr sz="1400">
                <a:solidFill>
                  <a:srgbClr val="8C8B8A"/>
                </a:solidFill>
              </a:defRPr>
            </a:lvl7pPr>
            <a:lvl8pPr marL="3657600" lvl="7" indent="-228600" algn="l">
              <a:lnSpc>
                <a:spcPct val="90000"/>
              </a:lnSpc>
              <a:spcBef>
                <a:spcPts val="400"/>
              </a:spcBef>
              <a:spcAft>
                <a:spcPts val="0"/>
              </a:spcAft>
              <a:buSzPts val="1400"/>
              <a:buNone/>
              <a:defRPr sz="1400">
                <a:solidFill>
                  <a:srgbClr val="8C8B8A"/>
                </a:solidFill>
              </a:defRPr>
            </a:lvl8pPr>
            <a:lvl9pPr marL="4114800" lvl="8" indent="-228600" algn="l">
              <a:lnSpc>
                <a:spcPct val="90000"/>
              </a:lnSpc>
              <a:spcBef>
                <a:spcPts val="400"/>
              </a:spcBef>
              <a:spcAft>
                <a:spcPts val="400"/>
              </a:spcAft>
              <a:buSzPts val="1400"/>
              <a:buNone/>
              <a:defRPr sz="1400">
                <a:solidFill>
                  <a:srgbClr val="8C8B8A"/>
                </a:solidFill>
              </a:defRPr>
            </a:lvl9pPr>
          </a:lstStyle>
          <a:p>
            <a:endParaRPr/>
          </a:p>
        </p:txBody>
      </p:sp>
      <p:sp>
        <p:nvSpPr>
          <p:cNvPr id="30" name="Google Shape;30;p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33" name="Google Shape;33;p8"/>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1024128"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 name="Google Shape;37;p9"/>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4" name="Google Shape;44;p10"/>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0"/>
          <p:cNvSpPr txBox="1">
            <a:spLocks noGrp="1"/>
          </p:cNvSpPr>
          <p:nvPr>
            <p:ph type="body" idx="3"/>
          </p:nvPr>
        </p:nvSpPr>
        <p:spPr>
          <a:xfrm>
            <a:off x="5989320"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10"/>
          <p:cNvSpPr txBox="1">
            <a:spLocks noGrp="1"/>
          </p:cNvSpPr>
          <p:nvPr>
            <p:ph type="body" idx="4"/>
          </p:nvPr>
        </p:nvSpPr>
        <p:spPr>
          <a:xfrm>
            <a:off x="5989320"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58" name="Google Shape;58;p13"/>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9" name="Google Shape;59;p1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图片与标题" type="picTx">
  <p:cSld name="PICTURE_WITH_CAPTIO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a:spLocks noGrp="1"/>
          </p:cNvSpPr>
          <p:nvPr>
            <p:ph type="pic" idx="2"/>
          </p:nvPr>
        </p:nvSpPr>
        <p:spPr>
          <a:xfrm>
            <a:off x="0" y="-1"/>
            <a:ext cx="12188952" cy="4572000"/>
          </a:xfrm>
          <a:prstGeom prst="rect">
            <a:avLst/>
          </a:prstGeom>
          <a:solidFill>
            <a:srgbClr val="C3D7D7"/>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2"/>
              </a:buClr>
              <a:buSzPts val="3200"/>
              <a:buFont typeface="Twentieth Century"/>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2"/>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2"/>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5" name="Google Shape;65;p14"/>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66" name="Google Shape;66;p1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69" name="Google Shape;69;p14"/>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竖排标题与文本" type="vertTitleAndTx">
  <p:cSld name="VERTICAL_TITLE_AND_VERTICAL_TEXT">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rot="5400000">
            <a:off x="7334250"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body" idx="1"/>
          </p:nvPr>
        </p:nvSpPr>
        <p:spPr>
          <a:xfrm rot="5400000">
            <a:off x="2076450"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6"/>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464132"/>
              </a:buClr>
              <a:buSzPts val="5000"/>
              <a:buFont typeface="Twentieth Century"/>
              <a:buNone/>
              <a:defRPr sz="5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5"/>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bbbbw/CSCI6234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38.xml"/><Relationship Id="rId3" Type="http://schemas.openxmlformats.org/officeDocument/2006/relationships/slide" Target="slide3.xml"/><Relationship Id="rId7" Type="http://schemas.openxmlformats.org/officeDocument/2006/relationships/slide" Target="slide20.xml"/><Relationship Id="rId12"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35.xml"/><Relationship Id="rId5" Type="http://schemas.openxmlformats.org/officeDocument/2006/relationships/slide" Target="slide7.xml"/><Relationship Id="rId10" Type="http://schemas.openxmlformats.org/officeDocument/2006/relationships/slide" Target="slide34.xml"/><Relationship Id="rId4" Type="http://schemas.openxmlformats.org/officeDocument/2006/relationships/slide" Target="slide4.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624745" y="4254217"/>
            <a:ext cx="7772400" cy="70590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464132"/>
              </a:buClr>
              <a:buSzPts val="4000"/>
              <a:buFont typeface="Arial Rounded"/>
              <a:buNone/>
            </a:pPr>
            <a:r>
              <a:rPr lang="en-US" b="1" dirty="0">
                <a:latin typeface="Arial Rounded"/>
                <a:ea typeface="Arial Rounded"/>
                <a:cs typeface="Arial Rounded"/>
                <a:sym typeface="Arial Rounded"/>
              </a:rPr>
              <a:t>CSCI-6234 ASSIGNMENT 5</a:t>
            </a:r>
            <a:endParaRPr b="1" dirty="0">
              <a:latin typeface="Arial Rounded"/>
              <a:ea typeface="Arial Rounded"/>
              <a:cs typeface="Arial Rounded"/>
              <a:sym typeface="Arial Rounded"/>
            </a:endParaRPr>
          </a:p>
        </p:txBody>
      </p:sp>
      <p:sp>
        <p:nvSpPr>
          <p:cNvPr id="88" name="Google Shape;88;p1"/>
          <p:cNvSpPr/>
          <p:nvPr/>
        </p:nvSpPr>
        <p:spPr>
          <a:xfrm>
            <a:off x="2932295" y="5535942"/>
            <a:ext cx="6096000" cy="65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Team: CSCI 6234 – Team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2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Member: Binren Wang, Zhechao Wang, Zemao Song</a:t>
            </a:r>
            <a:endParaRPr sz="1400" b="0" i="0" u="none" strike="noStrike" cap="none">
              <a:solidFill>
                <a:srgbClr val="000000"/>
              </a:solidFill>
              <a:latin typeface="Garamond"/>
              <a:ea typeface="Garamond"/>
              <a:cs typeface="Garamond"/>
              <a:sym typeface="Garamond"/>
            </a:endParaRPr>
          </a:p>
          <a:p>
            <a:pPr marL="0" marR="0" lvl="0" indent="0" algn="l" rtl="0">
              <a:lnSpc>
                <a:spcPct val="100000"/>
              </a:lnSpc>
              <a:spcBef>
                <a:spcPts val="102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GitHub Url: </a:t>
            </a:r>
            <a:r>
              <a:rPr lang="en-US" sz="1100" b="0" i="0" u="sng" strike="noStrike" cap="none">
                <a:solidFill>
                  <a:schemeClr val="hlink"/>
                </a:solidFill>
                <a:latin typeface="Arial"/>
                <a:ea typeface="Arial"/>
                <a:cs typeface="Arial"/>
                <a:sym typeface="Arial"/>
                <a:hlinkClick r:id="rId3"/>
              </a:rPr>
              <a:t>https://github.com/bbbbbw/CSCI6234_Project</a:t>
            </a:r>
            <a:endParaRPr sz="1400" b="0" i="0" u="none" strike="noStrike" cap="none">
              <a:solidFill>
                <a:srgbClr val="000000"/>
              </a:solidFill>
              <a:latin typeface="Garamond"/>
              <a:ea typeface="Garamond"/>
              <a:cs typeface="Garamond"/>
              <a:sym typeface="Garamond"/>
            </a:endParaRPr>
          </a:p>
        </p:txBody>
      </p:sp>
      <p:sp>
        <p:nvSpPr>
          <p:cNvPr id="89" name="Google Shape;89;p1"/>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457200" lvl="0" indent="-368300" algn="l" rtl="0">
              <a:lnSpc>
                <a:spcPct val="100000"/>
              </a:lnSpc>
              <a:spcBef>
                <a:spcPts val="0"/>
              </a:spcBef>
              <a:spcAft>
                <a:spcPts val="0"/>
              </a:spcAft>
              <a:buSzPts val="1800"/>
              <a:buNone/>
            </a:pPr>
            <a:r>
              <a:rPr lang="en-US"/>
              <a:t>UML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39" name="Google Shape;139;p18"/>
          <p:cNvGraphicFramePr/>
          <p:nvPr/>
        </p:nvGraphicFramePr>
        <p:xfrm>
          <a:off x="3506629" y="2560002"/>
          <a:ext cx="4754875" cy="365766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MB01 (MB stands for group member)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Unsubscription</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a group member unsubscribe from a group [</a:t>
                      </a:r>
                      <a:r>
                        <a:rPr lang="en-US" sz="1200" u="none" strike="noStrike" cap="none">
                          <a:latin typeface="Calibri"/>
                          <a:ea typeface="Calibri"/>
                          <a:cs typeface="Calibri"/>
                          <a:sym typeface="Calibri"/>
                        </a:rPr>
                        <a:t>Exception: User is moderator of the group</a:t>
                      </a:r>
                      <a:r>
                        <a:rPr lang="en-US" sz="1200" b="0" i="0" u="none" strike="noStrike" cap="none">
                          <a:solidFill>
                            <a:srgbClr val="000000"/>
                          </a:solidFill>
                          <a:latin typeface="Calibri"/>
                          <a:ea typeface="Calibri"/>
                          <a:cs typeface="Calibri"/>
                          <a:sym typeface="Calibri"/>
                        </a:rPr>
                        <a: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leaves a specific group</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‘unsubscribe’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confirm page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‘continue’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confirmation and removes the user from the group member list in database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returns a success result</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0" name="Google Shape;140;p18"/>
          <p:cNvSpPr txBox="1">
            <a:spLocks noGrp="1"/>
          </p:cNvSpPr>
          <p:nvPr>
            <p:ph type="body" idx="1"/>
          </p:nvPr>
        </p:nvSpPr>
        <p:spPr>
          <a:xfrm>
            <a:off x="829878" y="5094950"/>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46" name="Google Shape;146;p19"/>
          <p:cNvGraphicFramePr/>
          <p:nvPr/>
        </p:nvGraphicFramePr>
        <p:xfrm>
          <a:off x="3506629" y="2513348"/>
          <a:ext cx="4754875" cy="347478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MB02</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Watch Trailer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a group member watches the trailer of a certain movie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a specific movie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pops out a video window</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‘trailer’ button the on the page of a movie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pops out the trailer video window of the movie and starts playing</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7" name="Google Shape;147;p19"/>
          <p:cNvSpPr txBox="1">
            <a:spLocks noGrp="1"/>
          </p:cNvSpPr>
          <p:nvPr>
            <p:ph type="body" idx="1"/>
          </p:nvPr>
        </p:nvSpPr>
        <p:spPr>
          <a:xfrm>
            <a:off x="1024128" y="4347875"/>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53" name="Google Shape;153;p20"/>
          <p:cNvGraphicFramePr/>
          <p:nvPr/>
        </p:nvGraphicFramePr>
        <p:xfrm>
          <a:off x="3506629" y="2513348"/>
          <a:ext cx="3000000" cy="300000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MB03</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Pull Reviews</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a group member see the reviews of a certain movie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a specific movie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displays movie reviews</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goes to the ‘review’ section of the page of a movie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reviews of the movie in the section</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4" name="Google Shape;154;p20"/>
          <p:cNvSpPr txBox="1">
            <a:spLocks noGrp="1"/>
          </p:cNvSpPr>
          <p:nvPr>
            <p:ph type="body" idx="1"/>
          </p:nvPr>
        </p:nvSpPr>
        <p:spPr>
          <a:xfrm>
            <a:off x="1024028" y="4213400"/>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60" name="Google Shape;160;p21"/>
          <p:cNvGraphicFramePr/>
          <p:nvPr/>
        </p:nvGraphicFramePr>
        <p:xfrm>
          <a:off x="3506724" y="2330468"/>
          <a:ext cx="3000000" cy="300000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MB04</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Pull Group Movie List</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a group member search and/or browse the movie list populated by the group moderator[Exception: Movie name not exist]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displays required movies in the movie list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‘movie list’ button </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the whole movie list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could enter keywords and click ‘search’ button</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part of movie list according to the keywords provided by the group member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1" name="Google Shape;161;p21"/>
          <p:cNvSpPr txBox="1">
            <a:spLocks noGrp="1"/>
          </p:cNvSpPr>
          <p:nvPr>
            <p:ph type="body" idx="1"/>
          </p:nvPr>
        </p:nvSpPr>
        <p:spPr>
          <a:xfrm>
            <a:off x="1024129" y="4183168"/>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67" name="Google Shape;167;p22"/>
          <p:cNvGraphicFramePr/>
          <p:nvPr/>
        </p:nvGraphicFramePr>
        <p:xfrm>
          <a:off x="2607318" y="2084832"/>
          <a:ext cx="3000000" cy="3000000"/>
        </p:xfrm>
        <a:graphic>
          <a:graphicData uri="http://schemas.openxmlformats.org/drawingml/2006/table">
            <a:tbl>
              <a:tblPr>
                <a:noFill/>
                <a:tableStyleId>{5512F2F8-8306-42BD-9DFE-2D7B68936FCC}</a:tableStyleId>
              </a:tblPr>
              <a:tblGrid>
                <a:gridCol w="1764400">
                  <a:extLst>
                    <a:ext uri="{9D8B030D-6E8A-4147-A177-3AD203B41FA5}">
                      <a16:colId xmlns:a16="http://schemas.microsoft.com/office/drawing/2014/main" val="20000"/>
                    </a:ext>
                  </a:extLst>
                </a:gridCol>
                <a:gridCol w="4789100">
                  <a:extLst>
                    <a:ext uri="{9D8B030D-6E8A-4147-A177-3AD203B41FA5}">
                      <a16:colId xmlns:a16="http://schemas.microsoft.com/office/drawing/2014/main" val="20001"/>
                    </a:ext>
                  </a:extLst>
                </a:gridCol>
              </a:tblGrid>
              <a:tr h="2590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MB05</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590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Vote For Event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4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a group member votes for movies they want and do not want to watch in a specific movie watching event created by the moderator [Exception: </a:t>
                      </a:r>
                      <a:r>
                        <a:rPr lang="en-US" sz="1200" u="none" strike="noStrike" cap="none">
                          <a:latin typeface="Calibri"/>
                          <a:ea typeface="Calibri"/>
                          <a:cs typeface="Calibri"/>
                          <a:sym typeface="Calibri"/>
                        </a:rPr>
                        <a:t>Not valid voting period</a:t>
                      </a:r>
                      <a:r>
                        <a:rPr lang="en-US" sz="1200" b="0" i="0" u="none" strike="noStrike" cap="none">
                          <a:solidFill>
                            <a:srgbClr val="000000"/>
                          </a:solidFill>
                          <a:latin typeface="Calibri"/>
                          <a:ea typeface="Calibri"/>
                          <a:cs typeface="Calibri"/>
                          <a:sym typeface="Calibri"/>
                        </a:rPr>
                        <a: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98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400" u="none" strike="noStrike" cap="none"/>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At least an active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90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records the votes</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739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‘active event’ button of the page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all the events created by the moderator which member could vote for</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a certain event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displays the voting area for the event consists of the movie list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‘for’ or ‘against’ button of one or more movies</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records the voting result into database</a:t>
                      </a:r>
                      <a:endParaRPr sz="1200" b="1"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8" name="Google Shape;168;p22"/>
          <p:cNvSpPr txBox="1">
            <a:spLocks noGrp="1"/>
          </p:cNvSpPr>
          <p:nvPr>
            <p:ph type="body" idx="1"/>
          </p:nvPr>
        </p:nvSpPr>
        <p:spPr>
          <a:xfrm>
            <a:off x="1098733" y="3673378"/>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74" name="Google Shape;174;p23"/>
          <p:cNvGraphicFramePr/>
          <p:nvPr/>
        </p:nvGraphicFramePr>
        <p:xfrm>
          <a:off x="3506629" y="2651442"/>
          <a:ext cx="3000000" cy="300000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MR01 (MR stands for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Invitation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group moderator generate an invitation hash code, so that moderator can give it to someone let them join his/her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is a group moderator</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New invitation code for this group generated</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moderator opens its group manage page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moderator clicks ‘invite’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generates a new hash code for invitation, adds it to the database, and displays the hash code for copy</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80" name="Google Shape;180;p24"/>
          <p:cNvGraphicFramePr/>
          <p:nvPr/>
        </p:nvGraphicFramePr>
        <p:xfrm>
          <a:off x="2329805" y="2187599"/>
          <a:ext cx="3000000" cy="3000000"/>
        </p:xfrm>
        <a:graphic>
          <a:graphicData uri="http://schemas.openxmlformats.org/drawingml/2006/table">
            <a:tbl>
              <a:tblPr>
                <a:noFill/>
                <a:tableStyleId>{5512F2F8-8306-42BD-9DFE-2D7B68936FCC}</a:tableStyleId>
              </a:tblPr>
              <a:tblGrid>
                <a:gridCol w="1913875">
                  <a:extLst>
                    <a:ext uri="{9D8B030D-6E8A-4147-A177-3AD203B41FA5}">
                      <a16:colId xmlns:a16="http://schemas.microsoft.com/office/drawing/2014/main" val="20000"/>
                    </a:ext>
                  </a:extLst>
                </a:gridCol>
                <a:gridCol w="5194825">
                  <a:extLst>
                    <a:ext uri="{9D8B030D-6E8A-4147-A177-3AD203B41FA5}">
                      <a16:colId xmlns:a16="http://schemas.microsoft.com/office/drawing/2014/main" val="20001"/>
                    </a:ext>
                  </a:extLst>
                </a:gridCol>
              </a:tblGrid>
              <a:tr h="2320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MR02</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20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Pull Movie List</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1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describes the process how moderator can get a movie list, that moderator can pick some movies to populate the group list [</a:t>
                      </a:r>
                      <a:r>
                        <a:rPr lang="en-US" sz="1200" u="none" strike="noStrike" cap="none">
                          <a:latin typeface="Calibri"/>
                          <a:ea typeface="Calibri"/>
                          <a:cs typeface="Calibri"/>
                          <a:sym typeface="Calibri"/>
                        </a:rPr>
                        <a:t>Exception: No search result found</a:t>
                      </a:r>
                      <a:r>
                        <a:rPr lang="en-US" sz="1200" b="0" i="0" u="none" strike="noStrike" cap="none">
                          <a:solidFill>
                            <a:srgbClr val="000000"/>
                          </a:solidFill>
                          <a:latin typeface="Calibri"/>
                          <a:ea typeface="Calibri"/>
                          <a:cs typeface="Calibri"/>
                          <a:sym typeface="Calibri"/>
                        </a:rPr>
                        <a:t>]</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1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Moderator is on the group manage main page</a:t>
                      </a:r>
                      <a:endParaRPr sz="1200" b="0" i="0" u="none" strike="noStrike" cap="none">
                        <a:solidFill>
                          <a:srgbClr val="000000"/>
                        </a:solidFill>
                        <a:latin typeface="Noto Sans Symbols"/>
                        <a:ea typeface="Noto Sans Symbols"/>
                        <a:cs typeface="Noto Sans Symbols"/>
                        <a:sym typeface="Noto Sans Symbols"/>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320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Moderator see a clickable movie list</a:t>
                      </a:r>
                      <a:endParaRPr sz="1200" b="0" i="0" u="none" strike="noStrike" cap="none">
                        <a:solidFill>
                          <a:srgbClr val="000000"/>
                        </a:solidFill>
                        <a:latin typeface="Noto Sans Symbols"/>
                        <a:ea typeface="Noto Sans Symbols"/>
                        <a:cs typeface="Noto Sans Symbols"/>
                        <a:sym typeface="Noto Sans Symbols"/>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434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displays a search bar and a ‘generate’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‘generate’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requests a list of movies by popularity from API</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handles the received data, and displays them as a clickable list for moderator</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enter a key word in search bar, and click ‘search’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request, and requests a list of movies by the keyword movie search from API</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handles the received data, and displays them as a clickable list for moderator</a:t>
                      </a:r>
                      <a:endParaRPr sz="14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86" name="Google Shape;186;p25"/>
          <p:cNvGraphicFramePr/>
          <p:nvPr/>
        </p:nvGraphicFramePr>
        <p:xfrm>
          <a:off x="3507004" y="2285725"/>
          <a:ext cx="3000000" cy="3000000"/>
        </p:xfrm>
        <a:graphic>
          <a:graphicData uri="http://schemas.openxmlformats.org/drawingml/2006/table">
            <a:tbl>
              <a:tblPr>
                <a:noFill/>
                <a:tableStyleId>{5512F2F8-8306-42BD-9DFE-2D7B68936FCC}</a:tableStyleId>
              </a:tblPr>
              <a:tblGrid>
                <a:gridCol w="1279950">
                  <a:extLst>
                    <a:ext uri="{9D8B030D-6E8A-4147-A177-3AD203B41FA5}">
                      <a16:colId xmlns:a16="http://schemas.microsoft.com/office/drawing/2014/main" val="20000"/>
                    </a:ext>
                  </a:extLst>
                </a:gridCol>
                <a:gridCol w="3474175">
                  <a:extLst>
                    <a:ext uri="{9D8B030D-6E8A-4147-A177-3AD203B41FA5}">
                      <a16:colId xmlns:a16="http://schemas.microsoft.com/office/drawing/2014/main" val="20001"/>
                    </a:ext>
                  </a:extLst>
                </a:gridCol>
              </a:tblGrid>
              <a:tr h="2742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MR03</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42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Populate Group Movie List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2282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describes the method how moderator can add a movie to the group list. So after that, all group members can see that movie information on group member page.[Exception: Movie already existed in the group list]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9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 </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movie list is displayed</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42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new movie is in the group list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7370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a movie in the movie list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displays the movie information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Once moderator finds a movie preferred, clicks ‘add’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adds the movie information into the database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These steps can be done multiple times until moderator closes the movie list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87" name="Google Shape;187;p25"/>
          <p:cNvSpPr txBox="1">
            <a:spLocks noGrp="1"/>
          </p:cNvSpPr>
          <p:nvPr>
            <p:ph type="body" idx="1"/>
          </p:nvPr>
        </p:nvSpPr>
        <p:spPr>
          <a:xfrm>
            <a:off x="1024128" y="4020681"/>
            <a:ext cx="184731" cy="553998"/>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93" name="Google Shape;193;p26"/>
          <p:cNvGraphicFramePr/>
          <p:nvPr/>
        </p:nvGraphicFramePr>
        <p:xfrm>
          <a:off x="3506629" y="2468562"/>
          <a:ext cx="3000000" cy="300000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MR04</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Create Movie Watching Event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describes how moderator can start a movie watch event. So all group member can see it in their member page and go to the theater at that moment </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 </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main group manage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movie watching event start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clicks ’watch event’ button</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receives request, and displays a window asking moderator to fill the event date and time</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fills the information and clicks ‘create’ button</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receives request, and adds the event to the database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99" name="Google Shape;199;p27"/>
          <p:cNvGraphicFramePr/>
          <p:nvPr/>
        </p:nvGraphicFramePr>
        <p:xfrm>
          <a:off x="1711129" y="2084832"/>
          <a:ext cx="3000000" cy="3000000"/>
        </p:xfrm>
        <a:graphic>
          <a:graphicData uri="http://schemas.openxmlformats.org/drawingml/2006/table">
            <a:tbl>
              <a:tblPr>
                <a:noFill/>
                <a:tableStyleId>{5512F2F8-8306-42BD-9DFE-2D7B68936FCC}</a:tableStyleId>
              </a:tblPr>
              <a:tblGrid>
                <a:gridCol w="2247025">
                  <a:extLst>
                    <a:ext uri="{9D8B030D-6E8A-4147-A177-3AD203B41FA5}">
                      <a16:colId xmlns:a16="http://schemas.microsoft.com/office/drawing/2014/main" val="20000"/>
                    </a:ext>
                  </a:extLst>
                </a:gridCol>
                <a:gridCol w="6099050">
                  <a:extLst>
                    <a:ext uri="{9D8B030D-6E8A-4147-A177-3AD203B41FA5}">
                      <a16:colId xmlns:a16="http://schemas.microsoft.com/office/drawing/2014/main" val="20001"/>
                    </a:ext>
                  </a:extLst>
                </a:gridCol>
              </a:tblGrid>
              <a:tr h="177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MR05</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7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Create Voting Event</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072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describes how moderator can start a movie voting event. Once a voting event starts, all group member can see it and join the event. And the event history will be recorded and available for review to all group members. [Exception: Watching event not valid]</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41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main group manage page</a:t>
                      </a:r>
                      <a:endParaRPr sz="1200" b="0" i="0" u="none" strike="noStrike" cap="none">
                        <a:solidFill>
                          <a:srgbClr val="000000"/>
                        </a:solidFill>
                        <a:latin typeface="Noto Sans Symbols"/>
                        <a:ea typeface="Noto Sans Symbols"/>
                        <a:cs typeface="Noto Sans Symbols"/>
                        <a:sym typeface="Noto Sans Symbols"/>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77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An active movie voting event starts</a:t>
                      </a:r>
                      <a:endParaRPr sz="1200" b="0" i="0" u="none" strike="noStrike" cap="none">
                        <a:solidFill>
                          <a:srgbClr val="000000"/>
                        </a:solidFill>
                        <a:latin typeface="Noto Sans Symbols"/>
                        <a:ea typeface="Noto Sans Symbols"/>
                        <a:cs typeface="Noto Sans Symbols"/>
                        <a:sym typeface="Noto Sans Symbols"/>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25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clicks ‘create voting event’ button</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receives the request, and display a window ask moderator to fill the event information</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clicks ‘+’ button in the window</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receives the request, display the search bar</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enters the keyword in the search bar, and clicks the ‘search’ button</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receives the request, and request movie data via keyword movie search from API</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handles the data, and display the list of movies as search result under the search bar</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clicks ‘+’ near the movie name to add it to the event movie list </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Search process can be done multiple time until moderator closes the search bar</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selects the event start time, end time and the related movie watching event</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Moderator clicks ‘start’ button</a:t>
                      </a:r>
                      <a:endParaRPr sz="1400" u="none" strike="noStrike" cap="none"/>
                    </a:p>
                    <a:p>
                      <a:pPr marL="457200" marR="0" lvl="0" indent="-3048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System receives the requests, and adds the event to the database</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t>OUTLINE</a:t>
            </a:r>
            <a:endParaRPr lang="zh-CN" altLang="en-US" b="1" dirty="0"/>
          </a:p>
        </p:txBody>
      </p:sp>
      <p:sp>
        <p:nvSpPr>
          <p:cNvPr id="3" name="文本占位符 2"/>
          <p:cNvSpPr>
            <a:spLocks noGrp="1"/>
          </p:cNvSpPr>
          <p:nvPr>
            <p:ph type="body" idx="1"/>
          </p:nvPr>
        </p:nvSpPr>
        <p:spPr>
          <a:xfrm>
            <a:off x="4917233" y="687851"/>
            <a:ext cx="4998968" cy="5796923"/>
          </a:xfrm>
        </p:spPr>
        <p:txBody>
          <a:bodyPr>
            <a:noAutofit/>
          </a:bodyPr>
          <a:lstStyle/>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3" action="ppaction://hlinksldjump"/>
              </a:rPr>
              <a:t>Actors</a:t>
            </a:r>
            <a:endParaRPr lang="zh-CN" altLang="zh-CN" sz="1600" b="1" dirty="0">
              <a:latin typeface="Segoe UI" panose="020B0502040204020203" pitchFamily="34" charset="0"/>
              <a:cs typeface="Segoe UI" panose="020B0502040204020203" pitchFamily="34" charset="0"/>
            </a:endParaRPr>
          </a:p>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4" action="ppaction://hlinksldjump"/>
              </a:rPr>
              <a:t>Use Cases</a:t>
            </a:r>
            <a:endParaRPr lang="zh-CN" altLang="zh-CN" sz="1600" b="1" dirty="0">
              <a:latin typeface="Segoe UI" panose="020B0502040204020203" pitchFamily="34" charset="0"/>
              <a:cs typeface="Segoe UI" panose="020B0502040204020203" pitchFamily="34" charset="0"/>
            </a:endParaRPr>
          </a:p>
          <a:p>
            <a:pPr lvl="1">
              <a:lnSpc>
                <a:spcPct val="120000"/>
              </a:lnSpc>
              <a:spcBef>
                <a:spcPts val="1200"/>
              </a:spcBef>
              <a:buFont typeface="Arial" panose="020B0604020202020204" pitchFamily="34" charset="0"/>
              <a:buChar char="•"/>
            </a:pPr>
            <a:r>
              <a:rPr lang="en-US" altLang="zh-CN" sz="1400" dirty="0">
                <a:latin typeface="Segoe UI" panose="020B0502040204020203" pitchFamily="34" charset="0"/>
                <a:cs typeface="Segoe UI" panose="020B0502040204020203" pitchFamily="34" charset="0"/>
                <a:hlinkClick r:id="rId4" action="ppaction://hlinksldjump"/>
              </a:rPr>
              <a:t>Use Case for Each Actor</a:t>
            </a:r>
            <a:endParaRPr lang="zh-CN" altLang="zh-CN" sz="1400" dirty="0">
              <a:latin typeface="Segoe UI" panose="020B0502040204020203" pitchFamily="34" charset="0"/>
              <a:cs typeface="Segoe UI" panose="020B0502040204020203" pitchFamily="34" charset="0"/>
            </a:endParaRPr>
          </a:p>
          <a:p>
            <a:pPr lvl="1">
              <a:lnSpc>
                <a:spcPct val="120000"/>
              </a:lnSpc>
              <a:spcBef>
                <a:spcPts val="1200"/>
              </a:spcBef>
              <a:buFont typeface="Arial" panose="020B0604020202020204" pitchFamily="34" charset="0"/>
              <a:buChar char="•"/>
            </a:pPr>
            <a:r>
              <a:rPr lang="en-US" altLang="zh-CN" sz="1400" dirty="0">
                <a:latin typeface="Segoe UI" panose="020B0502040204020203" pitchFamily="34" charset="0"/>
                <a:cs typeface="Segoe UI" panose="020B0502040204020203" pitchFamily="34" charset="0"/>
                <a:hlinkClick r:id="rId5" action="ppaction://hlinksldjump"/>
              </a:rPr>
              <a:t>Use Case Diagram</a:t>
            </a:r>
            <a:endParaRPr lang="zh-CN" altLang="zh-CN" sz="1400" dirty="0">
              <a:latin typeface="Segoe UI" panose="020B0502040204020203" pitchFamily="34" charset="0"/>
              <a:cs typeface="Segoe UI" panose="020B0502040204020203" pitchFamily="34" charset="0"/>
            </a:endParaRPr>
          </a:p>
          <a:p>
            <a:pPr lvl="1">
              <a:lnSpc>
                <a:spcPct val="120000"/>
              </a:lnSpc>
              <a:spcBef>
                <a:spcPts val="1200"/>
              </a:spcBef>
              <a:buFont typeface="Arial" panose="020B0604020202020204" pitchFamily="34" charset="0"/>
              <a:buChar char="•"/>
            </a:pPr>
            <a:r>
              <a:rPr lang="en-US" altLang="zh-CN" sz="1400" dirty="0">
                <a:latin typeface="Segoe UI" panose="020B0502040204020203" pitchFamily="34" charset="0"/>
                <a:cs typeface="Segoe UI" panose="020B0502040204020203" pitchFamily="34" charset="0"/>
                <a:hlinkClick r:id="rId6" action="ppaction://hlinksldjump"/>
              </a:rPr>
              <a:t>Use Case Specification</a:t>
            </a:r>
            <a:endParaRPr lang="zh-CN" altLang="zh-CN" sz="1400" dirty="0">
              <a:latin typeface="Segoe UI" panose="020B0502040204020203" pitchFamily="34" charset="0"/>
              <a:cs typeface="Segoe UI" panose="020B0502040204020203" pitchFamily="34" charset="0"/>
            </a:endParaRPr>
          </a:p>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7" action="ppaction://hlinksldjump"/>
              </a:rPr>
              <a:t>Bi-direction Traceability Matrix</a:t>
            </a:r>
            <a:endParaRPr lang="zh-CN" altLang="zh-CN" sz="1600" b="1" dirty="0">
              <a:latin typeface="Segoe UI" panose="020B0502040204020203" pitchFamily="34" charset="0"/>
              <a:cs typeface="Segoe UI" panose="020B0502040204020203" pitchFamily="34" charset="0"/>
            </a:endParaRPr>
          </a:p>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8" action="ppaction://hlinksldjump"/>
              </a:rPr>
              <a:t>Sequence Diagram</a:t>
            </a:r>
            <a:endParaRPr lang="zh-CN" altLang="zh-CN" sz="1600" b="1" dirty="0">
              <a:latin typeface="Segoe UI" panose="020B0502040204020203" pitchFamily="34" charset="0"/>
              <a:cs typeface="Segoe UI" panose="020B0502040204020203" pitchFamily="34" charset="0"/>
            </a:endParaRPr>
          </a:p>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9" action="ppaction://hlinksldjump"/>
              </a:rPr>
              <a:t>Package Diagram</a:t>
            </a:r>
            <a:endParaRPr lang="zh-CN" altLang="zh-CN" sz="1600" b="1" dirty="0">
              <a:latin typeface="Segoe UI" panose="020B0502040204020203" pitchFamily="34" charset="0"/>
              <a:cs typeface="Segoe UI" panose="020B0502040204020203" pitchFamily="34" charset="0"/>
            </a:endParaRPr>
          </a:p>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10" action="ppaction://hlinksldjump"/>
              </a:rPr>
              <a:t>MVC</a:t>
            </a:r>
            <a:endParaRPr lang="zh-CN" altLang="zh-CN" sz="1600" b="1" dirty="0">
              <a:latin typeface="Segoe UI" panose="020B0502040204020203" pitchFamily="34" charset="0"/>
              <a:cs typeface="Segoe UI" panose="020B0502040204020203" pitchFamily="34" charset="0"/>
            </a:endParaRPr>
          </a:p>
          <a:p>
            <a:pPr lvl="1">
              <a:lnSpc>
                <a:spcPct val="120000"/>
              </a:lnSpc>
              <a:spcBef>
                <a:spcPts val="1200"/>
              </a:spcBef>
              <a:buFont typeface="Arial" panose="020B0604020202020204" pitchFamily="34" charset="0"/>
              <a:buChar char="•"/>
            </a:pPr>
            <a:r>
              <a:rPr lang="en-US" altLang="zh-CN" sz="1400" dirty="0">
                <a:latin typeface="Segoe UI" panose="020B0502040204020203" pitchFamily="34" charset="0"/>
                <a:cs typeface="Segoe UI" panose="020B0502040204020203" pitchFamily="34" charset="0"/>
                <a:hlinkClick r:id="rId10" action="ppaction://hlinksldjump"/>
              </a:rPr>
              <a:t>View</a:t>
            </a:r>
            <a:endParaRPr lang="zh-CN" altLang="zh-CN" sz="1400" dirty="0">
              <a:latin typeface="Segoe UI" panose="020B0502040204020203" pitchFamily="34" charset="0"/>
              <a:cs typeface="Segoe UI" panose="020B0502040204020203" pitchFamily="34" charset="0"/>
            </a:endParaRPr>
          </a:p>
          <a:p>
            <a:pPr lvl="1">
              <a:lnSpc>
                <a:spcPct val="120000"/>
              </a:lnSpc>
              <a:spcBef>
                <a:spcPts val="1200"/>
              </a:spcBef>
              <a:buFont typeface="Arial" panose="020B0604020202020204" pitchFamily="34" charset="0"/>
              <a:buChar char="•"/>
            </a:pPr>
            <a:r>
              <a:rPr lang="en-US" altLang="zh-CN" sz="1400" dirty="0">
                <a:latin typeface="Segoe UI" panose="020B0502040204020203" pitchFamily="34" charset="0"/>
                <a:cs typeface="Segoe UI" panose="020B0502040204020203" pitchFamily="34" charset="0"/>
                <a:hlinkClick r:id="rId11" action="ppaction://hlinksldjump"/>
              </a:rPr>
              <a:t>Control</a:t>
            </a:r>
            <a:endParaRPr lang="zh-CN" altLang="zh-CN" sz="1400" dirty="0">
              <a:latin typeface="Segoe UI" panose="020B0502040204020203" pitchFamily="34" charset="0"/>
              <a:cs typeface="Segoe UI" panose="020B0502040204020203" pitchFamily="34" charset="0"/>
            </a:endParaRPr>
          </a:p>
          <a:p>
            <a:pPr lvl="1">
              <a:lnSpc>
                <a:spcPct val="120000"/>
              </a:lnSpc>
              <a:spcBef>
                <a:spcPts val="1200"/>
              </a:spcBef>
              <a:buFont typeface="Arial" panose="020B0604020202020204" pitchFamily="34" charset="0"/>
              <a:buChar char="•"/>
            </a:pPr>
            <a:r>
              <a:rPr lang="en-US" altLang="zh-CN" sz="1400" dirty="0">
                <a:latin typeface="Segoe UI" panose="020B0502040204020203" pitchFamily="34" charset="0"/>
                <a:cs typeface="Segoe UI" panose="020B0502040204020203" pitchFamily="34" charset="0"/>
                <a:hlinkClick r:id="rId12" action="ppaction://hlinksldjump"/>
              </a:rPr>
              <a:t>Model (Class Diagram) and Description</a:t>
            </a:r>
            <a:endParaRPr lang="zh-CN" altLang="zh-CN" sz="1400" dirty="0">
              <a:latin typeface="Segoe UI" panose="020B0502040204020203" pitchFamily="34" charset="0"/>
              <a:cs typeface="Segoe UI" panose="020B0502040204020203" pitchFamily="34" charset="0"/>
            </a:endParaRPr>
          </a:p>
          <a:p>
            <a:pPr>
              <a:lnSpc>
                <a:spcPct val="120000"/>
              </a:lnSpc>
              <a:buFont typeface="Arial" panose="020B0604020202020204" pitchFamily="34" charset="0"/>
              <a:buChar char="•"/>
            </a:pPr>
            <a:r>
              <a:rPr lang="en-US" altLang="zh-CN" sz="1600" b="1" dirty="0">
                <a:latin typeface="Segoe UI" panose="020B0502040204020203" pitchFamily="34" charset="0"/>
                <a:cs typeface="Segoe UI" panose="020B0502040204020203" pitchFamily="34" charset="0"/>
                <a:hlinkClick r:id="rId13" action="ppaction://hlinksldjump"/>
              </a:rPr>
              <a:t>State Diagram</a:t>
            </a:r>
            <a:endParaRPr lang="zh-CN" altLang="zh-CN" sz="1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454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dirty="0"/>
              <a:t>BI-DIRECTION </a:t>
            </a:r>
            <a:br>
              <a:rPr lang="en-US" b="1" cap="none" dirty="0"/>
            </a:br>
            <a:r>
              <a:rPr lang="en-US" b="1" cap="none" dirty="0"/>
              <a:t>TRACEABILITY MATRIX</a:t>
            </a:r>
            <a:endParaRPr dirty="0"/>
          </a:p>
        </p:txBody>
      </p:sp>
      <p:graphicFrame>
        <p:nvGraphicFramePr>
          <p:cNvPr id="205" name="Google Shape;205;p28"/>
          <p:cNvGraphicFramePr/>
          <p:nvPr/>
        </p:nvGraphicFramePr>
        <p:xfrm>
          <a:off x="465412" y="2248671"/>
          <a:ext cx="11291175" cy="4204525"/>
        </p:xfrm>
        <a:graphic>
          <a:graphicData uri="http://schemas.openxmlformats.org/drawingml/2006/table">
            <a:tbl>
              <a:tblPr>
                <a:noFill/>
                <a:tableStyleId>{8D430FE4-09D8-432B-BFCD-94877EB3DED3}</a:tableStyleId>
              </a:tblPr>
              <a:tblGrid>
                <a:gridCol w="2719525">
                  <a:extLst>
                    <a:ext uri="{9D8B030D-6E8A-4147-A177-3AD203B41FA5}">
                      <a16:colId xmlns:a16="http://schemas.microsoft.com/office/drawing/2014/main" val="20000"/>
                    </a:ext>
                  </a:extLst>
                </a:gridCol>
                <a:gridCol w="757325">
                  <a:extLst>
                    <a:ext uri="{9D8B030D-6E8A-4147-A177-3AD203B41FA5}">
                      <a16:colId xmlns:a16="http://schemas.microsoft.com/office/drawing/2014/main" val="20001"/>
                    </a:ext>
                  </a:extLst>
                </a:gridCol>
                <a:gridCol w="757325">
                  <a:extLst>
                    <a:ext uri="{9D8B030D-6E8A-4147-A177-3AD203B41FA5}">
                      <a16:colId xmlns:a16="http://schemas.microsoft.com/office/drawing/2014/main" val="20002"/>
                    </a:ext>
                  </a:extLst>
                </a:gridCol>
                <a:gridCol w="705700">
                  <a:extLst>
                    <a:ext uri="{9D8B030D-6E8A-4147-A177-3AD203B41FA5}">
                      <a16:colId xmlns:a16="http://schemas.microsoft.com/office/drawing/2014/main" val="20003"/>
                    </a:ext>
                  </a:extLst>
                </a:gridCol>
                <a:gridCol w="705700">
                  <a:extLst>
                    <a:ext uri="{9D8B030D-6E8A-4147-A177-3AD203B41FA5}">
                      <a16:colId xmlns:a16="http://schemas.microsoft.com/office/drawing/2014/main" val="20004"/>
                    </a:ext>
                  </a:extLst>
                </a:gridCol>
                <a:gridCol w="705700">
                  <a:extLst>
                    <a:ext uri="{9D8B030D-6E8A-4147-A177-3AD203B41FA5}">
                      <a16:colId xmlns:a16="http://schemas.microsoft.com/office/drawing/2014/main" val="20005"/>
                    </a:ext>
                  </a:extLst>
                </a:gridCol>
                <a:gridCol w="705700">
                  <a:extLst>
                    <a:ext uri="{9D8B030D-6E8A-4147-A177-3AD203B41FA5}">
                      <a16:colId xmlns:a16="http://schemas.microsoft.com/office/drawing/2014/main" val="20006"/>
                    </a:ext>
                  </a:extLst>
                </a:gridCol>
                <a:gridCol w="705700">
                  <a:extLst>
                    <a:ext uri="{9D8B030D-6E8A-4147-A177-3AD203B41FA5}">
                      <a16:colId xmlns:a16="http://schemas.microsoft.com/office/drawing/2014/main" val="20007"/>
                    </a:ext>
                  </a:extLst>
                </a:gridCol>
                <a:gridCol w="705700">
                  <a:extLst>
                    <a:ext uri="{9D8B030D-6E8A-4147-A177-3AD203B41FA5}">
                      <a16:colId xmlns:a16="http://schemas.microsoft.com/office/drawing/2014/main" val="20008"/>
                    </a:ext>
                  </a:extLst>
                </a:gridCol>
                <a:gridCol w="705700">
                  <a:extLst>
                    <a:ext uri="{9D8B030D-6E8A-4147-A177-3AD203B41FA5}">
                      <a16:colId xmlns:a16="http://schemas.microsoft.com/office/drawing/2014/main" val="20009"/>
                    </a:ext>
                  </a:extLst>
                </a:gridCol>
                <a:gridCol w="705700">
                  <a:extLst>
                    <a:ext uri="{9D8B030D-6E8A-4147-A177-3AD203B41FA5}">
                      <a16:colId xmlns:a16="http://schemas.microsoft.com/office/drawing/2014/main" val="20010"/>
                    </a:ext>
                  </a:extLst>
                </a:gridCol>
                <a:gridCol w="705700">
                  <a:extLst>
                    <a:ext uri="{9D8B030D-6E8A-4147-A177-3AD203B41FA5}">
                      <a16:colId xmlns:a16="http://schemas.microsoft.com/office/drawing/2014/main" val="20011"/>
                    </a:ext>
                  </a:extLst>
                </a:gridCol>
                <a:gridCol w="705700">
                  <a:extLst>
                    <a:ext uri="{9D8B030D-6E8A-4147-A177-3AD203B41FA5}">
                      <a16:colId xmlns:a16="http://schemas.microsoft.com/office/drawing/2014/main" val="20012"/>
                    </a:ext>
                  </a:extLst>
                </a:gridCol>
              </a:tblGrid>
              <a:tr h="247325">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Required Feature No \ Use  Case ID</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USR01</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USR02</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MB01</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MB02</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MB03</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MB04</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MB05</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MR01</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MR02</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MR03</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MR04</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i="0" u="none" strike="noStrike" cap="none">
                          <a:solidFill>
                            <a:srgbClr val="000000"/>
                          </a:solidFill>
                          <a:latin typeface="Arial"/>
                          <a:ea typeface="Arial"/>
                          <a:cs typeface="Arial"/>
                          <a:sym typeface="Arial"/>
                        </a:rPr>
                        <a:t>MR05</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2</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3</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4</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5</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6</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7</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7"/>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8</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9</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9"/>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10</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11</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1"/>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12</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13</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3"/>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14</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15</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5"/>
                  </a:ext>
                </a:extLst>
              </a:tr>
              <a:tr h="247325">
                <a:tc>
                  <a:txBody>
                    <a:bodyPr/>
                    <a:lstStyle/>
                    <a:p>
                      <a:pPr marL="0" marR="0" lvl="0" indent="0" algn="ctr"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16</a:t>
                      </a:r>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txBody>
                  <a:tcPr marL="4450" marR="4450" marT="44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14" name="图片 13"/>
          <p:cNvPicPr>
            <a:picLocks noChangeAspect="1"/>
          </p:cNvPicPr>
          <p:nvPr/>
        </p:nvPicPr>
        <p:blipFill rotWithShape="1">
          <a:blip r:embed="rId3"/>
          <a:srcRect l="23538" t="15280" r="-1"/>
          <a:stretch/>
        </p:blipFill>
        <p:spPr>
          <a:xfrm>
            <a:off x="1446951" y="1762635"/>
            <a:ext cx="8874353" cy="50953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26729" t="11920"/>
          <a:stretch/>
        </p:blipFill>
        <p:spPr>
          <a:xfrm>
            <a:off x="1305128" y="2084832"/>
            <a:ext cx="9696854" cy="435962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21811" t="15477"/>
          <a:stretch/>
        </p:blipFill>
        <p:spPr>
          <a:xfrm>
            <a:off x="810257" y="1884784"/>
            <a:ext cx="10569980" cy="439471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19592" t="6763"/>
          <a:stretch/>
        </p:blipFill>
        <p:spPr>
          <a:xfrm>
            <a:off x="1194317" y="1435423"/>
            <a:ext cx="9803363" cy="542257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18443" t="16531"/>
          <a:stretch/>
        </p:blipFill>
        <p:spPr>
          <a:xfrm>
            <a:off x="912503" y="1912774"/>
            <a:ext cx="9943322" cy="47819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11479" t="10425"/>
          <a:stretch/>
        </p:blipFill>
        <p:spPr>
          <a:xfrm>
            <a:off x="487960" y="1866122"/>
            <a:ext cx="10792408" cy="47623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6582" t="7722"/>
          <a:stretch/>
        </p:blipFill>
        <p:spPr>
          <a:xfrm>
            <a:off x="326571" y="1716833"/>
            <a:ext cx="11389567" cy="47960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25025" t="10631"/>
          <a:stretch/>
        </p:blipFill>
        <p:spPr>
          <a:xfrm>
            <a:off x="1024128" y="2327428"/>
            <a:ext cx="10805158" cy="360684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5051" t="7067"/>
          <a:stretch/>
        </p:blipFill>
        <p:spPr>
          <a:xfrm>
            <a:off x="550505" y="1428687"/>
            <a:ext cx="11094099" cy="5429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Arial Rounded"/>
              <a:buNone/>
            </a:pPr>
            <a:r>
              <a:rPr lang="en-US" b="1" dirty="0">
                <a:latin typeface="Arial Rounded"/>
                <a:ea typeface="Arial Rounded"/>
                <a:cs typeface="Arial Rounded"/>
                <a:sym typeface="Arial Rounded"/>
              </a:rPr>
              <a:t>ACTORS</a:t>
            </a:r>
            <a:endParaRPr b="1" dirty="0">
              <a:latin typeface="Arial Rounded"/>
              <a:ea typeface="Arial Rounded"/>
              <a:cs typeface="Arial Rounded"/>
              <a:sym typeface="Arial Rounded"/>
            </a:endParaRPr>
          </a:p>
        </p:txBody>
      </p:sp>
      <p:sp>
        <p:nvSpPr>
          <p:cNvPr id="95" name="Google Shape;95;p2"/>
          <p:cNvSpPr txBox="1">
            <a:spLocks noGrp="1"/>
          </p:cNvSpPr>
          <p:nvPr>
            <p:ph type="body" idx="1"/>
          </p:nvPr>
        </p:nvSpPr>
        <p:spPr>
          <a:xfrm>
            <a:off x="1525647" y="2267338"/>
            <a:ext cx="8717034" cy="3990600"/>
          </a:xfrm>
          <a:prstGeom prst="rect">
            <a:avLst/>
          </a:prstGeom>
          <a:noFill/>
          <a:ln>
            <a:noFill/>
          </a:ln>
        </p:spPr>
        <p:txBody>
          <a:bodyPr spcFirstLastPara="1" wrap="square" lIns="45700" tIns="45700" rIns="45700" bIns="45700" anchor="t" anchorCtr="0">
            <a:normAutofit/>
          </a:bodyPr>
          <a:lstStyle/>
          <a:p>
            <a:pPr marL="457200" lvl="0" indent="-317500" algn="l" rtl="0">
              <a:lnSpc>
                <a:spcPct val="90000"/>
              </a:lnSpc>
              <a:spcBef>
                <a:spcPts val="0"/>
              </a:spcBef>
              <a:spcAft>
                <a:spcPts val="0"/>
              </a:spcAft>
              <a:buSzPts val="2200"/>
              <a:buFont typeface="Twentieth Century"/>
              <a:buNone/>
            </a:pPr>
            <a:endParaRPr dirty="0"/>
          </a:p>
          <a:p>
            <a:pPr marL="457200" lvl="0" indent="-457200" algn="l" rtl="0">
              <a:lnSpc>
                <a:spcPct val="90000"/>
              </a:lnSpc>
              <a:spcBef>
                <a:spcPts val="1400"/>
              </a:spcBef>
              <a:spcAft>
                <a:spcPts val="0"/>
              </a:spcAft>
              <a:buSzPts val="2200"/>
              <a:buFont typeface="Twentieth Century"/>
              <a:buAutoNum type="arabicPeriod"/>
            </a:pPr>
            <a:r>
              <a:rPr lang="en-US" sz="2400" b="1" i="1" dirty="0">
                <a:latin typeface="Calibri"/>
                <a:ea typeface="Calibri"/>
                <a:cs typeface="Calibri"/>
                <a:sym typeface="Calibri"/>
              </a:rPr>
              <a:t>User</a:t>
            </a:r>
            <a:r>
              <a:rPr lang="en-US" sz="2400" dirty="0">
                <a:latin typeface="Calibri"/>
                <a:ea typeface="Calibri"/>
                <a:cs typeface="Calibri"/>
                <a:sym typeface="Calibri"/>
              </a:rPr>
              <a:t>: Elementary user of the system. </a:t>
            </a:r>
            <a:endParaRPr sz="2400" dirty="0">
              <a:latin typeface="Calibri"/>
              <a:ea typeface="Calibri"/>
              <a:cs typeface="Calibri"/>
              <a:sym typeface="Calibri"/>
            </a:endParaRPr>
          </a:p>
          <a:p>
            <a:pPr marL="457200" lvl="0" indent="-457200" algn="l" rtl="0">
              <a:lnSpc>
                <a:spcPct val="90000"/>
              </a:lnSpc>
              <a:spcBef>
                <a:spcPts val="1400"/>
              </a:spcBef>
              <a:spcAft>
                <a:spcPts val="0"/>
              </a:spcAft>
              <a:buSzPts val="2200"/>
              <a:buFont typeface="Twentieth Century"/>
              <a:buAutoNum type="arabicPeriod"/>
            </a:pPr>
            <a:r>
              <a:rPr lang="en-US" sz="2400" b="1" i="1" dirty="0">
                <a:latin typeface="Calibri"/>
                <a:ea typeface="Calibri"/>
                <a:cs typeface="Calibri"/>
                <a:sym typeface="Calibri"/>
              </a:rPr>
              <a:t>Group Member</a:t>
            </a:r>
            <a:r>
              <a:rPr lang="en-US" sz="2400" dirty="0">
                <a:latin typeface="Calibri"/>
                <a:ea typeface="Calibri"/>
                <a:cs typeface="Calibri"/>
                <a:sym typeface="Calibri"/>
              </a:rPr>
              <a:t>: Participants of a movie watcher group. Subclass of user.</a:t>
            </a:r>
            <a:endParaRPr sz="2400" dirty="0">
              <a:latin typeface="Calibri"/>
              <a:ea typeface="Calibri"/>
              <a:cs typeface="Calibri"/>
              <a:sym typeface="Calibri"/>
            </a:endParaRPr>
          </a:p>
          <a:p>
            <a:pPr marL="457200" lvl="0" indent="-457200" algn="l" rtl="0">
              <a:lnSpc>
                <a:spcPct val="90000"/>
              </a:lnSpc>
              <a:spcBef>
                <a:spcPts val="1400"/>
              </a:spcBef>
              <a:spcAft>
                <a:spcPts val="0"/>
              </a:spcAft>
              <a:buSzPts val="2200"/>
              <a:buFont typeface="Twentieth Century"/>
              <a:buAutoNum type="arabicPeriod"/>
            </a:pPr>
            <a:r>
              <a:rPr lang="en-US" sz="2400" b="1" i="1" dirty="0">
                <a:latin typeface="Calibri"/>
                <a:ea typeface="Calibri"/>
                <a:cs typeface="Calibri"/>
                <a:sym typeface="Calibri"/>
              </a:rPr>
              <a:t>Group Moderator</a:t>
            </a:r>
            <a:r>
              <a:rPr lang="en-US" sz="2400" dirty="0">
                <a:latin typeface="Calibri"/>
                <a:ea typeface="Calibri"/>
                <a:cs typeface="Calibri"/>
                <a:sym typeface="Calibri"/>
              </a:rPr>
              <a:t>: Organizer of a movie watcher group. Subclass of user.</a:t>
            </a:r>
            <a:endParaRPr sz="2400" dirty="0">
              <a:latin typeface="Calibri"/>
              <a:ea typeface="Calibri"/>
              <a:cs typeface="Calibri"/>
              <a:sym typeface="Calibri"/>
            </a:endParaRPr>
          </a:p>
          <a:p>
            <a:pPr marL="0" lvl="0" indent="0" algn="l" rtl="0">
              <a:lnSpc>
                <a:spcPct val="90000"/>
              </a:lnSpc>
              <a:spcBef>
                <a:spcPts val="1400"/>
              </a:spcBef>
              <a:spcAft>
                <a:spcPts val="0"/>
              </a:spcAft>
              <a:buSzPts val="1800"/>
              <a:buNone/>
            </a:pPr>
            <a:endParaRPr dirty="0"/>
          </a:p>
          <a:p>
            <a:pPr marL="457200" lvl="0" indent="-317500" algn="l" rtl="0">
              <a:lnSpc>
                <a:spcPct val="90000"/>
              </a:lnSpc>
              <a:spcBef>
                <a:spcPts val="1400"/>
              </a:spcBef>
              <a:spcAft>
                <a:spcPts val="0"/>
              </a:spcAft>
              <a:buSzPts val="2200"/>
              <a:buFont typeface="Twentieth Century"/>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4286" t="15811"/>
          <a:stretch/>
        </p:blipFill>
        <p:spPr>
          <a:xfrm>
            <a:off x="49421" y="1950097"/>
            <a:ext cx="11669486" cy="446889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11939" t="8537"/>
          <a:stretch/>
        </p:blipFill>
        <p:spPr>
          <a:xfrm>
            <a:off x="1274842" y="1618069"/>
            <a:ext cx="9218644" cy="523993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SEQUENCE DIAGRAM</a:t>
            </a:r>
            <a:endParaRPr b="1" cap="none"/>
          </a:p>
        </p:txBody>
      </p:sp>
      <p:pic>
        <p:nvPicPr>
          <p:cNvPr id="2" name="图片 1"/>
          <p:cNvPicPr>
            <a:picLocks noChangeAspect="1"/>
          </p:cNvPicPr>
          <p:nvPr/>
        </p:nvPicPr>
        <p:blipFill rotWithShape="1">
          <a:blip r:embed="rId3"/>
          <a:srcRect l="10179" t="10216"/>
          <a:stretch/>
        </p:blipFill>
        <p:spPr>
          <a:xfrm>
            <a:off x="1220073" y="1704558"/>
            <a:ext cx="9720072" cy="49809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PACKAGE DIAGRAM</a:t>
            </a:r>
            <a:endParaRPr/>
          </a:p>
        </p:txBody>
      </p:sp>
      <p:pic>
        <p:nvPicPr>
          <p:cNvPr id="2" name="图片 1"/>
          <p:cNvPicPr>
            <a:picLocks noChangeAspect="1"/>
          </p:cNvPicPr>
          <p:nvPr/>
        </p:nvPicPr>
        <p:blipFill rotWithShape="1">
          <a:blip r:embed="rId3"/>
          <a:srcRect l="6139" t="14356"/>
          <a:stretch/>
        </p:blipFill>
        <p:spPr>
          <a:xfrm>
            <a:off x="1511652" y="1625646"/>
            <a:ext cx="8745023" cy="5232354"/>
          </a:xfrm>
          <a:prstGeom prst="rect">
            <a:avLst/>
          </a:prstGeom>
        </p:spPr>
      </p:pic>
    </p:spTree>
    <p:extLst>
      <p:ext uri="{BB962C8B-B14F-4D97-AF65-F5344CB8AC3E}">
        <p14:creationId xmlns:p14="http://schemas.microsoft.com/office/powerpoint/2010/main" val="3497374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dirty="0"/>
              <a:t>MVC - View</a:t>
            </a:r>
            <a:endParaRPr dirty="0"/>
          </a:p>
        </p:txBody>
      </p:sp>
      <p:pic>
        <p:nvPicPr>
          <p:cNvPr id="2" name="图片 1"/>
          <p:cNvPicPr>
            <a:picLocks noChangeAspect="1"/>
          </p:cNvPicPr>
          <p:nvPr/>
        </p:nvPicPr>
        <p:blipFill rotWithShape="1">
          <a:blip r:embed="rId3"/>
          <a:srcRect l="5051" t="10033"/>
          <a:stretch/>
        </p:blipFill>
        <p:spPr>
          <a:xfrm>
            <a:off x="261256" y="1335024"/>
            <a:ext cx="11576179" cy="549240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lvl="0"/>
            <a:r>
              <a:rPr lang="en-US" altLang="zh-CN" b="1" dirty="0"/>
              <a:t>MVC - Control</a:t>
            </a:r>
            <a:endParaRPr dirty="0"/>
          </a:p>
        </p:txBody>
      </p:sp>
      <p:pic>
        <p:nvPicPr>
          <p:cNvPr id="2" name="图片 1"/>
          <p:cNvPicPr>
            <a:picLocks noChangeAspect="1"/>
          </p:cNvPicPr>
          <p:nvPr/>
        </p:nvPicPr>
        <p:blipFill rotWithShape="1">
          <a:blip r:embed="rId3"/>
          <a:srcRect l="12857" t="55502"/>
          <a:stretch/>
        </p:blipFill>
        <p:spPr>
          <a:xfrm>
            <a:off x="74131" y="2943166"/>
            <a:ext cx="11620065" cy="2104693"/>
          </a:xfrm>
          <a:prstGeom prst="rect">
            <a:avLst/>
          </a:prstGeom>
        </p:spPr>
      </p:pic>
    </p:spTree>
    <p:extLst>
      <p:ext uri="{BB962C8B-B14F-4D97-AF65-F5344CB8AC3E}">
        <p14:creationId xmlns:p14="http://schemas.microsoft.com/office/powerpoint/2010/main" val="996171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dirty="0"/>
              <a:t>CLASS DIAGRAM (MVC - Model)</a:t>
            </a:r>
            <a:endParaRPr b="1" cap="none" dirty="0"/>
          </a:p>
        </p:txBody>
      </p:sp>
      <p:pic>
        <p:nvPicPr>
          <p:cNvPr id="283" name="Google Shape;283;p42"/>
          <p:cNvPicPr preferRelativeResize="0"/>
          <p:nvPr/>
        </p:nvPicPr>
        <p:blipFill rotWithShape="1">
          <a:blip r:embed="rId3">
            <a:alphaModFix/>
          </a:blip>
          <a:srcRect/>
          <a:stretch/>
        </p:blipFill>
        <p:spPr>
          <a:xfrm>
            <a:off x="610375" y="1309450"/>
            <a:ext cx="11701750" cy="5736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CLASS DIAGRAM</a:t>
            </a:r>
            <a:endParaRPr/>
          </a:p>
        </p:txBody>
      </p:sp>
      <p:sp>
        <p:nvSpPr>
          <p:cNvPr id="289" name="Google Shape;289;p43"/>
          <p:cNvSpPr txBox="1">
            <a:spLocks noGrp="1"/>
          </p:cNvSpPr>
          <p:nvPr>
            <p:ph type="body" idx="1"/>
          </p:nvPr>
        </p:nvSpPr>
        <p:spPr>
          <a:xfrm>
            <a:off x="1024128" y="2286000"/>
            <a:ext cx="10685790" cy="4023360"/>
          </a:xfrm>
          <a:prstGeom prst="rect">
            <a:avLst/>
          </a:prstGeom>
          <a:noFill/>
          <a:ln>
            <a:noFill/>
          </a:ln>
        </p:spPr>
        <p:txBody>
          <a:bodyPr spcFirstLastPara="1" wrap="square" lIns="45700" tIns="45700" rIns="45700" bIns="45700" anchor="t" anchorCtr="0">
            <a:normAutofit/>
          </a:bodyPr>
          <a:lstStyle/>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User</a:t>
            </a:r>
            <a:r>
              <a:rPr lang="en-US">
                <a:latin typeface="Calibri"/>
                <a:ea typeface="Calibri"/>
                <a:cs typeface="Calibri"/>
                <a:sym typeface="Calibri"/>
              </a:rPr>
              <a:t>: Elementary user of the system.</a:t>
            </a:r>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Member</a:t>
            </a:r>
            <a:r>
              <a:rPr lang="en-US">
                <a:latin typeface="Calibri"/>
                <a:ea typeface="Calibri"/>
                <a:cs typeface="Calibri"/>
                <a:sym typeface="Calibri"/>
              </a:rPr>
              <a:t>: Member of a group. Sub-class of User.</a:t>
            </a:r>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Moderator</a:t>
            </a:r>
            <a:r>
              <a:rPr lang="en-US">
                <a:latin typeface="Calibri"/>
                <a:ea typeface="Calibri"/>
                <a:cs typeface="Calibri"/>
                <a:sym typeface="Calibri"/>
              </a:rPr>
              <a:t>: Moderator of a group. Sub-class of User.</a:t>
            </a:r>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Group</a:t>
            </a:r>
            <a:r>
              <a:rPr lang="en-US">
                <a:latin typeface="Calibri"/>
                <a:ea typeface="Calibri"/>
                <a:cs typeface="Calibri"/>
                <a:sym typeface="Calibri"/>
              </a:rPr>
              <a:t>: A movie watcher’s group with one moderator and multiple members.</a:t>
            </a:r>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Movie</a:t>
            </a:r>
            <a:r>
              <a:rPr lang="en-US">
                <a:latin typeface="Calibri"/>
                <a:ea typeface="Calibri"/>
                <a:cs typeface="Calibri"/>
                <a:sym typeface="Calibri"/>
              </a:rPr>
              <a:t>: Movie data.</a:t>
            </a:r>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GroupMovieList</a:t>
            </a:r>
            <a:r>
              <a:rPr lang="en-US">
                <a:latin typeface="Calibri"/>
                <a:ea typeface="Calibri"/>
                <a:cs typeface="Calibri"/>
                <a:sym typeface="Calibri"/>
              </a:rPr>
              <a:t>: The movie list populated by moderator in each group.</a:t>
            </a:r>
            <a:endParaRPr>
              <a:latin typeface="Calibri"/>
              <a:ea typeface="Calibri"/>
              <a:cs typeface="Calibri"/>
              <a:sym typeface="Calibri"/>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WatchingEvent</a:t>
            </a:r>
            <a:r>
              <a:rPr lang="en-US">
                <a:latin typeface="Calibri"/>
                <a:ea typeface="Calibri"/>
                <a:cs typeface="Calibri"/>
                <a:sym typeface="Calibri"/>
              </a:rPr>
              <a:t>: The movie watching event create by moderator.</a:t>
            </a:r>
            <a:endParaRPr>
              <a:latin typeface="Calibri"/>
              <a:ea typeface="Calibri"/>
              <a:cs typeface="Calibri"/>
              <a:sym typeface="Calibri"/>
            </a:endParaRPr>
          </a:p>
          <a:p>
            <a:pPr marL="114300" lvl="0" indent="0" algn="l" rtl="0">
              <a:lnSpc>
                <a:spcPct val="90000"/>
              </a:lnSpc>
              <a:spcBef>
                <a:spcPts val="1200"/>
              </a:spcBef>
              <a:spcAft>
                <a:spcPts val="0"/>
              </a:spcAft>
              <a:buSzPts val="1800"/>
              <a:buNone/>
            </a:pPr>
            <a:r>
              <a:rPr lang="en-US" b="1" u="sng">
                <a:latin typeface="Calibri"/>
                <a:ea typeface="Calibri"/>
                <a:cs typeface="Calibri"/>
                <a:sym typeface="Calibri"/>
              </a:rPr>
              <a:t>VotingEvent</a:t>
            </a:r>
            <a:r>
              <a:rPr lang="en-US">
                <a:latin typeface="Calibri"/>
                <a:ea typeface="Calibri"/>
                <a:cs typeface="Calibri"/>
                <a:sym typeface="Calibri"/>
              </a:rPr>
              <a:t>: The voting event corresponding to a certain movie watching event.</a:t>
            </a:r>
            <a:endParaRPr/>
          </a:p>
          <a:p>
            <a:pPr marL="457200" lvl="0" indent="-228600" algn="l" rtl="0">
              <a:lnSpc>
                <a:spcPct val="90000"/>
              </a:lnSpc>
              <a:spcBef>
                <a:spcPts val="1200"/>
              </a:spcBef>
              <a:spcAft>
                <a:spcPts val="0"/>
              </a:spcAft>
              <a:buSzPts val="1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cap="none"/>
              <a:t>STATE DIAGRAM OF MOVIE WATCHING EVENT</a:t>
            </a:r>
            <a:endParaRPr b="1" cap="none"/>
          </a:p>
        </p:txBody>
      </p:sp>
      <p:pic>
        <p:nvPicPr>
          <p:cNvPr id="301" name="Google Shape;301;p44"/>
          <p:cNvPicPr preferRelativeResize="0"/>
          <p:nvPr/>
        </p:nvPicPr>
        <p:blipFill rotWithShape="1">
          <a:blip r:embed="rId3">
            <a:alphaModFix/>
          </a:blip>
          <a:srcRect/>
          <a:stretch/>
        </p:blipFill>
        <p:spPr>
          <a:xfrm>
            <a:off x="152400" y="2580882"/>
            <a:ext cx="11887201" cy="32155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024125" y="585225"/>
            <a:ext cx="104949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Arial Rounded"/>
              <a:buNone/>
            </a:pPr>
            <a:r>
              <a:rPr lang="en-US" b="1" dirty="0">
                <a:latin typeface="Arial Rounded"/>
                <a:ea typeface="Arial Rounded"/>
                <a:cs typeface="Arial Rounded"/>
                <a:sym typeface="Arial Rounded"/>
              </a:rPr>
              <a:t>USE CASES OF USER </a:t>
            </a:r>
            <a:endParaRPr b="1" dirty="0">
              <a:latin typeface="Arial Rounded"/>
              <a:ea typeface="Arial Rounded"/>
              <a:cs typeface="Arial Rounded"/>
              <a:sym typeface="Arial Rounded"/>
            </a:endParaRPr>
          </a:p>
        </p:txBody>
      </p:sp>
      <p:sp>
        <p:nvSpPr>
          <p:cNvPr id="101" name="Google Shape;101;p3"/>
          <p:cNvSpPr txBox="1">
            <a:spLocks noGrp="1"/>
          </p:cNvSpPr>
          <p:nvPr>
            <p:ph type="body" idx="1"/>
          </p:nvPr>
        </p:nvSpPr>
        <p:spPr>
          <a:xfrm>
            <a:off x="3798963" y="2084925"/>
            <a:ext cx="4236098" cy="4449600"/>
          </a:xfrm>
          <a:prstGeom prst="rect">
            <a:avLst/>
          </a:prstGeom>
          <a:noFill/>
          <a:ln>
            <a:noFill/>
          </a:ln>
        </p:spPr>
        <p:txBody>
          <a:bodyPr spcFirstLastPara="1" wrap="square" lIns="45700" tIns="45700" rIns="45700" bIns="45700" anchor="t" anchorCtr="0">
            <a:normAutofit/>
          </a:bodyPr>
          <a:lstStyle/>
          <a:p>
            <a:pPr marL="457200" lvl="0" indent="-457200" algn="l" rtl="0">
              <a:lnSpc>
                <a:spcPct val="90000"/>
              </a:lnSpc>
              <a:spcBef>
                <a:spcPts val="0"/>
              </a:spcBef>
              <a:spcAft>
                <a:spcPts val="0"/>
              </a:spcAft>
              <a:buSzPts val="2035"/>
              <a:buFont typeface="Arial"/>
              <a:buAutoNum type="arabicPeriod"/>
            </a:pPr>
            <a:r>
              <a:rPr lang="en-US" sz="2400" b="1" i="1">
                <a:solidFill>
                  <a:srgbClr val="000000"/>
                </a:solidFill>
                <a:latin typeface="Calibri"/>
                <a:ea typeface="Calibri"/>
                <a:cs typeface="Calibri"/>
                <a:sym typeface="Calibri"/>
              </a:rPr>
              <a:t>Create Group</a:t>
            </a:r>
            <a:r>
              <a:rPr lang="en-US" sz="2400">
                <a:latin typeface="Calibri"/>
                <a:ea typeface="Calibri"/>
                <a:cs typeface="Calibri"/>
                <a:sym typeface="Calibri"/>
              </a:rPr>
              <a:t>: Create a group </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solidFill>
                  <a:srgbClr val="000000"/>
                </a:solidFill>
                <a:latin typeface="Calibri"/>
                <a:ea typeface="Calibri"/>
                <a:cs typeface="Calibri"/>
                <a:sym typeface="Calibri"/>
              </a:rPr>
              <a:t>Join Group</a:t>
            </a:r>
            <a:r>
              <a:rPr lang="en-US" sz="2400">
                <a:latin typeface="Calibri"/>
                <a:ea typeface="Calibri"/>
                <a:cs typeface="Calibri"/>
                <a:sym typeface="Calibri"/>
              </a:rPr>
              <a:t>: Join a group</a:t>
            </a: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6edc1bdb5e_0_1"/>
          <p:cNvSpPr txBox="1">
            <a:spLocks noGrp="1"/>
          </p:cNvSpPr>
          <p:nvPr>
            <p:ph type="title"/>
          </p:nvPr>
        </p:nvSpPr>
        <p:spPr>
          <a:xfrm>
            <a:off x="1024125" y="585225"/>
            <a:ext cx="105351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GROUP MEMBER</a:t>
            </a:r>
            <a:endParaRPr b="1">
              <a:latin typeface="Arial Rounded"/>
              <a:ea typeface="Arial Rounded"/>
              <a:cs typeface="Arial Rounded"/>
              <a:sym typeface="Arial Rounded"/>
            </a:endParaRPr>
          </a:p>
        </p:txBody>
      </p:sp>
      <p:sp>
        <p:nvSpPr>
          <p:cNvPr id="107" name="Google Shape;107;g6edc1bdb5e_0_1"/>
          <p:cNvSpPr txBox="1">
            <a:spLocks noGrp="1"/>
          </p:cNvSpPr>
          <p:nvPr>
            <p:ph type="body" idx="1"/>
          </p:nvPr>
        </p:nvSpPr>
        <p:spPr>
          <a:xfrm>
            <a:off x="2758909" y="2084925"/>
            <a:ext cx="7065531" cy="4449600"/>
          </a:xfrm>
          <a:prstGeom prst="rect">
            <a:avLst/>
          </a:prstGeom>
          <a:noFill/>
          <a:ln>
            <a:noFill/>
          </a:ln>
        </p:spPr>
        <p:txBody>
          <a:bodyPr spcFirstLastPara="1" wrap="square" lIns="45700" tIns="45700" rIns="45700" bIns="45700" anchor="t" anchorCtr="0">
            <a:noAutofit/>
          </a:bodyPr>
          <a:lstStyle/>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Unsubscription</a:t>
            </a:r>
            <a:r>
              <a:rPr lang="en-US" sz="2400">
                <a:latin typeface="Calibri"/>
                <a:ea typeface="Calibri"/>
                <a:cs typeface="Calibri"/>
                <a:sym typeface="Calibri"/>
              </a:rPr>
              <a:t>: Unsubscribe from a group</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Watch Trailer</a:t>
            </a:r>
            <a:r>
              <a:rPr lang="en-US" sz="2400">
                <a:latin typeface="Calibri"/>
                <a:ea typeface="Calibri"/>
                <a:cs typeface="Calibri"/>
                <a:sym typeface="Calibri"/>
              </a:rPr>
              <a:t>: Watch the trailer of the movies populated by the moderator</a:t>
            </a:r>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Pull Reviews</a:t>
            </a:r>
            <a:r>
              <a:rPr lang="en-US" sz="2400">
                <a:latin typeface="Calibri"/>
                <a:ea typeface="Calibri"/>
                <a:cs typeface="Calibri"/>
                <a:sym typeface="Calibri"/>
              </a:rPr>
              <a:t>: See movie reviews of the movies populated by the moderator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Pull Group Movie List</a:t>
            </a:r>
            <a:r>
              <a:rPr lang="en-US" sz="2400">
                <a:latin typeface="Calibri"/>
                <a:ea typeface="Calibri"/>
                <a:cs typeface="Calibri"/>
                <a:sym typeface="Calibri"/>
              </a:rPr>
              <a:t>: Search and browse the movies populated by the moderator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Vote For Event</a:t>
            </a:r>
            <a:r>
              <a:rPr lang="en-US" sz="2400">
                <a:latin typeface="Calibri"/>
                <a:ea typeface="Calibri"/>
                <a:cs typeface="Calibri"/>
                <a:sym typeface="Calibri"/>
              </a:rPr>
              <a:t>: Vote for the movies that they want / not want to watch in a movie watching event</a:t>
            </a:r>
            <a:endParaRPr sz="2400">
              <a:latin typeface="Calibri"/>
              <a:ea typeface="Calibri"/>
              <a:cs typeface="Calibri"/>
              <a:sym typeface="Calibri"/>
            </a:endParaRPr>
          </a:p>
          <a:p>
            <a:pPr marL="457200" lvl="0" indent="-342900" algn="l" rtl="0">
              <a:lnSpc>
                <a:spcPct val="90000"/>
              </a:lnSpc>
              <a:spcBef>
                <a:spcPts val="1400"/>
              </a:spcBef>
              <a:spcAft>
                <a:spcPts val="0"/>
              </a:spcAft>
              <a:buSzPts val="1800"/>
              <a:buFont typeface="Arial"/>
              <a:buNone/>
            </a:pPr>
            <a:endParaRPr sz="2035"/>
          </a:p>
          <a:p>
            <a:pPr marL="586423" lvl="0" indent="-327977" algn="l" rtl="0">
              <a:lnSpc>
                <a:spcPct val="90000"/>
              </a:lnSpc>
              <a:spcBef>
                <a:spcPts val="1400"/>
              </a:spcBef>
              <a:spcAft>
                <a:spcPts val="0"/>
              </a:spcAft>
              <a:buSzPts val="2035"/>
              <a:buFont typeface="Arial"/>
              <a:buNone/>
            </a:pPr>
            <a:endParaRPr sz="2035"/>
          </a:p>
          <a:p>
            <a:pPr marL="586423" lvl="0" indent="-327977" algn="l" rtl="0">
              <a:lnSpc>
                <a:spcPct val="90000"/>
              </a:lnSpc>
              <a:spcBef>
                <a:spcPts val="1400"/>
              </a:spcBef>
              <a:spcAft>
                <a:spcPts val="0"/>
              </a:spcAft>
              <a:buSzPts val="2035"/>
              <a:buFont typeface="Arial"/>
              <a:buNone/>
            </a:pPr>
            <a:endParaRPr sz="20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6edc1bdb5e_0_7"/>
          <p:cNvSpPr txBox="1">
            <a:spLocks noGrp="1"/>
          </p:cNvSpPr>
          <p:nvPr>
            <p:ph type="title"/>
          </p:nvPr>
        </p:nvSpPr>
        <p:spPr>
          <a:xfrm>
            <a:off x="1024124" y="585225"/>
            <a:ext cx="115287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GROUP MODERATOR</a:t>
            </a:r>
            <a:endParaRPr b="1">
              <a:latin typeface="Arial Rounded"/>
              <a:ea typeface="Arial Rounded"/>
              <a:cs typeface="Arial Rounded"/>
              <a:sym typeface="Arial Rounded"/>
            </a:endParaRPr>
          </a:p>
        </p:txBody>
      </p:sp>
      <p:sp>
        <p:nvSpPr>
          <p:cNvPr id="113" name="Google Shape;113;g6edc1bdb5e_0_7"/>
          <p:cNvSpPr txBox="1">
            <a:spLocks noGrp="1"/>
          </p:cNvSpPr>
          <p:nvPr>
            <p:ph type="body" idx="1"/>
          </p:nvPr>
        </p:nvSpPr>
        <p:spPr>
          <a:xfrm>
            <a:off x="2304661" y="2089122"/>
            <a:ext cx="7585788" cy="3789163"/>
          </a:xfrm>
          <a:prstGeom prst="rect">
            <a:avLst/>
          </a:prstGeom>
          <a:noFill/>
          <a:ln>
            <a:noFill/>
          </a:ln>
        </p:spPr>
        <p:txBody>
          <a:bodyPr spcFirstLastPara="1" wrap="square" lIns="45700" tIns="45700" rIns="45700" bIns="45700" anchor="t" anchorCtr="0">
            <a:noAutofit/>
          </a:bodyPr>
          <a:lstStyle/>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Invitation</a:t>
            </a:r>
            <a:r>
              <a:rPr lang="en-US" sz="2400">
                <a:latin typeface="Calibri"/>
                <a:ea typeface="Calibri"/>
                <a:cs typeface="Calibri"/>
                <a:sym typeface="Calibri"/>
              </a:rPr>
              <a:t>: Invite people to join the group</a:t>
            </a:r>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Pull Movie List</a:t>
            </a:r>
            <a:r>
              <a:rPr lang="en-US" sz="2400">
                <a:latin typeface="Calibri"/>
                <a:ea typeface="Calibri"/>
                <a:cs typeface="Calibri"/>
                <a:sym typeface="Calibri"/>
              </a:rPr>
              <a:t>: Pull a movie list from a movie list server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Populate Group Movie List</a:t>
            </a:r>
            <a:r>
              <a:rPr lang="en-US" sz="2400">
                <a:latin typeface="Calibri"/>
                <a:ea typeface="Calibri"/>
                <a:cs typeface="Calibri"/>
                <a:sym typeface="Calibri"/>
              </a:rPr>
              <a:t>: Populate a group with a list of potential movies</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Create Movie Watching Event</a:t>
            </a:r>
            <a:r>
              <a:rPr lang="en-US" sz="2400">
                <a:latin typeface="Calibri"/>
                <a:ea typeface="Calibri"/>
                <a:cs typeface="Calibri"/>
                <a:sym typeface="Calibri"/>
              </a:rPr>
              <a:t>: Create a movie watching event with a specified date and time</a:t>
            </a:r>
            <a:endParaRPr sz="2400">
              <a:latin typeface="Calibri"/>
              <a:ea typeface="Calibri"/>
              <a:cs typeface="Calibri"/>
              <a:sym typeface="Calibri"/>
            </a:endParaRPr>
          </a:p>
          <a:p>
            <a:pPr marL="457200" lvl="0" indent="-442276" algn="l" rtl="0">
              <a:lnSpc>
                <a:spcPct val="90000"/>
              </a:lnSpc>
              <a:spcBef>
                <a:spcPts val="1400"/>
              </a:spcBef>
              <a:spcAft>
                <a:spcPts val="0"/>
              </a:spcAft>
              <a:buSzPts val="1800"/>
              <a:buFont typeface="Twentieth Century"/>
              <a:buAutoNum type="arabicPeriod"/>
            </a:pPr>
            <a:r>
              <a:rPr lang="en-US" sz="2400" b="1" i="1">
                <a:latin typeface="Calibri"/>
                <a:ea typeface="Calibri"/>
                <a:cs typeface="Calibri"/>
                <a:sym typeface="Calibri"/>
              </a:rPr>
              <a:t>Create Voting Event</a:t>
            </a:r>
            <a:r>
              <a:rPr lang="en-US" sz="2400">
                <a:latin typeface="Calibri"/>
                <a:ea typeface="Calibri"/>
                <a:cs typeface="Calibri"/>
                <a:sym typeface="Calibri"/>
              </a:rPr>
              <a:t>: Open and close a voting period for a specific movie watching event</a:t>
            </a: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03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7dce67e6ee_0_62"/>
          <p:cNvSpPr txBox="1">
            <a:spLocks noGrp="1"/>
          </p:cNvSpPr>
          <p:nvPr>
            <p:ph type="title"/>
          </p:nvPr>
        </p:nvSpPr>
        <p:spPr>
          <a:xfrm>
            <a:off x="1014278" y="550391"/>
            <a:ext cx="97200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dirty="0">
                <a:latin typeface="Arial Rounded"/>
                <a:ea typeface="Arial Rounded"/>
                <a:cs typeface="Arial Rounded"/>
                <a:sym typeface="Arial Rounded"/>
              </a:rPr>
              <a:t>USE CASE </a:t>
            </a:r>
            <a:br>
              <a:rPr lang="en-US" b="1" dirty="0">
                <a:latin typeface="Arial Rounded"/>
                <a:ea typeface="Arial Rounded"/>
                <a:cs typeface="Arial Rounded"/>
                <a:sym typeface="Arial Rounded"/>
              </a:rPr>
            </a:br>
            <a:r>
              <a:rPr lang="en-US" b="1" dirty="0">
                <a:latin typeface="Arial Rounded"/>
                <a:ea typeface="Arial Rounded"/>
                <a:cs typeface="Arial Rounded"/>
                <a:sym typeface="Arial Rounded"/>
              </a:rPr>
              <a:t>DIAGRAM</a:t>
            </a:r>
            <a:endParaRPr dirty="0"/>
          </a:p>
        </p:txBody>
      </p:sp>
      <p:sp>
        <p:nvSpPr>
          <p:cNvPr id="119" name="Google Shape;119;g7dce67e6ee_0_62"/>
          <p:cNvSpPr txBox="1"/>
          <p:nvPr/>
        </p:nvSpPr>
        <p:spPr>
          <a:xfrm>
            <a:off x="5501911" y="1768566"/>
            <a:ext cx="759900" cy="20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pic>
        <p:nvPicPr>
          <p:cNvPr id="120" name="Google Shape;120;g7dce67e6ee_0_62"/>
          <p:cNvPicPr preferRelativeResize="0"/>
          <p:nvPr/>
        </p:nvPicPr>
        <p:blipFill rotWithShape="1">
          <a:blip r:embed="rId3">
            <a:alphaModFix/>
          </a:blip>
          <a:srcRect/>
          <a:stretch/>
        </p:blipFill>
        <p:spPr>
          <a:xfrm>
            <a:off x="3838425" y="196503"/>
            <a:ext cx="8496323" cy="62477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dirty="0"/>
              <a:t>USE CASE SPECIFICATION</a:t>
            </a:r>
            <a:endParaRPr b="1" dirty="0"/>
          </a:p>
        </p:txBody>
      </p:sp>
      <p:graphicFrame>
        <p:nvGraphicFramePr>
          <p:cNvPr id="126" name="Google Shape;126;p4"/>
          <p:cNvGraphicFramePr/>
          <p:nvPr/>
        </p:nvGraphicFramePr>
        <p:xfrm>
          <a:off x="3506629" y="2560002"/>
          <a:ext cx="4754875" cy="347478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USR01 (USR stands for user)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Create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how a user become a group moderator [</a:t>
                      </a:r>
                      <a:r>
                        <a:rPr lang="en-US" sz="1200" u="none" strike="noStrike" cap="none">
                          <a:latin typeface="Calibri"/>
                          <a:ea typeface="Calibri"/>
                          <a:cs typeface="Calibri"/>
                          <a:sym typeface="Calibri"/>
                        </a:rPr>
                        <a:t>E</a:t>
                      </a:r>
                      <a:r>
                        <a:rPr lang="en-US" sz="1200" b="0" i="0" u="none" strike="noStrike" cap="none">
                          <a:solidFill>
                            <a:srgbClr val="000000"/>
                          </a:solidFill>
                          <a:latin typeface="Calibri"/>
                          <a:ea typeface="Calibri"/>
                          <a:cs typeface="Calibri"/>
                          <a:sym typeface="Calibri"/>
                        </a:rPr>
                        <a:t>xception: Group name existed] </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become a group moderator</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‘create group’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group register page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fills the required information in the page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‘create’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info</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checks duplicate, if no then next step,</a:t>
                      </a:r>
                      <a:br>
                        <a:rPr lang="en-US" sz="1200" b="0" i="0" u="none" strike="noStrike" cap="none">
                          <a:solidFill>
                            <a:srgbClr val="000000"/>
                          </a:solidFill>
                          <a:latin typeface="Calibri"/>
                          <a:ea typeface="Calibri"/>
                          <a:cs typeface="Calibri"/>
                          <a:sym typeface="Calibri"/>
                        </a:rPr>
                      </a:br>
                      <a:r>
                        <a:rPr lang="en-US" sz="1200" b="0" i="0" u="none" strike="noStrike" cap="none">
                          <a:solidFill>
                            <a:srgbClr val="000000"/>
                          </a:solidFill>
                          <a:latin typeface="Calibri"/>
                          <a:ea typeface="Calibri"/>
                          <a:cs typeface="Calibri"/>
                          <a:sym typeface="Calibri"/>
                        </a:rPr>
                        <a:t>otherwise displays error and back to step 3</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new group main page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7" name="Google Shape;127;p4"/>
          <p:cNvSpPr txBox="1">
            <a:spLocks noGrp="1"/>
          </p:cNvSpPr>
          <p:nvPr>
            <p:ph type="body" idx="1"/>
          </p:nvPr>
        </p:nvSpPr>
        <p:spPr>
          <a:xfrm>
            <a:off x="904603" y="3429000"/>
            <a:ext cx="9720000" cy="40233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33" name="Google Shape;133;p17"/>
          <p:cNvGraphicFramePr/>
          <p:nvPr/>
        </p:nvGraphicFramePr>
        <p:xfrm>
          <a:off x="3506629" y="2377122"/>
          <a:ext cx="4754875" cy="4023420"/>
        </p:xfrm>
        <a:graphic>
          <a:graphicData uri="http://schemas.openxmlformats.org/drawingml/2006/table">
            <a:tbl>
              <a:tblPr>
                <a:noFill/>
                <a:tableStyleId>{5512F2F8-8306-42BD-9DFE-2D7B68936FCC}</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USR02</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Join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This use case describe the way how a user join a specific group [Exception: </a:t>
                      </a:r>
                      <a:r>
                        <a:rPr lang="en-US" sz="1200" u="none" strike="noStrike" cap="none">
                          <a:latin typeface="Calibri"/>
                          <a:ea typeface="Calibri"/>
                          <a:cs typeface="Calibri"/>
                          <a:sym typeface="Calibri"/>
                        </a:rPr>
                        <a:t>User already in the group</a:t>
                      </a:r>
                      <a:r>
                        <a:rPr lang="en-US" sz="1200" b="0" i="0" u="none" strike="noStrike" cap="none">
                          <a:solidFill>
                            <a:srgbClr val="000000"/>
                          </a:solidFill>
                          <a:latin typeface="Calibri"/>
                          <a:ea typeface="Calibri"/>
                          <a:cs typeface="Calibri"/>
                          <a:sym typeface="Calibri"/>
                        </a:rPr>
                        <a: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invitation code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become a member of a specific group</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‘join’ button</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group join page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enters the invitation code</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code, searches the database and checks duplicate. If the code exists and is not used and user is not in the group, goes to the next step, otherwise, displays error and back to step 3</a:t>
                      </a:r>
                      <a:endParaRPr sz="1400" u="none" strike="noStrike" cap="none"/>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adds user to the group, displays the group’s member main page and removes the invitation code from database</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1966</Words>
  <Application>Microsoft Office PowerPoint</Application>
  <PresentationFormat>宽屏</PresentationFormat>
  <Paragraphs>358</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Twentieth Century</vt:lpstr>
      <vt:lpstr>Arial</vt:lpstr>
      <vt:lpstr>Garamond</vt:lpstr>
      <vt:lpstr>Arial Rounded</vt:lpstr>
      <vt:lpstr>Segoe UI</vt:lpstr>
      <vt:lpstr>Calibri</vt:lpstr>
      <vt:lpstr>Noto Sans Symbols</vt:lpstr>
      <vt:lpstr>积分</vt:lpstr>
      <vt:lpstr>CSCI-6234 ASSIGNMENT 5</vt:lpstr>
      <vt:lpstr>OUTLINE</vt:lpstr>
      <vt:lpstr>ACTORS</vt:lpstr>
      <vt:lpstr>USE CASES OF USER </vt:lpstr>
      <vt:lpstr>USE CASES OF GROUP MEMBER</vt:lpstr>
      <vt:lpstr>USE CASES OF GROUP MODERATOR</vt:lpstr>
      <vt:lpstr>USE CASE  DIAGRAM</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BI-DIRECTION  TRACEABILITY MATRIX</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PACKAGE DIAGRAM</vt:lpstr>
      <vt:lpstr>MVC - View</vt:lpstr>
      <vt:lpstr>MVC - Control</vt:lpstr>
      <vt:lpstr>CLASS DIAGRAM (MVC - Model)</vt:lpstr>
      <vt:lpstr>CLASS DIAGRAM</vt:lpstr>
      <vt:lpstr>STATE DIAGRAM OF MOVIE WATCHING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CSCI-6234 ASSIGNMENT 5</dc:title>
  <dc:creator>BWang</dc:creator>
  <cp:lastModifiedBy>BWang</cp:lastModifiedBy>
  <cp:revision>9</cp:revision>
  <dcterms:created xsi:type="dcterms:W3CDTF">2020-02-02T20:20:09Z</dcterms:created>
  <dcterms:modified xsi:type="dcterms:W3CDTF">2020-02-27T21:57:00Z</dcterms:modified>
</cp:coreProperties>
</file>