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Garamond" panose="02020404030301010803"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emmPEkpdx4jJCqXvIDT/4KIcF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FD603A-1E2A-48A7-8BB4-58C1C53B573E}">
  <a:tblStyle styleId="{C8FD603A-1E2A-48A7-8BB4-58C1C53B573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8" y="101"/>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edc1bdb5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g6edc1bdb5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edc1bdb5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6edc1bdb5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dce67e6e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7dce67e6ee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12"/>
        <p:cNvGrpSpPr/>
        <p:nvPr/>
      </p:nvGrpSpPr>
      <p:grpSpPr>
        <a:xfrm>
          <a:off x="0" y="0"/>
          <a:ext cx="0" cy="0"/>
          <a:chOff x="0" y="0"/>
          <a:chExt cx="0" cy="0"/>
        </a:xfrm>
      </p:grpSpPr>
      <p:sp>
        <p:nvSpPr>
          <p:cNvPr id="13" name="Google Shape;13;p6"/>
          <p:cNvSpPr/>
          <p:nvPr/>
        </p:nvSpPr>
        <p:spPr>
          <a:xfrm>
            <a:off x="0" y="-1"/>
            <a:ext cx="12192000" cy="4572001"/>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6"/>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16" name="Google Shape;16;p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9" name="Google Shape;19;p6"/>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3872484" y="-562355"/>
            <a:ext cx="4023360" cy="9720071"/>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15"/>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竖排标题与文本" type="vertTitleAndTx">
  <p:cSld name="VERTICAL_TITLE_AND_VERTICAL_TEXT">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rot="5400000">
            <a:off x="7334250"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body" idx="1"/>
          </p:nvPr>
        </p:nvSpPr>
        <p:spPr>
          <a:xfrm rot="5400000">
            <a:off x="2076450"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1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86" name="Google Shape;86;p16"/>
          <p:cNvCxnSpPr/>
          <p:nvPr/>
        </p:nvCxnSpPr>
        <p:spPr>
          <a:xfrm rot="10800000">
            <a:off x="10058400" y="59263"/>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 name="Google Shape;23;p7"/>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7"/>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spTree>
      <p:nvGrpSpPr>
        <p:cNvPr id="1" name="Shape 26"/>
        <p:cNvGrpSpPr/>
        <p:nvPr/>
      </p:nvGrpSpPr>
      <p:grpSpPr>
        <a:xfrm>
          <a:off x="0" y="0"/>
          <a:ext cx="0" cy="0"/>
          <a:chOff x="0" y="0"/>
          <a:chExt cx="0" cy="0"/>
        </a:xfrm>
      </p:grpSpPr>
      <p:sp>
        <p:nvSpPr>
          <p:cNvPr id="27" name="Google Shape;27;p8"/>
          <p:cNvSpPr/>
          <p:nvPr/>
        </p:nvSpPr>
        <p:spPr>
          <a:xfrm>
            <a:off x="0" y="-1"/>
            <a:ext cx="12192000" cy="4572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8"/>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464132"/>
              </a:buClr>
              <a:buSzPts val="5000"/>
              <a:buFont typeface="Twentieth Century"/>
              <a:buNone/>
              <a:defRPr sz="5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800"/>
              <a:buNone/>
              <a:defRPr sz="1800">
                <a:solidFill>
                  <a:srgbClr val="8C8B8A"/>
                </a:solidFill>
              </a:defRPr>
            </a:lvl2pPr>
            <a:lvl3pPr marL="1371600" lvl="2" indent="-228600" algn="l">
              <a:lnSpc>
                <a:spcPct val="90000"/>
              </a:lnSpc>
              <a:spcBef>
                <a:spcPts val="400"/>
              </a:spcBef>
              <a:spcAft>
                <a:spcPts val="0"/>
              </a:spcAft>
              <a:buSzPts val="1600"/>
              <a:buNone/>
              <a:defRPr sz="1600">
                <a:solidFill>
                  <a:srgbClr val="8C8B8A"/>
                </a:solidFill>
              </a:defRPr>
            </a:lvl3pPr>
            <a:lvl4pPr marL="1828800" lvl="3" indent="-228600" algn="l">
              <a:lnSpc>
                <a:spcPct val="90000"/>
              </a:lnSpc>
              <a:spcBef>
                <a:spcPts val="400"/>
              </a:spcBef>
              <a:spcAft>
                <a:spcPts val="0"/>
              </a:spcAft>
              <a:buSzPts val="1400"/>
              <a:buNone/>
              <a:defRPr sz="1400">
                <a:solidFill>
                  <a:srgbClr val="8C8B8A"/>
                </a:solidFill>
              </a:defRPr>
            </a:lvl4pPr>
            <a:lvl5pPr marL="2286000" lvl="4" indent="-228600" algn="l">
              <a:lnSpc>
                <a:spcPct val="90000"/>
              </a:lnSpc>
              <a:spcBef>
                <a:spcPts val="400"/>
              </a:spcBef>
              <a:spcAft>
                <a:spcPts val="0"/>
              </a:spcAft>
              <a:buSzPts val="1400"/>
              <a:buNone/>
              <a:defRPr sz="1400">
                <a:solidFill>
                  <a:srgbClr val="8C8B8A"/>
                </a:solidFill>
              </a:defRPr>
            </a:lvl5pPr>
            <a:lvl6pPr marL="2743200" lvl="5" indent="-228600" algn="l">
              <a:lnSpc>
                <a:spcPct val="90000"/>
              </a:lnSpc>
              <a:spcBef>
                <a:spcPts val="400"/>
              </a:spcBef>
              <a:spcAft>
                <a:spcPts val="0"/>
              </a:spcAft>
              <a:buSzPts val="1400"/>
              <a:buNone/>
              <a:defRPr sz="1400">
                <a:solidFill>
                  <a:srgbClr val="8C8B8A"/>
                </a:solidFill>
              </a:defRPr>
            </a:lvl6pPr>
            <a:lvl7pPr marL="3200400" lvl="6" indent="-228600" algn="l">
              <a:lnSpc>
                <a:spcPct val="90000"/>
              </a:lnSpc>
              <a:spcBef>
                <a:spcPts val="400"/>
              </a:spcBef>
              <a:spcAft>
                <a:spcPts val="0"/>
              </a:spcAft>
              <a:buSzPts val="1400"/>
              <a:buNone/>
              <a:defRPr sz="1400">
                <a:solidFill>
                  <a:srgbClr val="8C8B8A"/>
                </a:solidFill>
              </a:defRPr>
            </a:lvl7pPr>
            <a:lvl8pPr marL="3657600" lvl="7" indent="-228600" algn="l">
              <a:lnSpc>
                <a:spcPct val="90000"/>
              </a:lnSpc>
              <a:spcBef>
                <a:spcPts val="400"/>
              </a:spcBef>
              <a:spcAft>
                <a:spcPts val="0"/>
              </a:spcAft>
              <a:buSzPts val="1400"/>
              <a:buNone/>
              <a:defRPr sz="1400">
                <a:solidFill>
                  <a:srgbClr val="8C8B8A"/>
                </a:solidFill>
              </a:defRPr>
            </a:lvl8pPr>
            <a:lvl9pPr marL="4114800" lvl="8" indent="-228600" algn="l">
              <a:lnSpc>
                <a:spcPct val="90000"/>
              </a:lnSpc>
              <a:spcBef>
                <a:spcPts val="400"/>
              </a:spcBef>
              <a:spcAft>
                <a:spcPts val="400"/>
              </a:spcAft>
              <a:buSzPts val="1400"/>
              <a:buNone/>
              <a:defRPr sz="1400">
                <a:solidFill>
                  <a:srgbClr val="8C8B8A"/>
                </a:solidFill>
              </a:defRPr>
            </a:lvl9pPr>
          </a:lstStyle>
          <a:p>
            <a:endParaRPr/>
          </a:p>
        </p:txBody>
      </p:sp>
      <p:sp>
        <p:nvSpPr>
          <p:cNvPr id="30" name="Google Shape;30;p8"/>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33" name="Google Shape;33;p8"/>
          <p:cNvCxnSpPr/>
          <p:nvPr/>
        </p:nvCxnSpPr>
        <p:spPr>
          <a:xfrm rot="10800000">
            <a:off x="8386842" y="5264106"/>
            <a:ext cx="0" cy="914400"/>
          </a:xfrm>
          <a:prstGeom prst="straightConnector1">
            <a:avLst/>
          </a:prstGeom>
          <a:noFill/>
          <a:ln w="19050" cap="flat" cmpd="sng">
            <a:solidFill>
              <a:schemeClr val="accent3"/>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1024128"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7" name="Google Shape;37;p9"/>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9"/>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4" name="Google Shape;44;p10"/>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10"/>
          <p:cNvSpPr txBox="1">
            <a:spLocks noGrp="1"/>
          </p:cNvSpPr>
          <p:nvPr>
            <p:ph type="body" idx="3"/>
          </p:nvPr>
        </p:nvSpPr>
        <p:spPr>
          <a:xfrm>
            <a:off x="5989320"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6" name="Google Shape;46;p10"/>
          <p:cNvSpPr txBox="1">
            <a:spLocks noGrp="1"/>
          </p:cNvSpPr>
          <p:nvPr>
            <p:ph type="body" idx="4"/>
          </p:nvPr>
        </p:nvSpPr>
        <p:spPr>
          <a:xfrm>
            <a:off x="5989320"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10"/>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464132"/>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2" name="Google Shape;62;p13"/>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3" name="Google Shape;63;p13"/>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图片与标题"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4"/>
          <p:cNvSpPr>
            <a:spLocks noGrp="1"/>
          </p:cNvSpPr>
          <p:nvPr>
            <p:ph type="pic" idx="2"/>
          </p:nvPr>
        </p:nvSpPr>
        <p:spPr>
          <a:xfrm>
            <a:off x="0" y="-1"/>
            <a:ext cx="12188952" cy="4572000"/>
          </a:xfrm>
          <a:prstGeom prst="rect">
            <a:avLst/>
          </a:prstGeom>
          <a:solidFill>
            <a:srgbClr val="C3D7D7"/>
          </a:solidFill>
          <a:ln>
            <a:noFill/>
          </a:ln>
        </p:spPr>
        <p:txBody>
          <a:bodyPr spcFirstLastPara="1" wrap="square" lIns="457200" tIns="365750" rIns="45700" bIns="45700" anchor="t" anchorCtr="0">
            <a:normAutofit/>
          </a:bodyPr>
          <a:lstStyle>
            <a:lvl1pPr marR="0" lvl="0" algn="l" rtl="0">
              <a:lnSpc>
                <a:spcPct val="90000"/>
              </a:lnSpc>
              <a:spcBef>
                <a:spcPts val="1200"/>
              </a:spcBef>
              <a:spcAft>
                <a:spcPts val="0"/>
              </a:spcAft>
              <a:buClr>
                <a:schemeClr val="accent2"/>
              </a:buClr>
              <a:buSzPts val="3200"/>
              <a:buFont typeface="Twentieth Century"/>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2"/>
              </a:buClr>
              <a:buSzPts val="2800"/>
              <a:buFont typeface="Noto Sans Symbols"/>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400"/>
              </a:spcBef>
              <a:spcAft>
                <a:spcPts val="0"/>
              </a:spcAft>
              <a:buClr>
                <a:schemeClr val="accent2"/>
              </a:buClr>
              <a:buSzPts val="2400"/>
              <a:buFont typeface="Noto Sans Symbols"/>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2"/>
              </a:buClr>
              <a:buSzPts val="2000"/>
              <a:buFont typeface="Noto Sans Symbols"/>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9" name="Google Shape;69;p14"/>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464132"/>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0" name="Google Shape;70;p14"/>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73" name="Google Shape;73;p14"/>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464132"/>
              </a:buClr>
              <a:buSzPts val="5000"/>
              <a:buFont typeface="Twentieth Century"/>
              <a:buNone/>
              <a:defRPr sz="5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2"/>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5"/>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5"/>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46413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464132"/>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1" name="Google Shape;11;p5"/>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bbbbw/CSCI6234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484068" y="4739552"/>
            <a:ext cx="7772400" cy="705900"/>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464132"/>
              </a:buClr>
              <a:buSzPts val="4000"/>
              <a:buFont typeface="Arial Rounded"/>
              <a:buNone/>
            </a:pPr>
            <a:r>
              <a:rPr lang="en-US" b="1" dirty="0">
                <a:latin typeface="Arial Rounded"/>
                <a:ea typeface="Arial Rounded"/>
                <a:cs typeface="Arial Rounded"/>
                <a:sym typeface="Arial Rounded"/>
              </a:rPr>
              <a:t>CSCI-6234 ASSIGNMENT 2</a:t>
            </a:r>
            <a:endParaRPr b="1" dirty="0">
              <a:latin typeface="Arial Rounded"/>
              <a:ea typeface="Arial Rounded"/>
              <a:cs typeface="Arial Rounded"/>
              <a:sym typeface="Arial Rounded"/>
            </a:endParaRPr>
          </a:p>
        </p:txBody>
      </p:sp>
      <p:sp>
        <p:nvSpPr>
          <p:cNvPr id="92" name="Google Shape;92;p1"/>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800"/>
              <a:buNone/>
            </a:pPr>
            <a:r>
              <a:rPr lang="en-US" sz="2800"/>
              <a:t>Use case model</a:t>
            </a:r>
            <a:endParaRPr sz="2800"/>
          </a:p>
        </p:txBody>
      </p:sp>
      <p:sp>
        <p:nvSpPr>
          <p:cNvPr id="93" name="Google Shape;93;p1"/>
          <p:cNvSpPr/>
          <p:nvPr/>
        </p:nvSpPr>
        <p:spPr>
          <a:xfrm>
            <a:off x="2932295" y="5535942"/>
            <a:ext cx="6096000" cy="65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Garamond"/>
                <a:ea typeface="Garamond"/>
                <a:cs typeface="Garamond"/>
                <a:sym typeface="Garamond"/>
              </a:rPr>
              <a:t>Team: CSCI 6234 – Team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20"/>
              </a:spcBef>
              <a:spcAft>
                <a:spcPts val="0"/>
              </a:spcAft>
              <a:buClr>
                <a:srgbClr val="000000"/>
              </a:buClr>
              <a:buSzPts val="1400"/>
              <a:buFont typeface="Arial"/>
              <a:buNone/>
            </a:pPr>
            <a:r>
              <a:rPr lang="en-US" sz="1400" b="0" i="0" u="none" strike="noStrike" cap="none">
                <a:solidFill>
                  <a:srgbClr val="000000"/>
                </a:solidFill>
                <a:latin typeface="Garamond"/>
                <a:ea typeface="Garamond"/>
                <a:cs typeface="Garamond"/>
                <a:sym typeface="Garamond"/>
              </a:rPr>
              <a:t>Member: Binren Wang, Zhechao Wang, Zemao Song</a:t>
            </a:r>
            <a:endParaRPr sz="1400" b="0" i="0" u="none" strike="noStrike" cap="none">
              <a:solidFill>
                <a:srgbClr val="000000"/>
              </a:solidFill>
              <a:latin typeface="Garamond"/>
              <a:ea typeface="Garamond"/>
              <a:cs typeface="Garamond"/>
              <a:sym typeface="Garamond"/>
            </a:endParaRPr>
          </a:p>
          <a:p>
            <a:pPr marL="0" marR="0" lvl="0" indent="0" algn="l" rtl="0">
              <a:lnSpc>
                <a:spcPct val="100000"/>
              </a:lnSpc>
              <a:spcBef>
                <a:spcPts val="1020"/>
              </a:spcBef>
              <a:spcAft>
                <a:spcPts val="0"/>
              </a:spcAft>
              <a:buClr>
                <a:srgbClr val="000000"/>
              </a:buClr>
              <a:buSzPts val="1400"/>
              <a:buFont typeface="Arial"/>
              <a:buNone/>
            </a:pPr>
            <a:r>
              <a:rPr lang="en-US" sz="1400" b="0" i="0" u="none" strike="noStrike" cap="none">
                <a:solidFill>
                  <a:srgbClr val="000000"/>
                </a:solidFill>
                <a:latin typeface="Garamond"/>
                <a:ea typeface="Garamond"/>
                <a:cs typeface="Garamond"/>
                <a:sym typeface="Garamond"/>
              </a:rPr>
              <a:t>GitHub Url: </a:t>
            </a:r>
            <a:r>
              <a:rPr lang="en-US" sz="1100" b="0" i="0" u="sng" strike="noStrike" cap="none">
                <a:solidFill>
                  <a:schemeClr val="hlink"/>
                </a:solidFill>
                <a:latin typeface="Arial"/>
                <a:ea typeface="Arial"/>
                <a:cs typeface="Arial"/>
                <a:sym typeface="Arial"/>
                <a:hlinkClick r:id="rId3"/>
              </a:rPr>
              <a:t>https://github.com/bbbbbw/CSCI6234_Project</a:t>
            </a:r>
            <a:endParaRPr sz="1400" b="0" i="0" u="none" strike="noStrike" cap="none">
              <a:solidFill>
                <a:srgbClr val="000000"/>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50" name="Google Shape;150;p19"/>
          <p:cNvGraphicFramePr/>
          <p:nvPr/>
        </p:nvGraphicFramePr>
        <p:xfrm>
          <a:off x="3506629" y="2513348"/>
          <a:ext cx="4754875" cy="3474780"/>
        </p:xfrm>
        <a:graphic>
          <a:graphicData uri="http://schemas.openxmlformats.org/drawingml/2006/table">
            <a:tbl>
              <a:tblPr>
                <a:noFill/>
                <a:tableStyleId>{C8FD603A-1E2A-48A7-8BB4-58C1C53B573E}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MB02</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Watch Trailer</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group member watches the trailer of a certain movie populated by the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a specific movie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pops out a video window</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‘trailer’ button the on the page of a movie populated by the group moderator</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pops out the trailer video window of the movie and starts playing</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1" name="Google Shape;151;p19"/>
          <p:cNvSpPr txBox="1">
            <a:spLocks noGrp="1"/>
          </p:cNvSpPr>
          <p:nvPr>
            <p:ph type="body" idx="1"/>
          </p:nvPr>
        </p:nvSpPr>
        <p:spPr>
          <a:xfrm>
            <a:off x="1024128" y="2286000"/>
            <a:ext cx="9720071" cy="402336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57" name="Google Shape;157;p20"/>
          <p:cNvGraphicFramePr/>
          <p:nvPr/>
        </p:nvGraphicFramePr>
        <p:xfrm>
          <a:off x="3506629" y="2513348"/>
          <a:ext cx="4754875" cy="3474780"/>
        </p:xfrm>
        <a:graphic>
          <a:graphicData uri="http://schemas.openxmlformats.org/drawingml/2006/table">
            <a:tbl>
              <a:tblPr>
                <a:noFill/>
                <a:tableStyleId>{C8FD603A-1E2A-48A7-8BB4-58C1C53B573E}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MB03</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Pull Reviews</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group member see the reviews of a certain movie populated by the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a specific movie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displays movie reviews</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goes to the ‘review’ section of the page of a movie populated by the group moderator</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reviews of the movie in the section</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8" name="Google Shape;158;p20"/>
          <p:cNvSpPr txBox="1">
            <a:spLocks noGrp="1"/>
          </p:cNvSpPr>
          <p:nvPr>
            <p:ph type="body" idx="1"/>
          </p:nvPr>
        </p:nvSpPr>
        <p:spPr>
          <a:xfrm>
            <a:off x="1024128" y="2286000"/>
            <a:ext cx="9720071" cy="402336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64" name="Google Shape;164;p21"/>
          <p:cNvGraphicFramePr/>
          <p:nvPr/>
        </p:nvGraphicFramePr>
        <p:xfrm>
          <a:off x="3506724" y="2330468"/>
          <a:ext cx="4754875" cy="4023420"/>
        </p:xfrm>
        <a:graphic>
          <a:graphicData uri="http://schemas.openxmlformats.org/drawingml/2006/table">
            <a:tbl>
              <a:tblPr>
                <a:noFill/>
                <a:tableStyleId>{C8FD603A-1E2A-48A7-8BB4-58C1C53B573E}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MB04</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Pull Group Movie List</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group member search and/or browse the movie list populated by the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member main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displays required movies in the movie list</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‘movie list’ button </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pops out the whole movie list populated by the group moderator</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could enter keywords and click ‘search’ button</a:t>
                      </a:r>
                      <a:endParaRPr sz="12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pops out part of movie list according to the keywords provided by the group member</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65" name="Google Shape;165;p21"/>
          <p:cNvSpPr txBox="1">
            <a:spLocks noGrp="1"/>
          </p:cNvSpPr>
          <p:nvPr>
            <p:ph type="body" idx="1"/>
          </p:nvPr>
        </p:nvSpPr>
        <p:spPr>
          <a:xfrm>
            <a:off x="1024129" y="2330468"/>
            <a:ext cx="9720071" cy="402336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71" name="Google Shape;171;p22"/>
          <p:cNvGraphicFramePr/>
          <p:nvPr/>
        </p:nvGraphicFramePr>
        <p:xfrm>
          <a:off x="2607318" y="2084832"/>
          <a:ext cx="6553500" cy="4042830"/>
        </p:xfrm>
        <a:graphic>
          <a:graphicData uri="http://schemas.openxmlformats.org/drawingml/2006/table">
            <a:tbl>
              <a:tblPr>
                <a:noFill/>
                <a:tableStyleId>{C8FD603A-1E2A-48A7-8BB4-58C1C53B573E}</a:tableStyleId>
              </a:tblPr>
              <a:tblGrid>
                <a:gridCol w="1764400">
                  <a:extLst>
                    <a:ext uri="{9D8B030D-6E8A-4147-A177-3AD203B41FA5}">
                      <a16:colId xmlns:a16="http://schemas.microsoft.com/office/drawing/2014/main" val="20000"/>
                    </a:ext>
                  </a:extLst>
                </a:gridCol>
                <a:gridCol w="4789100">
                  <a:extLst>
                    <a:ext uri="{9D8B030D-6E8A-4147-A177-3AD203B41FA5}">
                      <a16:colId xmlns:a16="http://schemas.microsoft.com/office/drawing/2014/main" val="20001"/>
                    </a:ext>
                  </a:extLst>
                </a:gridCol>
              </a:tblGrid>
              <a:tr h="25905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MB05</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5905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Vote For Event</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4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group member votes for movies they want and do not want to watch in a specific movie watching event created by the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98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member main page</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At least an active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905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System records the votes</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739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‘active event’ button of the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pops out all the events created by the moderator which member could vote for</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a certain event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displays the voting area for the event consists of the movie list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‘for’ or ‘against’ button of one or more movies</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records the voting result into database</a:t>
                      </a:r>
                      <a:endParaRPr sz="1200" b="1"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2" name="Google Shape;172;p22"/>
          <p:cNvSpPr txBox="1">
            <a:spLocks noGrp="1"/>
          </p:cNvSpPr>
          <p:nvPr>
            <p:ph type="body" idx="1"/>
          </p:nvPr>
        </p:nvSpPr>
        <p:spPr>
          <a:xfrm>
            <a:off x="1024033" y="2239028"/>
            <a:ext cx="9720071" cy="402336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78" name="Google Shape;178;p23"/>
          <p:cNvGraphicFramePr/>
          <p:nvPr/>
        </p:nvGraphicFramePr>
        <p:xfrm>
          <a:off x="3506629" y="2651442"/>
          <a:ext cx="4754875" cy="3291900"/>
        </p:xfrm>
        <a:graphic>
          <a:graphicData uri="http://schemas.openxmlformats.org/drawingml/2006/table">
            <a:tbl>
              <a:tblPr>
                <a:noFill/>
                <a:tableStyleId>{C8FD603A-1E2A-48A7-8BB4-58C1C53B573E}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MR01 (MR stands for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Invitation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group moderator generate an invitation hash code, so that moderator can give it to someone let them join his/her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is a group moderator</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New invitation code for this group generated</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moderator opens its group manage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moderator clicks ‘invite’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generates a new hash code for invitation, adds it to the database, and displays the hash code for copy</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84" name="Google Shape;184;p24"/>
          <p:cNvGraphicFramePr/>
          <p:nvPr/>
        </p:nvGraphicFramePr>
        <p:xfrm>
          <a:off x="2329805" y="2187599"/>
          <a:ext cx="7108700" cy="4220115"/>
        </p:xfrm>
        <a:graphic>
          <a:graphicData uri="http://schemas.openxmlformats.org/drawingml/2006/table">
            <a:tbl>
              <a:tblPr>
                <a:noFill/>
                <a:tableStyleId>{C8FD603A-1E2A-48A7-8BB4-58C1C53B573E}</a:tableStyleId>
              </a:tblPr>
              <a:tblGrid>
                <a:gridCol w="1913875">
                  <a:extLst>
                    <a:ext uri="{9D8B030D-6E8A-4147-A177-3AD203B41FA5}">
                      <a16:colId xmlns:a16="http://schemas.microsoft.com/office/drawing/2014/main" val="20000"/>
                    </a:ext>
                  </a:extLst>
                </a:gridCol>
                <a:gridCol w="5194825">
                  <a:extLst>
                    <a:ext uri="{9D8B030D-6E8A-4147-A177-3AD203B41FA5}">
                      <a16:colId xmlns:a16="http://schemas.microsoft.com/office/drawing/2014/main" val="20001"/>
                    </a:ext>
                  </a:extLst>
                </a:gridCol>
              </a:tblGrid>
              <a:tr h="2320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MR02</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20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Pull Movie List</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152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describes the process how moderator can get a movie list, that moderator can pick some movies to populate the group list</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152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Moderator is on the group manage main page</a:t>
                      </a:r>
                      <a:endParaRPr sz="1200" b="0" i="0" u="none" strike="noStrike" cap="none">
                        <a:solidFill>
                          <a:srgbClr val="000000"/>
                        </a:solidFill>
                        <a:latin typeface="Noto Sans Symbols"/>
                        <a:ea typeface="Noto Sans Symbols"/>
                        <a:cs typeface="Noto Sans Symbols"/>
                        <a:sym typeface="Noto Sans Symbols"/>
                      </a:endParaRPr>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320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Moderator see a clickable movie list</a:t>
                      </a:r>
                      <a:endParaRPr sz="1200" b="0" i="0" u="none" strike="noStrike" cap="none">
                        <a:solidFill>
                          <a:srgbClr val="000000"/>
                        </a:solidFill>
                        <a:latin typeface="Noto Sans Symbols"/>
                        <a:ea typeface="Noto Sans Symbols"/>
                        <a:cs typeface="Noto Sans Symbols"/>
                        <a:sym typeface="Noto Sans Symbols"/>
                      </a:endParaRPr>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24345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800" u="none" strike="noStrike" cap="none"/>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displays a search bar and a ‘generate’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‘generate’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requests a list of movies by popularity from API</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handles the received data, and displays them as a clickable list for moderator</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enter a key word in search bar, and click ‘search’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request, and requests a list of movies by the keyword movie search from API</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handles the received data, and displays them as a clickable list for moderator</a:t>
                      </a:r>
                      <a:endParaRPr/>
                    </a:p>
                  </a:txBody>
                  <a:tcPr marL="58025" marR="58025" marT="38675" marB="386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90" name="Google Shape;190;p25"/>
          <p:cNvGraphicFramePr/>
          <p:nvPr/>
        </p:nvGraphicFramePr>
        <p:xfrm>
          <a:off x="3507004" y="2285725"/>
          <a:ext cx="4754125" cy="4023420"/>
        </p:xfrm>
        <a:graphic>
          <a:graphicData uri="http://schemas.openxmlformats.org/drawingml/2006/table">
            <a:tbl>
              <a:tblPr>
                <a:noFill/>
                <a:tableStyleId>{C8FD603A-1E2A-48A7-8BB4-58C1C53B573E}</a:tableStyleId>
              </a:tblPr>
              <a:tblGrid>
                <a:gridCol w="1279950">
                  <a:extLst>
                    <a:ext uri="{9D8B030D-6E8A-4147-A177-3AD203B41FA5}">
                      <a16:colId xmlns:a16="http://schemas.microsoft.com/office/drawing/2014/main" val="20000"/>
                    </a:ext>
                  </a:extLst>
                </a:gridCol>
                <a:gridCol w="3474175">
                  <a:extLst>
                    <a:ext uri="{9D8B030D-6E8A-4147-A177-3AD203B41FA5}">
                      <a16:colId xmlns:a16="http://schemas.microsoft.com/office/drawing/2014/main" val="20001"/>
                    </a:ext>
                  </a:extLst>
                </a:gridCol>
              </a:tblGrid>
              <a:tr h="2742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MR03</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42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Populate Group Movie List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2282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describes the method how moderator can add a movie to the group list. So after that, all group members can see that movie information on group member page.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99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 </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 movie list is displayed</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42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 new movie is in the group list</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7370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a movie in the movie list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displays the movie information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Once moderator finds a movie preferred, clicks ‘add’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adds the movie information into the database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These steps can be done multiple times until moderator closes the movie list</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91" name="Google Shape;191;p25"/>
          <p:cNvSpPr txBox="1">
            <a:spLocks noGrp="1"/>
          </p:cNvSpPr>
          <p:nvPr>
            <p:ph type="body" idx="1"/>
          </p:nvPr>
        </p:nvSpPr>
        <p:spPr>
          <a:xfrm>
            <a:off x="1024128" y="4020681"/>
            <a:ext cx="184731" cy="553998"/>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97" name="Google Shape;197;p26"/>
          <p:cNvGraphicFramePr/>
          <p:nvPr/>
        </p:nvGraphicFramePr>
        <p:xfrm>
          <a:off x="3506629" y="2468562"/>
          <a:ext cx="4754875" cy="3657660"/>
        </p:xfrm>
        <a:graphic>
          <a:graphicData uri="http://schemas.openxmlformats.org/drawingml/2006/table">
            <a:tbl>
              <a:tblPr>
                <a:noFill/>
                <a:tableStyleId>{C8FD603A-1E2A-48A7-8BB4-58C1C53B573E}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MR04</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Create Movie Watching Event</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describes how moderator can start a movie watch event. So all group member can see it in their member page and go to the theater at that moment </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 </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main group manage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 movie watching event start</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’watch event’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request, and displays a window asking moderator to fill the event date and time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fills the information and clicks ‘create’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request, and adds the event to the database</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203" name="Google Shape;203;p27"/>
          <p:cNvGraphicFramePr/>
          <p:nvPr/>
        </p:nvGraphicFramePr>
        <p:xfrm>
          <a:off x="1711129" y="2084832"/>
          <a:ext cx="8346075" cy="4421195"/>
        </p:xfrm>
        <a:graphic>
          <a:graphicData uri="http://schemas.openxmlformats.org/drawingml/2006/table">
            <a:tbl>
              <a:tblPr>
                <a:noFill/>
                <a:tableStyleId>{C8FD603A-1E2A-48A7-8BB4-58C1C53B573E}</a:tableStyleId>
              </a:tblPr>
              <a:tblGrid>
                <a:gridCol w="2247025">
                  <a:extLst>
                    <a:ext uri="{9D8B030D-6E8A-4147-A177-3AD203B41FA5}">
                      <a16:colId xmlns:a16="http://schemas.microsoft.com/office/drawing/2014/main" val="20000"/>
                    </a:ext>
                  </a:extLst>
                </a:gridCol>
                <a:gridCol w="6099050">
                  <a:extLst>
                    <a:ext uri="{9D8B030D-6E8A-4147-A177-3AD203B41FA5}">
                      <a16:colId xmlns:a16="http://schemas.microsoft.com/office/drawing/2014/main" val="20001"/>
                    </a:ext>
                  </a:extLst>
                </a:gridCol>
              </a:tblGrid>
              <a:tr h="177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MR05</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77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Create Voting Event</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072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describes how moderator can start a movie voting event. Once a voting event starts, all group member can see it and join the event. And the event history will be recorded and available for review to all group members.</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41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main group manage page</a:t>
                      </a:r>
                      <a:endParaRPr sz="1200" b="0" i="0" u="none" strike="noStrike" cap="none">
                        <a:solidFill>
                          <a:srgbClr val="000000"/>
                        </a:solidFill>
                        <a:latin typeface="Noto Sans Symbols"/>
                        <a:ea typeface="Noto Sans Symbols"/>
                        <a:cs typeface="Noto Sans Symbols"/>
                        <a:sym typeface="Noto Sans Symbols"/>
                      </a:endParaRPr>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77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An active movie voting event starts</a:t>
                      </a:r>
                      <a:endParaRPr sz="1200" b="0" i="0" u="none" strike="noStrike" cap="none">
                        <a:solidFill>
                          <a:srgbClr val="000000"/>
                        </a:solidFill>
                        <a:latin typeface="Noto Sans Symbols"/>
                        <a:ea typeface="Noto Sans Symbols"/>
                        <a:cs typeface="Noto Sans Symbols"/>
                        <a:sym typeface="Noto Sans Symbols"/>
                      </a:endParaRPr>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425475">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‘create voting event’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display a window ask moderator to fill the event information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 button in the window</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display the search bar</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enters the keyword in the search bar, and clicks the ‘search’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 and request movie data via keyword movie search from API</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handles the data, and display the list of movies as search result under the search bar</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 near the movie name to add it to the event movie list </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Search process can be done multiple time until moderator closes the search bar</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selects the event start time, end time and the related movie watching event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Moderator clicks ‘start’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requests, and adds the event to the database</a:t>
                      </a:r>
                      <a:endParaRPr/>
                    </a:p>
                  </a:txBody>
                  <a:tcPr marL="44375" marR="44375" marT="29575" marB="2957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ACTORS</a:t>
            </a:r>
            <a:endParaRPr b="1">
              <a:latin typeface="Arial Rounded"/>
              <a:ea typeface="Arial Rounded"/>
              <a:cs typeface="Arial Rounded"/>
              <a:sym typeface="Arial Rounded"/>
            </a:endParaRPr>
          </a:p>
        </p:txBody>
      </p:sp>
      <p:sp>
        <p:nvSpPr>
          <p:cNvPr id="99" name="Google Shape;99;p2"/>
          <p:cNvSpPr txBox="1">
            <a:spLocks noGrp="1"/>
          </p:cNvSpPr>
          <p:nvPr>
            <p:ph type="body" idx="1"/>
          </p:nvPr>
        </p:nvSpPr>
        <p:spPr>
          <a:xfrm>
            <a:off x="1525647" y="2267338"/>
            <a:ext cx="8717034" cy="3990600"/>
          </a:xfrm>
          <a:prstGeom prst="rect">
            <a:avLst/>
          </a:prstGeom>
          <a:noFill/>
          <a:ln>
            <a:noFill/>
          </a:ln>
        </p:spPr>
        <p:txBody>
          <a:bodyPr spcFirstLastPara="1" wrap="square" lIns="45700" tIns="45700" rIns="45700" bIns="45700" anchor="t" anchorCtr="0">
            <a:normAutofit/>
          </a:bodyPr>
          <a:lstStyle/>
          <a:p>
            <a:pPr marL="457200" lvl="0" indent="-317500" algn="l" rtl="0">
              <a:lnSpc>
                <a:spcPct val="90000"/>
              </a:lnSpc>
              <a:spcBef>
                <a:spcPts val="0"/>
              </a:spcBef>
              <a:spcAft>
                <a:spcPts val="0"/>
              </a:spcAft>
              <a:buSzPts val="2200"/>
              <a:buFont typeface="Twentieth Century"/>
              <a:buNone/>
            </a:pPr>
            <a:endParaRPr/>
          </a:p>
          <a:p>
            <a:pPr marL="457200" lvl="0" indent="-457200" algn="l" rtl="0">
              <a:lnSpc>
                <a:spcPct val="90000"/>
              </a:lnSpc>
              <a:spcBef>
                <a:spcPts val="1400"/>
              </a:spcBef>
              <a:spcAft>
                <a:spcPts val="0"/>
              </a:spcAft>
              <a:buSzPts val="2200"/>
              <a:buFont typeface="Twentieth Century"/>
              <a:buAutoNum type="arabicPeriod"/>
            </a:pPr>
            <a:r>
              <a:rPr lang="en-US" sz="2400" b="1" i="1">
                <a:latin typeface="Calibri"/>
                <a:ea typeface="Calibri"/>
                <a:cs typeface="Calibri"/>
                <a:sym typeface="Calibri"/>
              </a:rPr>
              <a:t>Normal User</a:t>
            </a:r>
            <a:r>
              <a:rPr lang="en-US" sz="2400">
                <a:latin typeface="Calibri"/>
                <a:ea typeface="Calibri"/>
                <a:cs typeface="Calibri"/>
                <a:sym typeface="Calibri"/>
              </a:rPr>
              <a:t>: Elementary user of the system. </a:t>
            </a:r>
            <a:endParaRPr sz="2400">
              <a:latin typeface="Calibri"/>
              <a:ea typeface="Calibri"/>
              <a:cs typeface="Calibri"/>
              <a:sym typeface="Calibri"/>
            </a:endParaRPr>
          </a:p>
          <a:p>
            <a:pPr marL="457200" lvl="0" indent="-457200" algn="l" rtl="0">
              <a:lnSpc>
                <a:spcPct val="90000"/>
              </a:lnSpc>
              <a:spcBef>
                <a:spcPts val="1400"/>
              </a:spcBef>
              <a:spcAft>
                <a:spcPts val="0"/>
              </a:spcAft>
              <a:buSzPts val="2200"/>
              <a:buFont typeface="Twentieth Century"/>
              <a:buAutoNum type="arabicPeriod"/>
            </a:pPr>
            <a:r>
              <a:rPr lang="en-US" sz="2400" b="1" i="1">
                <a:latin typeface="Calibri"/>
                <a:ea typeface="Calibri"/>
                <a:cs typeface="Calibri"/>
                <a:sym typeface="Calibri"/>
              </a:rPr>
              <a:t>Group Member</a:t>
            </a:r>
            <a:r>
              <a:rPr lang="en-US" sz="2400">
                <a:latin typeface="Calibri"/>
                <a:ea typeface="Calibri"/>
                <a:cs typeface="Calibri"/>
                <a:sym typeface="Calibri"/>
              </a:rPr>
              <a:t>: Participants of a movie watcher group. Subclass of normal user.</a:t>
            </a:r>
            <a:endParaRPr sz="2400">
              <a:latin typeface="Calibri"/>
              <a:ea typeface="Calibri"/>
              <a:cs typeface="Calibri"/>
              <a:sym typeface="Calibri"/>
            </a:endParaRPr>
          </a:p>
          <a:p>
            <a:pPr marL="457200" lvl="0" indent="-457200" algn="l" rtl="0">
              <a:lnSpc>
                <a:spcPct val="90000"/>
              </a:lnSpc>
              <a:spcBef>
                <a:spcPts val="1400"/>
              </a:spcBef>
              <a:spcAft>
                <a:spcPts val="0"/>
              </a:spcAft>
              <a:buSzPts val="2200"/>
              <a:buFont typeface="Twentieth Century"/>
              <a:buAutoNum type="arabicPeriod"/>
            </a:pPr>
            <a:r>
              <a:rPr lang="en-US" sz="2400" b="1" i="1">
                <a:latin typeface="Calibri"/>
                <a:ea typeface="Calibri"/>
                <a:cs typeface="Calibri"/>
                <a:sym typeface="Calibri"/>
              </a:rPr>
              <a:t>Group Moderator</a:t>
            </a:r>
            <a:r>
              <a:rPr lang="en-US" sz="2400">
                <a:latin typeface="Calibri"/>
                <a:ea typeface="Calibri"/>
                <a:cs typeface="Calibri"/>
                <a:sym typeface="Calibri"/>
              </a:rPr>
              <a:t>: Organizer of a movie watcher group. Subclass of group member.</a:t>
            </a:r>
            <a:endParaRPr sz="2400">
              <a:latin typeface="Calibri"/>
              <a:ea typeface="Calibri"/>
              <a:cs typeface="Calibri"/>
              <a:sym typeface="Calibri"/>
            </a:endParaRPr>
          </a:p>
          <a:p>
            <a:pPr marL="0" lvl="0" indent="0" algn="l" rtl="0">
              <a:lnSpc>
                <a:spcPct val="90000"/>
              </a:lnSpc>
              <a:spcBef>
                <a:spcPts val="1400"/>
              </a:spcBef>
              <a:spcAft>
                <a:spcPts val="0"/>
              </a:spcAft>
              <a:buSzPts val="1800"/>
              <a:buNone/>
            </a:pPr>
            <a:endParaRPr/>
          </a:p>
          <a:p>
            <a:pPr marL="457200" lvl="0" indent="-317500" algn="l" rtl="0">
              <a:lnSpc>
                <a:spcPct val="90000"/>
              </a:lnSpc>
              <a:spcBef>
                <a:spcPts val="1400"/>
              </a:spcBef>
              <a:spcAft>
                <a:spcPts val="0"/>
              </a:spcAft>
              <a:buSzPts val="2200"/>
              <a:buFont typeface="Twentieth Century"/>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1024125" y="585225"/>
            <a:ext cx="104949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CASES OF NORMAL USER </a:t>
            </a:r>
            <a:endParaRPr b="1">
              <a:latin typeface="Arial Rounded"/>
              <a:ea typeface="Arial Rounded"/>
              <a:cs typeface="Arial Rounded"/>
              <a:sym typeface="Arial Rounded"/>
            </a:endParaRPr>
          </a:p>
        </p:txBody>
      </p:sp>
      <p:sp>
        <p:nvSpPr>
          <p:cNvPr id="105" name="Google Shape;105;p3"/>
          <p:cNvSpPr txBox="1">
            <a:spLocks noGrp="1"/>
          </p:cNvSpPr>
          <p:nvPr>
            <p:ph type="body" idx="1"/>
          </p:nvPr>
        </p:nvSpPr>
        <p:spPr>
          <a:xfrm>
            <a:off x="3798963" y="2084925"/>
            <a:ext cx="4236098" cy="4449600"/>
          </a:xfrm>
          <a:prstGeom prst="rect">
            <a:avLst/>
          </a:prstGeom>
          <a:noFill/>
          <a:ln>
            <a:noFill/>
          </a:ln>
        </p:spPr>
        <p:txBody>
          <a:bodyPr spcFirstLastPara="1" wrap="square" lIns="45700" tIns="45700" rIns="45700" bIns="45700" anchor="t" anchorCtr="0">
            <a:normAutofit/>
          </a:bodyPr>
          <a:lstStyle/>
          <a:p>
            <a:pPr marL="457200" lvl="0" indent="-457200" algn="l" rtl="0">
              <a:lnSpc>
                <a:spcPct val="90000"/>
              </a:lnSpc>
              <a:spcBef>
                <a:spcPts val="0"/>
              </a:spcBef>
              <a:spcAft>
                <a:spcPts val="0"/>
              </a:spcAft>
              <a:buSzPts val="2035"/>
              <a:buFont typeface="Arial"/>
              <a:buAutoNum type="arabicPeriod"/>
            </a:pPr>
            <a:r>
              <a:rPr lang="en-US" sz="2400" b="1" i="1">
                <a:solidFill>
                  <a:srgbClr val="000000"/>
                </a:solidFill>
                <a:latin typeface="Calibri"/>
                <a:ea typeface="Calibri"/>
                <a:cs typeface="Calibri"/>
                <a:sym typeface="Calibri"/>
              </a:rPr>
              <a:t>Create Group</a:t>
            </a:r>
            <a:r>
              <a:rPr lang="en-US" sz="2400">
                <a:latin typeface="Calibri"/>
                <a:ea typeface="Calibri"/>
                <a:cs typeface="Calibri"/>
                <a:sym typeface="Calibri"/>
              </a:rPr>
              <a:t>: Create a group </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solidFill>
                  <a:srgbClr val="000000"/>
                </a:solidFill>
                <a:latin typeface="Calibri"/>
                <a:ea typeface="Calibri"/>
                <a:cs typeface="Calibri"/>
                <a:sym typeface="Calibri"/>
              </a:rPr>
              <a:t>Join Group</a:t>
            </a:r>
            <a:r>
              <a:rPr lang="en-US" sz="2400">
                <a:latin typeface="Calibri"/>
                <a:ea typeface="Calibri"/>
                <a:cs typeface="Calibri"/>
                <a:sym typeface="Calibri"/>
              </a:rPr>
              <a:t>: Join a group</a:t>
            </a:r>
            <a:endParaRPr sz="2400">
              <a:latin typeface="Calibri"/>
              <a:ea typeface="Calibri"/>
              <a:cs typeface="Calibri"/>
              <a:sym typeface="Calibri"/>
            </a:endParaRPr>
          </a:p>
          <a:p>
            <a:pPr marL="457200" lvl="0" indent="-327977" algn="l" rtl="0">
              <a:lnSpc>
                <a:spcPct val="90000"/>
              </a:lnSpc>
              <a:spcBef>
                <a:spcPts val="1400"/>
              </a:spcBef>
              <a:spcAft>
                <a:spcPts val="0"/>
              </a:spcAft>
              <a:buSzPts val="2035"/>
              <a:buFont typeface="Twentieth Century"/>
              <a:buNone/>
            </a:pP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6edc1bdb5e_0_1"/>
          <p:cNvSpPr txBox="1">
            <a:spLocks noGrp="1"/>
          </p:cNvSpPr>
          <p:nvPr>
            <p:ph type="title"/>
          </p:nvPr>
        </p:nvSpPr>
        <p:spPr>
          <a:xfrm>
            <a:off x="1024125" y="585225"/>
            <a:ext cx="105351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CASES OF GROUP MEMBER</a:t>
            </a:r>
            <a:endParaRPr b="1">
              <a:latin typeface="Arial Rounded"/>
              <a:ea typeface="Arial Rounded"/>
              <a:cs typeface="Arial Rounded"/>
              <a:sym typeface="Arial Rounded"/>
            </a:endParaRPr>
          </a:p>
        </p:txBody>
      </p:sp>
      <p:sp>
        <p:nvSpPr>
          <p:cNvPr id="111" name="Google Shape;111;g6edc1bdb5e_0_1"/>
          <p:cNvSpPr txBox="1">
            <a:spLocks noGrp="1"/>
          </p:cNvSpPr>
          <p:nvPr>
            <p:ph type="body" idx="1"/>
          </p:nvPr>
        </p:nvSpPr>
        <p:spPr>
          <a:xfrm>
            <a:off x="2758909" y="2084925"/>
            <a:ext cx="7065531" cy="4449600"/>
          </a:xfrm>
          <a:prstGeom prst="rect">
            <a:avLst/>
          </a:prstGeom>
          <a:noFill/>
          <a:ln>
            <a:noFill/>
          </a:ln>
        </p:spPr>
        <p:txBody>
          <a:bodyPr spcFirstLastPara="1" wrap="square" lIns="45700" tIns="45700" rIns="45700" bIns="45700" anchor="t" anchorCtr="0">
            <a:noAutofit/>
          </a:bodyPr>
          <a:lstStyle/>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Unsubscription</a:t>
            </a:r>
            <a:r>
              <a:rPr lang="en-US" sz="2400">
                <a:latin typeface="Calibri"/>
                <a:ea typeface="Calibri"/>
                <a:cs typeface="Calibri"/>
                <a:sym typeface="Calibri"/>
              </a:rPr>
              <a:t>: Unsubscribe from a group</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Watch Trailer</a:t>
            </a:r>
            <a:r>
              <a:rPr lang="en-US" sz="2400">
                <a:latin typeface="Calibri"/>
                <a:ea typeface="Calibri"/>
                <a:cs typeface="Calibri"/>
                <a:sym typeface="Calibri"/>
              </a:rPr>
              <a:t>: Watch the trailer of the movies populated by the moderator</a:t>
            </a:r>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Pull Reviews</a:t>
            </a:r>
            <a:r>
              <a:rPr lang="en-US" sz="2400">
                <a:latin typeface="Calibri"/>
                <a:ea typeface="Calibri"/>
                <a:cs typeface="Calibri"/>
                <a:sym typeface="Calibri"/>
              </a:rPr>
              <a:t>: See movie reviews of the movies populated by the moderator</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Pull Group Movie List</a:t>
            </a:r>
            <a:r>
              <a:rPr lang="en-US" sz="2400">
                <a:latin typeface="Calibri"/>
                <a:ea typeface="Calibri"/>
                <a:cs typeface="Calibri"/>
                <a:sym typeface="Calibri"/>
              </a:rPr>
              <a:t>: Search and browse the movies populated by the moderator</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Arial"/>
              <a:buAutoNum type="arabicPeriod"/>
            </a:pPr>
            <a:r>
              <a:rPr lang="en-US" sz="2400" b="1" i="1">
                <a:latin typeface="Calibri"/>
                <a:ea typeface="Calibri"/>
                <a:cs typeface="Calibri"/>
                <a:sym typeface="Calibri"/>
              </a:rPr>
              <a:t>Vote For Event</a:t>
            </a:r>
            <a:r>
              <a:rPr lang="en-US" sz="2400">
                <a:latin typeface="Calibri"/>
                <a:ea typeface="Calibri"/>
                <a:cs typeface="Calibri"/>
                <a:sym typeface="Calibri"/>
              </a:rPr>
              <a:t>: Vote for the movies that they want / not want to watch in a movie watching event</a:t>
            </a:r>
            <a:endParaRPr sz="2400">
              <a:latin typeface="Calibri"/>
              <a:ea typeface="Calibri"/>
              <a:cs typeface="Calibri"/>
              <a:sym typeface="Calibri"/>
            </a:endParaRPr>
          </a:p>
          <a:p>
            <a:pPr marL="457200" lvl="0" indent="-342900" algn="l" rtl="0">
              <a:lnSpc>
                <a:spcPct val="90000"/>
              </a:lnSpc>
              <a:spcBef>
                <a:spcPts val="1400"/>
              </a:spcBef>
              <a:spcAft>
                <a:spcPts val="0"/>
              </a:spcAft>
              <a:buSzPts val="1800"/>
              <a:buFont typeface="Arial"/>
              <a:buNone/>
            </a:pPr>
            <a:endParaRPr sz="2035"/>
          </a:p>
          <a:p>
            <a:pPr marL="586423" lvl="0" indent="-327977" algn="l" rtl="0">
              <a:lnSpc>
                <a:spcPct val="90000"/>
              </a:lnSpc>
              <a:spcBef>
                <a:spcPts val="1400"/>
              </a:spcBef>
              <a:spcAft>
                <a:spcPts val="0"/>
              </a:spcAft>
              <a:buSzPts val="2035"/>
              <a:buFont typeface="Arial"/>
              <a:buNone/>
            </a:pPr>
            <a:endParaRPr sz="2035"/>
          </a:p>
          <a:p>
            <a:pPr marL="586423" lvl="0" indent="-327977" algn="l" rtl="0">
              <a:lnSpc>
                <a:spcPct val="90000"/>
              </a:lnSpc>
              <a:spcBef>
                <a:spcPts val="1400"/>
              </a:spcBef>
              <a:spcAft>
                <a:spcPts val="0"/>
              </a:spcAft>
              <a:buSzPts val="2035"/>
              <a:buFont typeface="Arial"/>
              <a:buNone/>
            </a:pPr>
            <a:endParaRPr sz="203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6edc1bdb5e_0_7"/>
          <p:cNvSpPr txBox="1">
            <a:spLocks noGrp="1"/>
          </p:cNvSpPr>
          <p:nvPr>
            <p:ph type="title"/>
          </p:nvPr>
        </p:nvSpPr>
        <p:spPr>
          <a:xfrm>
            <a:off x="1024124" y="585225"/>
            <a:ext cx="115287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CASES OF GROUP MODERATOR</a:t>
            </a:r>
            <a:endParaRPr b="1">
              <a:latin typeface="Arial Rounded"/>
              <a:ea typeface="Arial Rounded"/>
              <a:cs typeface="Arial Rounded"/>
              <a:sym typeface="Arial Rounded"/>
            </a:endParaRPr>
          </a:p>
        </p:txBody>
      </p:sp>
      <p:sp>
        <p:nvSpPr>
          <p:cNvPr id="117" name="Google Shape;117;g6edc1bdb5e_0_7"/>
          <p:cNvSpPr txBox="1">
            <a:spLocks noGrp="1"/>
          </p:cNvSpPr>
          <p:nvPr>
            <p:ph type="body" idx="1"/>
          </p:nvPr>
        </p:nvSpPr>
        <p:spPr>
          <a:xfrm>
            <a:off x="2304661" y="2089122"/>
            <a:ext cx="7585788" cy="3789163"/>
          </a:xfrm>
          <a:prstGeom prst="rect">
            <a:avLst/>
          </a:prstGeom>
          <a:noFill/>
          <a:ln>
            <a:noFill/>
          </a:ln>
        </p:spPr>
        <p:txBody>
          <a:bodyPr spcFirstLastPara="1" wrap="square" lIns="45700" tIns="45700" rIns="45700" bIns="45700" anchor="t" anchorCtr="0">
            <a:noAutofit/>
          </a:bodyPr>
          <a:lstStyle/>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Invitation</a:t>
            </a:r>
            <a:r>
              <a:rPr lang="en-US" sz="2400">
                <a:latin typeface="Calibri"/>
                <a:ea typeface="Calibri"/>
                <a:cs typeface="Calibri"/>
                <a:sym typeface="Calibri"/>
              </a:rPr>
              <a:t>: Invite people to join the group</a:t>
            </a:r>
            <a:endParaRPr/>
          </a:p>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Pull Movie List</a:t>
            </a:r>
            <a:r>
              <a:rPr lang="en-US" sz="2400">
                <a:latin typeface="Calibri"/>
                <a:ea typeface="Calibri"/>
                <a:cs typeface="Calibri"/>
                <a:sym typeface="Calibri"/>
              </a:rPr>
              <a:t>: Pull a movie list from a movie list server</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Populate Movie List</a:t>
            </a:r>
            <a:r>
              <a:rPr lang="en-US" sz="2400">
                <a:latin typeface="Calibri"/>
                <a:ea typeface="Calibri"/>
                <a:cs typeface="Calibri"/>
                <a:sym typeface="Calibri"/>
              </a:rPr>
              <a:t>: Populate a group with a list of potential movies</a:t>
            </a:r>
            <a:endParaRPr sz="2400">
              <a:latin typeface="Calibri"/>
              <a:ea typeface="Calibri"/>
              <a:cs typeface="Calibri"/>
              <a:sym typeface="Calibri"/>
            </a:endParaRPr>
          </a:p>
          <a:p>
            <a:pPr marL="457200" lvl="0" indent="-457200" algn="l" rtl="0">
              <a:lnSpc>
                <a:spcPct val="90000"/>
              </a:lnSpc>
              <a:spcBef>
                <a:spcPts val="1400"/>
              </a:spcBef>
              <a:spcAft>
                <a:spcPts val="0"/>
              </a:spcAft>
              <a:buSzPts val="2035"/>
              <a:buFont typeface="Twentieth Century"/>
              <a:buAutoNum type="arabicPeriod"/>
            </a:pPr>
            <a:r>
              <a:rPr lang="en-US" sz="2400" b="1" i="1">
                <a:latin typeface="Calibri"/>
                <a:ea typeface="Calibri"/>
                <a:cs typeface="Calibri"/>
                <a:sym typeface="Calibri"/>
              </a:rPr>
              <a:t>Create Movie Watching Event</a:t>
            </a:r>
            <a:r>
              <a:rPr lang="en-US" sz="2400">
                <a:latin typeface="Calibri"/>
                <a:ea typeface="Calibri"/>
                <a:cs typeface="Calibri"/>
                <a:sym typeface="Calibri"/>
              </a:rPr>
              <a:t>: Create a movie watching event with a specified date and time</a:t>
            </a:r>
            <a:endParaRPr sz="2400">
              <a:latin typeface="Calibri"/>
              <a:ea typeface="Calibri"/>
              <a:cs typeface="Calibri"/>
              <a:sym typeface="Calibri"/>
            </a:endParaRPr>
          </a:p>
          <a:p>
            <a:pPr marL="457200" lvl="0" indent="-442276" algn="l" rtl="0">
              <a:lnSpc>
                <a:spcPct val="90000"/>
              </a:lnSpc>
              <a:spcBef>
                <a:spcPts val="1400"/>
              </a:spcBef>
              <a:spcAft>
                <a:spcPts val="0"/>
              </a:spcAft>
              <a:buSzPts val="1800"/>
              <a:buFont typeface="Twentieth Century"/>
              <a:buAutoNum type="arabicPeriod"/>
            </a:pPr>
            <a:r>
              <a:rPr lang="en-US" sz="2400" b="1" i="1">
                <a:latin typeface="Calibri"/>
                <a:ea typeface="Calibri"/>
                <a:cs typeface="Calibri"/>
                <a:sym typeface="Calibri"/>
              </a:rPr>
              <a:t>Create Voting Event</a:t>
            </a:r>
            <a:r>
              <a:rPr lang="en-US" sz="2400">
                <a:latin typeface="Calibri"/>
                <a:ea typeface="Calibri"/>
                <a:cs typeface="Calibri"/>
                <a:sym typeface="Calibri"/>
              </a:rPr>
              <a:t>: Open and close a voting period for a specific movie watching event</a:t>
            </a:r>
            <a:endParaRPr sz="2400">
              <a:latin typeface="Calibri"/>
              <a:ea typeface="Calibri"/>
              <a:cs typeface="Calibri"/>
              <a:sym typeface="Calibri"/>
            </a:endParaRPr>
          </a:p>
          <a:p>
            <a:pPr marL="457200" lvl="0" indent="-327977" algn="l" rtl="0">
              <a:lnSpc>
                <a:spcPct val="90000"/>
              </a:lnSpc>
              <a:spcBef>
                <a:spcPts val="1400"/>
              </a:spcBef>
              <a:spcAft>
                <a:spcPts val="0"/>
              </a:spcAft>
              <a:buSzPts val="2035"/>
              <a:buFont typeface="Twentieth Century"/>
              <a:buNone/>
            </a:pPr>
            <a:endParaRPr sz="2400">
              <a:latin typeface="Calibri"/>
              <a:ea typeface="Calibri"/>
              <a:cs typeface="Calibri"/>
              <a:sym typeface="Calibri"/>
            </a:endParaRPr>
          </a:p>
          <a:p>
            <a:pPr marL="457200" lvl="0" indent="-327977" algn="l" rtl="0">
              <a:lnSpc>
                <a:spcPct val="90000"/>
              </a:lnSpc>
              <a:spcBef>
                <a:spcPts val="1400"/>
              </a:spcBef>
              <a:spcAft>
                <a:spcPts val="0"/>
              </a:spcAft>
              <a:buSzPts val="2035"/>
              <a:buFont typeface="Twentieth Century"/>
              <a:buNone/>
            </a:pPr>
            <a:endParaRPr sz="203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7dce67e6ee_0_62"/>
          <p:cNvSpPr txBox="1">
            <a:spLocks noGrp="1"/>
          </p:cNvSpPr>
          <p:nvPr>
            <p:ph type="title"/>
          </p:nvPr>
        </p:nvSpPr>
        <p:spPr>
          <a:xfrm>
            <a:off x="1014278" y="550391"/>
            <a:ext cx="9720000" cy="1499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464132"/>
              </a:buClr>
              <a:buSzPts val="5000"/>
              <a:buFont typeface="Arial Rounded"/>
              <a:buNone/>
            </a:pPr>
            <a:r>
              <a:rPr lang="en-US" b="1">
                <a:latin typeface="Arial Rounded"/>
                <a:ea typeface="Arial Rounded"/>
                <a:cs typeface="Arial Rounded"/>
                <a:sym typeface="Arial Rounded"/>
              </a:rPr>
              <a:t>USE CASE </a:t>
            </a:r>
            <a:br>
              <a:rPr lang="en-US" b="1">
                <a:latin typeface="Arial Rounded"/>
                <a:ea typeface="Arial Rounded"/>
                <a:cs typeface="Arial Rounded"/>
                <a:sym typeface="Arial Rounded"/>
              </a:rPr>
            </a:br>
            <a:r>
              <a:rPr lang="en-US" b="1">
                <a:latin typeface="Arial Rounded"/>
                <a:ea typeface="Arial Rounded"/>
                <a:cs typeface="Arial Rounded"/>
                <a:sym typeface="Arial Rounded"/>
              </a:rPr>
              <a:t>DIAGRAM</a:t>
            </a:r>
            <a:endParaRPr/>
          </a:p>
        </p:txBody>
      </p:sp>
      <p:sp>
        <p:nvSpPr>
          <p:cNvPr id="123" name="Google Shape;123;g7dce67e6ee_0_62"/>
          <p:cNvSpPr txBox="1"/>
          <p:nvPr/>
        </p:nvSpPr>
        <p:spPr>
          <a:xfrm>
            <a:off x="5501911" y="1768566"/>
            <a:ext cx="759900" cy="20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pic>
        <p:nvPicPr>
          <p:cNvPr id="124" name="Google Shape;124;g7dce67e6ee_0_62"/>
          <p:cNvPicPr preferRelativeResize="0"/>
          <p:nvPr/>
        </p:nvPicPr>
        <p:blipFill>
          <a:blip r:embed="rId3">
            <a:alphaModFix/>
          </a:blip>
          <a:stretch>
            <a:fillRect/>
          </a:stretch>
        </p:blipFill>
        <p:spPr>
          <a:xfrm>
            <a:off x="3880573" y="478553"/>
            <a:ext cx="8311426" cy="611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30" name="Google Shape;130;p4"/>
          <p:cNvGraphicFramePr/>
          <p:nvPr/>
        </p:nvGraphicFramePr>
        <p:xfrm>
          <a:off x="3506629" y="2560002"/>
          <a:ext cx="4754875" cy="3474780"/>
        </p:xfrm>
        <a:graphic>
          <a:graphicData uri="http://schemas.openxmlformats.org/drawingml/2006/table">
            <a:tbl>
              <a:tblPr>
                <a:noFill/>
                <a:tableStyleId>{C8FD603A-1E2A-48A7-8BB4-58C1C53B573E}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USR01 (USR stands for normal user)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Create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user become a group moderator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become a group moderator</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clicks ‘create group’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group register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fills the required information in the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clicks ‘create’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info</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checks duplicate, if no then next step,</a:t>
                      </a:r>
                      <a:br>
                        <a:rPr lang="en-US" sz="1200" b="0" i="0" u="none" strike="noStrike" cap="none">
                          <a:solidFill>
                            <a:srgbClr val="000000"/>
                          </a:solidFill>
                          <a:latin typeface="Calibri"/>
                          <a:ea typeface="Calibri"/>
                          <a:cs typeface="Calibri"/>
                          <a:sym typeface="Calibri"/>
                        </a:rPr>
                      </a:br>
                      <a:r>
                        <a:rPr lang="en-US" sz="1200" b="0" i="0" u="none" strike="noStrike" cap="none">
                          <a:solidFill>
                            <a:srgbClr val="000000"/>
                          </a:solidFill>
                          <a:latin typeface="Calibri"/>
                          <a:ea typeface="Calibri"/>
                          <a:cs typeface="Calibri"/>
                          <a:sym typeface="Calibri"/>
                        </a:rPr>
                        <a:t>otherwise displays error and back to step 3</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new group main page</a:t>
                      </a:r>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1" name="Google Shape;131;p4"/>
          <p:cNvSpPr txBox="1">
            <a:spLocks noGrp="1"/>
          </p:cNvSpPr>
          <p:nvPr>
            <p:ph type="body" idx="1"/>
          </p:nvPr>
        </p:nvSpPr>
        <p:spPr>
          <a:xfrm>
            <a:off x="1024128" y="2286000"/>
            <a:ext cx="9720071" cy="402336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a:p>
        </p:txBody>
      </p:sp>
      <p:graphicFrame>
        <p:nvGraphicFramePr>
          <p:cNvPr id="137" name="Google Shape;137;p17"/>
          <p:cNvGraphicFramePr/>
          <p:nvPr/>
        </p:nvGraphicFramePr>
        <p:xfrm>
          <a:off x="3506629" y="2377122"/>
          <a:ext cx="4754875" cy="4023420"/>
        </p:xfrm>
        <a:graphic>
          <a:graphicData uri="http://schemas.openxmlformats.org/drawingml/2006/table">
            <a:tbl>
              <a:tblPr>
                <a:noFill/>
                <a:tableStyleId>{C8FD603A-1E2A-48A7-8BB4-58C1C53B573E}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USR02</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Join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the way how a normal user join a specific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invitation code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become a member of a specific group</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clicks ‘join’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group join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User enters the invitation code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code, searches the database and checks duplicate. If the code exists and is not used and user is not in the group, goes to the next step, otherwise, displays error and back to step 3</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adds user to the group, displays the group’s member main page and removes the invitation code from database</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1800"/>
              <a:buNone/>
            </a:pPr>
            <a:r>
              <a:rPr lang="en-US" b="1"/>
              <a:t>USE CASE SPECIFICATION</a:t>
            </a:r>
            <a:endParaRPr b="1"/>
          </a:p>
        </p:txBody>
      </p:sp>
      <p:graphicFrame>
        <p:nvGraphicFramePr>
          <p:cNvPr id="143" name="Google Shape;143;p18"/>
          <p:cNvGraphicFramePr/>
          <p:nvPr/>
        </p:nvGraphicFramePr>
        <p:xfrm>
          <a:off x="3506629" y="2560002"/>
          <a:ext cx="4754875" cy="3474780"/>
        </p:xfrm>
        <a:graphic>
          <a:graphicData uri="http://schemas.openxmlformats.org/drawingml/2006/table">
            <a:tbl>
              <a:tblPr>
                <a:noFill/>
                <a:tableStyleId>{C8FD603A-1E2A-48A7-8BB4-58C1C53B573E}</a:tableStyleId>
              </a:tblPr>
              <a:tblGrid>
                <a:gridCol w="1280150">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ID</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MB01 (MB stands for group member)</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Title</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Unsubscription</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Use Case Description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This use case describe how a group member unsubscribe from a group</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Have an account</a:t>
                      </a:r>
                      <a:endParaRPr sz="1200" b="0" i="0" u="none" strike="noStrike" cap="none">
                        <a:solidFill>
                          <a:srgbClr val="000000"/>
                        </a:solidFill>
                        <a:latin typeface="Noto Sans Symbols"/>
                        <a:ea typeface="Noto Sans Symbols"/>
                        <a:cs typeface="Noto Sans Symbols"/>
                        <a:sym typeface="Noto Sans Symbols"/>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Successfully login</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Joined a group</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On the member main page</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Post-Condition</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User leaves a specific group</a:t>
                      </a:r>
                      <a:endParaRPr sz="1200" b="0" i="0" u="none" strike="noStrike" cap="none">
                        <a:solidFill>
                          <a:srgbClr val="000000"/>
                        </a:solidFill>
                        <a:latin typeface="Noto Sans Symbols"/>
                        <a:ea typeface="Noto Sans Symbols"/>
                        <a:cs typeface="Noto Sans Symbols"/>
                        <a:sym typeface="Noto Sans Symbols"/>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Steps</a:t>
                      </a:r>
                      <a:endParaRPr sz="1400" u="none" strike="noStrike" cap="none"/>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‘unsubscribe’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request</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displays the confirm page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Group member clicks ‘continue’ button</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receives the confirmation and removes the user from the group member list in database</a:t>
                      </a:r>
                      <a:endParaRPr/>
                    </a:p>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Calibri"/>
                          <a:ea typeface="Calibri"/>
                          <a:cs typeface="Calibri"/>
                          <a:sym typeface="Calibri"/>
                        </a:rPr>
                        <a:t>System returns a success result</a:t>
                      </a:r>
                      <a:endParaRPr sz="1200" b="0" i="0" u="none" strike="noStrike" cap="none">
                        <a:solidFill>
                          <a:srgbClr val="000000"/>
                        </a:solidFill>
                        <a:latin typeface="Calibri"/>
                        <a:ea typeface="Calibri"/>
                        <a:cs typeface="Calibri"/>
                        <a:sym typeface="Calibri"/>
                      </a:endParaRPr>
                    </a:p>
                  </a:txBody>
                  <a:tcPr marL="68575" marR="6857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4" name="Google Shape;144;p18"/>
          <p:cNvSpPr txBox="1">
            <a:spLocks noGrp="1"/>
          </p:cNvSpPr>
          <p:nvPr>
            <p:ph type="body" idx="1"/>
          </p:nvPr>
        </p:nvSpPr>
        <p:spPr>
          <a:xfrm>
            <a:off x="1024128" y="2286000"/>
            <a:ext cx="9720071" cy="402336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积分">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1693</Words>
  <Application>Microsoft Office PowerPoint</Application>
  <PresentationFormat>宽屏</PresentationFormat>
  <Paragraphs>276</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Noto Sans Symbols</vt:lpstr>
      <vt:lpstr>Twentieth Century</vt:lpstr>
      <vt:lpstr>Arial</vt:lpstr>
      <vt:lpstr>Garamond</vt:lpstr>
      <vt:lpstr>Arial Rounded</vt:lpstr>
      <vt:lpstr>Calibri</vt:lpstr>
      <vt:lpstr>积分</vt:lpstr>
      <vt:lpstr>CSCI-6234 ASSIGNMENT 2</vt:lpstr>
      <vt:lpstr>ACTORS</vt:lpstr>
      <vt:lpstr>USE CASES OF NORMAL USER </vt:lpstr>
      <vt:lpstr>USE CASES OF GROUP MEMBER</vt:lpstr>
      <vt:lpstr>USE CASES OF GROUP MODERATOR</vt:lpstr>
      <vt:lpstr>USE CASE  DIAGRAM</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lpstr>USE CASE SPECIFICATION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CSCI-6234 ASSIGNMENT 2</dc:title>
  <dc:creator>BWang</dc:creator>
  <cp:lastModifiedBy>BWang</cp:lastModifiedBy>
  <cp:revision>1</cp:revision>
  <dcterms:created xsi:type="dcterms:W3CDTF">2020-02-02T20:20:09Z</dcterms:created>
  <dcterms:modified xsi:type="dcterms:W3CDTF">2020-02-11T18:10:33Z</dcterms:modified>
</cp:coreProperties>
</file>