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4" r:id="rId10"/>
    <p:sldId id="280" r:id="rId11"/>
    <p:sldId id="282" r:id="rId12"/>
    <p:sldId id="283" r:id="rId13"/>
    <p:sldId id="284" r:id="rId14"/>
    <p:sldId id="279" r:id="rId15"/>
    <p:sldId id="281" r:id="rId16"/>
    <p:sldId id="285" r:id="rId17"/>
    <p:sldId id="287" r:id="rId18"/>
    <p:sldId id="286" r:id="rId19"/>
  </p:sldIdLst>
  <p:sldSz cx="12192000" cy="6858000"/>
  <p:notesSz cx="6858000" cy="9144000"/>
  <p:embeddedFontLst>
    <p:embeddedFont>
      <p:font typeface="Garamond" panose="02020404030301010803" pitchFamily="18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Yf7u9463xqCZ+vwS4J3Rm7ey8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dc1bdb5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6edc1bdb5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dc1bdb5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6edc1bdb5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ce67e6e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7dce67e6e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竖排标题与文本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6" name="Google Shape;86;p16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节标题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8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图片与标题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14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bbbw/CSCI6234_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323295" y="4771367"/>
            <a:ext cx="77724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Arial Rounded"/>
              <a:buNone/>
            </a:pPr>
            <a:r>
              <a:rPr lang="en-US" b="1" dirty="0">
                <a:latin typeface="Arial Rounded"/>
                <a:ea typeface="Arial Rounded"/>
                <a:cs typeface="Arial Rounded"/>
                <a:sym typeface="Arial Rounded"/>
              </a:rPr>
              <a:t>CSCI-6234 ASSIGNMENT 2</a:t>
            </a:r>
            <a:endParaRPr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Use case model</a:t>
            </a:r>
            <a:endParaRPr sz="2800" dirty="0"/>
          </a:p>
        </p:txBody>
      </p:sp>
      <p:sp>
        <p:nvSpPr>
          <p:cNvPr id="93" name="Google Shape;93;p1"/>
          <p:cNvSpPr/>
          <p:nvPr/>
        </p:nvSpPr>
        <p:spPr>
          <a:xfrm>
            <a:off x="1999695" y="5573617"/>
            <a:ext cx="60960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Team: CSCI 6234 – Team 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Member: Binren Wang,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Zhechao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Wang,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Zemao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Song</a:t>
            </a:r>
            <a:endParaRPr sz="14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None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GitHub Url: </a:t>
            </a:r>
            <a:r>
              <a:rPr lang="en-US" sz="1100" u="sng" dirty="0">
                <a:solidFill>
                  <a:schemeClr val="hlink"/>
                </a:solidFill>
                <a:hlinkClick r:id="rId3"/>
              </a:rPr>
              <a:t>https://github.com/bbbbbw/CSCI6234_Project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CASE SPECIFICATION</a:t>
            </a:r>
            <a:endParaRPr lang="zh-CN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86195"/>
              </p:ext>
            </p:extLst>
          </p:nvPr>
        </p:nvGraphicFramePr>
        <p:xfrm>
          <a:off x="3506629" y="2513348"/>
          <a:ext cx="4754880" cy="3474720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4088076382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2456476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ID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MB02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174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Title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Watch Trailer</a:t>
                      </a: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47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Description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use case describe how a group member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watches the trailer of a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certain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populated by the group moderator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396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an account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Successfully login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Joined a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a specific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movie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146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pops out a video window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01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member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clicks ‘trailer’ button the on the page of a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populated by the group moderator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pops out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trailer video window of the movie and starts playing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835879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02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CASE SPECIFICATION</a:t>
            </a:r>
            <a:endParaRPr lang="zh-CN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09523"/>
              </p:ext>
            </p:extLst>
          </p:nvPr>
        </p:nvGraphicFramePr>
        <p:xfrm>
          <a:off x="3506629" y="2513348"/>
          <a:ext cx="4754880" cy="3474720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4088076382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2456476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ID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MB03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174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Title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Reviews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47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Description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use case describe how a group member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 the reviews of a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certain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populated by the group moderator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396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an account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Successfully login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Joined a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a specific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movie page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146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displays movie reviews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01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member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goes to the ‘review’ section of the page of a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populated by the group moderator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displays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reviews of the movie in the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835879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CASE SPECIFICATION</a:t>
            </a:r>
            <a:endParaRPr lang="zh-CN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17124"/>
              </p:ext>
            </p:extLst>
          </p:nvPr>
        </p:nvGraphicFramePr>
        <p:xfrm>
          <a:off x="3506724" y="2330468"/>
          <a:ext cx="4754880" cy="4023360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4088076382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2456476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ID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MB04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174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Title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 Movie 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47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Description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use case describe how a group member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and/or browse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movie list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populated by the group moderator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396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an account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Successfully login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Joined a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the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member main page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146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displays required movies in the movie 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01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member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clicks ‘movie list’ button 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 and pops out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whole movie list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populated by the group moderator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 could enter keywords and click ‘search’ button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receives the request and pops out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 of movie list according to the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keywords provided by the group member</a:t>
                      </a: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835879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4129" y="2330468"/>
            <a:ext cx="9720071" cy="402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4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CASE SPECIFICATION</a:t>
            </a:r>
            <a:endParaRPr lang="zh-CN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975935"/>
              </p:ext>
            </p:extLst>
          </p:nvPr>
        </p:nvGraphicFramePr>
        <p:xfrm>
          <a:off x="2607318" y="2084832"/>
          <a:ext cx="6553500" cy="4042780"/>
        </p:xfrm>
        <a:graphic>
          <a:graphicData uri="http://schemas.openxmlformats.org/drawingml/2006/table">
            <a:tbl>
              <a:tblPr/>
              <a:tblGrid>
                <a:gridCol w="1764403">
                  <a:extLst>
                    <a:ext uri="{9D8B030D-6E8A-4147-A177-3AD203B41FA5}">
                      <a16:colId xmlns:a16="http://schemas.microsoft.com/office/drawing/2014/main" val="4088076382"/>
                    </a:ext>
                  </a:extLst>
                </a:gridCol>
                <a:gridCol w="4789097">
                  <a:extLst>
                    <a:ext uri="{9D8B030D-6E8A-4147-A177-3AD203B41FA5}">
                      <a16:colId xmlns:a16="http://schemas.microsoft.com/office/drawing/2014/main" val="2456476278"/>
                    </a:ext>
                  </a:extLst>
                </a:gridCol>
              </a:tblGrid>
              <a:tr h="2590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ID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MB05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174184"/>
                  </a:ext>
                </a:extLst>
              </a:tr>
              <a:tr h="2590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Title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 For Event</a:t>
                      </a: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474409"/>
                  </a:ext>
                </a:extLst>
              </a:tr>
              <a:tr h="6044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Description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use case describe how a group member votes for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movies they want and do not want to watch in a specific movie watching event created by the moderator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396775"/>
                  </a:ext>
                </a:extLst>
              </a:tr>
              <a:tr h="9498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Pre-Condition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an account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Successfully login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Joined a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the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member main page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least an active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146550"/>
                  </a:ext>
                </a:extLst>
              </a:tr>
              <a:tr h="25905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records the votes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01478"/>
                  </a:ext>
                </a:extLst>
              </a:tr>
              <a:tr h="15739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member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clicks ‘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event’ button of the page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 and pops out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all the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created by the moderator which member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could vote for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member clicks a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certain event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 and displays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voting area for the event consists of the movie list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member clicks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‘for’ or ‘against’ button of one or more movies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request,</a:t>
                      </a: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records the voting result into database</a:t>
                      </a:r>
                      <a:endParaRPr lang="en-US" altLang="zh-CN" sz="12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835879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4033" y="2239028"/>
            <a:ext cx="9720071" cy="402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25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CASE SPECIFICATION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38807"/>
              </p:ext>
            </p:extLst>
          </p:nvPr>
        </p:nvGraphicFramePr>
        <p:xfrm>
          <a:off x="3506629" y="2651442"/>
          <a:ext cx="4754880" cy="3291840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16227989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19636686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ID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MR01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(MR stands for group moderator)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10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Title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Invitation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470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Description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use case describe how group moderator generate an invitation hash code, so that moderator can give it to someone let them join his/her group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628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an account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Successfully login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is a group moderator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77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invitation code for this group generated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658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moderator opens its group manage page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moderator clicks ‘invite’ button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generates a new hash code for invitation, adds it to the database, and displays the hash code for copy</a:t>
                      </a: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14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68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CASE SPECIFICATION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59658"/>
              </p:ext>
            </p:extLst>
          </p:nvPr>
        </p:nvGraphicFramePr>
        <p:xfrm>
          <a:off x="2329805" y="2187599"/>
          <a:ext cx="7108715" cy="4220161"/>
        </p:xfrm>
        <a:graphic>
          <a:graphicData uri="http://schemas.openxmlformats.org/drawingml/2006/table">
            <a:tbl>
              <a:tblPr/>
              <a:tblGrid>
                <a:gridCol w="1913884">
                  <a:extLst>
                    <a:ext uri="{9D8B030D-6E8A-4147-A177-3AD203B41FA5}">
                      <a16:colId xmlns:a16="http://schemas.microsoft.com/office/drawing/2014/main" val="248693575"/>
                    </a:ext>
                  </a:extLst>
                </a:gridCol>
                <a:gridCol w="5194831">
                  <a:extLst>
                    <a:ext uri="{9D8B030D-6E8A-4147-A177-3AD203B41FA5}">
                      <a16:colId xmlns:a16="http://schemas.microsoft.com/office/drawing/2014/main" val="1683298821"/>
                    </a:ext>
                  </a:extLst>
                </a:gridCol>
              </a:tblGrid>
              <a:tr h="2320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ID</a:t>
                      </a:r>
                      <a:endParaRPr lang="en-US" sz="1800">
                        <a:effectLst/>
                      </a:endParaRPr>
                    </a:p>
                  </a:txBody>
                  <a:tcPr marL="58020" marR="58020" marT="38680" marB="38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MR02</a:t>
                      </a:r>
                      <a:endParaRPr lang="en-US" sz="1800">
                        <a:effectLst/>
                      </a:endParaRPr>
                    </a:p>
                  </a:txBody>
                  <a:tcPr marL="58020" marR="58020" marT="38680" marB="38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879080"/>
                  </a:ext>
                </a:extLst>
              </a:tr>
              <a:tr h="2320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Title</a:t>
                      </a:r>
                      <a:endParaRPr lang="en-US" sz="1800">
                        <a:effectLst/>
                      </a:endParaRPr>
                    </a:p>
                  </a:txBody>
                  <a:tcPr marL="58020" marR="58020" marT="38680" marB="38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 Movie List</a:t>
                      </a:r>
                      <a:endParaRPr lang="en-US" sz="1800" dirty="0">
                        <a:effectLst/>
                      </a:endParaRPr>
                    </a:p>
                  </a:txBody>
                  <a:tcPr marL="58020" marR="58020" marT="38680" marB="38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566021"/>
                  </a:ext>
                </a:extLst>
              </a:tr>
              <a:tr h="54152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Description</a:t>
                      </a:r>
                      <a:endParaRPr lang="en-US" sz="1800">
                        <a:effectLst/>
                      </a:endParaRPr>
                    </a:p>
                  </a:txBody>
                  <a:tcPr marL="58020" marR="58020" marT="38680" marB="38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use case describes the process how moderator can get a movie list, that moderator can pick some movies to populate the group list</a:t>
                      </a:r>
                      <a:endParaRPr lang="en-US" sz="1800" dirty="0">
                        <a:effectLst/>
                      </a:endParaRPr>
                    </a:p>
                  </a:txBody>
                  <a:tcPr marL="58020" marR="58020" marT="38680" marB="38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108965"/>
                  </a:ext>
                </a:extLst>
              </a:tr>
              <a:tr h="54152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Pre-Condition</a:t>
                      </a:r>
                      <a:endParaRPr lang="en-US" sz="1800">
                        <a:effectLst/>
                      </a:endParaRPr>
                    </a:p>
                  </a:txBody>
                  <a:tcPr marL="58020" marR="58020" marT="38680" marB="38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an account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Successfully login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Moderator is on the group manage main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58020" marR="58020" marT="38680" marB="38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724434"/>
                  </a:ext>
                </a:extLst>
              </a:tr>
              <a:tr h="2320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Post-Condition</a:t>
                      </a:r>
                      <a:endParaRPr lang="en-US" sz="1800">
                        <a:effectLst/>
                      </a:endParaRPr>
                    </a:p>
                  </a:txBody>
                  <a:tcPr marL="58020" marR="58020" marT="38680" marB="38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Moderator see a clickable movie 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58020" marR="58020" marT="38680" marB="38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172416"/>
                  </a:ext>
                </a:extLst>
              </a:tr>
              <a:tr h="224344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  <a:endParaRPr lang="en-US" sz="1800">
                        <a:effectLst/>
                      </a:endParaRPr>
                    </a:p>
                  </a:txBody>
                  <a:tcPr marL="58020" marR="58020" marT="38680" marB="38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Moderator clicks ‘+’ button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 and displays a search bar and a ‘generate’ button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Moderator clicks ‘generate’ button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 and requests a list of movies by popularity from API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handles the received data, and displays them as a clickable list for moderator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Moderator enter a key word in search bar, and click ‘search’ button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request, and requests a list of movies by the keyword movie search from API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handles the received data, and displays them as a clickable list for moderator</a:t>
                      </a:r>
                    </a:p>
                  </a:txBody>
                  <a:tcPr marL="58020" marR="58020" marT="38680" marB="38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669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1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CASE SPECIFICATION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81508"/>
              </p:ext>
            </p:extLst>
          </p:nvPr>
        </p:nvGraphicFramePr>
        <p:xfrm>
          <a:off x="3507004" y="2285725"/>
          <a:ext cx="4754129" cy="4023276"/>
        </p:xfrm>
        <a:graphic>
          <a:graphicData uri="http://schemas.openxmlformats.org/drawingml/2006/table">
            <a:tbl>
              <a:tblPr/>
              <a:tblGrid>
                <a:gridCol w="1279958">
                  <a:extLst>
                    <a:ext uri="{9D8B030D-6E8A-4147-A177-3AD203B41FA5}">
                      <a16:colId xmlns:a16="http://schemas.microsoft.com/office/drawing/2014/main" val="3668235541"/>
                    </a:ext>
                  </a:extLst>
                </a:gridCol>
                <a:gridCol w="3474171">
                  <a:extLst>
                    <a:ext uri="{9D8B030D-6E8A-4147-A177-3AD203B41FA5}">
                      <a16:colId xmlns:a16="http://schemas.microsoft.com/office/drawing/2014/main" val="2813689788"/>
                    </a:ext>
                  </a:extLst>
                </a:gridCol>
              </a:tblGrid>
              <a:tr h="2742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ID</a:t>
                      </a:r>
                      <a:endParaRPr lang="en-US" sz="1400">
                        <a:effectLst/>
                      </a:endParaRPr>
                    </a:p>
                  </a:txBody>
                  <a:tcPr marL="68569" marR="68569" marT="45713" marB="457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MR03</a:t>
                      </a:r>
                      <a:endParaRPr lang="en-US" sz="1400">
                        <a:effectLst/>
                      </a:endParaRPr>
                    </a:p>
                  </a:txBody>
                  <a:tcPr marL="68569" marR="68569" marT="45713" marB="457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516069"/>
                  </a:ext>
                </a:extLst>
              </a:tr>
              <a:tr h="2742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Title</a:t>
                      </a:r>
                      <a:endParaRPr lang="en-US" sz="1400">
                        <a:effectLst/>
                      </a:endParaRPr>
                    </a:p>
                  </a:txBody>
                  <a:tcPr marL="68569" marR="68569" marT="45713" marB="457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Populate Movie List</a:t>
                      </a:r>
                      <a:endParaRPr lang="en-US" sz="1400" dirty="0">
                        <a:effectLst/>
                      </a:endParaRPr>
                    </a:p>
                  </a:txBody>
                  <a:tcPr marL="68569" marR="68569" marT="45713" marB="457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96909"/>
                  </a:ext>
                </a:extLst>
              </a:tr>
              <a:tr h="8228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Description</a:t>
                      </a:r>
                      <a:endParaRPr lang="en-US" sz="1400">
                        <a:effectLst/>
                      </a:endParaRPr>
                    </a:p>
                  </a:txBody>
                  <a:tcPr marL="68569" marR="68569" marT="45713" marB="457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use case describes the method how moderator can add a movie to the group list. So after that, all group members can see that movie information on group member page.</a:t>
                      </a:r>
                      <a:endParaRPr lang="en-US" sz="1400" dirty="0">
                        <a:effectLst/>
                      </a:endParaRPr>
                    </a:p>
                  </a:txBody>
                  <a:tcPr marL="68569" marR="68569" marT="45713" marB="457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06310"/>
                  </a:ext>
                </a:extLst>
              </a:tr>
              <a:tr h="63997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Pre-Condition</a:t>
                      </a:r>
                      <a:endParaRPr lang="en-US" sz="1400">
                        <a:effectLst/>
                      </a:endParaRPr>
                    </a:p>
                  </a:txBody>
                  <a:tcPr marL="68569" marR="68569" marT="45713" marB="457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an account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Successfully login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movie list is displayed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69" marR="68569" marT="45713" marB="457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339107"/>
                  </a:ext>
                </a:extLst>
              </a:tr>
              <a:tr h="2742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Post-Condition</a:t>
                      </a:r>
                      <a:endParaRPr lang="en-US" sz="1400">
                        <a:effectLst/>
                      </a:endParaRPr>
                    </a:p>
                  </a:txBody>
                  <a:tcPr marL="68569" marR="68569" marT="45713" marB="457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new movie is in the group 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69" marR="68569" marT="45713" marB="457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516846"/>
                  </a:ext>
                </a:extLst>
              </a:tr>
              <a:tr h="173708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  <a:endParaRPr lang="en-US" sz="1400">
                        <a:effectLst/>
                      </a:endParaRPr>
                    </a:p>
                  </a:txBody>
                  <a:tcPr marL="68569" marR="68569" marT="45713" marB="457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Moderator clicks a movie in the movie list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request, displays the movie information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Once moderator finds a movie preferred, clicks ‘add’ button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request, adds the movie information into the database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These steps can be done multiple times until moderator closes the movie list</a:t>
                      </a:r>
                    </a:p>
                  </a:txBody>
                  <a:tcPr marL="68569" marR="68569" marT="45713" marB="4571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78739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4128" y="4020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87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CASE SPECIFICATION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49961"/>
              </p:ext>
            </p:extLst>
          </p:nvPr>
        </p:nvGraphicFramePr>
        <p:xfrm>
          <a:off x="3506629" y="2468562"/>
          <a:ext cx="4754880" cy="3657600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1660882216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1603019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ID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MR04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906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Title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Movie Watching Event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467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Description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use case describes how moderator can start a movie watch event. So all group member can see it in their member page and go to the theater at that moment 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962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an account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Successfully login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the main group manage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173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movie watching event start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410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Moderator clicks ’watch event’ button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request, and displays a window asking moderator to fill the event date and time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Moderator fills the information and clicks ‘create’ button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request, and adds the event to the database</a:t>
                      </a: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79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2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CASE SPECIFICATION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2000"/>
              </p:ext>
            </p:extLst>
          </p:nvPr>
        </p:nvGraphicFramePr>
        <p:xfrm>
          <a:off x="1711129" y="2084832"/>
          <a:ext cx="8346070" cy="4421245"/>
        </p:xfrm>
        <a:graphic>
          <a:graphicData uri="http://schemas.openxmlformats.org/drawingml/2006/table">
            <a:tbl>
              <a:tblPr/>
              <a:tblGrid>
                <a:gridCol w="2247019">
                  <a:extLst>
                    <a:ext uri="{9D8B030D-6E8A-4147-A177-3AD203B41FA5}">
                      <a16:colId xmlns:a16="http://schemas.microsoft.com/office/drawing/2014/main" val="591442018"/>
                    </a:ext>
                  </a:extLst>
                </a:gridCol>
                <a:gridCol w="6099051">
                  <a:extLst>
                    <a:ext uri="{9D8B030D-6E8A-4147-A177-3AD203B41FA5}">
                      <a16:colId xmlns:a16="http://schemas.microsoft.com/office/drawing/2014/main" val="764044082"/>
                    </a:ext>
                  </a:extLst>
                </a:gridCol>
              </a:tblGrid>
              <a:tr h="17747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ID</a:t>
                      </a:r>
                      <a:endParaRPr lang="en-US" sz="1400">
                        <a:effectLst/>
                      </a:endParaRPr>
                    </a:p>
                  </a:txBody>
                  <a:tcPr marL="44368" marR="44368" marT="29579" marB="2957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MR05</a:t>
                      </a:r>
                      <a:endParaRPr lang="en-US" sz="1400" dirty="0">
                        <a:effectLst/>
                      </a:endParaRPr>
                    </a:p>
                  </a:txBody>
                  <a:tcPr marL="44368" marR="44368" marT="29579" marB="2957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92923"/>
                  </a:ext>
                </a:extLst>
              </a:tr>
              <a:tr h="17747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Title</a:t>
                      </a:r>
                      <a:endParaRPr lang="en-US" sz="1400">
                        <a:effectLst/>
                      </a:endParaRPr>
                    </a:p>
                  </a:txBody>
                  <a:tcPr marL="44368" marR="44368" marT="29579" marB="2957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Voting Event</a:t>
                      </a:r>
                      <a:endParaRPr lang="en-US" sz="1400" dirty="0">
                        <a:effectLst/>
                      </a:endParaRPr>
                    </a:p>
                  </a:txBody>
                  <a:tcPr marL="44368" marR="44368" marT="29579" marB="2957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11341"/>
                  </a:ext>
                </a:extLst>
              </a:tr>
              <a:tr h="6507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Description</a:t>
                      </a:r>
                      <a:endParaRPr lang="en-US" sz="1400">
                        <a:effectLst/>
                      </a:endParaRPr>
                    </a:p>
                  </a:txBody>
                  <a:tcPr marL="44368" marR="44368" marT="29579" marB="2957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use case describes how moderator can start a movie voting event. Once a voting event starts, all group member can see it and join the event. And the event history will be recorded and available for review to all group members.</a:t>
                      </a:r>
                      <a:endParaRPr lang="en-US" sz="1400" dirty="0">
                        <a:effectLst/>
                      </a:endParaRPr>
                    </a:p>
                  </a:txBody>
                  <a:tcPr marL="44368" marR="44368" marT="29579" marB="2957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134827"/>
                  </a:ext>
                </a:extLst>
              </a:tr>
              <a:tr h="41410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Pre-Condition</a:t>
                      </a:r>
                      <a:endParaRPr lang="en-US" sz="1400">
                        <a:effectLst/>
                      </a:endParaRPr>
                    </a:p>
                  </a:txBody>
                  <a:tcPr marL="44368" marR="44368" marT="29579" marB="2957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an account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Successfully login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the main group manage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44368" marR="44368" marT="29579" marB="2957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132316"/>
                  </a:ext>
                </a:extLst>
              </a:tr>
              <a:tr h="17747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Post-Condition</a:t>
                      </a:r>
                      <a:endParaRPr lang="en-US" sz="1400">
                        <a:effectLst/>
                      </a:endParaRPr>
                    </a:p>
                  </a:txBody>
                  <a:tcPr marL="44368" marR="44368" marT="29579" marB="2957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 active movie voting event starts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44368" marR="44368" marT="29579" marB="2957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350399"/>
                  </a:ext>
                </a:extLst>
              </a:tr>
              <a:tr h="24254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  <a:endParaRPr lang="en-US" sz="1400">
                        <a:effectLst/>
                      </a:endParaRPr>
                    </a:p>
                  </a:txBody>
                  <a:tcPr marL="44368" marR="44368" marT="29579" marB="2957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Moderator clicks ‘create voting event’ button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request, and display a window ask moderator to fill the event information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Moderator clicks ‘+’ button in the window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request, display the search bar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Moderator enters the keyword in the search bar, and clicks the ‘search’ button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request, and request movie data via keyword movie search from API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handles the data, and display the list of movies as search result under the search bar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Moderator clicks ‘+’ near the movie name to add it to the event movie list 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process can be done multiple time until moderator closes the search bar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Moderator selects the event start time, end time and the related movie watching event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Moderator clicks ‘start’ button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requests, and adds the event to the database</a:t>
                      </a:r>
                    </a:p>
                  </a:txBody>
                  <a:tcPr marL="44368" marR="44368" marT="29579" marB="2957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0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24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Arial Rounded"/>
              <a:buNone/>
            </a:pPr>
            <a:r>
              <a:rPr lang="en-US" b="1" dirty="0">
                <a:latin typeface="Arial Rounded"/>
                <a:ea typeface="Arial Rounded"/>
                <a:cs typeface="Arial Rounded"/>
                <a:sym typeface="Arial Rounded"/>
              </a:rPr>
              <a:t>ACTORS</a:t>
            </a:r>
            <a:endParaRPr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1525647" y="2267338"/>
            <a:ext cx="8717034" cy="3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Normal User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Elementary user of the system. 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Group Member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Participants of a movie watcher group. Subclass of normal user.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AutoNum type="arabicPeriod"/>
            </a:pP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Group Moderator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Organizer of a movie watcher group. Subclass of group member.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17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Twentieth Century"/>
              <a:buNone/>
            </a:pP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1024125" y="585225"/>
            <a:ext cx="104949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Arial Rounded"/>
              <a:buNone/>
            </a:pPr>
            <a:r>
              <a:rPr lang="en-US" b="1" dirty="0">
                <a:latin typeface="Arial Rounded"/>
                <a:ea typeface="Arial Rounded"/>
                <a:cs typeface="Arial Rounded"/>
                <a:sym typeface="Arial Rounded"/>
              </a:rPr>
              <a:t>USE CASES OF NORMAL USER </a:t>
            </a:r>
            <a:endParaRPr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3798963" y="2084925"/>
            <a:ext cx="4236098" cy="4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035"/>
              <a:buFont typeface="+mj-lt"/>
              <a:buAutoNum type="arabicPeriod"/>
            </a:pPr>
            <a:r>
              <a:rPr lang="en-US" altLang="zh-CN" sz="2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Group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Create a group 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spcBef>
                <a:spcPts val="1400"/>
              </a:spcBef>
              <a:buSzPts val="2035"/>
              <a:buFont typeface="+mj-lt"/>
              <a:buAutoNum type="arabicPeriod"/>
            </a:pPr>
            <a:r>
              <a:rPr lang="en-US" altLang="zh-CN" sz="2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Group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Join a group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2797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Twentieth Century"/>
              <a:buNone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dc1bdb5e_0_1"/>
          <p:cNvSpPr txBox="1">
            <a:spLocks noGrp="1"/>
          </p:cNvSpPr>
          <p:nvPr>
            <p:ph type="title"/>
          </p:nvPr>
        </p:nvSpPr>
        <p:spPr>
          <a:xfrm>
            <a:off x="1024125" y="585225"/>
            <a:ext cx="105351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Arial Rounded"/>
              <a:buNone/>
            </a:pPr>
            <a:r>
              <a:rPr lang="en-US" b="1" dirty="0">
                <a:latin typeface="Arial Rounded"/>
                <a:ea typeface="Arial Rounded"/>
                <a:cs typeface="Arial Rounded"/>
                <a:sym typeface="Arial Rounded"/>
              </a:rPr>
              <a:t>USE CASES OF GROUP MEMBER</a:t>
            </a:r>
            <a:endParaRPr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1" name="Google Shape;111;g6edc1bdb5e_0_1"/>
          <p:cNvSpPr txBox="1">
            <a:spLocks noGrp="1"/>
          </p:cNvSpPr>
          <p:nvPr>
            <p:ph type="body" idx="1"/>
          </p:nvPr>
        </p:nvSpPr>
        <p:spPr>
          <a:xfrm>
            <a:off x="2758909" y="2084925"/>
            <a:ext cx="7065531" cy="4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 indent="-457200">
              <a:spcBef>
                <a:spcPts val="1400"/>
              </a:spcBef>
              <a:buSzPts val="2035"/>
              <a:buFont typeface="+mj-lt"/>
              <a:buAutoNum type="arabicPeriod"/>
            </a:pPr>
            <a:r>
              <a:rPr lang="en-US" altLang="zh-CN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Unsubscription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Unsubscribe from a group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spcBef>
                <a:spcPts val="1400"/>
              </a:spcBef>
              <a:buSzPts val="2035"/>
              <a:buFont typeface="+mj-lt"/>
              <a:buAutoNum type="arabicPeriod"/>
            </a:pPr>
            <a:r>
              <a:rPr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Watch Trailer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Watch the trailer of the movies populated by the moderator</a:t>
            </a:r>
          </a:p>
          <a:p>
            <a:pPr indent="-457200">
              <a:spcBef>
                <a:spcPts val="1400"/>
              </a:spcBef>
              <a:buSzPts val="2035"/>
              <a:buFont typeface="+mj-lt"/>
              <a:buAutoNum type="arabicPeriod"/>
            </a:pPr>
            <a:r>
              <a:rPr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Pull Reviews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See movie reviews of the movies populated by the moderator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spcBef>
                <a:spcPts val="1400"/>
              </a:spcBef>
              <a:buSzPts val="2035"/>
              <a:buFont typeface="+mj-lt"/>
              <a:buAutoNum type="arabicPeriod"/>
            </a:pPr>
            <a:r>
              <a:rPr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Pull Group Movie List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 and browse the movies populated by the moderator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spcBef>
                <a:spcPts val="1400"/>
              </a:spcBef>
              <a:buSzPts val="2035"/>
              <a:buFont typeface="+mj-lt"/>
              <a:buAutoNum type="arabicPeriod"/>
            </a:pPr>
            <a:r>
              <a:rPr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Vote For Event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Vote for the movies that they want / not want to watch in a movie watching event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endParaRPr sz="2035" dirty="0"/>
          </a:p>
          <a:p>
            <a:pPr marL="586423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+mj-lt"/>
              <a:buAutoNum type="arabicPeriod"/>
            </a:pPr>
            <a:endParaRPr sz="2035" dirty="0"/>
          </a:p>
          <a:p>
            <a:pPr marL="586423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+mj-lt"/>
              <a:buAutoNum type="arabicPeriod"/>
            </a:pPr>
            <a:endParaRPr sz="203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dc1bdb5e_0_7"/>
          <p:cNvSpPr txBox="1">
            <a:spLocks noGrp="1"/>
          </p:cNvSpPr>
          <p:nvPr>
            <p:ph type="title"/>
          </p:nvPr>
        </p:nvSpPr>
        <p:spPr>
          <a:xfrm>
            <a:off x="1024124" y="585225"/>
            <a:ext cx="115287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Arial Rounded"/>
              <a:buNone/>
            </a:pPr>
            <a:r>
              <a:rPr lang="en-US" b="1" dirty="0">
                <a:latin typeface="Arial Rounded"/>
                <a:ea typeface="Arial Rounded"/>
                <a:cs typeface="Arial Rounded"/>
                <a:sym typeface="Arial Rounded"/>
              </a:rPr>
              <a:t>USE CASES OF GROUP MODERATOR</a:t>
            </a:r>
            <a:endParaRPr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7" name="Google Shape;117;g6edc1bdb5e_0_7"/>
          <p:cNvSpPr txBox="1">
            <a:spLocks noGrp="1"/>
          </p:cNvSpPr>
          <p:nvPr>
            <p:ph type="body" idx="1"/>
          </p:nvPr>
        </p:nvSpPr>
        <p:spPr>
          <a:xfrm>
            <a:off x="2304661" y="2089122"/>
            <a:ext cx="7585788" cy="37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 indent="-457200">
              <a:spcBef>
                <a:spcPts val="1400"/>
              </a:spcBef>
              <a:buSzPts val="2035"/>
              <a:buFont typeface="Twentieth Century"/>
              <a:buAutoNum type="arabicPeriod"/>
            </a:pPr>
            <a:r>
              <a:rPr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Invitation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Invite people to join the group</a:t>
            </a:r>
          </a:p>
          <a:p>
            <a:pPr indent="-457200">
              <a:spcBef>
                <a:spcPts val="1400"/>
              </a:spcBef>
              <a:buSzPts val="2035"/>
              <a:buFont typeface="Twentieth Century"/>
              <a:buAutoNum type="arabicPeriod"/>
            </a:pPr>
            <a:r>
              <a:rPr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Pull Movie List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Pull a movie list from a movie list server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spcBef>
                <a:spcPts val="1400"/>
              </a:spcBef>
              <a:buSzPts val="2035"/>
              <a:buFont typeface="Twentieth Century"/>
              <a:buAutoNum type="arabicPeriod"/>
            </a:pPr>
            <a:r>
              <a:rPr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Populate Movie List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Populate a group with a list of potential movies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spcBef>
                <a:spcPts val="1400"/>
              </a:spcBef>
              <a:buSzPts val="2035"/>
              <a:buFont typeface="Twentieth Century"/>
              <a:buAutoNum type="arabicPeriod"/>
            </a:pPr>
            <a:r>
              <a:rPr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Create Movie Watching Event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 movie watching event with a specified date and time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42277">
              <a:spcBef>
                <a:spcPts val="1400"/>
              </a:spcBef>
              <a:buFont typeface="Twentieth Century"/>
              <a:buAutoNum type="arabicPeriod"/>
            </a:pPr>
            <a:r>
              <a:rPr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Create Voting Event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Open and close a voting period for a specific movie watching event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2797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Twentieth Century"/>
              <a:buNone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27977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35"/>
              <a:buFont typeface="Twentieth Century"/>
              <a:buNone/>
            </a:pPr>
            <a:endParaRPr sz="20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dce67e6ee_0_62"/>
          <p:cNvSpPr txBox="1">
            <a:spLocks noGrp="1"/>
          </p:cNvSpPr>
          <p:nvPr>
            <p:ph type="title"/>
          </p:nvPr>
        </p:nvSpPr>
        <p:spPr>
          <a:xfrm>
            <a:off x="1014278" y="550391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Arial Rounded"/>
              <a:buNone/>
            </a:pPr>
            <a:r>
              <a:rPr lang="en-US" b="1" dirty="0">
                <a:latin typeface="Arial Rounded"/>
                <a:ea typeface="Arial Rounded"/>
                <a:cs typeface="Arial Rounded"/>
                <a:sym typeface="Arial Rounded"/>
              </a:rPr>
              <a:t>USE CASE </a:t>
            </a:r>
            <a:br>
              <a:rPr lang="en-US" b="1" dirty="0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lang="en-US" b="1" dirty="0">
                <a:latin typeface="Arial Rounded"/>
                <a:ea typeface="Arial Rounded"/>
                <a:cs typeface="Arial Rounded"/>
                <a:sym typeface="Arial Rounded"/>
              </a:rPr>
              <a:t>DIAGRAM</a:t>
            </a:r>
            <a:endParaRPr dirty="0"/>
          </a:p>
        </p:txBody>
      </p:sp>
      <p:sp>
        <p:nvSpPr>
          <p:cNvPr id="123" name="Google Shape;123;g7dce67e6ee_0_62"/>
          <p:cNvSpPr txBox="1"/>
          <p:nvPr/>
        </p:nvSpPr>
        <p:spPr>
          <a:xfrm>
            <a:off x="5501911" y="1768566"/>
            <a:ext cx="759900" cy="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4" name="Google Shape;124;g7dce67e6ee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05" y="74645"/>
            <a:ext cx="6606073" cy="671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CASE SPECIFICATION</a:t>
            </a:r>
            <a:endParaRPr lang="zh-CN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05376"/>
              </p:ext>
            </p:extLst>
          </p:nvPr>
        </p:nvGraphicFramePr>
        <p:xfrm>
          <a:off x="3506629" y="2560002"/>
          <a:ext cx="4754880" cy="3474720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4088076382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2456476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ID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USR01 (USR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stands for normal user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174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Title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Group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47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Description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use case describe how a user become a group moderator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396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an account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Successfully login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146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become a group moderator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01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clicks ‘create group’ button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displays the group register page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fills the required information in the page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clicks ‘create’ button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info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checks duplicate, if no then next step,</a:t>
                      </a:r>
                      <a:b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otherwise displays error and back to step 3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displays new group main page</a:t>
                      </a: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835879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8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CASE SPECIFICATION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25424"/>
              </p:ext>
            </p:extLst>
          </p:nvPr>
        </p:nvGraphicFramePr>
        <p:xfrm>
          <a:off x="3506629" y="2377122"/>
          <a:ext cx="4754880" cy="4023360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4822179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32754249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ID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USR02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429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Title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 Group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51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Description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use case describe the way how a normal user join a specific group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59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an account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Successfully login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an invitation code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52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become a member of a specific group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333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clicks ‘join’ button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displays the group join page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enters the invitation code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code, searches the database and checks duplicate.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the code exists and is not used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user is not in the group, goes to the next step, otherwise, displays error and back to step 3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adds user to the group,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displays the group’s member main page and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removes the invitation code from database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463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98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CASE SPECIFICATION</a:t>
            </a:r>
            <a:endParaRPr lang="zh-CN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28027"/>
              </p:ext>
            </p:extLst>
          </p:nvPr>
        </p:nvGraphicFramePr>
        <p:xfrm>
          <a:off x="3506629" y="2560002"/>
          <a:ext cx="4754880" cy="3474720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4088076382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2456476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ID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MB01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(MB stands for group member)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174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Title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Unsubscription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47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Description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use case describe how a group member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nsubscribe from a group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396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an account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Successfully login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Joined a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the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member main page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146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Post-Condition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leaves a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group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01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member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clicks ‘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nsubscribe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’ button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request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displays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 confirm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member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clicks ‘continue’ button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receives the 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confirmation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removes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user from the group member list in database</a:t>
                      </a:r>
                    </a:p>
                    <a:p>
                      <a:pPr marL="228600" indent="-2286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returns a success result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835879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36127"/>
      </p:ext>
    </p:extLst>
  </p:cSld>
  <p:clrMapOvr>
    <a:masterClrMapping/>
  </p:clrMapOvr>
</p:sld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gral">
    <a:dk1>
      <a:srgbClr val="2E2B21"/>
    </a:dk1>
    <a:lt1>
      <a:srgbClr val="FFFFFF"/>
    </a:lt1>
    <a:dk2>
      <a:srgbClr val="605B4F"/>
    </a:dk2>
    <a:lt2>
      <a:srgbClr val="D8D6BE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1692</Words>
  <Application>Microsoft Office PowerPoint</Application>
  <PresentationFormat>宽屏</PresentationFormat>
  <Paragraphs>276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Noto Sans Symbols</vt:lpstr>
      <vt:lpstr>Twentieth Century</vt:lpstr>
      <vt:lpstr>Arial</vt:lpstr>
      <vt:lpstr>Garamond</vt:lpstr>
      <vt:lpstr>宋体</vt:lpstr>
      <vt:lpstr>Arial Rounded</vt:lpstr>
      <vt:lpstr>Calibri</vt:lpstr>
      <vt:lpstr>积分</vt:lpstr>
      <vt:lpstr>CSCI-6234 ASSIGNMENT 2</vt:lpstr>
      <vt:lpstr>ACTORS</vt:lpstr>
      <vt:lpstr>USE CASES OF NORMAL USER </vt:lpstr>
      <vt:lpstr>USE CASES OF GROUP MEMBER</vt:lpstr>
      <vt:lpstr>USE CASES OF GROUP MODERATOR</vt:lpstr>
      <vt:lpstr>USE CASE  DIAGRAM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CSCI-6234 ASSIGNMENT 1</dc:title>
  <dc:creator>BWang</dc:creator>
  <cp:lastModifiedBy>BWang</cp:lastModifiedBy>
  <cp:revision>57</cp:revision>
  <dcterms:created xsi:type="dcterms:W3CDTF">2020-02-02T20:20:09Z</dcterms:created>
  <dcterms:modified xsi:type="dcterms:W3CDTF">2020-02-11T00:30:49Z</dcterms:modified>
</cp:coreProperties>
</file>