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1"/>
  </p:notesMasterIdLst>
  <p:sldIdLst>
    <p:sldId id="256" r:id="rId2"/>
    <p:sldId id="260" r:id="rId3"/>
    <p:sldId id="262" r:id="rId4"/>
    <p:sldId id="261" r:id="rId5"/>
    <p:sldId id="258" r:id="rId6"/>
    <p:sldId id="259" r:id="rId7"/>
    <p:sldId id="257" r:id="rId8"/>
    <p:sldId id="263" r:id="rId9"/>
    <p:sldId id="264" r:id="rId10"/>
    <p:sldId id="265" r:id="rId11"/>
    <p:sldId id="266" r:id="rId12"/>
    <p:sldId id="270" r:id="rId13"/>
    <p:sldId id="267" r:id="rId14"/>
    <p:sldId id="269" r:id="rId15"/>
    <p:sldId id="268" r:id="rId16"/>
    <p:sldId id="271" r:id="rId17"/>
    <p:sldId id="272"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4660"/>
  </p:normalViewPr>
  <p:slideViewPr>
    <p:cSldViewPr snapToGrid="0">
      <p:cViewPr varScale="1">
        <p:scale>
          <a:sx n="70" d="100"/>
          <a:sy n="70" d="100"/>
        </p:scale>
        <p:origin x="53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A3A18-DD98-684D-85C6-8B87FAEE98E7}"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2F32D-1221-A04C-A833-9524CC5E0138}" type="slidenum">
              <a:rPr lang="en-US" smtClean="0"/>
              <a:t>‹#›</a:t>
            </a:fld>
            <a:endParaRPr lang="en-US"/>
          </a:p>
        </p:txBody>
      </p:sp>
    </p:spTree>
    <p:extLst>
      <p:ext uri="{BB962C8B-B14F-4D97-AF65-F5344CB8AC3E}">
        <p14:creationId xmlns:p14="http://schemas.microsoft.com/office/powerpoint/2010/main" val="55762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633830-2244-49AE-BC4A-47F415C177C6}" type="datetimeFigureOut">
              <a:rPr lang="en-US" smtClean="0"/>
              <a:pPr/>
              <a:t>4/18/2017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14033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4767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36657493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80881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15638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53181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36564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31727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9087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8979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66041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633830-2244-49AE-BC4A-47F415C177C6}" type="datetimeFigureOut">
              <a:rPr lang="en-US" smtClean="0"/>
              <a:pPr/>
              <a:t>4/18/2017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6270352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err="1" smtClean="0"/>
              <a:t>MovieLens</a:t>
            </a:r>
            <a:r>
              <a:rPr lang="en-US" sz="5400" dirty="0" smtClean="0"/>
              <a:t> Recommendation System</a:t>
            </a:r>
            <a:endParaRPr lang="en-US" sz="5400" dirty="0"/>
          </a:p>
        </p:txBody>
      </p:sp>
      <p:sp>
        <p:nvSpPr>
          <p:cNvPr id="3" name="Subtitle 2"/>
          <p:cNvSpPr>
            <a:spLocks noGrp="1"/>
          </p:cNvSpPr>
          <p:nvPr>
            <p:ph type="subTitle" idx="1"/>
          </p:nvPr>
        </p:nvSpPr>
        <p:spPr/>
        <p:txBody>
          <a:bodyPr/>
          <a:lstStyle/>
          <a:p>
            <a:pPr algn="ctr"/>
            <a:r>
              <a:rPr lang="en-US" dirty="0" smtClean="0"/>
              <a:t>Brian Ho</a:t>
            </a:r>
            <a:endParaRPr lang="en-US" dirty="0"/>
          </a:p>
        </p:txBody>
      </p:sp>
    </p:spTree>
    <p:extLst>
      <p:ext uri="{BB962C8B-B14F-4D97-AF65-F5344CB8AC3E}">
        <p14:creationId xmlns:p14="http://schemas.microsoft.com/office/powerpoint/2010/main" val="324989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 Collaborative Filtering</a:t>
            </a:r>
          </a:p>
        </p:txBody>
      </p:sp>
      <p:sp>
        <p:nvSpPr>
          <p:cNvPr id="3" name="Content Placeholder 2"/>
          <p:cNvSpPr>
            <a:spLocks noGrp="1"/>
          </p:cNvSpPr>
          <p:nvPr>
            <p:ph idx="1"/>
          </p:nvPr>
        </p:nvSpPr>
        <p:spPr/>
        <p:txBody>
          <a:bodyPr/>
          <a:lstStyle/>
          <a:p>
            <a:pPr marL="0" indent="0">
              <a:buNone/>
            </a:pPr>
            <a:r>
              <a:rPr lang="en-US" dirty="0" smtClean="0"/>
              <a:t>Result </a:t>
            </a:r>
          </a:p>
          <a:p>
            <a:r>
              <a:rPr lang="en-US" dirty="0" smtClean="0"/>
              <a:t>After doing a train test split, we compare the predicted result with true value of the test set</a:t>
            </a:r>
          </a:p>
          <a:p>
            <a:r>
              <a:rPr lang="en-US" dirty="0" smtClean="0"/>
              <a:t>The result is not particular great.</a:t>
            </a:r>
          </a:p>
          <a:p>
            <a:r>
              <a:rPr lang="en-US" dirty="0" smtClean="0"/>
              <a:t>The problem is because we are looking at all the other ratings of the same user or same movies.</a:t>
            </a:r>
          </a:p>
          <a:p>
            <a:r>
              <a:rPr lang="en-US" dirty="0" smtClean="0"/>
              <a:t>Example: Star Wars have 583 ratings. Getting dot product of 583 ratings and similarity may not make sense. Getting top k ratings (of other users) based with highest similarity score.</a:t>
            </a:r>
          </a:p>
        </p:txBody>
      </p:sp>
      <p:pic>
        <p:nvPicPr>
          <p:cNvPr id="5" name="Picture 4"/>
          <p:cNvPicPr>
            <a:picLocks noChangeAspect="1"/>
          </p:cNvPicPr>
          <p:nvPr/>
        </p:nvPicPr>
        <p:blipFill>
          <a:blip r:embed="rId2"/>
          <a:stretch>
            <a:fillRect/>
          </a:stretch>
        </p:blipFill>
        <p:spPr>
          <a:xfrm>
            <a:off x="1587272" y="5098596"/>
            <a:ext cx="8429625" cy="1428750"/>
          </a:xfrm>
          <a:prstGeom prst="rect">
            <a:avLst/>
          </a:prstGeom>
        </p:spPr>
      </p:pic>
    </p:spTree>
    <p:extLst>
      <p:ext uri="{BB962C8B-B14F-4D97-AF65-F5344CB8AC3E}">
        <p14:creationId xmlns:p14="http://schemas.microsoft.com/office/powerpoint/2010/main" val="55412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 – Matrix Factorization </a:t>
            </a:r>
            <a:endParaRPr lang="en-US" dirty="0"/>
          </a:p>
        </p:txBody>
      </p:sp>
      <p:sp>
        <p:nvSpPr>
          <p:cNvPr id="3" name="Content Placeholder 2"/>
          <p:cNvSpPr>
            <a:spLocks noGrp="1"/>
          </p:cNvSpPr>
          <p:nvPr>
            <p:ph idx="1"/>
          </p:nvPr>
        </p:nvSpPr>
        <p:spPr/>
        <p:txBody>
          <a:bodyPr/>
          <a:lstStyle/>
          <a:p>
            <a:r>
              <a:rPr lang="en-US" dirty="0" smtClean="0"/>
              <a:t>Learn  latent </a:t>
            </a:r>
            <a:r>
              <a:rPr lang="en-US" dirty="0"/>
              <a:t>preferences of users and the latent attributes of items from known ratings (learn features that describe the characteristics of ratings) to then predict the unknown ratings through the </a:t>
            </a:r>
            <a:r>
              <a:rPr lang="en-US" dirty="0" smtClean="0"/>
              <a:t>dot </a:t>
            </a:r>
            <a:r>
              <a:rPr lang="en-US" dirty="0"/>
              <a:t>product of the latent features of users and items. </a:t>
            </a:r>
            <a:endParaRPr lang="en-US" dirty="0" smtClean="0"/>
          </a:p>
          <a:p>
            <a:endParaRPr lang="en-US" dirty="0" smtClean="0"/>
          </a:p>
          <a:p>
            <a:r>
              <a:rPr lang="en-US" dirty="0" smtClean="0"/>
              <a:t>Restructure </a:t>
            </a:r>
            <a:r>
              <a:rPr lang="en-US" dirty="0"/>
              <a:t>the user-item matrix into low-rank structure, and you can represent the matrix by the multiplication of two low-rank matrices, where the rows contain the latent vector. </a:t>
            </a:r>
            <a:endParaRPr lang="en-US" dirty="0" smtClean="0"/>
          </a:p>
          <a:p>
            <a:endParaRPr lang="en-US" dirty="0"/>
          </a:p>
          <a:p>
            <a:r>
              <a:rPr lang="en-US" dirty="0" smtClean="0"/>
              <a:t>Latent factors can be considered as </a:t>
            </a:r>
            <a:r>
              <a:rPr lang="en-US" dirty="0"/>
              <a:t>the genre of the movie, user's gender, users' occupation and etc. These characteristics do not have to be provided but </a:t>
            </a:r>
            <a:r>
              <a:rPr lang="en-US" dirty="0" err="1"/>
              <a:t>SVD</a:t>
            </a:r>
            <a:r>
              <a:rPr lang="en-US" dirty="0"/>
              <a:t> will discover such </a:t>
            </a:r>
            <a:r>
              <a:rPr lang="en-US" dirty="0" smtClean="0"/>
              <a:t>characteristics</a:t>
            </a:r>
            <a:r>
              <a:rPr lang="en-US" dirty="0"/>
              <a:t> </a:t>
            </a:r>
            <a:r>
              <a:rPr lang="en-US" dirty="0" smtClean="0"/>
              <a:t>purely based on the existing ranking.</a:t>
            </a:r>
          </a:p>
          <a:p>
            <a:endParaRPr lang="en-US" dirty="0" smtClean="0"/>
          </a:p>
          <a:p>
            <a:endParaRPr lang="en-US" dirty="0"/>
          </a:p>
        </p:txBody>
      </p:sp>
    </p:spTree>
    <p:extLst>
      <p:ext uri="{BB962C8B-B14F-4D97-AF65-F5344CB8AC3E}">
        <p14:creationId xmlns:p14="http://schemas.microsoft.com/office/powerpoint/2010/main" val="407304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 Matrix Factorization </a:t>
            </a:r>
          </a:p>
        </p:txBody>
      </p:sp>
      <p:sp>
        <p:nvSpPr>
          <p:cNvPr id="3" name="Content Placeholder 2"/>
          <p:cNvSpPr>
            <a:spLocks noGrp="1"/>
          </p:cNvSpPr>
          <p:nvPr>
            <p:ph idx="1"/>
          </p:nvPr>
        </p:nvSpPr>
        <p:spPr/>
        <p:txBody>
          <a:bodyPr/>
          <a:lstStyle/>
          <a:p>
            <a:r>
              <a:rPr lang="en-US" dirty="0" err="1" smtClean="0"/>
              <a:t>Singule</a:t>
            </a:r>
            <a:r>
              <a:rPr lang="en-US" dirty="0" smtClean="0"/>
              <a:t> Vector Decomposition is the most popular Matrix Factorization approach.</a:t>
            </a:r>
          </a:p>
          <a:p>
            <a:r>
              <a:rPr lang="en-US" dirty="0" err="1" smtClean="0"/>
              <a:t>SVD</a:t>
            </a:r>
            <a:r>
              <a:rPr lang="en-US" dirty="0" smtClean="0"/>
              <a:t> </a:t>
            </a:r>
            <a:r>
              <a:rPr lang="en-US" dirty="0"/>
              <a:t>provides a transformation of the original data. This transformation has some very useful properties.</a:t>
            </a:r>
          </a:p>
          <a:p>
            <a:r>
              <a:rPr lang="en-US" dirty="0"/>
              <a:t>Given an m x n matrix X:</a:t>
            </a:r>
          </a:p>
          <a:p>
            <a:r>
              <a:rPr lang="en-US" dirty="0"/>
              <a:t>U is an m x r orthogonal matrix</a:t>
            </a:r>
          </a:p>
          <a:p>
            <a:r>
              <a:rPr lang="en-US" dirty="0"/>
              <a:t>S is an r x r diagonal matrix with non-negative real numbers on the diagonal</a:t>
            </a:r>
          </a:p>
          <a:p>
            <a:r>
              <a:rPr lang="en-US" dirty="0"/>
              <a:t>VT is an r x n orthogonal matrix</a:t>
            </a:r>
          </a:p>
          <a:p>
            <a:endParaRPr lang="en-US" dirty="0"/>
          </a:p>
        </p:txBody>
      </p:sp>
      <p:pic>
        <p:nvPicPr>
          <p:cNvPr id="6" name="Picture 5"/>
          <p:cNvPicPr>
            <a:picLocks noChangeAspect="1"/>
          </p:cNvPicPr>
          <p:nvPr/>
        </p:nvPicPr>
        <p:blipFill>
          <a:blip r:embed="rId2"/>
          <a:stretch>
            <a:fillRect/>
          </a:stretch>
        </p:blipFill>
        <p:spPr>
          <a:xfrm>
            <a:off x="5821680" y="4177335"/>
            <a:ext cx="4374514" cy="2439840"/>
          </a:xfrm>
          <a:prstGeom prst="rect">
            <a:avLst/>
          </a:prstGeom>
        </p:spPr>
      </p:pic>
    </p:spTree>
    <p:extLst>
      <p:ext uri="{BB962C8B-B14F-4D97-AF65-F5344CB8AC3E}">
        <p14:creationId xmlns:p14="http://schemas.microsoft.com/office/powerpoint/2010/main" val="29183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 Matrix Factorization </a:t>
            </a:r>
          </a:p>
        </p:txBody>
      </p:sp>
      <p:pic>
        <p:nvPicPr>
          <p:cNvPr id="11" name="Content Placeholder 10"/>
          <p:cNvPicPr>
            <a:picLocks noGrp="1" noChangeAspect="1"/>
          </p:cNvPicPr>
          <p:nvPr>
            <p:ph idx="1"/>
          </p:nvPr>
        </p:nvPicPr>
        <p:blipFill>
          <a:blip r:embed="rId2"/>
          <a:stretch>
            <a:fillRect/>
          </a:stretch>
        </p:blipFill>
        <p:spPr>
          <a:xfrm>
            <a:off x="5860452" y="1767840"/>
            <a:ext cx="4133664" cy="4775200"/>
          </a:xfrm>
          <a:prstGeom prst="rect">
            <a:avLst/>
          </a:prstGeom>
        </p:spPr>
      </p:pic>
      <p:sp>
        <p:nvSpPr>
          <p:cNvPr id="12" name="TextBox 11"/>
          <p:cNvSpPr txBox="1"/>
          <p:nvPr/>
        </p:nvSpPr>
        <p:spPr>
          <a:xfrm>
            <a:off x="1261872" y="1779687"/>
            <a:ext cx="4295028"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 Exploration Stage has identify rating for certain movies are affected by gender.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Terminator, Alien, Jaws are preferred by male.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However, </a:t>
            </a:r>
            <a:r>
              <a:rPr lang="en-US" dirty="0" err="1" smtClean="0"/>
              <a:t>Independecy</a:t>
            </a:r>
            <a:r>
              <a:rPr lang="en-US" dirty="0" smtClean="0"/>
              <a:t> Days (also an action movies) are preferred by female as well.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This can potentially be because of other features (e.g. actors) that is not easily noticeable.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SVD</a:t>
            </a:r>
            <a:r>
              <a:rPr lang="en-US" dirty="0" smtClean="0"/>
              <a:t> breaks down the user-movie ratings into latent factor and try to capture it.</a:t>
            </a:r>
            <a:endParaRPr lang="en-US" dirty="0"/>
          </a:p>
        </p:txBody>
      </p:sp>
    </p:spTree>
    <p:extLst>
      <p:ext uri="{BB962C8B-B14F-4D97-AF65-F5344CB8AC3E}">
        <p14:creationId xmlns:p14="http://schemas.microsoft.com/office/powerpoint/2010/main" val="167386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 Matrix Factorization </a:t>
            </a:r>
          </a:p>
        </p:txBody>
      </p:sp>
      <p:sp>
        <p:nvSpPr>
          <p:cNvPr id="6" name="Content Placeholder 5"/>
          <p:cNvSpPr>
            <a:spLocks noGrp="1"/>
          </p:cNvSpPr>
          <p:nvPr>
            <p:ph idx="1"/>
          </p:nvPr>
        </p:nvSpPr>
        <p:spPr/>
        <p:txBody>
          <a:bodyPr/>
          <a:lstStyle/>
          <a:p>
            <a:pPr marL="0" indent="0">
              <a:buNone/>
            </a:pPr>
            <a:r>
              <a:rPr lang="en-US" dirty="0"/>
              <a:t>Result </a:t>
            </a:r>
          </a:p>
          <a:p>
            <a:r>
              <a:rPr lang="en-US" dirty="0" smtClean="0"/>
              <a:t>Do a cross validation to pick the k, number of latent factor for prediction.</a:t>
            </a:r>
            <a:endParaRPr lang="en-US" dirty="0"/>
          </a:p>
          <a:p>
            <a:r>
              <a:rPr lang="en-US" dirty="0" smtClean="0"/>
              <a:t>Use the one that return the lower </a:t>
            </a:r>
            <a:r>
              <a:rPr lang="en-US" dirty="0" err="1" smtClean="0"/>
              <a:t>RMSE</a:t>
            </a:r>
            <a:r>
              <a:rPr lang="en-US" dirty="0" smtClean="0"/>
              <a:t>.</a:t>
            </a:r>
            <a:endParaRPr lang="en-US" dirty="0"/>
          </a:p>
          <a:p>
            <a:r>
              <a:rPr lang="en-US" dirty="0" err="1" smtClean="0"/>
              <a:t>RMSE</a:t>
            </a:r>
            <a:r>
              <a:rPr lang="en-US" dirty="0" smtClean="0"/>
              <a:t> score is lower but still have more rooms to improve.</a:t>
            </a:r>
            <a:endParaRPr lang="en-US" dirty="0"/>
          </a:p>
          <a:p>
            <a:r>
              <a:rPr lang="en-US" dirty="0"/>
              <a:t>Example</a:t>
            </a:r>
            <a:r>
              <a:rPr lang="en-US" dirty="0" smtClean="0"/>
              <a:t>: </a:t>
            </a:r>
            <a:endParaRPr lang="en-US" dirty="0"/>
          </a:p>
        </p:txBody>
      </p:sp>
      <p:pic>
        <p:nvPicPr>
          <p:cNvPr id="9" name="Picture 8"/>
          <p:cNvPicPr>
            <a:picLocks noChangeAspect="1"/>
          </p:cNvPicPr>
          <p:nvPr/>
        </p:nvPicPr>
        <p:blipFill>
          <a:blip r:embed="rId2"/>
          <a:stretch>
            <a:fillRect/>
          </a:stretch>
        </p:blipFill>
        <p:spPr>
          <a:xfrm>
            <a:off x="1360932" y="4783455"/>
            <a:ext cx="8496300" cy="1009650"/>
          </a:xfrm>
          <a:prstGeom prst="rect">
            <a:avLst/>
          </a:prstGeom>
        </p:spPr>
      </p:pic>
    </p:spTree>
    <p:extLst>
      <p:ext uri="{BB962C8B-B14F-4D97-AF65-F5344CB8AC3E}">
        <p14:creationId xmlns:p14="http://schemas.microsoft.com/office/powerpoint/2010/main" val="271120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3 – </a:t>
            </a:r>
            <a:r>
              <a:rPr lang="en-US" sz="2800" dirty="0"/>
              <a:t>Collaborative </a:t>
            </a:r>
            <a:r>
              <a:rPr lang="en-US" sz="2800" dirty="0" smtClean="0"/>
              <a:t>Filtering + K Nearest Neighbor</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813" y="1818640"/>
            <a:ext cx="5801784" cy="4351338"/>
          </a:xfrm>
        </p:spPr>
      </p:pic>
    </p:spTree>
    <p:extLst>
      <p:ext uri="{BB962C8B-B14F-4D97-AF65-F5344CB8AC3E}">
        <p14:creationId xmlns:p14="http://schemas.microsoft.com/office/powerpoint/2010/main" val="29991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Model 3 – Collaborative Filtering + K Nearest Neighbor</a:t>
            </a:r>
          </a:p>
        </p:txBody>
      </p:sp>
      <p:sp>
        <p:nvSpPr>
          <p:cNvPr id="3" name="Content Placeholder 2"/>
          <p:cNvSpPr>
            <a:spLocks noGrp="1"/>
          </p:cNvSpPr>
          <p:nvPr>
            <p:ph idx="1"/>
          </p:nvPr>
        </p:nvSpPr>
        <p:spPr/>
        <p:txBody>
          <a:bodyPr/>
          <a:lstStyle/>
          <a:p>
            <a:r>
              <a:rPr lang="en-US" dirty="0" smtClean="0"/>
              <a:t>This is an extension of the Collaborative Filtering.</a:t>
            </a:r>
          </a:p>
          <a:p>
            <a:r>
              <a:rPr lang="en-US" dirty="0" smtClean="0"/>
              <a:t>Instead of taking the rating of all users and multiply by the similarity, we can take only the k most similar users.</a:t>
            </a:r>
          </a:p>
          <a:p>
            <a:r>
              <a:rPr lang="en-US" dirty="0" smtClean="0"/>
              <a:t>Similarity measurement would depend on the metrics picked </a:t>
            </a:r>
            <a:r>
              <a:rPr lang="mr-IN" dirty="0" smtClean="0"/>
              <a:t>–</a:t>
            </a:r>
            <a:r>
              <a:rPr lang="en-US" dirty="0" smtClean="0"/>
              <a:t> cosine, </a:t>
            </a:r>
            <a:r>
              <a:rPr lang="en-US" dirty="0" err="1" smtClean="0"/>
              <a:t>pearson</a:t>
            </a:r>
            <a:r>
              <a:rPr lang="en-US" dirty="0" smtClean="0"/>
              <a:t>, etc.</a:t>
            </a:r>
          </a:p>
          <a:p>
            <a:endParaRPr lang="en-US" dirty="0" smtClean="0"/>
          </a:p>
          <a:p>
            <a:endParaRPr lang="en-US" dirty="0"/>
          </a:p>
        </p:txBody>
      </p:sp>
    </p:spTree>
    <p:extLst>
      <p:ext uri="{BB962C8B-B14F-4D97-AF65-F5344CB8AC3E}">
        <p14:creationId xmlns:p14="http://schemas.microsoft.com/office/powerpoint/2010/main" val="312569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 Collaborative Filtering + K Nearest Neighbor</a:t>
            </a:r>
          </a:p>
        </p:txBody>
      </p:sp>
      <p:sp>
        <p:nvSpPr>
          <p:cNvPr id="3" name="Content Placeholder 2"/>
          <p:cNvSpPr>
            <a:spLocks noGrp="1"/>
          </p:cNvSpPr>
          <p:nvPr>
            <p:ph idx="1"/>
          </p:nvPr>
        </p:nvSpPr>
        <p:spPr/>
        <p:txBody>
          <a:bodyPr/>
          <a:lstStyle/>
          <a:p>
            <a:pPr marL="0" indent="0">
              <a:buNone/>
            </a:pPr>
            <a:r>
              <a:rPr lang="en-US" dirty="0"/>
              <a:t>Result </a:t>
            </a:r>
          </a:p>
          <a:p>
            <a:r>
              <a:rPr lang="en-US" dirty="0" smtClean="0"/>
              <a:t>The score is </a:t>
            </a:r>
            <a:r>
              <a:rPr lang="en-US" dirty="0"/>
              <a:t>worse than the </a:t>
            </a:r>
            <a:r>
              <a:rPr lang="en-US" dirty="0" err="1"/>
              <a:t>CFPredict</a:t>
            </a:r>
            <a:r>
              <a:rPr lang="en-US" dirty="0"/>
              <a:t> Model and just slightly better than the Mean Model. </a:t>
            </a:r>
            <a:endParaRPr lang="en-US" dirty="0" smtClean="0"/>
          </a:p>
          <a:p>
            <a:r>
              <a:rPr lang="en-US" dirty="0" smtClean="0"/>
              <a:t>This </a:t>
            </a:r>
            <a:r>
              <a:rPr lang="en-US" dirty="0"/>
              <a:t>suggests we can use other ways to find similar users/items. Using users' age, gender, occupation or movies' genre an year can be other ways to pick the best user/items for collaborative filtering.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92" y="4471202"/>
            <a:ext cx="10058400" cy="1041550"/>
          </a:xfrm>
          <a:prstGeom prst="rect">
            <a:avLst/>
          </a:prstGeom>
        </p:spPr>
      </p:pic>
    </p:spTree>
    <p:extLst>
      <p:ext uri="{BB962C8B-B14F-4D97-AF65-F5344CB8AC3E}">
        <p14:creationId xmlns:p14="http://schemas.microsoft.com/office/powerpoint/2010/main" val="46823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Comparison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62303384"/>
              </p:ext>
            </p:extLst>
          </p:nvPr>
        </p:nvGraphicFramePr>
        <p:xfrm>
          <a:off x="1262061" y="1828800"/>
          <a:ext cx="8861652" cy="2199640"/>
        </p:xfrm>
        <a:graphic>
          <a:graphicData uri="http://schemas.openxmlformats.org/drawingml/2006/table">
            <a:tbl>
              <a:tblPr firstRow="1" bandRow="1">
                <a:tableStyleId>{5C22544A-7EE6-4342-B048-85BDC9FD1C3A}</a:tableStyleId>
              </a:tblPr>
              <a:tblGrid>
                <a:gridCol w="2215413"/>
                <a:gridCol w="2215413"/>
                <a:gridCol w="2215413"/>
                <a:gridCol w="2215413"/>
              </a:tblGrid>
              <a:tr h="370840">
                <a:tc>
                  <a:txBody>
                    <a:bodyPr/>
                    <a:lstStyle/>
                    <a:p>
                      <a:pPr algn="ctr"/>
                      <a:r>
                        <a:rPr lang="en-US" dirty="0" smtClean="0"/>
                        <a:t>Benchmark</a:t>
                      </a:r>
                      <a:r>
                        <a:rPr lang="en-US" baseline="0" dirty="0" smtClean="0"/>
                        <a:t> Model</a:t>
                      </a: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 2</a:t>
                      </a:r>
                      <a:endParaRPr lang="en-US" dirty="0"/>
                    </a:p>
                  </a:txBody>
                  <a:tcPr/>
                </a:tc>
                <a:tc>
                  <a:txBody>
                    <a:bodyPr/>
                    <a:lstStyle/>
                    <a:p>
                      <a:pPr algn="ctr"/>
                      <a:r>
                        <a:rPr lang="en-US" dirty="0" smtClean="0"/>
                        <a:t>Model 3</a:t>
                      </a:r>
                      <a:endParaRPr lang="en-US" dirty="0"/>
                    </a:p>
                  </a:txBody>
                  <a:tcPr/>
                </a:tc>
              </a:tr>
              <a:tr h="370840">
                <a:tc>
                  <a:txBody>
                    <a:bodyPr/>
                    <a:lstStyle/>
                    <a:p>
                      <a:r>
                        <a:rPr lang="en-US" dirty="0" smtClean="0"/>
                        <a:t>Mean Rating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Collaborative Filtering</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Collaborative Filtering</a:t>
                      </a:r>
                      <a:r>
                        <a:rPr lang="en-US" baseline="0" dirty="0" smtClean="0"/>
                        <a:t> &amp; </a:t>
                      </a:r>
                      <a:r>
                        <a:rPr lang="en-US" baseline="0" dirty="0" err="1" smtClean="0"/>
                        <a:t>kNN</a:t>
                      </a:r>
                      <a:endParaRPr lang="en-US" dirty="0" smtClean="0"/>
                    </a:p>
                  </a:txBody>
                  <a:tcPr/>
                </a:tc>
                <a:tc>
                  <a:txBody>
                    <a:bodyPr/>
                    <a:lstStyle/>
                    <a:p>
                      <a:r>
                        <a:rPr lang="en-US" dirty="0" err="1" smtClean="0"/>
                        <a:t>SVD</a:t>
                      </a:r>
                      <a:endParaRPr lang="en-US" dirty="0"/>
                    </a:p>
                  </a:txBody>
                  <a:tcPr/>
                </a:tc>
              </a:tr>
              <a:tr h="370840">
                <a:tc>
                  <a:txBody>
                    <a:bodyPr/>
                    <a:lstStyle/>
                    <a:p>
                      <a:r>
                        <a:rPr lang="en-US" dirty="0" smtClean="0"/>
                        <a:t>User-based</a:t>
                      </a:r>
                      <a:r>
                        <a:rPr lang="en-US" baseline="0" dirty="0" smtClean="0"/>
                        <a:t> </a:t>
                      </a:r>
                      <a:r>
                        <a:rPr lang="en-US" dirty="0" smtClean="0"/>
                        <a:t>– 3.42</a:t>
                      </a:r>
                    </a:p>
                    <a:p>
                      <a:r>
                        <a:rPr lang="en-US" dirty="0" smtClean="0"/>
                        <a:t>Item-based – 3.24</a:t>
                      </a:r>
                    </a:p>
                    <a:p>
                      <a:endParaRPr lang="en-US" dirty="0"/>
                    </a:p>
                  </a:txBody>
                  <a:tcPr/>
                </a:tc>
                <a:tc>
                  <a:txBody>
                    <a:bodyPr/>
                    <a:lstStyle/>
                    <a:p>
                      <a:r>
                        <a:rPr lang="en-US" dirty="0" smtClean="0"/>
                        <a:t>User-based</a:t>
                      </a:r>
                      <a:r>
                        <a:rPr lang="en-US" baseline="0" dirty="0" smtClean="0"/>
                        <a:t> </a:t>
                      </a:r>
                      <a:r>
                        <a:rPr lang="en-US" dirty="0" smtClean="0"/>
                        <a:t>– 3.13</a:t>
                      </a:r>
                    </a:p>
                    <a:p>
                      <a:r>
                        <a:rPr lang="en-US" dirty="0" smtClean="0"/>
                        <a:t>Item-based –</a:t>
                      </a:r>
                      <a:r>
                        <a:rPr lang="en-US" baseline="0" dirty="0" smtClean="0"/>
                        <a:t> </a:t>
                      </a:r>
                      <a:r>
                        <a:rPr lang="en-US" dirty="0" smtClean="0"/>
                        <a:t>3.12</a:t>
                      </a:r>
                    </a:p>
                    <a:p>
                      <a:endParaRPr lang="en-US" dirty="0"/>
                    </a:p>
                  </a:txBody>
                  <a:tcPr/>
                </a:tc>
                <a:tc>
                  <a:txBody>
                    <a:bodyPr/>
                    <a:lstStyle/>
                    <a:p>
                      <a:r>
                        <a:rPr lang="en-US" dirty="0" smtClean="0"/>
                        <a:t>User-based</a:t>
                      </a:r>
                      <a:r>
                        <a:rPr lang="en-US" baseline="0" dirty="0" smtClean="0"/>
                        <a:t> </a:t>
                      </a:r>
                      <a:r>
                        <a:rPr lang="en-US" dirty="0" smtClean="0"/>
                        <a:t>– 3.39</a:t>
                      </a:r>
                    </a:p>
                    <a:p>
                      <a:r>
                        <a:rPr lang="en-US" dirty="0" smtClean="0"/>
                        <a:t>Item-based</a:t>
                      </a:r>
                      <a:r>
                        <a:rPr lang="en-US" baseline="0" dirty="0" smtClean="0"/>
                        <a:t> </a:t>
                      </a:r>
                      <a:r>
                        <a:rPr lang="en-US" dirty="0" smtClean="0"/>
                        <a:t>– 3.22</a:t>
                      </a:r>
                    </a:p>
                    <a:p>
                      <a:endParaRPr lang="en-US" dirty="0"/>
                    </a:p>
                  </a:txBody>
                  <a:tcPr/>
                </a:tc>
                <a:tc>
                  <a:txBody>
                    <a:bodyPr/>
                    <a:lstStyle/>
                    <a:p>
                      <a:r>
                        <a:rPr lang="en-US" dirty="0" err="1" smtClean="0"/>
                        <a:t>SVD</a:t>
                      </a:r>
                      <a:r>
                        <a:rPr lang="en-US" dirty="0" smtClean="0"/>
                        <a:t> </a:t>
                      </a:r>
                      <a:r>
                        <a:rPr lang="en-US" dirty="0" err="1" smtClean="0"/>
                        <a:t>RMSE</a:t>
                      </a:r>
                      <a:r>
                        <a:rPr lang="en-US" baseline="0" dirty="0" smtClean="0"/>
                        <a:t>  </a:t>
                      </a:r>
                      <a:r>
                        <a:rPr lang="en-US" dirty="0" smtClean="0"/>
                        <a:t>– </a:t>
                      </a:r>
                      <a:r>
                        <a:rPr lang="en-US" dirty="0" smtClean="0"/>
                        <a:t>2.98</a:t>
                      </a:r>
                      <a:endParaRPr lang="en-US" dirty="0"/>
                    </a:p>
                  </a:txBody>
                  <a:tcPr/>
                </a:tc>
              </a:tr>
            </a:tbl>
          </a:graphicData>
        </a:graphic>
      </p:graphicFrame>
    </p:spTree>
    <p:extLst>
      <p:ext uri="{BB962C8B-B14F-4D97-AF65-F5344CB8AC3E}">
        <p14:creationId xmlns:p14="http://schemas.microsoft.com/office/powerpoint/2010/main" val="321535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In order to improve the prediction accuracy we can use other matrix factorization </a:t>
            </a:r>
            <a:r>
              <a:rPr lang="en-US" dirty="0"/>
              <a:t>technique such as We </a:t>
            </a:r>
            <a:r>
              <a:rPr lang="en-US" dirty="0" smtClean="0"/>
              <a:t>alternating </a:t>
            </a:r>
            <a:r>
              <a:rPr lang="en-US" dirty="0"/>
              <a:t>least square </a:t>
            </a:r>
            <a:r>
              <a:rPr lang="en-US" dirty="0" smtClean="0"/>
              <a:t>(ALS) or </a:t>
            </a:r>
            <a:r>
              <a:rPr lang="en-US" dirty="0"/>
              <a:t>stochastic gradient descent </a:t>
            </a:r>
            <a:r>
              <a:rPr lang="en-US" dirty="0" smtClean="0"/>
              <a:t>(</a:t>
            </a:r>
            <a:r>
              <a:rPr lang="en-US" dirty="0" err="1" smtClean="0"/>
              <a:t>SGD</a:t>
            </a:r>
            <a:r>
              <a:rPr lang="en-US" dirty="0" smtClean="0"/>
              <a:t>) and </a:t>
            </a:r>
            <a:r>
              <a:rPr lang="en-US" dirty="0"/>
              <a:t>uses regularization terms to prevent </a:t>
            </a:r>
            <a:r>
              <a:rPr lang="en-US" dirty="0" err="1"/>
              <a:t>overfitting</a:t>
            </a:r>
            <a:r>
              <a:rPr lang="en-US" dirty="0"/>
              <a:t> in future</a:t>
            </a:r>
            <a:r>
              <a:rPr lang="en-US" dirty="0" smtClean="0"/>
              <a:t>.</a:t>
            </a:r>
          </a:p>
          <a:p>
            <a:r>
              <a:rPr lang="en-US" dirty="0" smtClean="0"/>
              <a:t>Take other dimension, </a:t>
            </a:r>
            <a:r>
              <a:rPr lang="en-US" dirty="0"/>
              <a:t>user age, user occupation </a:t>
            </a:r>
            <a:r>
              <a:rPr lang="en-US" dirty="0" err="1" smtClean="0"/>
              <a:t>etc</a:t>
            </a:r>
            <a:r>
              <a:rPr lang="en-US" dirty="0" smtClean="0"/>
              <a:t>, of user to get similarity of users or genre, years, actors of movies to get similarity of items.</a:t>
            </a:r>
          </a:p>
          <a:p>
            <a:r>
              <a:rPr lang="en-US" dirty="0" smtClean="0"/>
              <a:t>Advanced </a:t>
            </a:r>
            <a:r>
              <a:rPr lang="en-US" dirty="0" err="1" smtClean="0"/>
              <a:t>SVD</a:t>
            </a:r>
            <a:r>
              <a:rPr lang="en-US" dirty="0" smtClean="0"/>
              <a:t> </a:t>
            </a:r>
            <a:r>
              <a:rPr lang="en-US" dirty="0"/>
              <a:t>algorithms such as Asymmetric </a:t>
            </a:r>
            <a:r>
              <a:rPr lang="en-US" dirty="0" err="1"/>
              <a:t>SVD</a:t>
            </a:r>
            <a:r>
              <a:rPr lang="en-US" dirty="0"/>
              <a:t> and </a:t>
            </a:r>
            <a:r>
              <a:rPr lang="en-US" dirty="0" err="1"/>
              <a:t>SVD</a:t>
            </a:r>
            <a:r>
              <a:rPr lang="en-US" dirty="0" smtClean="0"/>
              <a:t>++</a:t>
            </a:r>
          </a:p>
          <a:p>
            <a:r>
              <a:rPr lang="en-US" dirty="0"/>
              <a:t>Temporal Effects - take time as one of the factor of prediction</a:t>
            </a:r>
            <a:r>
              <a:rPr lang="en-US" dirty="0" smtClean="0"/>
              <a:t>.</a:t>
            </a:r>
          </a:p>
          <a:p>
            <a:r>
              <a:rPr lang="en-US" dirty="0"/>
              <a:t>Ensemble Method</a:t>
            </a:r>
          </a:p>
        </p:txBody>
      </p:sp>
    </p:spTree>
    <p:extLst>
      <p:ext uri="{BB962C8B-B14F-4D97-AF65-F5344CB8AC3E}">
        <p14:creationId xmlns:p14="http://schemas.microsoft.com/office/powerpoint/2010/main" val="219903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Project Description</a:t>
            </a:r>
          </a:p>
          <a:p>
            <a:r>
              <a:rPr lang="en-US" dirty="0"/>
              <a:t>The </a:t>
            </a:r>
            <a:r>
              <a:rPr lang="en-US" dirty="0" smtClean="0"/>
              <a:t>Problem</a:t>
            </a:r>
          </a:p>
          <a:p>
            <a:r>
              <a:rPr lang="en-US" dirty="0" smtClean="0"/>
              <a:t>Goals</a:t>
            </a:r>
            <a:endParaRPr lang="en-US" dirty="0"/>
          </a:p>
          <a:p>
            <a:r>
              <a:rPr lang="en-US" dirty="0" smtClean="0"/>
              <a:t>Proposed Solution</a:t>
            </a:r>
          </a:p>
          <a:p>
            <a:r>
              <a:rPr lang="en-US" dirty="0" smtClean="0"/>
              <a:t>Data</a:t>
            </a:r>
          </a:p>
          <a:p>
            <a:r>
              <a:rPr lang="en-US" dirty="0" smtClean="0"/>
              <a:t>Model 1 </a:t>
            </a:r>
          </a:p>
          <a:p>
            <a:r>
              <a:rPr lang="en-US" dirty="0" smtClean="0"/>
              <a:t>Model 2</a:t>
            </a:r>
          </a:p>
          <a:p>
            <a:r>
              <a:rPr lang="en-US" dirty="0" smtClean="0"/>
              <a:t>Result Comparison</a:t>
            </a:r>
          </a:p>
          <a:p>
            <a:r>
              <a:rPr lang="en-US" dirty="0" smtClean="0"/>
              <a:t>Next Steps</a:t>
            </a:r>
          </a:p>
        </p:txBody>
      </p:sp>
    </p:spTree>
    <p:extLst>
      <p:ext uri="{BB962C8B-B14F-4D97-AF65-F5344CB8AC3E}">
        <p14:creationId xmlns:p14="http://schemas.microsoft.com/office/powerpoint/2010/main" val="423848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br>
              <a:rPr lang="en-US" dirty="0"/>
            </a:b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MovieLens</a:t>
            </a:r>
            <a:r>
              <a:rPr lang="en-US" dirty="0" smtClean="0"/>
              <a:t> 100,000 dataset to build a recommendation system</a:t>
            </a:r>
          </a:p>
          <a:p>
            <a:r>
              <a:rPr lang="en-US" dirty="0" smtClean="0"/>
              <a:t>Understand multiple approaches to build recommendation system – Pros and Cons of each algorithms.</a:t>
            </a:r>
          </a:p>
          <a:p>
            <a:r>
              <a:rPr lang="en-US" dirty="0" smtClean="0"/>
              <a:t>Building multiple models to predict what ratings user will give to new movies.</a:t>
            </a:r>
          </a:p>
          <a:p>
            <a:r>
              <a:rPr lang="en-US" dirty="0" smtClean="0"/>
              <a:t>Evaluating the models</a:t>
            </a:r>
          </a:p>
          <a:p>
            <a:r>
              <a:rPr lang="en-US" dirty="0" smtClean="0"/>
              <a:t>Find potentials methods to increase accuracy.</a:t>
            </a:r>
          </a:p>
          <a:p>
            <a:endParaRPr lang="en-US" dirty="0" smtClean="0"/>
          </a:p>
          <a:p>
            <a:endParaRPr lang="en-US" dirty="0"/>
          </a:p>
        </p:txBody>
      </p:sp>
    </p:spTree>
    <p:extLst>
      <p:ext uri="{BB962C8B-B14F-4D97-AF65-F5344CB8AC3E}">
        <p14:creationId xmlns:p14="http://schemas.microsoft.com/office/powerpoint/2010/main" val="299781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Problem</a:t>
            </a:r>
            <a:endParaRPr lang="en-US" dirty="0"/>
          </a:p>
        </p:txBody>
      </p:sp>
      <p:sp>
        <p:nvSpPr>
          <p:cNvPr id="3" name="Content Placeholder 2"/>
          <p:cNvSpPr>
            <a:spLocks noGrp="1"/>
          </p:cNvSpPr>
          <p:nvPr>
            <p:ph idx="1"/>
          </p:nvPr>
        </p:nvSpPr>
        <p:spPr/>
        <p:txBody>
          <a:bodyPr/>
          <a:lstStyle/>
          <a:p>
            <a:r>
              <a:rPr lang="en-US" dirty="0" smtClean="0"/>
              <a:t>Movie is a classic problems of Recommendation System.</a:t>
            </a:r>
          </a:p>
          <a:p>
            <a:r>
              <a:rPr lang="en-US" dirty="0" smtClean="0"/>
              <a:t>Watching movie should be an entertainment so the movie providers’ ability to provide movies choice that the user prefer.</a:t>
            </a:r>
          </a:p>
          <a:p>
            <a:r>
              <a:rPr lang="en-US" dirty="0" smtClean="0"/>
              <a:t>There can be over thousands of movies so deciding which one to provide would be problem.</a:t>
            </a:r>
          </a:p>
          <a:p>
            <a:r>
              <a:rPr lang="en-US" dirty="0" smtClean="0"/>
              <a:t>For example, if user watched ‘Star Wars I’ , other than showing the user all the other Star War movie, what other movies can we recommend to users? How likely will users watch them and give a high rating (4-5).</a:t>
            </a:r>
            <a:endParaRPr lang="en-US" dirty="0"/>
          </a:p>
        </p:txBody>
      </p:sp>
    </p:spTree>
    <p:extLst>
      <p:ext uri="{BB962C8B-B14F-4D97-AF65-F5344CB8AC3E}">
        <p14:creationId xmlns:p14="http://schemas.microsoft.com/office/powerpoint/2010/main" val="83332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b="1" dirty="0" smtClean="0"/>
              <a:t>The Goal of Recommendation System </a:t>
            </a:r>
            <a:r>
              <a:rPr lang="en-US" dirty="0" smtClean="0"/>
              <a:t>is predict what item a user like and dislike based on historical preferences, taste, item’s features, similarities with other users in order to recommend certain items </a:t>
            </a:r>
          </a:p>
          <a:p>
            <a:r>
              <a:rPr lang="en-US" dirty="0" smtClean="0"/>
              <a:t>From a business perspective, this can increase users’ consumption, active time on the site and attachment with the company. The most famous recommendation system (and competition) is Netflix.</a:t>
            </a:r>
          </a:p>
          <a:p>
            <a:pPr lvl="1"/>
            <a:r>
              <a:rPr lang="en-US" dirty="0" smtClean="0"/>
              <a:t>Netflix has a complicated system that not only takes users’ preference, movies’ features, genre but also user’s activities on the sites such as mouse movement, time spent on movies, button clicks, query patterns and etc.</a:t>
            </a:r>
          </a:p>
          <a:p>
            <a:r>
              <a:rPr lang="en-US" dirty="0" smtClean="0"/>
              <a:t> In this project, the recommendation system will be simple. It will only uses users’ previous rating on other movies to predict ratings if given a new movie.</a:t>
            </a:r>
            <a:endParaRPr lang="en-US" dirty="0"/>
          </a:p>
        </p:txBody>
      </p:sp>
    </p:spTree>
    <p:extLst>
      <p:ext uri="{BB962C8B-B14F-4D97-AF65-F5344CB8AC3E}">
        <p14:creationId xmlns:p14="http://schemas.microsoft.com/office/powerpoint/2010/main" val="428816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a:t>
            </a:r>
            <a:endParaRPr lang="en-US" dirty="0"/>
          </a:p>
        </p:txBody>
      </p:sp>
      <p:sp>
        <p:nvSpPr>
          <p:cNvPr id="3" name="Content Placeholder 2"/>
          <p:cNvSpPr>
            <a:spLocks noGrp="1"/>
          </p:cNvSpPr>
          <p:nvPr>
            <p:ph idx="1"/>
          </p:nvPr>
        </p:nvSpPr>
        <p:spPr/>
        <p:txBody>
          <a:bodyPr/>
          <a:lstStyle/>
          <a:p>
            <a:r>
              <a:rPr lang="en-US" dirty="0" smtClean="0"/>
              <a:t>Collaborative Filtering</a:t>
            </a:r>
          </a:p>
          <a:p>
            <a:pPr lvl="1"/>
            <a:r>
              <a:rPr lang="en-US" dirty="0" smtClean="0"/>
              <a:t>Item Based </a:t>
            </a:r>
          </a:p>
          <a:p>
            <a:pPr lvl="1"/>
            <a:r>
              <a:rPr lang="en-US" dirty="0" smtClean="0"/>
              <a:t>User Based</a:t>
            </a:r>
          </a:p>
          <a:p>
            <a:r>
              <a:rPr lang="en-US" dirty="0" smtClean="0"/>
              <a:t>Matrix Factorization</a:t>
            </a:r>
          </a:p>
          <a:p>
            <a:r>
              <a:rPr lang="en-US" dirty="0" smtClean="0"/>
              <a:t>Collaborative Filter + K – Nearest Neighbor.</a:t>
            </a:r>
          </a:p>
        </p:txBody>
      </p:sp>
    </p:spTree>
    <p:extLst>
      <p:ext uri="{BB962C8B-B14F-4D97-AF65-F5344CB8AC3E}">
        <p14:creationId xmlns:p14="http://schemas.microsoft.com/office/powerpoint/2010/main" val="411726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endParaRPr lang="en-US" dirty="0"/>
          </a:p>
        </p:txBody>
      </p:sp>
      <p:sp>
        <p:nvSpPr>
          <p:cNvPr id="3" name="Content Placeholder 2"/>
          <p:cNvSpPr>
            <a:spLocks noGrp="1"/>
          </p:cNvSpPr>
          <p:nvPr>
            <p:ph idx="1"/>
          </p:nvPr>
        </p:nvSpPr>
        <p:spPr/>
        <p:txBody>
          <a:bodyPr/>
          <a:lstStyle/>
          <a:p>
            <a:r>
              <a:rPr lang="en-US" dirty="0" smtClean="0"/>
              <a:t>Dataset consists of x users’ rating of x movies.</a:t>
            </a:r>
          </a:p>
          <a:p>
            <a:r>
              <a:rPr lang="en-US" dirty="0" smtClean="0"/>
              <a:t>Dataset has 100,000 records.</a:t>
            </a:r>
          </a:p>
          <a:p>
            <a:endParaRPr lang="en-US" dirty="0" smtClean="0"/>
          </a:p>
          <a:p>
            <a:r>
              <a:rPr lang="en-US" dirty="0" smtClean="0"/>
              <a:t>Data is processed using Python script to load the file and format into matrix structure. (item-user )</a:t>
            </a:r>
            <a:endParaRPr lang="en-US" dirty="0"/>
          </a:p>
        </p:txBody>
      </p:sp>
    </p:spTree>
    <p:extLst>
      <p:ext uri="{BB962C8B-B14F-4D97-AF65-F5344CB8AC3E}">
        <p14:creationId xmlns:p14="http://schemas.microsoft.com/office/powerpoint/2010/main" val="205455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 – Collaborative Filtering</a:t>
            </a:r>
            <a:endParaRPr lang="en-US" dirty="0"/>
          </a:p>
        </p:txBody>
      </p:sp>
      <p:sp>
        <p:nvSpPr>
          <p:cNvPr id="3" name="Content Placeholder 2"/>
          <p:cNvSpPr>
            <a:spLocks noGrp="1"/>
          </p:cNvSpPr>
          <p:nvPr>
            <p:ph idx="1"/>
          </p:nvPr>
        </p:nvSpPr>
        <p:spPr/>
        <p:txBody>
          <a:bodyPr/>
          <a:lstStyle/>
          <a:p>
            <a:r>
              <a:rPr lang="en-US" dirty="0" smtClean="0"/>
              <a:t>Proposed Model / Algorithm: Using the similarity among users /</a:t>
            </a:r>
            <a:r>
              <a:rPr lang="en-US" dirty="0"/>
              <a:t> </a:t>
            </a:r>
            <a:r>
              <a:rPr lang="en-US" dirty="0" smtClean="0"/>
              <a:t>items as the weight and multiply the weight with the rating from users who have watched the movie.</a:t>
            </a:r>
          </a:p>
          <a:p>
            <a:r>
              <a:rPr lang="en-US" dirty="0" smtClean="0"/>
              <a:t>There are multiple ways to calculate similarity</a:t>
            </a:r>
          </a:p>
          <a:p>
            <a:pPr lvl="1"/>
            <a:r>
              <a:rPr lang="en-US" dirty="0" smtClean="0"/>
              <a:t>Cosine distance</a:t>
            </a:r>
          </a:p>
          <a:p>
            <a:pPr lvl="1"/>
            <a:r>
              <a:rPr lang="en-US" dirty="0" smtClean="0"/>
              <a:t>Manhattan distance</a:t>
            </a:r>
          </a:p>
          <a:p>
            <a:pPr lvl="1"/>
            <a:r>
              <a:rPr lang="en-US" dirty="0" smtClean="0"/>
              <a:t>Pearson correlation Coefficient</a:t>
            </a:r>
          </a:p>
          <a:p>
            <a:pPr lvl="1"/>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817" y="4004468"/>
            <a:ext cx="4649470" cy="2603703"/>
          </a:xfrm>
          <a:prstGeom prst="rect">
            <a:avLst/>
          </a:prstGeom>
        </p:spPr>
      </p:pic>
    </p:spTree>
    <p:extLst>
      <p:ext uri="{BB962C8B-B14F-4D97-AF65-F5344CB8AC3E}">
        <p14:creationId xmlns:p14="http://schemas.microsoft.com/office/powerpoint/2010/main" val="371596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 Collaborative Filtering</a:t>
            </a:r>
          </a:p>
        </p:txBody>
      </p:sp>
      <p:pic>
        <p:nvPicPr>
          <p:cNvPr id="5" name="Content Placeholder 4"/>
          <p:cNvPicPr>
            <a:picLocks noGrp="1" noChangeAspect="1"/>
          </p:cNvPicPr>
          <p:nvPr>
            <p:ph idx="1"/>
          </p:nvPr>
        </p:nvPicPr>
        <p:blipFill>
          <a:blip r:embed="rId2"/>
          <a:stretch>
            <a:fillRect/>
          </a:stretch>
        </p:blipFill>
        <p:spPr>
          <a:xfrm>
            <a:off x="4805098" y="1859280"/>
            <a:ext cx="5511694" cy="4351338"/>
          </a:xfrm>
          <a:prstGeom prst="rect">
            <a:avLst/>
          </a:prstGeom>
        </p:spPr>
      </p:pic>
      <p:sp>
        <p:nvSpPr>
          <p:cNvPr id="6" name="TextBox 5"/>
          <p:cNvSpPr txBox="1"/>
          <p:nvPr/>
        </p:nvSpPr>
        <p:spPr>
          <a:xfrm>
            <a:off x="1137920" y="2077720"/>
            <a:ext cx="35052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25 Movies have at least 300 ratings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943 Users &amp; 1682 Movies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There are enough users and movies to perform both item-based and user-based collaborative filtering.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0415372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1096</TotalTime>
  <Words>1126</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Century Schoolbook</vt:lpstr>
      <vt:lpstr>Arial</vt:lpstr>
      <vt:lpstr>Calibri</vt:lpstr>
      <vt:lpstr>Mangal</vt:lpstr>
      <vt:lpstr>Wingdings 2</vt:lpstr>
      <vt:lpstr>View</vt:lpstr>
      <vt:lpstr>MovieLens Recommendation System</vt:lpstr>
      <vt:lpstr>Overview</vt:lpstr>
      <vt:lpstr>Project Description </vt:lpstr>
      <vt:lpstr>The Problem</vt:lpstr>
      <vt:lpstr>Goal</vt:lpstr>
      <vt:lpstr>Proposed Solution </vt:lpstr>
      <vt:lpstr>Dataset </vt:lpstr>
      <vt:lpstr>Model 1 – Collaborative Filtering</vt:lpstr>
      <vt:lpstr>Model 1 – Collaborative Filtering</vt:lpstr>
      <vt:lpstr>Model 1 – Collaborative Filtering</vt:lpstr>
      <vt:lpstr>Model 2 – Matrix Factorization </vt:lpstr>
      <vt:lpstr>Model 2 – Matrix Factorization </vt:lpstr>
      <vt:lpstr>Model 2 – Matrix Factorization </vt:lpstr>
      <vt:lpstr>Model 2 – Matrix Factorization </vt:lpstr>
      <vt:lpstr>Model 3 – Collaborative Filtering + K Nearest Neighbor</vt:lpstr>
      <vt:lpstr>Model 3 – Collaborative Filtering + K Nearest Neighbor</vt:lpstr>
      <vt:lpstr>Model 3 – Collaborative Filtering + K Nearest Neighbor</vt:lpstr>
      <vt:lpstr>Result Comparison </vt:lpstr>
      <vt:lpstr>Next Step</vt:lpstr>
    </vt:vector>
  </TitlesOfParts>
  <Company>Mindspark Interactive Network,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Recommendation System</dc:title>
  <dc:creator>Brian Ho</dc:creator>
  <cp:lastModifiedBy>Brian Ho</cp:lastModifiedBy>
  <cp:revision>25</cp:revision>
  <dcterms:created xsi:type="dcterms:W3CDTF">2017-04-11T13:50:29Z</dcterms:created>
  <dcterms:modified xsi:type="dcterms:W3CDTF">2017-04-19T04:20:23Z</dcterms:modified>
</cp:coreProperties>
</file>