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59" r:id="rId2"/>
    <p:sldId id="402" r:id="rId3"/>
    <p:sldId id="322" r:id="rId4"/>
    <p:sldId id="434" r:id="rId5"/>
    <p:sldId id="435" r:id="rId6"/>
    <p:sldId id="433" r:id="rId7"/>
    <p:sldId id="440" r:id="rId8"/>
    <p:sldId id="443" r:id="rId9"/>
    <p:sldId id="436" r:id="rId10"/>
    <p:sldId id="418" r:id="rId11"/>
    <p:sldId id="437" r:id="rId12"/>
    <p:sldId id="441" r:id="rId13"/>
    <p:sldId id="446" r:id="rId14"/>
    <p:sldId id="445" r:id="rId15"/>
    <p:sldId id="442" r:id="rId16"/>
    <p:sldId id="431" r:id="rId17"/>
    <p:sldId id="447" r:id="rId18"/>
    <p:sldId id="448" r:id="rId19"/>
    <p:sldId id="318" r:id="rId20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0B5"/>
    <a:srgbClr val="B5E0F6"/>
    <a:srgbClr val="93ABD8"/>
    <a:srgbClr val="D4E5BF"/>
    <a:srgbClr val="88CEDD"/>
    <a:srgbClr val="2A465C"/>
    <a:srgbClr val="67B8CA"/>
    <a:srgbClr val="115D8F"/>
    <a:srgbClr val="9CCBBB"/>
    <a:srgbClr val="5A8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151" d="100"/>
          <a:sy n="151" d="100"/>
        </p:scale>
        <p:origin x="690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字魂59号-创粗黑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>
                <a:latin typeface="字魂59号-创粗黑" panose="00000500000000000000" pitchFamily="2" charset="-122"/>
              </a:rPr>
              <a:t>2020/5/6</a:t>
            </a:fld>
            <a:endParaRPr lang="zh-CN" altLang="en-US" dirty="0">
              <a:latin typeface="字魂59号-创粗黑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字魂59号-创粗黑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>
                <a:latin typeface="字魂59号-创粗黑" panose="00000500000000000000" pitchFamily="2" charset="-122"/>
              </a:rPr>
              <a:t>‹#›</a:t>
            </a:fld>
            <a:endParaRPr lang="zh-CN" altLang="en-US" dirty="0">
              <a:latin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</a:defRPr>
            </a:lvl1pPr>
          </a:lstStyle>
          <a:p>
            <a:fld id="{6A2B73EA-EE91-4E33-A9C1-8BF5DD7139A2}" type="datetimeFigureOut">
              <a:rPr lang="zh-CN" altLang="en-US" smtClean="0"/>
              <a:pPr/>
              <a:t>2020/5/6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</a:defRPr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593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0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810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8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5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31DAEE-F257-41AE-8D65-E74967B829C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3.emf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microsoft.com/office/2007/relationships/hdphoto" Target="../media/hdphoto3.wdp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6B67EBA-83BB-4094-866C-C945F4A26A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2959"/>
          <a:stretch/>
        </p:blipFill>
        <p:spPr>
          <a:xfrm>
            <a:off x="21741" y="21012"/>
            <a:ext cx="7668344" cy="51434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D486EA-B235-4336-BFCF-7B87A8F3A0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CEE1B8-B36C-4E69-86F5-7B77294C5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9729F7-B516-4C81-A5A1-0BCEF8FFA0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092937">
            <a:off x="7813081" y="4243617"/>
            <a:ext cx="1454976" cy="6401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4DE0CDD-D221-43C3-8A28-D006CC71D73F}"/>
              </a:ext>
            </a:extLst>
          </p:cNvPr>
          <p:cNvSpPr/>
          <p:nvPr/>
        </p:nvSpPr>
        <p:spPr>
          <a:xfrm>
            <a:off x="2339752" y="3115713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組員：</a:t>
            </a:r>
            <a:r>
              <a:rPr lang="en-US" altLang="zh-TW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10646003</a:t>
            </a:r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黃峻彥</a:t>
            </a:r>
            <a:endParaRPr lang="en-US" altLang="zh-TW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  <a:p>
            <a:pPr algn="ctr"/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         </a:t>
            </a:r>
            <a:r>
              <a:rPr lang="en-US" altLang="zh-TW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10646006</a:t>
            </a:r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詹壹婷</a:t>
            </a:r>
            <a:endParaRPr lang="en-US" altLang="zh-TW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  <a:p>
            <a:pPr algn="ctr"/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         </a:t>
            </a:r>
            <a:r>
              <a:rPr lang="en-US" altLang="zh-TW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10646007</a:t>
            </a:r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李恩瑋</a:t>
            </a:r>
            <a:endParaRPr lang="en-US" altLang="zh-TW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  <a:p>
            <a:pPr algn="ctr"/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         </a:t>
            </a:r>
            <a:r>
              <a:rPr lang="en-US" altLang="zh-TW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10646016</a:t>
            </a:r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吳宇量</a:t>
            </a:r>
            <a:endParaRPr lang="en-US" altLang="zh-TW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EF709BB-6B86-4A8D-AF26-456049FA20E5}"/>
              </a:ext>
            </a:extLst>
          </p:cNvPr>
          <p:cNvSpPr/>
          <p:nvPr/>
        </p:nvSpPr>
        <p:spPr>
          <a:xfrm>
            <a:off x="3721732" y="1371477"/>
            <a:ext cx="1700535" cy="1021556"/>
          </a:xfrm>
          <a:prstGeom prst="roundRect">
            <a:avLst/>
          </a:prstGeom>
          <a:solidFill>
            <a:srgbClr val="99D0B5"/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 err="1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微软雅黑" pitchFamily="34" charset="-122"/>
              </a:rPr>
              <a:t>i</a:t>
            </a:r>
            <a:r>
              <a:rPr lang="zh-TW" altLang="en-US" sz="4400" spc="3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微软雅黑" pitchFamily="34" charset="-122"/>
              </a:rPr>
              <a:t>心傘</a:t>
            </a:r>
            <a:r>
              <a:rPr lang="en-US" altLang="zh-TW" sz="1000" spc="3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微软雅黑" pitchFamily="34" charset="-122"/>
              </a:rPr>
              <a:t>109409</a:t>
            </a:r>
            <a:endParaRPr lang="zh-CN" altLang="en-US" sz="1000" spc="3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微软雅黑" pitchFamily="34" charset="-122"/>
            </a:endParaRPr>
          </a:p>
        </p:txBody>
      </p:sp>
      <p:sp>
        <p:nvSpPr>
          <p:cNvPr id="16" name="TextBox 71">
            <a:extLst>
              <a:ext uri="{FF2B5EF4-FFF2-40B4-BE49-F238E27FC236}">
                <a16:creationId xmlns:a16="http://schemas.microsoft.com/office/drawing/2014/main" id="{B3C42C10-837D-4F2A-9917-DCC819317069}"/>
              </a:ext>
            </a:extLst>
          </p:cNvPr>
          <p:cNvSpPr txBox="1"/>
          <p:nvPr/>
        </p:nvSpPr>
        <p:spPr>
          <a:xfrm>
            <a:off x="3287605" y="2423485"/>
            <a:ext cx="256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指導老師：林宏仁  教授</a:t>
            </a:r>
            <a:endParaRPr lang="zh-CN" altLang="en-US" sz="16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介面簡介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CEF1872-48DB-4538-99C2-32409BF0A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64FEDC9D-9115-44A5-8233-64D7824484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529791"/>
            <a:ext cx="2525207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6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539552" y="175643"/>
            <a:ext cx="33123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介面簡介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登入、註冊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-Android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CEF1872-48DB-4538-99C2-32409BF0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64FEDC9D-9115-44A5-8233-64D782448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2874" y="635794"/>
            <a:ext cx="2525206" cy="408391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5982130-D7FF-404B-8B40-946BD8B15E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635794"/>
            <a:ext cx="2525208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539552" y="175643"/>
            <a:ext cx="27363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介面簡介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登入、註冊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-iOS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CEF1872-48DB-4538-99C2-32409BF0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19F036A-98D4-47DB-A408-F154F7054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28" y="771550"/>
            <a:ext cx="1872208" cy="41169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D7F096A-0C81-4579-975B-6A9327BDEF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71550"/>
            <a:ext cx="1872208" cy="41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3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4E729D-FBCB-4BEC-A30E-838594113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56589-573C-4EB3-A969-468BEE37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52055-1F82-4165-8115-E3309D7E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92BDE8-4A00-432E-96DB-1D8CF1911EF1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TextBox 71">
            <a:extLst>
              <a:ext uri="{FF2B5EF4-FFF2-40B4-BE49-F238E27FC236}">
                <a16:creationId xmlns:a16="http://schemas.microsoft.com/office/drawing/2014/main" id="{BA74F024-63F5-46C4-B5AC-2415CCBB1C36}"/>
              </a:ext>
            </a:extLst>
          </p:cNvPr>
          <p:cNvSpPr txBox="1"/>
          <p:nvPr/>
        </p:nvSpPr>
        <p:spPr>
          <a:xfrm>
            <a:off x="3203848" y="21609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預期流程</a:t>
            </a:r>
            <a:endParaRPr lang="zh-CN" altLang="en-US" sz="40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7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 txBox="1">
            <a:spLocks/>
          </p:cNvSpPr>
          <p:nvPr/>
        </p:nvSpPr>
        <p:spPr>
          <a:xfrm>
            <a:off x="611560" y="175643"/>
            <a:ext cx="24482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預期流程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-UML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圖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還傘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73240A55-0F0C-45D4-A687-6CE99FC9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pic>
        <p:nvPicPr>
          <p:cNvPr id="69" name="圖片 68">
            <a:extLst>
              <a:ext uri="{FF2B5EF4-FFF2-40B4-BE49-F238E27FC236}">
                <a16:creationId xmlns:a16="http://schemas.microsoft.com/office/drawing/2014/main" id="{C82C1B5A-0862-4A77-9B7B-2FBCE881B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0" y="915566"/>
            <a:ext cx="7524328" cy="379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5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4E729D-FBCB-4BEC-A30E-838594113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56589-573C-4EB3-A969-468BEE37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52055-1F82-4165-8115-E3309D7E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92BDE8-4A00-432E-96DB-1D8CF1911EF1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TextBox 71">
            <a:extLst>
              <a:ext uri="{FF2B5EF4-FFF2-40B4-BE49-F238E27FC236}">
                <a16:creationId xmlns:a16="http://schemas.microsoft.com/office/drawing/2014/main" id="{BA74F024-63F5-46C4-B5AC-2415CCBB1C36}"/>
              </a:ext>
            </a:extLst>
          </p:cNvPr>
          <p:cNvSpPr txBox="1"/>
          <p:nvPr/>
        </p:nvSpPr>
        <p:spPr>
          <a:xfrm>
            <a:off x="3203848" y="21609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分工</a:t>
            </a:r>
            <a:endParaRPr lang="zh-CN" altLang="en-US" sz="40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61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分工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73240A55-0F0C-45D4-A687-6CE99FC96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12C24C1-AAC7-4E63-8CED-5E97CB6B5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89202"/>
              </p:ext>
            </p:extLst>
          </p:nvPr>
        </p:nvGraphicFramePr>
        <p:xfrm>
          <a:off x="2411869" y="453053"/>
          <a:ext cx="4320263" cy="423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5">
                  <a:extLst>
                    <a:ext uri="{9D8B030D-6E8A-4147-A177-3AD203B41FA5}">
                      <a16:colId xmlns:a16="http://schemas.microsoft.com/office/drawing/2014/main" val="468390246"/>
                    </a:ext>
                  </a:extLst>
                </a:gridCol>
                <a:gridCol w="1134750">
                  <a:extLst>
                    <a:ext uri="{9D8B030D-6E8A-4147-A177-3AD203B41FA5}">
                      <a16:colId xmlns:a16="http://schemas.microsoft.com/office/drawing/2014/main" val="1855228031"/>
                    </a:ext>
                  </a:extLst>
                </a:gridCol>
                <a:gridCol w="670420">
                  <a:extLst>
                    <a:ext uri="{9D8B030D-6E8A-4147-A177-3AD203B41FA5}">
                      <a16:colId xmlns:a16="http://schemas.microsoft.com/office/drawing/2014/main" val="309235648"/>
                    </a:ext>
                  </a:extLst>
                </a:gridCol>
                <a:gridCol w="670346">
                  <a:extLst>
                    <a:ext uri="{9D8B030D-6E8A-4147-A177-3AD203B41FA5}">
                      <a16:colId xmlns:a16="http://schemas.microsoft.com/office/drawing/2014/main" val="2241718338"/>
                    </a:ext>
                  </a:extLst>
                </a:gridCol>
                <a:gridCol w="670346">
                  <a:extLst>
                    <a:ext uri="{9D8B030D-6E8A-4147-A177-3AD203B41FA5}">
                      <a16:colId xmlns:a16="http://schemas.microsoft.com/office/drawing/2014/main" val="2609735594"/>
                    </a:ext>
                  </a:extLst>
                </a:gridCol>
                <a:gridCol w="670346">
                  <a:extLst>
                    <a:ext uri="{9D8B030D-6E8A-4147-A177-3AD203B41FA5}">
                      <a16:colId xmlns:a16="http://schemas.microsoft.com/office/drawing/2014/main" val="4266229752"/>
                    </a:ext>
                  </a:extLst>
                </a:gridCol>
              </a:tblGrid>
              <a:tr h="282493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黃峻彥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詹壹婷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李恩瑋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吳宇量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58624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企劃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主題構想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14596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需求功能分析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40839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系統分析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92359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美術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介面設計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93872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</a:t>
                      </a:r>
                      <a:r>
                        <a:rPr lang="zh-TW" alt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97340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系統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網頁設計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920769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前端開發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5141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後端開發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849815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資料庫建置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12352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伺服器架設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404888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APP</a:t>
                      </a:r>
                      <a:r>
                        <a:rPr lang="zh-TW" altLang="en-US" sz="1200" dirty="0"/>
                        <a:t>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544631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硬體製作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109189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文件撰寫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812216"/>
                  </a:ext>
                </a:extLst>
              </a:tr>
              <a:tr h="282493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簡報製作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9303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471EB43B-A03D-429F-8E37-689E3FA21B46}"/>
              </a:ext>
            </a:extLst>
          </p:cNvPr>
          <p:cNvSpPr txBox="1"/>
          <p:nvPr/>
        </p:nvSpPr>
        <p:spPr>
          <a:xfrm>
            <a:off x="3203848" y="88382"/>
            <a:ext cx="2448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●：主要負責 ○：協助</a:t>
            </a:r>
          </a:p>
          <a:p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98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4E729D-FBCB-4BEC-A30E-838594113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56589-573C-4EB3-A969-468BEE37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52055-1F82-4165-8115-E3309D7E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92BDE8-4A00-432E-96DB-1D8CF1911EF1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TextBox 71">
            <a:extLst>
              <a:ext uri="{FF2B5EF4-FFF2-40B4-BE49-F238E27FC236}">
                <a16:creationId xmlns:a16="http://schemas.microsoft.com/office/drawing/2014/main" id="{BA74F024-63F5-46C4-B5AC-2415CCBB1C36}"/>
              </a:ext>
            </a:extLst>
          </p:cNvPr>
          <p:cNvSpPr txBox="1"/>
          <p:nvPr/>
        </p:nvSpPr>
        <p:spPr>
          <a:xfrm>
            <a:off x="3203848" y="21609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預期成果</a:t>
            </a:r>
            <a:endParaRPr lang="zh-CN" altLang="en-US" sz="40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48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預期成果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73240A55-0F0C-45D4-A687-6CE99FC9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71EB43B-A03D-429F-8E37-689E3FA21B46}"/>
              </a:ext>
            </a:extLst>
          </p:cNvPr>
          <p:cNvSpPr txBox="1"/>
          <p:nvPr/>
        </p:nvSpPr>
        <p:spPr>
          <a:xfrm>
            <a:off x="741884" y="915566"/>
            <a:ext cx="253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確保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伺服器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站台都能夠依照預期完成借取和歸還雨傘等指令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182755-BB41-4878-A758-12AEC7FB7D74}"/>
              </a:ext>
            </a:extLst>
          </p:cNvPr>
          <p:cNvSpPr txBox="1"/>
          <p:nvPr/>
        </p:nvSpPr>
        <p:spPr>
          <a:xfrm>
            <a:off x="741884" y="1570489"/>
            <a:ext cx="332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使用者可以在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上觀看站點位置、剩餘傘數、空的傘架和借還記錄，而對於一定時間未歸還的使用者系統將推播通知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E29533B-83C0-47AC-9721-6F796ACD48BA}"/>
              </a:ext>
            </a:extLst>
          </p:cNvPr>
          <p:cNvSpPr txBox="1"/>
          <p:nvPr/>
        </p:nvSpPr>
        <p:spPr>
          <a:xfrm>
            <a:off x="741884" y="2469332"/>
            <a:ext cx="3326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伺服器將接收到的使用者資料和其借還傘位置紀錄至資料庫，並能夠統整後呈現給予管理者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824C569-07D6-42F5-8D89-D59834089243}"/>
              </a:ext>
            </a:extLst>
          </p:cNvPr>
          <p:cNvSpPr txBox="1"/>
          <p:nvPr/>
        </p:nvSpPr>
        <p:spPr>
          <a:xfrm>
            <a:off x="741884" y="3435846"/>
            <a:ext cx="332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網頁部分可以觀看站點位置和使用教學</a:t>
            </a:r>
          </a:p>
        </p:txBody>
      </p:sp>
    </p:spTree>
    <p:extLst>
      <p:ext uri="{BB962C8B-B14F-4D97-AF65-F5344CB8AC3E}">
        <p14:creationId xmlns:p14="http://schemas.microsoft.com/office/powerpoint/2010/main" val="37624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37A1CE-2EE9-4D9C-9C2C-E9B59DA3D1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D3D139-E757-4175-9590-6A68DAD93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B2E576-B504-4267-B8BC-B1C98E6FD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285C08-EFB7-4F33-B207-542058467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092937">
            <a:off x="7813081" y="4243617"/>
            <a:ext cx="1454976" cy="64017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61C9611-4CC8-47F8-9CB2-7E767FADF800}"/>
              </a:ext>
            </a:extLst>
          </p:cNvPr>
          <p:cNvSpPr/>
          <p:nvPr/>
        </p:nvSpPr>
        <p:spPr>
          <a:xfrm>
            <a:off x="2339752" y="1854623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02ED40-FD5B-4A03-B201-9559641ED0B0}"/>
              </a:ext>
            </a:extLst>
          </p:cNvPr>
          <p:cNvSpPr/>
          <p:nvPr/>
        </p:nvSpPr>
        <p:spPr>
          <a:xfrm>
            <a:off x="3736939" y="2217807"/>
            <a:ext cx="16271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000" b="1" spc="300" dirty="0">
                <a:solidFill>
                  <a:srgbClr val="93ABD8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hakuyocaoshu7000" panose="02000600000000000000" pitchFamily="2" charset="-122"/>
                <a:sym typeface="微软雅黑" pitchFamily="34" charset="-122"/>
              </a:rPr>
              <a:t>Q&amp;A</a:t>
            </a:r>
            <a:endParaRPr lang="zh-CN" altLang="en-US" sz="4000" b="1" spc="300" dirty="0">
              <a:solidFill>
                <a:srgbClr val="93ABD8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hakuyocaoshu7000" panose="02000600000000000000" pitchFamily="2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987568-AC5E-4B81-863D-9E9E5CE80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402854">
            <a:off x="913529" y="1081093"/>
            <a:ext cx="3364992" cy="2778624"/>
          </a:xfrm>
          <a:prstGeom prst="rect">
            <a:avLst/>
          </a:prstGeom>
        </p:spPr>
      </p:pic>
      <p:grpSp>
        <p:nvGrpSpPr>
          <p:cNvPr id="23" name="Group 9"/>
          <p:cNvGrpSpPr/>
          <p:nvPr/>
        </p:nvGrpSpPr>
        <p:grpSpPr>
          <a:xfrm>
            <a:off x="2771800" y="2252894"/>
            <a:ext cx="1156588" cy="529283"/>
            <a:chOff x="2345143" y="2365645"/>
            <a:chExt cx="1800200" cy="823815"/>
          </a:xfrm>
        </p:grpSpPr>
        <p:sp>
          <p:nvSpPr>
            <p:cNvPr id="24" name="TextBox 7"/>
            <p:cNvSpPr txBox="1"/>
            <p:nvPr/>
          </p:nvSpPr>
          <p:spPr>
            <a:xfrm>
              <a:off x="2345143" y="2365645"/>
              <a:ext cx="1800200" cy="677107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目錄</a:t>
              </a:r>
              <a:endPara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5" name="TextBox 8"/>
            <p:cNvSpPr txBox="1"/>
            <p:nvPr/>
          </p:nvSpPr>
          <p:spPr>
            <a:xfrm>
              <a:off x="2345143" y="2974016"/>
              <a:ext cx="1800200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CONTENTS</a:t>
              </a:r>
            </a:p>
          </p:txBody>
        </p:sp>
      </p:grpSp>
      <p:sp>
        <p:nvSpPr>
          <p:cNvPr id="6" name="Diamond 11"/>
          <p:cNvSpPr/>
          <p:nvPr/>
        </p:nvSpPr>
        <p:spPr bwMode="auto">
          <a:xfrm>
            <a:off x="3040114" y="139474"/>
            <a:ext cx="739798" cy="739797"/>
          </a:xfrm>
          <a:prstGeom prst="diamond">
            <a:avLst/>
          </a:pr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7" name="Diamond 12"/>
          <p:cNvSpPr/>
          <p:nvPr/>
        </p:nvSpPr>
        <p:spPr bwMode="auto">
          <a:xfrm>
            <a:off x="3615184" y="778345"/>
            <a:ext cx="739798" cy="739797"/>
          </a:xfrm>
          <a:prstGeom prst="diamond">
            <a:avLst/>
          </a:prstGeom>
          <a:solidFill>
            <a:schemeClr val="accent3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8" name="Diamond 13"/>
          <p:cNvSpPr/>
          <p:nvPr/>
        </p:nvSpPr>
        <p:spPr bwMode="auto">
          <a:xfrm>
            <a:off x="4123166" y="1491476"/>
            <a:ext cx="739798" cy="739797"/>
          </a:xfrm>
          <a:prstGeom prst="diamond">
            <a:avLst/>
          </a:pr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9" name="Diamond 14"/>
          <p:cNvSpPr/>
          <p:nvPr/>
        </p:nvSpPr>
        <p:spPr bwMode="auto">
          <a:xfrm>
            <a:off x="4107732" y="2495458"/>
            <a:ext cx="739798" cy="739797"/>
          </a:xfrm>
          <a:prstGeom prst="diamond">
            <a:avLst/>
          </a:prstGeom>
          <a:solidFill>
            <a:schemeClr val="accent5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04</a:t>
            </a:r>
          </a:p>
        </p:txBody>
      </p:sp>
      <p:grpSp>
        <p:nvGrpSpPr>
          <p:cNvPr id="10" name="Group 21"/>
          <p:cNvGrpSpPr/>
          <p:nvPr/>
        </p:nvGrpSpPr>
        <p:grpSpPr>
          <a:xfrm>
            <a:off x="3635896" y="237509"/>
            <a:ext cx="2545865" cy="374043"/>
            <a:chOff x="3943834" y="704409"/>
            <a:chExt cx="3962574" cy="582188"/>
          </a:xfrm>
        </p:grpSpPr>
        <p:sp>
          <p:nvSpPr>
            <p:cNvPr id="20" name="TextBox 19"/>
            <p:cNvSpPr txBox="1"/>
            <p:nvPr/>
          </p:nvSpPr>
          <p:spPr>
            <a:xfrm>
              <a:off x="3943834" y="704409"/>
              <a:ext cx="3962574" cy="58218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TW" altLang="en-US" sz="2400" b="1" dirty="0">
                  <a:solidFill>
                    <a:schemeClr val="accent1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背景</a:t>
              </a:r>
              <a:r>
                <a:rPr lang="en-US" altLang="zh-TW" sz="2400" b="1" dirty="0">
                  <a:solidFill>
                    <a:schemeClr val="accent1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&amp;</a:t>
              </a:r>
              <a:r>
                <a:rPr lang="zh-TW" altLang="en-US" sz="2400" b="1" dirty="0">
                  <a:solidFill>
                    <a:schemeClr val="accent1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動機</a:t>
              </a:r>
              <a:endParaRPr lang="zh-CN" altLang="en-US" sz="2400" b="1" dirty="0">
                <a:solidFill>
                  <a:schemeClr val="accent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1" name="TextBox 20"/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1" name="Group 22"/>
          <p:cNvGrpSpPr/>
          <p:nvPr/>
        </p:nvGrpSpPr>
        <p:grpSpPr>
          <a:xfrm>
            <a:off x="4354982" y="945963"/>
            <a:ext cx="2545865" cy="374043"/>
            <a:chOff x="3943834" y="704409"/>
            <a:chExt cx="3962574" cy="582188"/>
          </a:xfrm>
        </p:grpSpPr>
        <p:sp>
          <p:nvSpPr>
            <p:cNvPr id="18" name="TextBox 23"/>
            <p:cNvSpPr txBox="1"/>
            <p:nvPr/>
          </p:nvSpPr>
          <p:spPr>
            <a:xfrm>
              <a:off x="3943834" y="704409"/>
              <a:ext cx="3962574" cy="58218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TW" altLang="en-US" sz="2400" b="1" dirty="0">
                  <a:solidFill>
                    <a:schemeClr val="accent2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分析</a:t>
              </a:r>
              <a:r>
                <a:rPr lang="en-US" altLang="zh-TW" sz="2400" b="1" dirty="0">
                  <a:solidFill>
                    <a:schemeClr val="accent2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&amp;</a:t>
              </a:r>
              <a:r>
                <a:rPr lang="zh-TW" altLang="en-US" sz="2400" b="1" dirty="0">
                  <a:solidFill>
                    <a:schemeClr val="accent2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比較</a:t>
              </a:r>
              <a:endParaRPr lang="zh-CN" altLang="en-US" sz="2400" b="1" dirty="0">
                <a:solidFill>
                  <a:schemeClr val="accent2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9" name="TextBox 24"/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2" name="Group 25"/>
          <p:cNvGrpSpPr/>
          <p:nvPr/>
        </p:nvGrpSpPr>
        <p:grpSpPr>
          <a:xfrm>
            <a:off x="4862965" y="1858447"/>
            <a:ext cx="2637591" cy="233351"/>
            <a:chOff x="3801065" y="904436"/>
            <a:chExt cx="4105343" cy="363205"/>
          </a:xfrm>
        </p:grpSpPr>
        <p:sp>
          <p:nvSpPr>
            <p:cNvPr id="16" name="TextBox 26"/>
            <p:cNvSpPr txBox="1"/>
            <p:nvPr/>
          </p:nvSpPr>
          <p:spPr>
            <a:xfrm>
              <a:off x="3801065" y="904436"/>
              <a:ext cx="396257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3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預期介面</a:t>
              </a:r>
              <a:endParaRPr lang="zh-CN" altLang="en-US" sz="2400" b="1" dirty="0">
                <a:solidFill>
                  <a:schemeClr val="accent3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7" name="TextBox 27"/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3" name="Group 28"/>
          <p:cNvGrpSpPr/>
          <p:nvPr/>
        </p:nvGrpSpPr>
        <p:grpSpPr>
          <a:xfrm>
            <a:off x="3491628" y="4212571"/>
            <a:ext cx="2690133" cy="473843"/>
            <a:chOff x="3943834" y="530116"/>
            <a:chExt cx="4187123" cy="737525"/>
          </a:xfrm>
        </p:grpSpPr>
        <p:sp>
          <p:nvSpPr>
            <p:cNvPr id="14" name="TextBox 29"/>
            <p:cNvSpPr txBox="1"/>
            <p:nvPr/>
          </p:nvSpPr>
          <p:spPr>
            <a:xfrm>
              <a:off x="4168383" y="530116"/>
              <a:ext cx="3962574" cy="53525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4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預期成果</a:t>
              </a:r>
              <a:endParaRPr lang="zh-CN" altLang="en-US" sz="2400" b="1" dirty="0">
                <a:solidFill>
                  <a:schemeClr val="accent4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5" name="TextBox 30"/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2" name="Diamond 13">
            <a:extLst>
              <a:ext uri="{FF2B5EF4-FFF2-40B4-BE49-F238E27FC236}">
                <a16:creationId xmlns:a16="http://schemas.microsoft.com/office/drawing/2014/main" id="{A5AB0CA8-0682-4AAB-B093-0013B43A6996}"/>
              </a:ext>
            </a:extLst>
          </p:cNvPr>
          <p:cNvSpPr/>
          <p:nvPr/>
        </p:nvSpPr>
        <p:spPr bwMode="auto">
          <a:xfrm>
            <a:off x="3615184" y="3309995"/>
            <a:ext cx="739798" cy="739797"/>
          </a:xfrm>
          <a:prstGeom prst="diamond">
            <a:avLst/>
          </a:pr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</a:t>
            </a:r>
            <a:r>
              <a:rPr lang="en-US" altLang="zh-TW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5</a:t>
            </a:r>
            <a:endParaRPr lang="en-US" altLang="zh-CN" sz="24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B7F344-EC33-49E1-B705-B8C9E0223F9C}"/>
              </a:ext>
            </a:extLst>
          </p:cNvPr>
          <p:cNvGrpSpPr/>
          <p:nvPr/>
        </p:nvGrpSpPr>
        <p:grpSpPr>
          <a:xfrm>
            <a:off x="4354982" y="3550434"/>
            <a:ext cx="2650290" cy="306896"/>
            <a:chOff x="3781299" y="947273"/>
            <a:chExt cx="4125109" cy="4776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CCC955-904A-4DFA-B966-B0EAB39B8559}"/>
                </a:ext>
              </a:extLst>
            </p:cNvPr>
            <p:cNvSpPr txBox="1"/>
            <p:nvPr/>
          </p:nvSpPr>
          <p:spPr>
            <a:xfrm>
              <a:off x="3781299" y="1182085"/>
              <a:ext cx="3962574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3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分工</a:t>
              </a:r>
              <a:endParaRPr lang="zh-CN" altLang="en-US" sz="2400" b="1" dirty="0">
                <a:solidFill>
                  <a:schemeClr val="accent3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BF6809-56C2-428D-86C1-04BE3AD45301}"/>
                </a:ext>
              </a:extLst>
            </p:cNvPr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9" name="Diamond 14">
            <a:extLst>
              <a:ext uri="{FF2B5EF4-FFF2-40B4-BE49-F238E27FC236}">
                <a16:creationId xmlns:a16="http://schemas.microsoft.com/office/drawing/2014/main" id="{9681C17B-D9EC-48B0-AB7D-EEB5BE4FA2CD}"/>
              </a:ext>
            </a:extLst>
          </p:cNvPr>
          <p:cNvSpPr/>
          <p:nvPr/>
        </p:nvSpPr>
        <p:spPr bwMode="auto">
          <a:xfrm>
            <a:off x="3044027" y="3981149"/>
            <a:ext cx="739798" cy="739797"/>
          </a:xfrm>
          <a:prstGeom prst="diamond">
            <a:avLst/>
          </a:prstGeom>
          <a:solidFill>
            <a:schemeClr val="accent5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</a:t>
            </a:r>
            <a:r>
              <a:rPr lang="en-US" altLang="zh-TW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6</a:t>
            </a:r>
            <a:endParaRPr lang="en-US" altLang="zh-CN" sz="24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grpSp>
        <p:nvGrpSpPr>
          <p:cNvPr id="30" name="Group 28">
            <a:extLst>
              <a:ext uri="{FF2B5EF4-FFF2-40B4-BE49-F238E27FC236}">
                <a16:creationId xmlns:a16="http://schemas.microsoft.com/office/drawing/2014/main" id="{E2EDA438-D039-4BE3-8B1A-431D90D0CE29}"/>
              </a:ext>
            </a:extLst>
          </p:cNvPr>
          <p:cNvGrpSpPr/>
          <p:nvPr/>
        </p:nvGrpSpPr>
        <p:grpSpPr>
          <a:xfrm>
            <a:off x="4849427" y="2675593"/>
            <a:ext cx="2545865" cy="605826"/>
            <a:chOff x="3943834" y="324688"/>
            <a:chExt cx="3962574" cy="942953"/>
          </a:xfrm>
        </p:grpSpPr>
        <p:sp>
          <p:nvSpPr>
            <p:cNvPr id="31" name="TextBox 29">
              <a:extLst>
                <a:ext uri="{FF2B5EF4-FFF2-40B4-BE49-F238E27FC236}">
                  <a16:creationId xmlns:a16="http://schemas.microsoft.com/office/drawing/2014/main" id="{3D820CB9-A0EA-44D8-AA3D-983111F049C5}"/>
                </a:ext>
              </a:extLst>
            </p:cNvPr>
            <p:cNvSpPr txBox="1"/>
            <p:nvPr/>
          </p:nvSpPr>
          <p:spPr>
            <a:xfrm>
              <a:off x="3943834" y="324688"/>
              <a:ext cx="3962574" cy="53525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4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預期流程</a:t>
              </a:r>
              <a:endParaRPr lang="zh-CN" altLang="en-US" sz="2400" b="1" dirty="0">
                <a:solidFill>
                  <a:schemeClr val="accent4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449E0D16-A74E-46CA-91DE-340AB00B3454}"/>
                </a:ext>
              </a:extLst>
            </p:cNvPr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4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  <p:bldP spid="22" grpId="0" animBg="1"/>
          <p:bldP spid="2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  <p:bldP spid="22" grpId="0" animBg="1"/>
          <p:bldP spid="29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4E729D-FBCB-4BEC-A30E-8385941135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56589-573C-4EB3-A969-468BEE37E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52055-1F82-4165-8115-E3309D7E0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92BDE8-4A00-432E-96DB-1D8CF1911EF1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TextBox 71">
            <a:extLst>
              <a:ext uri="{FF2B5EF4-FFF2-40B4-BE49-F238E27FC236}">
                <a16:creationId xmlns:a16="http://schemas.microsoft.com/office/drawing/2014/main" id="{BA74F024-63F5-46C4-B5AC-2415CCBB1C36}"/>
              </a:ext>
            </a:extLst>
          </p:cNvPr>
          <p:cNvSpPr txBox="1"/>
          <p:nvPr/>
        </p:nvSpPr>
        <p:spPr>
          <a:xfrm>
            <a:off x="3203848" y="21609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背景</a:t>
            </a:r>
            <a:r>
              <a:rPr lang="en-US" altLang="zh-TW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&amp;</a:t>
            </a:r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動機</a:t>
            </a:r>
            <a:endParaRPr lang="zh-CN" altLang="en-US" sz="40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A3D670DE-E189-460F-8F24-FA22710BF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ADB7FF23-96A9-48AD-8768-B539749B48BB}"/>
              </a:ext>
            </a:extLst>
          </p:cNvPr>
          <p:cNvGrpSpPr/>
          <p:nvPr/>
        </p:nvGrpSpPr>
        <p:grpSpPr>
          <a:xfrm>
            <a:off x="2863912" y="1347614"/>
            <a:ext cx="1465950" cy="1800873"/>
            <a:chOff x="3688323" y="2368279"/>
            <a:chExt cx="1954599" cy="2401163"/>
          </a:xfrm>
        </p:grpSpPr>
        <p:sp>
          <p:nvSpPr>
            <p:cNvPr id="29" name="箭头: 五边形 28">
              <a:extLst>
                <a:ext uri="{FF2B5EF4-FFF2-40B4-BE49-F238E27FC236}">
                  <a16:creationId xmlns:a16="http://schemas.microsoft.com/office/drawing/2014/main" id="{08394F8B-32C2-428B-BB7F-B1B7D77F008B}"/>
                </a:ext>
              </a:extLst>
            </p:cNvPr>
            <p:cNvSpPr/>
            <p:nvPr/>
          </p:nvSpPr>
          <p:spPr>
            <a:xfrm rot="5400000">
              <a:off x="3578198" y="2704719"/>
              <a:ext cx="2174849" cy="1954598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0" name="矩形: 圆顶角 29">
              <a:extLst>
                <a:ext uri="{FF2B5EF4-FFF2-40B4-BE49-F238E27FC236}">
                  <a16:creationId xmlns:a16="http://schemas.microsoft.com/office/drawing/2014/main" id="{ED7BD1C8-868B-49A7-ACF4-80DE98F2979E}"/>
                </a:ext>
              </a:extLst>
            </p:cNvPr>
            <p:cNvSpPr/>
            <p:nvPr/>
          </p:nvSpPr>
          <p:spPr>
            <a:xfrm>
              <a:off x="3688323" y="2368279"/>
              <a:ext cx="1954598" cy="642093"/>
            </a:xfrm>
            <a:prstGeom prst="round2Same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8574F657-EDA3-448E-BA05-5D58D3AD5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573" y="3375364"/>
              <a:ext cx="864096" cy="61001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2" name="文本框 111">
              <a:extLst>
                <a:ext uri="{FF2B5EF4-FFF2-40B4-BE49-F238E27FC236}">
                  <a16:creationId xmlns:a16="http://schemas.microsoft.com/office/drawing/2014/main" id="{BDA66C09-3C7C-4EE2-B2CB-D432ED652B29}"/>
                </a:ext>
              </a:extLst>
            </p:cNvPr>
            <p:cNvSpPr txBox="1"/>
            <p:nvPr/>
          </p:nvSpPr>
          <p:spPr>
            <a:xfrm>
              <a:off x="4068865" y="2504659"/>
              <a:ext cx="1193515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起因</a:t>
              </a:r>
              <a:endParaRPr lang="zh-CN" altLang="en-US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AD50246D-6F36-4B76-8EE1-58F2D041874C}"/>
              </a:ext>
            </a:extLst>
          </p:cNvPr>
          <p:cNvSpPr/>
          <p:nvPr/>
        </p:nvSpPr>
        <p:spPr>
          <a:xfrm>
            <a:off x="679901" y="3472758"/>
            <a:ext cx="1933522" cy="229781"/>
          </a:xfrm>
          <a:prstGeom prst="rect">
            <a:avLst/>
          </a:prstGeom>
        </p:spPr>
        <p:txBody>
          <a:bodyPr wrap="none" lIns="0" tIns="0" rIns="0" bIns="0" anchor="ctr">
            <a:normAutofit lnSpcReduction="10000"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zh-TW" altLang="en-US" sz="1600" b="1" dirty="0">
                <a:solidFill>
                  <a:schemeClr val="accen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成果是可用的</a:t>
            </a:r>
            <a:endParaRPr lang="zh-CN" altLang="en-US" sz="1600" b="1" dirty="0">
              <a:solidFill>
                <a:schemeClr val="accent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F9C2433-6D4A-40D8-9A9B-C2094DE41FAE}"/>
              </a:ext>
            </a:extLst>
          </p:cNvPr>
          <p:cNvGrpSpPr/>
          <p:nvPr/>
        </p:nvGrpSpPr>
        <p:grpSpPr>
          <a:xfrm>
            <a:off x="2630079" y="3386523"/>
            <a:ext cx="1940153" cy="1112048"/>
            <a:chOff x="251784" y="1928716"/>
            <a:chExt cx="3299908" cy="775314"/>
          </a:xfrm>
        </p:grpSpPr>
        <p:sp>
          <p:nvSpPr>
            <p:cNvPr id="17" name="文本框 40">
              <a:extLst>
                <a:ext uri="{FF2B5EF4-FFF2-40B4-BE49-F238E27FC236}">
                  <a16:creationId xmlns:a16="http://schemas.microsoft.com/office/drawing/2014/main" id="{7BD1C425-76B0-4B1A-B12E-CF6E0E4CA077}"/>
                </a:ext>
              </a:extLst>
            </p:cNvPr>
            <p:cNvSpPr txBox="1"/>
            <p:nvPr/>
          </p:nvSpPr>
          <p:spPr>
            <a:xfrm>
              <a:off x="251784" y="2173057"/>
              <a:ext cx="3288629" cy="53097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TW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某天下雨時組長突然想到</a:t>
              </a:r>
              <a:br>
                <a:rPr lang="en-US" altLang="zh-TW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</a:br>
              <a:r>
                <a:rPr lang="zh-TW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何不仿照</a:t>
              </a:r>
              <a:r>
                <a:rPr lang="en-US" altLang="zh-TW" sz="1000" dirty="0" err="1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Ubike</a:t>
              </a:r>
              <a:r>
                <a:rPr lang="zh-TW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的概念</a:t>
              </a:r>
              <a:br>
                <a:rPr lang="en-US" altLang="zh-TW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</a:br>
              <a:r>
                <a:rPr lang="zh-TW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製作一個類似但是主要是雨傘租借的系統</a:t>
              </a:r>
              <a:endParaRPr lang="zh-CN" altLang="en-US" sz="10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E57F52F-CDD8-4D97-9A6E-BC788F4770C0}"/>
                </a:ext>
              </a:extLst>
            </p:cNvPr>
            <p:cNvSpPr/>
            <p:nvPr/>
          </p:nvSpPr>
          <p:spPr>
            <a:xfrm>
              <a:off x="263063" y="1928716"/>
              <a:ext cx="3288629" cy="306375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TW" altLang="en-US" sz="1600" b="1" dirty="0">
                  <a:solidFill>
                    <a:schemeClr val="accent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親身遇上的問題</a:t>
              </a:r>
              <a:endParaRPr lang="zh-CN" altLang="en-US" sz="1600" b="1" dirty="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D300A2C-961D-4559-85E5-E8DC9A39B916}"/>
              </a:ext>
            </a:extLst>
          </p:cNvPr>
          <p:cNvGrpSpPr/>
          <p:nvPr/>
        </p:nvGrpSpPr>
        <p:grpSpPr>
          <a:xfrm>
            <a:off x="6604976" y="3472758"/>
            <a:ext cx="1933522" cy="849498"/>
            <a:chOff x="251866" y="1988839"/>
            <a:chExt cx="3288629" cy="528904"/>
          </a:xfrm>
        </p:grpSpPr>
        <p:sp>
          <p:nvSpPr>
            <p:cNvPr id="15" name="文本框 43">
              <a:extLst>
                <a:ext uri="{FF2B5EF4-FFF2-40B4-BE49-F238E27FC236}">
                  <a16:creationId xmlns:a16="http://schemas.microsoft.com/office/drawing/2014/main" id="{81189A92-A100-4140-8D39-C7A11B05FE95}"/>
                </a:ext>
              </a:extLst>
            </p:cNvPr>
            <p:cNvSpPr txBox="1"/>
            <p:nvPr/>
          </p:nvSpPr>
          <p:spPr>
            <a:xfrm>
              <a:off x="251866" y="2122486"/>
              <a:ext cx="3288629" cy="39525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TW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無論是便利商店的塑膠雨傘還是百貨公司入口的塑膠傘套</a:t>
              </a:r>
              <a:endParaRPr lang="en-US" altLang="zh-TW" sz="10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TW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對於環境來說都是非常傷的產品</a:t>
              </a:r>
              <a:endParaRPr lang="zh-CN" altLang="en-US" sz="10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A36A1A1-2FC9-4374-ADA1-C354425FF856}"/>
                </a:ext>
              </a:extLst>
            </p:cNvPr>
            <p:cNvSpPr/>
            <p:nvPr/>
          </p:nvSpPr>
          <p:spPr>
            <a:xfrm>
              <a:off x="251866" y="1988839"/>
              <a:ext cx="3288629" cy="172629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TW" altLang="en-US" sz="1600" b="1" dirty="0">
                  <a:solidFill>
                    <a:schemeClr val="accent4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環保性的問題</a:t>
              </a:r>
              <a:endParaRPr lang="zh-CN" altLang="en-US" sz="1600" b="1" dirty="0">
                <a:solidFill>
                  <a:schemeClr val="accent4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CDCB767-3BEA-45A6-9744-F11681EB961C}"/>
              </a:ext>
            </a:extLst>
          </p:cNvPr>
          <p:cNvGrpSpPr/>
          <p:nvPr/>
        </p:nvGrpSpPr>
        <p:grpSpPr>
          <a:xfrm>
            <a:off x="4580353" y="3472758"/>
            <a:ext cx="1963439" cy="962345"/>
            <a:chOff x="251866" y="1988838"/>
            <a:chExt cx="3339513" cy="670942"/>
          </a:xfrm>
        </p:grpSpPr>
        <p:sp>
          <p:nvSpPr>
            <p:cNvPr id="13" name="文本框 46">
              <a:extLst>
                <a:ext uri="{FF2B5EF4-FFF2-40B4-BE49-F238E27FC236}">
                  <a16:creationId xmlns:a16="http://schemas.microsoft.com/office/drawing/2014/main" id="{341E16A5-6888-4846-82CF-D4444742FAC8}"/>
                </a:ext>
              </a:extLst>
            </p:cNvPr>
            <p:cNvSpPr txBox="1"/>
            <p:nvPr/>
          </p:nvSpPr>
          <p:spPr>
            <a:xfrm>
              <a:off x="302750" y="2182149"/>
              <a:ext cx="3288629" cy="47763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 fontScale="92500" lnSpcReduction="10000"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TW" altLang="en-US" sz="11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其實有注意到的話大部分的時間愛心傘傘筒幾乎都是空的</a:t>
              </a:r>
              <a:endParaRPr lang="en-US" altLang="zh-TW" sz="11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TW" altLang="en-US" sz="11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有些惡劣的人還會將壞掉的雨傘放進去</a:t>
              </a:r>
              <a:endParaRPr lang="zh-CN" altLang="en-US" sz="11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1579109-2C84-4AFD-9660-FA3EA69683D0}"/>
                </a:ext>
              </a:extLst>
            </p:cNvPr>
            <p:cNvSpPr/>
            <p:nvPr/>
          </p:nvSpPr>
          <p:spPr>
            <a:xfrm>
              <a:off x="251866" y="1988838"/>
              <a:ext cx="3288629" cy="193312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TW" altLang="en-US" sz="1600" b="1" dirty="0">
                  <a:solidFill>
                    <a:schemeClr val="accent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愛心傘的問題</a:t>
              </a:r>
              <a:endParaRPr lang="zh-CN" altLang="en-US" sz="1600" b="1" dirty="0">
                <a:solidFill>
                  <a:schemeClr val="accent3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FBBAA2E0-E01B-4868-833A-A22C74F0A418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背景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&amp;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動機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6B7D631-2E8B-4E1B-A256-1E0D429EE56F}"/>
              </a:ext>
            </a:extLst>
          </p:cNvPr>
          <p:cNvGrpSpPr/>
          <p:nvPr/>
        </p:nvGrpSpPr>
        <p:grpSpPr>
          <a:xfrm>
            <a:off x="913687" y="1347614"/>
            <a:ext cx="1465951" cy="1799639"/>
            <a:chOff x="913687" y="1347614"/>
            <a:chExt cx="1465951" cy="179963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DD965F5-5040-4352-841C-623786D84796}"/>
                </a:ext>
              </a:extLst>
            </p:cNvPr>
            <p:cNvGrpSpPr/>
            <p:nvPr/>
          </p:nvGrpSpPr>
          <p:grpSpPr>
            <a:xfrm>
              <a:off x="913687" y="1347614"/>
              <a:ext cx="1465951" cy="1799639"/>
              <a:chOff x="1096508" y="2368278"/>
              <a:chExt cx="1954601" cy="2399518"/>
            </a:xfrm>
          </p:grpSpPr>
          <p:sp>
            <p:nvSpPr>
              <p:cNvPr id="33" name="箭头: 五边形 32">
                <a:extLst>
                  <a:ext uri="{FF2B5EF4-FFF2-40B4-BE49-F238E27FC236}">
                    <a16:creationId xmlns:a16="http://schemas.microsoft.com/office/drawing/2014/main" id="{181E9BB4-0C81-4BB4-90DE-3F9C0E26F38B}"/>
                  </a:ext>
                </a:extLst>
              </p:cNvPr>
              <p:cNvSpPr/>
              <p:nvPr/>
            </p:nvSpPr>
            <p:spPr>
              <a:xfrm rot="5400000">
                <a:off x="986385" y="2703073"/>
                <a:ext cx="2174849" cy="1954598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34" name="矩形: 圆顶角 33">
                <a:extLst>
                  <a:ext uri="{FF2B5EF4-FFF2-40B4-BE49-F238E27FC236}">
                    <a16:creationId xmlns:a16="http://schemas.microsoft.com/office/drawing/2014/main" id="{61E5F42D-4071-4105-93B2-8DE99D4BBEFF}"/>
                  </a:ext>
                </a:extLst>
              </p:cNvPr>
              <p:cNvSpPr/>
              <p:nvPr/>
            </p:nvSpPr>
            <p:spPr>
              <a:xfrm>
                <a:off x="1096508" y="2368278"/>
                <a:ext cx="1954598" cy="642093"/>
              </a:xfrm>
              <a:prstGeom prst="round2SameRect">
                <a:avLst/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</a:endParaRPr>
              </a:p>
            </p:txBody>
          </p:sp>
          <p:sp>
            <p:nvSpPr>
              <p:cNvPr id="36" name="文本框 110">
                <a:extLst>
                  <a:ext uri="{FF2B5EF4-FFF2-40B4-BE49-F238E27FC236}">
                    <a16:creationId xmlns:a16="http://schemas.microsoft.com/office/drawing/2014/main" id="{6B165B76-D921-480D-9FFB-6214DBAA0FFC}"/>
                  </a:ext>
                </a:extLst>
              </p:cNvPr>
              <p:cNvSpPr txBox="1"/>
              <p:nvPr/>
            </p:nvSpPr>
            <p:spPr>
              <a:xfrm>
                <a:off x="1516877" y="2504658"/>
                <a:ext cx="1193514" cy="369332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r>
                  <a:rPr lang="zh-TW" altLang="en-US" dirty="0">
                    <a:solidFill>
                      <a:schemeClr val="bg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題目</a:t>
                </a:r>
                <a:endParaRPr lang="zh-CN" altLang="en-US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CBE3F73C-D71D-42A3-A09C-9169880BF882}"/>
                </a:ext>
              </a:extLst>
            </p:cNvPr>
            <p:cNvSpPr txBox="1"/>
            <p:nvPr/>
          </p:nvSpPr>
          <p:spPr>
            <a:xfrm>
              <a:off x="1331640" y="1793115"/>
              <a:ext cx="5760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TW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481423-04AF-4D9D-BE2B-6681AB1561D2}"/>
              </a:ext>
            </a:extLst>
          </p:cNvPr>
          <p:cNvGrpSpPr/>
          <p:nvPr/>
        </p:nvGrpSpPr>
        <p:grpSpPr>
          <a:xfrm>
            <a:off x="4814138" y="1347614"/>
            <a:ext cx="1465951" cy="1799639"/>
            <a:chOff x="4814138" y="1347614"/>
            <a:chExt cx="1465951" cy="179963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08B1E3F-B6D2-4D7D-83B6-A2BEA0664B73}"/>
                </a:ext>
              </a:extLst>
            </p:cNvPr>
            <p:cNvGrpSpPr/>
            <p:nvPr/>
          </p:nvGrpSpPr>
          <p:grpSpPr>
            <a:xfrm>
              <a:off x="4814138" y="1347614"/>
              <a:ext cx="1465951" cy="1799639"/>
              <a:chOff x="6356374" y="2368278"/>
              <a:chExt cx="1954601" cy="2399518"/>
            </a:xfrm>
          </p:grpSpPr>
          <p:sp>
            <p:nvSpPr>
              <p:cNvPr id="25" name="箭头: 五边形 24">
                <a:extLst>
                  <a:ext uri="{FF2B5EF4-FFF2-40B4-BE49-F238E27FC236}">
                    <a16:creationId xmlns:a16="http://schemas.microsoft.com/office/drawing/2014/main" id="{76F38B9C-BAE0-4F79-85B3-438917758CCF}"/>
                  </a:ext>
                </a:extLst>
              </p:cNvPr>
              <p:cNvSpPr/>
              <p:nvPr/>
            </p:nvSpPr>
            <p:spPr>
              <a:xfrm rot="5400000">
                <a:off x="6246251" y="2703073"/>
                <a:ext cx="2174849" cy="1954598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6" name="矩形: 圆顶角 25">
                <a:extLst>
                  <a:ext uri="{FF2B5EF4-FFF2-40B4-BE49-F238E27FC236}">
                    <a16:creationId xmlns:a16="http://schemas.microsoft.com/office/drawing/2014/main" id="{97EDB24C-4142-440F-99F4-7F86EDA54A11}"/>
                  </a:ext>
                </a:extLst>
              </p:cNvPr>
              <p:cNvSpPr/>
              <p:nvPr/>
            </p:nvSpPr>
            <p:spPr>
              <a:xfrm>
                <a:off x="6356374" y="2368278"/>
                <a:ext cx="1954598" cy="642093"/>
              </a:xfrm>
              <a:prstGeom prst="round2SameRect">
                <a:avLst/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D7FC80EA-E58E-45EE-BE9A-2BFA507A2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619" y="3307998"/>
                <a:ext cx="864095" cy="788472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8" name="文本框 112">
                <a:extLst>
                  <a:ext uri="{FF2B5EF4-FFF2-40B4-BE49-F238E27FC236}">
                    <a16:creationId xmlns:a16="http://schemas.microsoft.com/office/drawing/2014/main" id="{5AF0BC59-BBAF-409E-871D-15A9A98854C3}"/>
                  </a:ext>
                </a:extLst>
              </p:cNvPr>
              <p:cNvSpPr txBox="1"/>
              <p:nvPr/>
            </p:nvSpPr>
            <p:spPr>
              <a:xfrm>
                <a:off x="6736916" y="2504658"/>
                <a:ext cx="1193515" cy="369332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r>
                  <a:rPr lang="zh-TW" altLang="en-US" dirty="0">
                    <a:solidFill>
                      <a:schemeClr val="bg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愛心傘</a:t>
                </a:r>
                <a:endParaRPr lang="zh-CN" altLang="en-US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sp>
          <p:nvSpPr>
            <p:cNvPr id="3" name="乘號 2">
              <a:extLst>
                <a:ext uri="{FF2B5EF4-FFF2-40B4-BE49-F238E27FC236}">
                  <a16:creationId xmlns:a16="http://schemas.microsoft.com/office/drawing/2014/main" id="{9D48E3C3-126C-42B1-820B-8B5AE4154654}"/>
                </a:ext>
              </a:extLst>
            </p:cNvPr>
            <p:cNvSpPr/>
            <p:nvPr/>
          </p:nvSpPr>
          <p:spPr>
            <a:xfrm>
              <a:off x="5292080" y="2102928"/>
              <a:ext cx="504056" cy="481570"/>
            </a:xfrm>
            <a:prstGeom prst="mathMultipl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F7815AD4-7041-457F-BD16-9A7EC0D3A44E}"/>
              </a:ext>
            </a:extLst>
          </p:cNvPr>
          <p:cNvGrpSpPr/>
          <p:nvPr/>
        </p:nvGrpSpPr>
        <p:grpSpPr>
          <a:xfrm>
            <a:off x="6764362" y="1347614"/>
            <a:ext cx="1465949" cy="1799638"/>
            <a:chOff x="6764362" y="1347614"/>
            <a:chExt cx="1465949" cy="179963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2B23429-B687-4DEA-BCEE-995C39C0488F}"/>
                </a:ext>
              </a:extLst>
            </p:cNvPr>
            <p:cNvGrpSpPr/>
            <p:nvPr/>
          </p:nvGrpSpPr>
          <p:grpSpPr>
            <a:xfrm>
              <a:off x="6764362" y="1347614"/>
              <a:ext cx="1465949" cy="1799638"/>
              <a:chOff x="9064655" y="2368279"/>
              <a:chExt cx="1954599" cy="2399517"/>
            </a:xfrm>
          </p:grpSpPr>
          <p:sp>
            <p:nvSpPr>
              <p:cNvPr id="21" name="箭头: 五边形 20">
                <a:extLst>
                  <a:ext uri="{FF2B5EF4-FFF2-40B4-BE49-F238E27FC236}">
                    <a16:creationId xmlns:a16="http://schemas.microsoft.com/office/drawing/2014/main" id="{92E18091-A3DA-4173-A918-5ACA65E5D99D}"/>
                  </a:ext>
                </a:extLst>
              </p:cNvPr>
              <p:cNvSpPr/>
              <p:nvPr/>
            </p:nvSpPr>
            <p:spPr>
              <a:xfrm rot="5400000">
                <a:off x="8954529" y="2703073"/>
                <a:ext cx="2174849" cy="1954598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2" name="矩形: 圆顶角 21">
                <a:extLst>
                  <a:ext uri="{FF2B5EF4-FFF2-40B4-BE49-F238E27FC236}">
                    <a16:creationId xmlns:a16="http://schemas.microsoft.com/office/drawing/2014/main" id="{B506602B-EF74-4FD2-8DED-A1770CF638F4}"/>
                  </a:ext>
                </a:extLst>
              </p:cNvPr>
              <p:cNvSpPr/>
              <p:nvPr/>
            </p:nvSpPr>
            <p:spPr>
              <a:xfrm>
                <a:off x="9064656" y="2368279"/>
                <a:ext cx="1954598" cy="642093"/>
              </a:xfrm>
              <a:prstGeom prst="round2SameRect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tx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4" name="文本框 113">
                <a:extLst>
                  <a:ext uri="{FF2B5EF4-FFF2-40B4-BE49-F238E27FC236}">
                    <a16:creationId xmlns:a16="http://schemas.microsoft.com/office/drawing/2014/main" id="{251D58C3-9A55-45F3-ABE9-AB31C9B8C8E0}"/>
                  </a:ext>
                </a:extLst>
              </p:cNvPr>
              <p:cNvSpPr txBox="1"/>
              <p:nvPr/>
            </p:nvSpPr>
            <p:spPr>
              <a:xfrm>
                <a:off x="9445198" y="2504659"/>
                <a:ext cx="1193515" cy="369332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r>
                  <a:rPr lang="zh-TW" altLang="en-US" dirty="0">
                    <a:solidFill>
                      <a:schemeClr val="bg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環保性</a:t>
                </a:r>
                <a:endParaRPr lang="zh-CN" altLang="en-US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5763D1E6-240F-4F62-BEBB-10BBDA4B4F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966" b="80696" l="10000" r="90000">
                          <a14:foregroundMark x1="27583" y1="55083" x2="27583" y2="55083"/>
                          <a14:foregroundMark x1="24583" y1="49083" x2="33833" y2="55083"/>
                          <a14:foregroundMark x1="33750" y1="48000" x2="22917" y2="65000"/>
                          <a14:foregroundMark x1="60000" y1="39500" x2="52083" y2="23500"/>
                          <a14:foregroundMark x1="70833" y1="56667" x2="73417" y2="72500"/>
                          <a14:backgroundMark x1="26917" y1="17917" x2="10167" y2="37917"/>
                          <a14:backgroundMark x1="43417" y1="5500" x2="75000" y2="11833"/>
                          <a14:backgroundMark x1="74583" y1="21833" x2="88417" y2="53917"/>
                          <a14:backgroundMark x1="85167" y1="85917" x2="13083" y2="85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38"/>
            <a:stretch/>
          </p:blipFill>
          <p:spPr>
            <a:xfrm>
              <a:off x="6902227" y="1750053"/>
              <a:ext cx="1190216" cy="1067178"/>
            </a:xfrm>
            <a:prstGeom prst="rect">
              <a:avLst/>
            </a:prstGeom>
          </p:spPr>
        </p:pic>
      </p:grpSp>
      <p:sp>
        <p:nvSpPr>
          <p:cNvPr id="47" name="文本框 40">
            <a:extLst>
              <a:ext uri="{FF2B5EF4-FFF2-40B4-BE49-F238E27FC236}">
                <a16:creationId xmlns:a16="http://schemas.microsoft.com/office/drawing/2014/main" id="{2D8056C1-A91E-48A0-8AB4-188FD187EBEC}"/>
              </a:ext>
            </a:extLst>
          </p:cNvPr>
          <p:cNvSpPr txBox="1"/>
          <p:nvPr/>
        </p:nvSpPr>
        <p:spPr>
          <a:xfrm>
            <a:off x="683708" y="3750026"/>
            <a:ext cx="1933522" cy="549916"/>
          </a:xfrm>
          <a:prstGeom prst="rect">
            <a:avLst/>
          </a:prstGeom>
          <a:noFill/>
        </p:spPr>
        <p:txBody>
          <a:bodyPr wrap="square" lIns="0" tIns="0" rIns="0" bIns="0" anchor="ctr">
            <a:normAutofit fontScale="92500"/>
          </a:bodyPr>
          <a:lstStyle/>
          <a:p>
            <a:pPr algn="ctr"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zh-TW" altLang="en-US" sz="1100" dirty="0"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我們希望能夠做出</a:t>
            </a:r>
            <a:endParaRPr lang="en-US" altLang="zh-TW" sz="11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  <a:p>
            <a:pPr algn="ctr"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zh-TW" altLang="en-US" sz="1100" dirty="0"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解決自己身邊問題的答案</a:t>
            </a:r>
            <a:br>
              <a:rPr lang="en-US" altLang="zh-TW" sz="1100" dirty="0">
                <a:latin typeface="字魂59号-创粗黑" panose="00000500000000000000" pitchFamily="2" charset="-122"/>
                <a:ea typeface="字魂59号-创粗黑" panose="00000500000000000000" pitchFamily="2" charset="-122"/>
              </a:rPr>
            </a:br>
            <a:r>
              <a:rPr lang="zh-TW" altLang="en-US" sz="1100" dirty="0"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而非僅僅當作一個報告來思考題目</a:t>
            </a:r>
            <a:endParaRPr lang="zh-CN" altLang="en-US" sz="11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38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4E729D-FBCB-4BEC-A30E-838594113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56589-573C-4EB3-A969-468BEE37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52055-1F82-4165-8115-E3309D7E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92BDE8-4A00-432E-96DB-1D8CF1911EF1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TextBox 71">
            <a:extLst>
              <a:ext uri="{FF2B5EF4-FFF2-40B4-BE49-F238E27FC236}">
                <a16:creationId xmlns:a16="http://schemas.microsoft.com/office/drawing/2014/main" id="{BA74F024-63F5-46C4-B5AC-2415CCBB1C36}"/>
              </a:ext>
            </a:extLst>
          </p:cNvPr>
          <p:cNvSpPr txBox="1"/>
          <p:nvPr/>
        </p:nvSpPr>
        <p:spPr>
          <a:xfrm>
            <a:off x="3203848" y="21609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分析</a:t>
            </a:r>
            <a:r>
              <a:rPr lang="en-US" altLang="zh-TW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&amp;</a:t>
            </a:r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比較</a:t>
            </a:r>
            <a:endParaRPr lang="zh-CN" altLang="en-US" sz="40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61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D449DE6A-6BB0-4BC9-AFB4-A12B591534ED}"/>
              </a:ext>
            </a:extLst>
          </p:cNvPr>
          <p:cNvGrpSpPr/>
          <p:nvPr/>
        </p:nvGrpSpPr>
        <p:grpSpPr>
          <a:xfrm>
            <a:off x="2846345" y="2588633"/>
            <a:ext cx="1660416" cy="1242772"/>
            <a:chOff x="2846345" y="3273829"/>
            <a:chExt cx="1660416" cy="1242772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E08B1EB-16D1-47E7-BD43-91DDFD581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45" y="3273829"/>
              <a:ext cx="1660415" cy="1242772"/>
            </a:xfrm>
            <a:custGeom>
              <a:avLst/>
              <a:gdLst>
                <a:gd name="T0" fmla="*/ 0 w 1634"/>
                <a:gd name="T1" fmla="*/ 0 h 1223"/>
                <a:gd name="T2" fmla="*/ 1634 w 1634"/>
                <a:gd name="T3" fmla="*/ 0 h 1223"/>
                <a:gd name="T4" fmla="*/ 1634 w 1634"/>
                <a:gd name="T5" fmla="*/ 1223 h 1223"/>
                <a:gd name="T6" fmla="*/ 734 w 1634"/>
                <a:gd name="T7" fmla="*/ 1223 h 1223"/>
                <a:gd name="T8" fmla="*/ 0 w 1634"/>
                <a:gd name="T9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4" h="1223">
                  <a:moveTo>
                    <a:pt x="0" y="0"/>
                  </a:moveTo>
                  <a:lnTo>
                    <a:pt x="1634" y="0"/>
                  </a:lnTo>
                  <a:lnTo>
                    <a:pt x="1634" y="1223"/>
                  </a:lnTo>
                  <a:lnTo>
                    <a:pt x="734" y="1223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98F288E-6A37-4FB1-95D5-F40EB6E19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488" y="3273829"/>
              <a:ext cx="1274273" cy="955196"/>
            </a:xfrm>
            <a:custGeom>
              <a:avLst/>
              <a:gdLst>
                <a:gd name="T0" fmla="*/ 0 w 1254"/>
                <a:gd name="T1" fmla="*/ 0 h 940"/>
                <a:gd name="T2" fmla="*/ 1254 w 1254"/>
                <a:gd name="T3" fmla="*/ 0 h 940"/>
                <a:gd name="T4" fmla="*/ 1254 w 1254"/>
                <a:gd name="T5" fmla="*/ 940 h 940"/>
                <a:gd name="T6" fmla="*/ 566 w 1254"/>
                <a:gd name="T7" fmla="*/ 940 h 940"/>
                <a:gd name="T8" fmla="*/ 0 w 1254"/>
                <a:gd name="T9" fmla="*/ 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940">
                  <a:moveTo>
                    <a:pt x="0" y="0"/>
                  </a:moveTo>
                  <a:lnTo>
                    <a:pt x="1254" y="0"/>
                  </a:lnTo>
                  <a:lnTo>
                    <a:pt x="1254" y="940"/>
                  </a:lnTo>
                  <a:lnTo>
                    <a:pt x="566" y="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7" name="六边形 36">
              <a:extLst>
                <a:ext uri="{FF2B5EF4-FFF2-40B4-BE49-F238E27FC236}">
                  <a16:creationId xmlns:a16="http://schemas.microsoft.com/office/drawing/2014/main" id="{9DC34CEA-2A52-494D-94E3-84CFE55D8149}"/>
                </a:ext>
              </a:extLst>
            </p:cNvPr>
            <p:cNvSpPr/>
            <p:nvPr/>
          </p:nvSpPr>
          <p:spPr>
            <a:xfrm rot="5400000">
              <a:off x="2965177" y="3693424"/>
              <a:ext cx="490031" cy="407645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9BA7288-F1EA-40A9-A8F8-4C058B1089FB}"/>
              </a:ext>
            </a:extLst>
          </p:cNvPr>
          <p:cNvGrpSpPr/>
          <p:nvPr/>
        </p:nvGrpSpPr>
        <p:grpSpPr>
          <a:xfrm>
            <a:off x="4651056" y="1203598"/>
            <a:ext cx="1656351" cy="1242772"/>
            <a:chOff x="4651056" y="1888794"/>
            <a:chExt cx="1656351" cy="1242772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6C1E6F62-1CFE-4243-863B-5716F2A4A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056" y="1888794"/>
              <a:ext cx="1656351" cy="1242772"/>
            </a:xfrm>
            <a:custGeom>
              <a:avLst/>
              <a:gdLst>
                <a:gd name="T0" fmla="*/ 1630 w 1630"/>
                <a:gd name="T1" fmla="*/ 1223 h 1223"/>
                <a:gd name="T2" fmla="*/ 0 w 1630"/>
                <a:gd name="T3" fmla="*/ 1223 h 1223"/>
                <a:gd name="T4" fmla="*/ 0 w 1630"/>
                <a:gd name="T5" fmla="*/ 0 h 1223"/>
                <a:gd name="T6" fmla="*/ 894 w 1630"/>
                <a:gd name="T7" fmla="*/ 0 h 1223"/>
                <a:gd name="T8" fmla="*/ 1630 w 1630"/>
                <a:gd name="T9" fmla="*/ 1223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0" h="1223">
                  <a:moveTo>
                    <a:pt x="1630" y="1223"/>
                  </a:moveTo>
                  <a:lnTo>
                    <a:pt x="0" y="1223"/>
                  </a:lnTo>
                  <a:lnTo>
                    <a:pt x="0" y="0"/>
                  </a:lnTo>
                  <a:lnTo>
                    <a:pt x="894" y="0"/>
                  </a:lnTo>
                  <a:lnTo>
                    <a:pt x="1630" y="1223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3D2D441E-D21E-45EC-B370-3153BF52A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056" y="2163159"/>
              <a:ext cx="1268175" cy="968407"/>
            </a:xfrm>
            <a:custGeom>
              <a:avLst/>
              <a:gdLst>
                <a:gd name="T0" fmla="*/ 1248 w 1248"/>
                <a:gd name="T1" fmla="*/ 953 h 953"/>
                <a:gd name="T2" fmla="*/ 0 w 1248"/>
                <a:gd name="T3" fmla="*/ 953 h 953"/>
                <a:gd name="T4" fmla="*/ 0 w 1248"/>
                <a:gd name="T5" fmla="*/ 0 h 953"/>
                <a:gd name="T6" fmla="*/ 685 w 1248"/>
                <a:gd name="T7" fmla="*/ 0 h 953"/>
                <a:gd name="T8" fmla="*/ 1248 w 1248"/>
                <a:gd name="T9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8" h="953">
                  <a:moveTo>
                    <a:pt x="1248" y="953"/>
                  </a:moveTo>
                  <a:lnTo>
                    <a:pt x="0" y="953"/>
                  </a:lnTo>
                  <a:lnTo>
                    <a:pt x="0" y="0"/>
                  </a:lnTo>
                  <a:lnTo>
                    <a:pt x="685" y="0"/>
                  </a:lnTo>
                  <a:lnTo>
                    <a:pt x="1248" y="95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5" name="六边形 34">
              <a:extLst>
                <a:ext uri="{FF2B5EF4-FFF2-40B4-BE49-F238E27FC236}">
                  <a16:creationId xmlns:a16="http://schemas.microsoft.com/office/drawing/2014/main" id="{993106A6-C5F9-43CB-A548-8455F6EAE5F8}"/>
                </a:ext>
              </a:extLst>
            </p:cNvPr>
            <p:cNvSpPr/>
            <p:nvPr/>
          </p:nvSpPr>
          <p:spPr>
            <a:xfrm rot="5400000">
              <a:off x="5684845" y="2306357"/>
              <a:ext cx="490031" cy="407645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B66ADEF-478F-4592-8B0E-0F7B406B777F}"/>
              </a:ext>
            </a:extLst>
          </p:cNvPr>
          <p:cNvGrpSpPr/>
          <p:nvPr/>
        </p:nvGrpSpPr>
        <p:grpSpPr>
          <a:xfrm>
            <a:off x="4651056" y="2590665"/>
            <a:ext cx="1656351" cy="1242772"/>
            <a:chOff x="4651056" y="3275861"/>
            <a:chExt cx="1656351" cy="1242772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4028A369-130F-442E-8AAE-F70794FFB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056" y="3275861"/>
              <a:ext cx="1656351" cy="1242772"/>
            </a:xfrm>
            <a:custGeom>
              <a:avLst/>
              <a:gdLst>
                <a:gd name="T0" fmla="*/ 1630 w 1630"/>
                <a:gd name="T1" fmla="*/ 0 h 1223"/>
                <a:gd name="T2" fmla="*/ 0 w 1630"/>
                <a:gd name="T3" fmla="*/ 0 h 1223"/>
                <a:gd name="T4" fmla="*/ 0 w 1630"/>
                <a:gd name="T5" fmla="*/ 1223 h 1223"/>
                <a:gd name="T6" fmla="*/ 894 w 1630"/>
                <a:gd name="T7" fmla="*/ 1223 h 1223"/>
                <a:gd name="T8" fmla="*/ 1630 w 1630"/>
                <a:gd name="T9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0" h="1223">
                  <a:moveTo>
                    <a:pt x="1630" y="0"/>
                  </a:moveTo>
                  <a:lnTo>
                    <a:pt x="0" y="0"/>
                  </a:lnTo>
                  <a:lnTo>
                    <a:pt x="0" y="1223"/>
                  </a:lnTo>
                  <a:lnTo>
                    <a:pt x="894" y="1223"/>
                  </a:lnTo>
                  <a:lnTo>
                    <a:pt x="1630" y="0"/>
                  </a:ln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8CB1013-7D84-4B57-947D-4883B5A95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056" y="3275861"/>
              <a:ext cx="1268175" cy="955196"/>
            </a:xfrm>
            <a:custGeom>
              <a:avLst/>
              <a:gdLst>
                <a:gd name="T0" fmla="*/ 1248 w 1248"/>
                <a:gd name="T1" fmla="*/ 0 h 940"/>
                <a:gd name="T2" fmla="*/ 0 w 1248"/>
                <a:gd name="T3" fmla="*/ 0 h 940"/>
                <a:gd name="T4" fmla="*/ 0 w 1248"/>
                <a:gd name="T5" fmla="*/ 940 h 940"/>
                <a:gd name="T6" fmla="*/ 685 w 1248"/>
                <a:gd name="T7" fmla="*/ 940 h 940"/>
                <a:gd name="T8" fmla="*/ 1248 w 1248"/>
                <a:gd name="T9" fmla="*/ 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8" h="940">
                  <a:moveTo>
                    <a:pt x="1248" y="0"/>
                  </a:moveTo>
                  <a:lnTo>
                    <a:pt x="0" y="0"/>
                  </a:lnTo>
                  <a:lnTo>
                    <a:pt x="0" y="940"/>
                  </a:lnTo>
                  <a:lnTo>
                    <a:pt x="685" y="940"/>
                  </a:lnTo>
                  <a:lnTo>
                    <a:pt x="124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1" name="六边形 30">
              <a:extLst>
                <a:ext uri="{FF2B5EF4-FFF2-40B4-BE49-F238E27FC236}">
                  <a16:creationId xmlns:a16="http://schemas.microsoft.com/office/drawing/2014/main" id="{AE37D97E-8B5E-40AA-AE16-B172BFE8E9EE}"/>
                </a:ext>
              </a:extLst>
            </p:cNvPr>
            <p:cNvSpPr/>
            <p:nvPr/>
          </p:nvSpPr>
          <p:spPr>
            <a:xfrm rot="5400000">
              <a:off x="5682787" y="3693424"/>
              <a:ext cx="490031" cy="407645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035F5C3-1814-48CA-BE92-FA89CB7C6CEA}"/>
              </a:ext>
            </a:extLst>
          </p:cNvPr>
          <p:cNvGrpSpPr/>
          <p:nvPr/>
        </p:nvGrpSpPr>
        <p:grpSpPr>
          <a:xfrm>
            <a:off x="2846345" y="1203598"/>
            <a:ext cx="1660416" cy="1242772"/>
            <a:chOff x="2846345" y="1888794"/>
            <a:chExt cx="1660416" cy="1242772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93D447A2-17C0-40D5-AFAD-6584B753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45" y="1888794"/>
              <a:ext cx="1660415" cy="1242772"/>
            </a:xfrm>
            <a:custGeom>
              <a:avLst/>
              <a:gdLst>
                <a:gd name="T0" fmla="*/ 0 w 1634"/>
                <a:gd name="T1" fmla="*/ 1223 h 1223"/>
                <a:gd name="T2" fmla="*/ 1634 w 1634"/>
                <a:gd name="T3" fmla="*/ 1223 h 1223"/>
                <a:gd name="T4" fmla="*/ 1634 w 1634"/>
                <a:gd name="T5" fmla="*/ 0 h 1223"/>
                <a:gd name="T6" fmla="*/ 734 w 1634"/>
                <a:gd name="T7" fmla="*/ 0 h 1223"/>
                <a:gd name="T8" fmla="*/ 0 w 1634"/>
                <a:gd name="T9" fmla="*/ 1223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4" h="1223">
                  <a:moveTo>
                    <a:pt x="0" y="1223"/>
                  </a:moveTo>
                  <a:lnTo>
                    <a:pt x="1634" y="1223"/>
                  </a:lnTo>
                  <a:lnTo>
                    <a:pt x="1634" y="0"/>
                  </a:lnTo>
                  <a:lnTo>
                    <a:pt x="734" y="0"/>
                  </a:lnTo>
                  <a:lnTo>
                    <a:pt x="0" y="1223"/>
                  </a:ln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0B07FBE-A311-4767-8441-50C22B37F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488" y="2163159"/>
              <a:ext cx="1274273" cy="968407"/>
            </a:xfrm>
            <a:custGeom>
              <a:avLst/>
              <a:gdLst>
                <a:gd name="T0" fmla="*/ 0 w 1254"/>
                <a:gd name="T1" fmla="*/ 953 h 953"/>
                <a:gd name="T2" fmla="*/ 1254 w 1254"/>
                <a:gd name="T3" fmla="*/ 953 h 953"/>
                <a:gd name="T4" fmla="*/ 1254 w 1254"/>
                <a:gd name="T5" fmla="*/ 0 h 953"/>
                <a:gd name="T6" fmla="*/ 566 w 1254"/>
                <a:gd name="T7" fmla="*/ 0 h 953"/>
                <a:gd name="T8" fmla="*/ 0 w 1254"/>
                <a:gd name="T9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953">
                  <a:moveTo>
                    <a:pt x="0" y="953"/>
                  </a:moveTo>
                  <a:lnTo>
                    <a:pt x="1254" y="953"/>
                  </a:lnTo>
                  <a:lnTo>
                    <a:pt x="1254" y="0"/>
                  </a:lnTo>
                  <a:lnTo>
                    <a:pt x="566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3" name="六边形 32">
              <a:extLst>
                <a:ext uri="{FF2B5EF4-FFF2-40B4-BE49-F238E27FC236}">
                  <a16:creationId xmlns:a16="http://schemas.microsoft.com/office/drawing/2014/main" id="{7CBCB44A-4FB8-4DDB-8D90-F669720E7D2D}"/>
                </a:ext>
              </a:extLst>
            </p:cNvPr>
            <p:cNvSpPr/>
            <p:nvPr/>
          </p:nvSpPr>
          <p:spPr>
            <a:xfrm rot="5400000">
              <a:off x="2964440" y="2306357"/>
              <a:ext cx="490031" cy="407645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EF132775-A88F-4A10-ADED-A95A8F384A6E}"/>
              </a:ext>
            </a:extLst>
          </p:cNvPr>
          <p:cNvSpPr>
            <a:spLocks/>
          </p:cNvSpPr>
          <p:nvPr/>
        </p:nvSpPr>
        <p:spPr bwMode="auto">
          <a:xfrm>
            <a:off x="4192765" y="2145584"/>
            <a:ext cx="758060" cy="75907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non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SWOT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9E80C6A-41F2-4DB1-8966-7EBFF82BF773}"/>
              </a:ext>
            </a:extLst>
          </p:cNvPr>
          <p:cNvGrpSpPr/>
          <p:nvPr/>
        </p:nvGrpSpPr>
        <p:grpSpPr>
          <a:xfrm>
            <a:off x="564640" y="1248182"/>
            <a:ext cx="7962274" cy="2313623"/>
            <a:chOff x="564640" y="1933378"/>
            <a:chExt cx="7962274" cy="2313623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F0557F4-A08C-4E66-B1CB-0FABF75836C5}"/>
                </a:ext>
              </a:extLst>
            </p:cNvPr>
            <p:cNvGrpSpPr/>
            <p:nvPr/>
          </p:nvGrpSpPr>
          <p:grpSpPr>
            <a:xfrm>
              <a:off x="564640" y="3453575"/>
              <a:ext cx="2176864" cy="782905"/>
              <a:chOff x="-43830" y="1591703"/>
              <a:chExt cx="3702517" cy="1043874"/>
            </a:xfrm>
          </p:grpSpPr>
          <p:sp>
            <p:nvSpPr>
              <p:cNvPr id="29" name="文本框 94">
                <a:extLst>
                  <a:ext uri="{FF2B5EF4-FFF2-40B4-BE49-F238E27FC236}">
                    <a16:creationId xmlns:a16="http://schemas.microsoft.com/office/drawing/2014/main" id="{7EB34B53-E38E-4640-9B69-98EDDD7569EB}"/>
                  </a:ext>
                </a:extLst>
              </p:cNvPr>
              <p:cNvSpPr txBox="1"/>
              <p:nvPr/>
            </p:nvSpPr>
            <p:spPr>
              <a:xfrm>
                <a:off x="-43830" y="2157946"/>
                <a:ext cx="3702517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TW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MRT</a:t>
                </a: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發達，行人較多</a:t>
                </a:r>
                <a:br>
                  <a:rPr lang="en-US" altLang="zh-TW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</a:b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現有競爭者少且僅在中部</a:t>
                </a:r>
                <a:endParaRPr lang="zh-CN" altLang="en-US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5B92DEE-F14D-43C6-B419-50593BF31C89}"/>
                  </a:ext>
                </a:extLst>
              </p:cNvPr>
              <p:cNvSpPr/>
              <p:nvPr/>
            </p:nvSpPr>
            <p:spPr>
              <a:xfrm>
                <a:off x="2607943" y="1591703"/>
                <a:ext cx="932552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zh-TW" altLang="en-US" sz="2000" b="1" dirty="0">
                    <a:solidFill>
                      <a:schemeClr val="accent2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機會</a:t>
                </a:r>
                <a:endParaRPr lang="zh-CN" altLang="en-US" sz="2000" b="1" dirty="0">
                  <a:solidFill>
                    <a:schemeClr val="accent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789D266-B1D9-4984-9CB4-45628F6A31C1}"/>
                </a:ext>
              </a:extLst>
            </p:cNvPr>
            <p:cNvGrpSpPr/>
            <p:nvPr/>
          </p:nvGrpSpPr>
          <p:grpSpPr>
            <a:xfrm>
              <a:off x="611560" y="1933378"/>
              <a:ext cx="2070204" cy="821817"/>
              <a:chOff x="35975" y="1677090"/>
              <a:chExt cx="3521106" cy="1095756"/>
            </a:xfrm>
          </p:grpSpPr>
          <p:sp>
            <p:nvSpPr>
              <p:cNvPr id="27" name="文本框 91">
                <a:extLst>
                  <a:ext uri="{FF2B5EF4-FFF2-40B4-BE49-F238E27FC236}">
                    <a16:creationId xmlns:a16="http://schemas.microsoft.com/office/drawing/2014/main" id="{8FCEC8DF-91CE-4382-8574-39E676E21C1E}"/>
                  </a:ext>
                </a:extLst>
              </p:cNvPr>
              <p:cNvSpPr txBox="1"/>
              <p:nvPr/>
            </p:nvSpPr>
            <p:spPr>
              <a:xfrm>
                <a:off x="35975" y="2119471"/>
                <a:ext cx="3504521" cy="653375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站台需求不高，擴展快速</a:t>
                </a:r>
                <a:endParaRPr lang="zh-CN" altLang="en-US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8C882DF-8F22-404D-944C-FC2B13E36315}"/>
                  </a:ext>
                </a:extLst>
              </p:cNvPr>
              <p:cNvSpPr/>
              <p:nvPr/>
            </p:nvSpPr>
            <p:spPr>
              <a:xfrm>
                <a:off x="2607946" y="1677090"/>
                <a:ext cx="949135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zh-TW" altLang="en-US" sz="2000" b="1" dirty="0">
                    <a:solidFill>
                      <a:schemeClr val="accent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優勢</a:t>
                </a:r>
                <a:endParaRPr lang="zh-CN" altLang="en-US" sz="2000" b="1" dirty="0">
                  <a:solidFill>
                    <a:schemeClr val="accent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3220530-A908-46A9-A6AB-973381C75E37}"/>
                </a:ext>
              </a:extLst>
            </p:cNvPr>
            <p:cNvGrpSpPr/>
            <p:nvPr/>
          </p:nvGrpSpPr>
          <p:grpSpPr>
            <a:xfrm>
              <a:off x="6460489" y="1933378"/>
              <a:ext cx="1988444" cy="770094"/>
              <a:chOff x="232308" y="1677090"/>
              <a:chExt cx="3382043" cy="1026792"/>
            </a:xfrm>
          </p:grpSpPr>
          <p:sp>
            <p:nvSpPr>
              <p:cNvPr id="25" name="文本框 97">
                <a:extLst>
                  <a:ext uri="{FF2B5EF4-FFF2-40B4-BE49-F238E27FC236}">
                    <a16:creationId xmlns:a16="http://schemas.microsoft.com/office/drawing/2014/main" id="{D0C39A0C-D7AA-497C-960F-2B5665994ADC}"/>
                  </a:ext>
                </a:extLst>
              </p:cNvPr>
              <p:cNvSpPr txBox="1"/>
              <p:nvPr/>
            </p:nvSpPr>
            <p:spPr>
              <a:xfrm>
                <a:off x="232308" y="2226251"/>
                <a:ext cx="3382043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站點的傘數較少</a:t>
                </a:r>
                <a:br>
                  <a:rPr lang="en-US" altLang="zh-TW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</a:b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較難處理短時間大量需求</a:t>
                </a:r>
                <a:endParaRPr lang="zh-CN" altLang="en-US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C4B3A02-30DF-44F9-A2EF-74B81DDCCA07}"/>
                  </a:ext>
                </a:extLst>
              </p:cNvPr>
              <p:cNvSpPr/>
              <p:nvPr/>
            </p:nvSpPr>
            <p:spPr>
              <a:xfrm>
                <a:off x="251866" y="1677090"/>
                <a:ext cx="932548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TW" altLang="en-US" sz="2000" b="1" dirty="0">
                    <a:solidFill>
                      <a:schemeClr val="accent4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劣勢</a:t>
                </a:r>
                <a:endParaRPr lang="zh-CN" altLang="en-US" sz="2000" b="1" dirty="0">
                  <a:solidFill>
                    <a:schemeClr val="accent4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8D6C72D-C8F6-4660-816D-717A32F6B2E2}"/>
                </a:ext>
              </a:extLst>
            </p:cNvPr>
            <p:cNvGrpSpPr/>
            <p:nvPr/>
          </p:nvGrpSpPr>
          <p:grpSpPr>
            <a:xfrm>
              <a:off x="6471988" y="3474966"/>
              <a:ext cx="2054926" cy="772035"/>
              <a:chOff x="251866" y="1620227"/>
              <a:chExt cx="3495119" cy="1029381"/>
            </a:xfrm>
          </p:grpSpPr>
          <p:sp>
            <p:nvSpPr>
              <p:cNvPr id="23" name="文本框 100">
                <a:extLst>
                  <a:ext uri="{FF2B5EF4-FFF2-40B4-BE49-F238E27FC236}">
                    <a16:creationId xmlns:a16="http://schemas.microsoft.com/office/drawing/2014/main" id="{4C8E21E4-1854-442E-B042-18A25BABF640}"/>
                  </a:ext>
                </a:extLst>
              </p:cNvPr>
              <p:cNvSpPr txBox="1"/>
              <p:nvPr/>
            </p:nvSpPr>
            <p:spPr>
              <a:xfrm>
                <a:off x="251866" y="2171977"/>
                <a:ext cx="349511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容易被模仿</a:t>
                </a:r>
                <a:br>
                  <a:rPr lang="en-US" altLang="zh-TW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</a:b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傘的需求是即時性的</a:t>
                </a:r>
                <a:endParaRPr lang="zh-CN" altLang="en-US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690BB14-A01C-4714-AA9A-FBFD8C02416C}"/>
                  </a:ext>
                </a:extLst>
              </p:cNvPr>
              <p:cNvSpPr/>
              <p:nvPr/>
            </p:nvSpPr>
            <p:spPr>
              <a:xfrm>
                <a:off x="255681" y="1620227"/>
                <a:ext cx="932548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TW" altLang="en-US" sz="2000" b="1" dirty="0">
                    <a:solidFill>
                      <a:schemeClr val="accent3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威脅</a:t>
                </a:r>
                <a:endParaRPr lang="zh-CN" altLang="en-US" sz="2000" b="1" dirty="0">
                  <a:solidFill>
                    <a:schemeClr val="accent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A8472EA8-E832-4046-8808-D9891332A9A0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SWOT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分析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49219296-CB66-4EF6-B1BF-8853BF37D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F1EBA4D-0A35-4B56-8920-3C9A953FF02B}"/>
              </a:ext>
            </a:extLst>
          </p:cNvPr>
          <p:cNvSpPr txBox="1"/>
          <p:nvPr/>
        </p:nvSpPr>
        <p:spPr>
          <a:xfrm>
            <a:off x="3038439" y="1608333"/>
            <a:ext cx="2438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TW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7B18215-344E-4795-9DB2-9D93E899E464}"/>
              </a:ext>
            </a:extLst>
          </p:cNvPr>
          <p:cNvSpPr txBox="1"/>
          <p:nvPr/>
        </p:nvSpPr>
        <p:spPr>
          <a:xfrm>
            <a:off x="5683999" y="1610116"/>
            <a:ext cx="2438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TW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28497D2-B6FE-43E1-A9B6-C36FB26E4EA8}"/>
              </a:ext>
            </a:extLst>
          </p:cNvPr>
          <p:cNvSpPr txBox="1"/>
          <p:nvPr/>
        </p:nvSpPr>
        <p:spPr>
          <a:xfrm>
            <a:off x="2993270" y="2972750"/>
            <a:ext cx="2438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TW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97FE8163-4852-4A2B-AFEE-A21837DDDDC0}"/>
              </a:ext>
            </a:extLst>
          </p:cNvPr>
          <p:cNvSpPr txBox="1"/>
          <p:nvPr/>
        </p:nvSpPr>
        <p:spPr>
          <a:xfrm>
            <a:off x="5747614" y="2995401"/>
            <a:ext cx="2438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TW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62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611560" y="175643"/>
            <a:ext cx="230425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比較目標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: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即享傘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站台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CEF1872-48DB-4538-99C2-32409BF0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1B3259D-5DC0-4F5D-BB0D-868FF2ECC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771549"/>
            <a:ext cx="1133537" cy="11335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4A5B7A0-B753-4298-9CB2-304185E573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6"/>
          <a:stretch/>
        </p:blipFill>
        <p:spPr>
          <a:xfrm>
            <a:off x="2339752" y="621184"/>
            <a:ext cx="5337794" cy="401063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AA1A235-8AC5-4DCE-BB00-ECE834AC2DAB}"/>
              </a:ext>
            </a:extLst>
          </p:cNvPr>
          <p:cNvSpPr txBox="1"/>
          <p:nvPr/>
        </p:nvSpPr>
        <p:spPr>
          <a:xfrm>
            <a:off x="251520" y="2499742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這是國內現有的共享雨傘系統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即享傘，機台體積龐大，外觀類似販賣機的概念，一台可以儲存百來把雨傘，租借和歸還都使用同一種方式</a:t>
            </a:r>
          </a:p>
        </p:txBody>
      </p:sp>
    </p:spTree>
    <p:extLst>
      <p:ext uri="{BB962C8B-B14F-4D97-AF65-F5344CB8AC3E}">
        <p14:creationId xmlns:p14="http://schemas.microsoft.com/office/powerpoint/2010/main" val="65587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611560" y="175643"/>
            <a:ext cx="252028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比較目標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: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即享傘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介面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CEF1872-48DB-4538-99C2-32409BF0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1B3259D-5DC0-4F5D-BB0D-868FF2ECC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771549"/>
            <a:ext cx="1133537" cy="11335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B4B1A21-9365-475F-BC63-A1F950F0B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64" b="95455" l="2234" r="94674">
                        <a14:foregroundMark x1="5842" y1="5636" x2="4296" y2="93091"/>
                        <a14:foregroundMark x1="8247" y1="91091" x2="39347" y2="90182"/>
                        <a14:foregroundMark x1="11684" y1="95455" x2="35052" y2="94909"/>
                        <a14:foregroundMark x1="43814" y1="86909" x2="44502" y2="8364"/>
                        <a14:foregroundMark x1="6701" y1="41818" x2="2921" y2="20545"/>
                        <a14:foregroundMark x1="6014" y1="8182" x2="34364" y2="4000"/>
                        <a14:foregroundMark x1="8763" y1="2545" x2="5326" y2="2909"/>
                        <a14:foregroundMark x1="4639" y1="7818" x2="2405" y2="20727"/>
                        <a14:foregroundMark x1="56357" y1="6182" x2="92612" y2="5818"/>
                        <a14:foregroundMark x1="94502" y1="8182" x2="94674" y2="92545"/>
                        <a14:foregroundMark x1="53093" y1="41818" x2="53093" y2="26545"/>
                        <a14:foregroundMark x1="52749" y1="28909" x2="52749" y2="28909"/>
                        <a14:foregroundMark x1="52577" y1="25455" x2="52577" y2="25455"/>
                        <a14:foregroundMark x1="53093" y1="32364" x2="53093" y2="32364"/>
                        <a14:foregroundMark x1="52749" y1="32000" x2="52749" y2="32000"/>
                        <a14:foregroundMark x1="52749" y1="16364" x2="52749" y2="16364"/>
                        <a14:foregroundMark x1="53093" y1="8545" x2="53093" y2="8545"/>
                        <a14:foregroundMark x1="69416" y1="16364" x2="71821" y2="76182"/>
                        <a14:foregroundMark x1="84708" y1="20000" x2="85739" y2="73273"/>
                        <a14:foregroundMark x1="80928" y1="81636" x2="75945" y2="28364"/>
                        <a14:foregroundMark x1="63574" y1="17818" x2="63574" y2="66545"/>
                        <a14:foregroundMark x1="60653" y1="23455" x2="73196" y2="41636"/>
                        <a14:foregroundMark x1="91409" y1="51091" x2="94158" y2="61818"/>
                        <a14:foregroundMark x1="91581" y1="90909" x2="65636" y2="907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8408" y="627534"/>
            <a:ext cx="3330959" cy="3147814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5DA55FF3-6550-48E9-9798-F7258ECA0C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3" b="100000" l="1452" r="96915">
                        <a14:foregroundMark x1="3993" y1="7169" x2="3811" y2="94118"/>
                        <a14:foregroundMark x1="6534" y1="93015" x2="43013" y2="92463"/>
                        <a14:foregroundMark x1="10708" y1="97243" x2="38657" y2="96875"/>
                        <a14:foregroundMark x1="45554" y1="87500" x2="45917" y2="9743"/>
                        <a14:foregroundMark x1="6534" y1="9559" x2="39927" y2="5331"/>
                        <a14:foregroundMark x1="1815" y1="15993" x2="1815" y2="17831"/>
                        <a14:foregroundMark x1="2178" y1="26103" x2="1452" y2="30147"/>
                        <a14:foregroundMark x1="2541" y1="35478" x2="1633" y2="37500"/>
                        <a14:foregroundMark x1="1996" y1="38235" x2="1452" y2="34007"/>
                        <a14:foregroundMark x1="2541" y1="30331" x2="1633" y2="25368"/>
                        <a14:foregroundMark x1="2541" y1="19485" x2="1815" y2="16360"/>
                        <a14:foregroundMark x1="3085" y1="18566" x2="1815" y2="18750"/>
                        <a14:foregroundMark x1="57350" y1="8456" x2="65880" y2="78676"/>
                        <a14:foregroundMark x1="60254" y1="89706" x2="59347" y2="43934"/>
                        <a14:foregroundMark x1="73684" y1="82904" x2="74773" y2="29963"/>
                        <a14:foregroundMark x1="82577" y1="76471" x2="80762" y2="25735"/>
                        <a14:foregroundMark x1="86751" y1="81434" x2="86388" y2="22794"/>
                        <a14:foregroundMark x1="59528" y1="17463" x2="86570" y2="8088"/>
                        <a14:foregroundMark x1="54446" y1="13419" x2="52632" y2="17463"/>
                        <a14:foregroundMark x1="53721" y1="17647" x2="54265" y2="92279"/>
                        <a14:foregroundMark x1="52813" y1="25184" x2="52269" y2="29963"/>
                        <a14:foregroundMark x1="52269" y1="24265" x2="52269" y2="25919"/>
                        <a14:foregroundMark x1="52269" y1="15441" x2="52269" y2="18199"/>
                        <a14:foregroundMark x1="52269" y1="33456" x2="52269" y2="38603"/>
                        <a14:foregroundMark x1="69873" y1="19485" x2="89111" y2="16360"/>
                        <a14:foregroundMark x1="92377" y1="5882" x2="93103" y2="89338"/>
                        <a14:foregroundMark x1="57169" y1="93015" x2="96007" y2="93382"/>
                        <a14:foregroundMark x1="96915" y1="86949" x2="96733" y2="11765"/>
                        <a14:foregroundMark x1="5445" y1="3125" x2="36661" y2="2206"/>
                        <a14:foregroundMark x1="28312" y1="12684" x2="24864" y2="80331"/>
                        <a14:foregroundMark x1="41561" y1="85478" x2="8348" y2="20037"/>
                        <a14:foregroundMark x1="41561" y1="24632" x2="9256" y2="81434"/>
                        <a14:foregroundMark x1="12886" y1="32353" x2="35209" y2="34926"/>
                        <a14:foregroundMark x1="35753" y1="85294" x2="5989" y2="65809"/>
                        <a14:foregroundMark x1="27405" y1="79779" x2="9619" y2="79963"/>
                        <a14:foregroundMark x1="43739" y1="72243" x2="44102" y2="17831"/>
                        <a14:foregroundMark x1="5808" y1="75919" x2="5082" y2="28676"/>
                        <a14:foregroundMark x1="64973" y1="40993" x2="65154" y2="50000"/>
                        <a14:foregroundMark x1="68603" y1="42463" x2="68240" y2="50000"/>
                        <a14:backgroundMark x1="49909" y1="5699" x2="49728" y2="10846"/>
                        <a14:backgroundMark x1="1270" y1="24816" x2="1270" y2="26287"/>
                        <a14:backgroundMark x1="907" y1="29412" x2="1270" y2="30515"/>
                        <a14:backgroundMark x1="1270" y1="33088" x2="1270" y2="38419"/>
                        <a14:backgroundMark x1="726" y1="28493" x2="1452" y2="31066"/>
                        <a14:backgroundMark x1="907" y1="26471" x2="1633" y2="30882"/>
                        <a14:backgroundMark x1="1633" y1="26654" x2="1452" y2="28860"/>
                        <a14:backgroundMark x1="1633" y1="24816" x2="1633" y2="31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8346" y="627534"/>
            <a:ext cx="3188319" cy="314781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A5E8BA6-D18A-4455-977A-E1DE5D05EFD4}"/>
              </a:ext>
            </a:extLst>
          </p:cNvPr>
          <p:cNvSpPr txBox="1"/>
          <p:nvPr/>
        </p:nvSpPr>
        <p:spPr>
          <a:xfrm>
            <a:off x="107504" y="4008134"/>
            <a:ext cx="4113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即享傘的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本身具有查詢租借紀錄、查詢站台和租借、歸還雨傘功能，使用方式為按下借傘後產生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給機器掃描，所以硬體本身需要具有連網和掃描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等功能，而他們也有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，同樣具備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擁有的功能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72B316-3849-4E33-89BB-59058655B942}"/>
              </a:ext>
            </a:extLst>
          </p:cNvPr>
          <p:cNvSpPr txBox="1"/>
          <p:nvPr/>
        </p:nvSpPr>
        <p:spPr>
          <a:xfrm>
            <a:off x="4427984" y="4083918"/>
            <a:ext cx="38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相當奇怪的是，他們的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月後就沒在更新了，以至於收費方式以及據點幾乎都沒有新增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臉書粉絲團也幾乎沒有更新，官網所說的收費模式也並未在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更新相關功能，等於幾乎荒廢狀態</a:t>
            </a:r>
          </a:p>
          <a:p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56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4E729D-FBCB-4BEC-A30E-838594113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56589-573C-4EB3-A969-468BEE37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52055-1F82-4165-8115-E3309D7E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92BDE8-4A00-432E-96DB-1D8CF1911EF1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TextBox 71">
            <a:extLst>
              <a:ext uri="{FF2B5EF4-FFF2-40B4-BE49-F238E27FC236}">
                <a16:creationId xmlns:a16="http://schemas.microsoft.com/office/drawing/2014/main" id="{BA74F024-63F5-46C4-B5AC-2415CCBB1C36}"/>
              </a:ext>
            </a:extLst>
          </p:cNvPr>
          <p:cNvSpPr txBox="1"/>
          <p:nvPr/>
        </p:nvSpPr>
        <p:spPr>
          <a:xfrm>
            <a:off x="3203848" y="21609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介面簡介</a:t>
            </a:r>
            <a:endParaRPr lang="zh-CN" altLang="en-US" sz="40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35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6CFE9"/>
      </a:accent1>
      <a:accent2>
        <a:srgbClr val="99D0B5"/>
      </a:accent2>
      <a:accent3>
        <a:srgbClr val="86CFE9"/>
      </a:accent3>
      <a:accent4>
        <a:srgbClr val="99D0B5"/>
      </a:accent4>
      <a:accent5>
        <a:srgbClr val="86CFE9"/>
      </a:accent5>
      <a:accent6>
        <a:srgbClr val="99D0B5"/>
      </a:accent6>
      <a:hlink>
        <a:srgbClr val="2A465C"/>
      </a:hlink>
      <a:folHlink>
        <a:srgbClr val="838383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3569</TotalTime>
  <Words>630</Words>
  <Application>Microsoft Office PowerPoint</Application>
  <PresentationFormat>如螢幕大小 (16:9)</PresentationFormat>
  <Paragraphs>126</Paragraphs>
  <Slides>19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微软雅黑</vt:lpstr>
      <vt:lpstr>字魂59号-创粗黑</vt:lpstr>
      <vt:lpstr>Arial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user</cp:lastModifiedBy>
  <cp:revision>306</cp:revision>
  <dcterms:created xsi:type="dcterms:W3CDTF">2015-12-11T17:46:17Z</dcterms:created>
  <dcterms:modified xsi:type="dcterms:W3CDTF">2020-05-06T15:33:46Z</dcterms:modified>
</cp:coreProperties>
</file>