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8" r:id="rId19"/>
    <p:sldId id="266" r:id="rId20"/>
    <p:sldId id="276" r:id="rId21"/>
    <p:sldId id="277" r:id="rId22"/>
    <p:sldId id="278" r:id="rId23"/>
    <p:sldId id="279" r:id="rId24"/>
    <p:sldId id="280" r:id="rId25"/>
    <p:sldId id="281" r:id="rId26"/>
    <p:sldId id="265" r:id="rId27"/>
    <p:sldId id="283" r:id="rId28"/>
    <p:sldId id="282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95"/>
    <p:restoredTop sz="94643"/>
  </p:normalViewPr>
  <p:slideViewPr>
    <p:cSldViewPr snapToGrid="0" snapToObjects="1">
      <p:cViewPr varScale="1">
        <p:scale>
          <a:sx n="146" d="100"/>
          <a:sy n="146" d="100"/>
        </p:scale>
        <p:origin x="16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arnpkg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acebook.github.io/fluxx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asmine.github.io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kijs.org/" TargetMode="External"/><Relationship Id="rId3" Type="http://schemas.openxmlformats.org/officeDocument/2006/relationships/hyperlink" Target="http://chancejs.co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ivotaltracker.com/n/projects/577043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pstudio-master.rd.bbc.co.uk/ipp-web/apps/webrouter/html/index.html" TargetMode="External"/><Relationship Id="rId3" Type="http://schemas.openxmlformats.org/officeDocument/2006/relationships/hyperlink" Target="http://ipstudio-master.rd.bbc.co.uk/ips-web/#/web-router?_k=4zf4k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bc.co.uk/gel/guidelines/iconography" TargetMode="External"/><Relationship Id="rId4" Type="http://schemas.openxmlformats.org/officeDocument/2006/relationships/hyperlink" Target="http://www.bbc.co.uk/gel/guidelines/typography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bc.co.uk/gel/guidelines/gri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edux.js.org/" TargetMode="External"/><Relationship Id="rId4" Type="http://schemas.openxmlformats.org/officeDocument/2006/relationships/hyperlink" Target="https://github.com/ReactTraining/react-router" TargetMode="External"/><Relationship Id="rId5" Type="http://schemas.openxmlformats.org/officeDocument/2006/relationships/hyperlink" Target="https://github.com/lukehoban/es6features" TargetMode="External"/><Relationship Id="rId6" Type="http://schemas.openxmlformats.org/officeDocument/2006/relationships/hyperlink" Target="https://webpack.github.io/" TargetMode="External"/><Relationship Id="rId7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acebook.github.io/react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bbc/ips-nmos-api" TargetMode="External"/><Relationship Id="rId3" Type="http://schemas.openxmlformats.org/officeDocument/2006/relationships/hyperlink" Target="https://facebook.github.io/jest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router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2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One: </a:t>
            </a:r>
            <a:r>
              <a:rPr lang="en-US" dirty="0" smtClean="0"/>
              <a:t>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 Page</a:t>
            </a:r>
          </a:p>
          <a:p>
            <a:r>
              <a:rPr lang="en-US" dirty="0" smtClean="0"/>
              <a:t>Loading Screen</a:t>
            </a:r>
          </a:p>
          <a:p>
            <a:r>
              <a:rPr lang="en-US" dirty="0" smtClean="0"/>
              <a:t>Web Router</a:t>
            </a:r>
          </a:p>
          <a:p>
            <a:r>
              <a:rPr lang="en-US" dirty="0" smtClean="0"/>
              <a:t>Choose</a:t>
            </a:r>
          </a:p>
          <a:p>
            <a:r>
              <a:rPr lang="en-US" dirty="0" smtClean="0"/>
              <a:t>Route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 is a video at the end to go into more depth of the </a:t>
            </a:r>
            <a:r>
              <a:rPr lang="en-US" dirty="0" smtClean="0"/>
              <a:t>UI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3448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309" y="2065867"/>
            <a:ext cx="5975917" cy="3649662"/>
          </a:xfrm>
        </p:spPr>
      </p:pic>
      <p:sp>
        <p:nvSpPr>
          <p:cNvPr id="6" name="TextBox 5"/>
          <p:cNvSpPr txBox="1"/>
          <p:nvPr/>
        </p:nvSpPr>
        <p:spPr>
          <a:xfrm>
            <a:off x="685801" y="2065867"/>
            <a:ext cx="4155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very simple navigation with room for things like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Configurator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Investigation Tools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Stats and </a:t>
            </a:r>
            <a:r>
              <a:rPr lang="en-US" dirty="0" err="1" smtClean="0"/>
              <a:t>Monitoes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691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309" y="2065866"/>
            <a:ext cx="5975917" cy="3649662"/>
          </a:xfrm>
        </p:spPr>
      </p:pic>
      <p:sp>
        <p:nvSpPr>
          <p:cNvPr id="5" name="TextBox 4"/>
          <p:cNvSpPr txBox="1"/>
          <p:nvPr/>
        </p:nvSpPr>
        <p:spPr>
          <a:xfrm>
            <a:off x="685801" y="2065865"/>
            <a:ext cx="4155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initial loading screen, it will go red when things error</a:t>
            </a:r>
          </a:p>
        </p:txBody>
      </p:sp>
    </p:spTree>
    <p:extLst>
      <p:ext uri="{BB962C8B-B14F-4D97-AF65-F5344CB8AC3E}">
        <p14:creationId xmlns:p14="http://schemas.microsoft.com/office/powerpoint/2010/main" val="1117503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Router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309" y="2065867"/>
            <a:ext cx="5975917" cy="3649662"/>
          </a:xfrm>
        </p:spPr>
      </p:pic>
      <p:sp>
        <p:nvSpPr>
          <p:cNvPr id="5" name="TextBox 4"/>
          <p:cNvSpPr txBox="1"/>
          <p:nvPr/>
        </p:nvSpPr>
        <p:spPr>
          <a:xfrm>
            <a:off x="685801" y="2065865"/>
            <a:ext cx="4155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the full screen Web Router with the Choose view beside the Route view</a:t>
            </a:r>
          </a:p>
        </p:txBody>
      </p:sp>
    </p:spTree>
    <p:extLst>
      <p:ext uri="{BB962C8B-B14F-4D97-AF65-F5344CB8AC3E}">
        <p14:creationId xmlns:p14="http://schemas.microsoft.com/office/powerpoint/2010/main" val="2132091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993" y="2065867"/>
            <a:ext cx="3897233" cy="4511629"/>
          </a:xfrm>
        </p:spPr>
      </p:pic>
      <p:sp>
        <p:nvSpPr>
          <p:cNvPr id="5" name="TextBox 4"/>
          <p:cNvSpPr txBox="1"/>
          <p:nvPr/>
        </p:nvSpPr>
        <p:spPr>
          <a:xfrm>
            <a:off x="685801" y="2065867"/>
            <a:ext cx="46804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C</a:t>
            </a:r>
            <a:r>
              <a:rPr lang="en-US" dirty="0" smtClean="0"/>
              <a:t>hoose view lets you filter the Route by applying filtering</a:t>
            </a:r>
          </a:p>
          <a:p>
            <a:pPr marL="342900" indent="-342900">
              <a:buAutoNum type="arabicPeriod"/>
            </a:pPr>
            <a:r>
              <a:rPr lang="en-US" dirty="0" smtClean="0"/>
              <a:t>Search to find your </a:t>
            </a:r>
            <a:r>
              <a:rPr lang="en-US" dirty="0" err="1"/>
              <a:t>R</a:t>
            </a:r>
            <a:r>
              <a:rPr lang="en-US" dirty="0" err="1" smtClean="0"/>
              <a:t>outables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Anything checked will be on the Route view</a:t>
            </a:r>
          </a:p>
          <a:p>
            <a:pPr marL="342900" indent="-342900">
              <a:buAutoNum type="arabicPeriod"/>
            </a:pPr>
            <a:r>
              <a:rPr lang="en-US" dirty="0" smtClean="0"/>
              <a:t>New </a:t>
            </a:r>
            <a:r>
              <a:rPr lang="en-US" dirty="0" err="1"/>
              <a:t>Routables</a:t>
            </a:r>
            <a:r>
              <a:rPr lang="en-US" dirty="0"/>
              <a:t> </a:t>
            </a:r>
            <a:r>
              <a:rPr lang="en-US" dirty="0" smtClean="0"/>
              <a:t>will be unchecked initially</a:t>
            </a:r>
          </a:p>
          <a:p>
            <a:pPr marL="342900" indent="-342900">
              <a:buAutoNum type="arabicPeriod"/>
            </a:pPr>
            <a:r>
              <a:rPr lang="en-US" dirty="0" smtClean="0"/>
              <a:t>Dead </a:t>
            </a:r>
            <a:r>
              <a:rPr lang="en-US" dirty="0" err="1"/>
              <a:t>Routables</a:t>
            </a:r>
            <a:r>
              <a:rPr lang="en-US" dirty="0"/>
              <a:t> </a:t>
            </a:r>
            <a:r>
              <a:rPr lang="en-US" dirty="0" smtClean="0"/>
              <a:t>will be greyed out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Refreshing the page will clear these</a:t>
            </a:r>
          </a:p>
        </p:txBody>
      </p:sp>
    </p:spTree>
    <p:extLst>
      <p:ext uri="{BB962C8B-B14F-4D97-AF65-F5344CB8AC3E}">
        <p14:creationId xmlns:p14="http://schemas.microsoft.com/office/powerpoint/2010/main" val="1156614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402" y="2065867"/>
            <a:ext cx="3897824" cy="4512313"/>
          </a:xfrm>
        </p:spPr>
      </p:pic>
      <p:sp>
        <p:nvSpPr>
          <p:cNvPr id="8" name="TextBox 7"/>
          <p:cNvSpPr txBox="1"/>
          <p:nvPr/>
        </p:nvSpPr>
        <p:spPr>
          <a:xfrm>
            <a:off x="685801" y="2065867"/>
            <a:ext cx="46804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Route view shows all </a:t>
            </a:r>
            <a:r>
              <a:rPr lang="en-US" dirty="0" err="1" smtClean="0"/>
              <a:t>Routables</a:t>
            </a:r>
            <a:r>
              <a:rPr lang="en-US" dirty="0" smtClean="0"/>
              <a:t> and their Routes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Senders on the left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Receivers on the right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Routes are indicated by lines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a Route by click a Sender and clicking the corresponding Receiver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Remove a route by clicking a remove button indicated by an “x”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Dead </a:t>
            </a:r>
            <a:r>
              <a:rPr lang="en-US" dirty="0" err="1" smtClean="0"/>
              <a:t>Routables</a:t>
            </a:r>
            <a:r>
              <a:rPr lang="en-US" dirty="0" smtClean="0"/>
              <a:t> a greyed out and loose their node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Refreshing the page will remove these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Selecting a Routable will highlight all connected Routes</a:t>
            </a:r>
          </a:p>
        </p:txBody>
      </p:sp>
    </p:spTree>
    <p:extLst>
      <p:ext uri="{BB962C8B-B14F-4D97-AF65-F5344CB8AC3E}">
        <p14:creationId xmlns:p14="http://schemas.microsoft.com/office/powerpoint/2010/main" val="195155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5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630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TWO: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</a:t>
            </a:r>
          </a:p>
          <a:p>
            <a:r>
              <a:rPr lang="en-US" dirty="0" smtClean="0"/>
              <a:t>Docker</a:t>
            </a:r>
          </a:p>
          <a:p>
            <a:r>
              <a:rPr lang="en-US" dirty="0" smtClean="0"/>
              <a:t>React + Redux + React Router</a:t>
            </a:r>
          </a:p>
          <a:p>
            <a:r>
              <a:rPr lang="en-US" dirty="0"/>
              <a:t>J</a:t>
            </a:r>
            <a:r>
              <a:rPr lang="en-US" dirty="0" smtClean="0"/>
              <a:t>est</a:t>
            </a:r>
            <a:endParaRPr lang="en-US" dirty="0" smtClean="0"/>
          </a:p>
          <a:p>
            <a:r>
              <a:rPr lang="en-US" dirty="0"/>
              <a:t>ES6 + </a:t>
            </a:r>
            <a:r>
              <a:rPr lang="en-US" dirty="0" err="1" smtClean="0"/>
              <a:t>Webpack</a:t>
            </a:r>
            <a:endParaRPr lang="en-US" dirty="0" smtClean="0"/>
          </a:p>
          <a:p>
            <a:r>
              <a:rPr lang="en-US" dirty="0" smtClean="0"/>
              <a:t>IPS NMOS API</a:t>
            </a:r>
          </a:p>
          <a:p>
            <a:r>
              <a:rPr lang="en-US" dirty="0"/>
              <a:t>Layout, </a:t>
            </a:r>
            <a:r>
              <a:rPr lang="en-US" dirty="0" smtClean="0"/>
              <a:t>CSSNEXT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3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A node 6 project (current LTS)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err="1"/>
              <a:t>e</a:t>
            </a:r>
            <a:r>
              <a:rPr lang="en-US" dirty="0" err="1" smtClean="0"/>
              <a:t>slint</a:t>
            </a:r>
            <a:endParaRPr lang="en-US" dirty="0" smtClean="0"/>
          </a:p>
          <a:p>
            <a:pPr lvl="1" defTabSz="914400"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dirty="0" smtClean="0"/>
              <a:t>Extends </a:t>
            </a:r>
            <a:r>
              <a:rPr lang="en-US" dirty="0" err="1" smtClean="0"/>
              <a:t>eslint</a:t>
            </a:r>
            <a:r>
              <a:rPr lang="en-US" dirty="0" smtClean="0"/>
              <a:t>-standard</a:t>
            </a:r>
          </a:p>
          <a:p>
            <a:pPr lvl="1" defTabSz="914400"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dirty="0" smtClean="0"/>
              <a:t>Extends </a:t>
            </a:r>
            <a:r>
              <a:rPr lang="en-US" dirty="0" err="1" smtClean="0"/>
              <a:t>e</a:t>
            </a:r>
            <a:r>
              <a:rPr lang="en-US" dirty="0" err="1" smtClean="0"/>
              <a:t>slint</a:t>
            </a:r>
            <a:r>
              <a:rPr lang="en-US" dirty="0" smtClean="0"/>
              <a:t>-standard-react</a:t>
            </a:r>
          </a:p>
          <a:p>
            <a:pPr defTabSz="914400"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dirty="0"/>
              <a:t>Using yarn </a:t>
            </a:r>
            <a:r>
              <a:rPr lang="en-US" dirty="0">
                <a:hlinkClick r:id="rId2"/>
              </a:rPr>
              <a:t>https://yarnpkg.com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051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Web Router Overview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Guide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More?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55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Docker</a:t>
            </a:r>
          </a:p>
          <a:p>
            <a:r>
              <a:rPr lang="en-US" dirty="0" smtClean="0"/>
              <a:t>Primarily used for building</a:t>
            </a:r>
          </a:p>
          <a:p>
            <a:r>
              <a:rPr lang="en-US" dirty="0" smtClean="0"/>
              <a:t>Also able to use for testing and local serving</a:t>
            </a:r>
          </a:p>
          <a:p>
            <a:r>
              <a:rPr lang="en-US" dirty="0" smtClean="0"/>
              <a:t>The build is served on Apache (inherited from </a:t>
            </a:r>
            <a:r>
              <a:rPr lang="en-US" dirty="0" err="1" smtClean="0"/>
              <a:t>ipp</a:t>
            </a:r>
            <a:r>
              <a:rPr lang="en-US" dirty="0" smtClean="0"/>
              <a:t>-web)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90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+ Redux + React </a:t>
            </a:r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2" y="2142067"/>
            <a:ext cx="3173276" cy="3649133"/>
          </a:xfrm>
          <a:noFill/>
          <a:ln>
            <a:solidFill>
              <a:schemeClr val="tx1">
                <a:alpha val="50000"/>
              </a:schemeClr>
            </a:solidFill>
            <a:round/>
          </a:ln>
        </p:spPr>
        <p:txBody>
          <a:bodyPr anchor="t" anchorCtr="0"/>
          <a:lstStyle/>
          <a:p>
            <a:r>
              <a:rPr lang="en-US" dirty="0" smtClean="0"/>
              <a:t>React</a:t>
            </a:r>
          </a:p>
          <a:p>
            <a:pPr lvl="1"/>
            <a:r>
              <a:rPr lang="en-US" dirty="0" smtClean="0"/>
              <a:t>Created by </a:t>
            </a:r>
            <a:r>
              <a:rPr lang="en-US" dirty="0" err="1" smtClean="0"/>
              <a:t>FaceBook</a:t>
            </a:r>
            <a:endParaRPr lang="en-US" dirty="0" smtClean="0"/>
          </a:p>
          <a:p>
            <a:pPr lvl="1"/>
            <a:r>
              <a:rPr lang="en-US" dirty="0" smtClean="0"/>
              <a:t>Used in the BBC</a:t>
            </a:r>
          </a:p>
          <a:p>
            <a:pPr lvl="2"/>
            <a:r>
              <a:rPr lang="en-US" dirty="0" smtClean="0"/>
              <a:t>BBC Sport</a:t>
            </a:r>
          </a:p>
          <a:p>
            <a:pPr lvl="2"/>
            <a:r>
              <a:rPr lang="en-US" dirty="0" smtClean="0"/>
              <a:t>BBC Three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rite in JSX =&gt; </a:t>
            </a:r>
            <a:r>
              <a:rPr lang="en-US" dirty="0" err="1" smtClean="0"/>
              <a:t>transpile</a:t>
            </a:r>
            <a:r>
              <a:rPr lang="en-US" dirty="0" smtClean="0"/>
              <a:t> to JS</a:t>
            </a:r>
          </a:p>
          <a:p>
            <a:pPr lvl="1"/>
            <a:r>
              <a:rPr lang="en-US" dirty="0" smtClean="0"/>
              <a:t>Virtual DOM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164875" y="2142066"/>
            <a:ext cx="3173276" cy="3649133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Redux</a:t>
            </a:r>
          </a:p>
          <a:p>
            <a:pPr lvl="1"/>
            <a:r>
              <a:rPr lang="en-US" dirty="0" smtClean="0"/>
              <a:t>Nice way update the view</a:t>
            </a:r>
          </a:p>
          <a:p>
            <a:pPr lvl="1"/>
            <a:r>
              <a:rPr lang="en-US" dirty="0" smtClean="0"/>
              <a:t>Quick and immutable</a:t>
            </a:r>
          </a:p>
          <a:p>
            <a:pPr lvl="1"/>
            <a:r>
              <a:rPr lang="en-US" dirty="0" smtClean="0"/>
              <a:t>Works well with React</a:t>
            </a:r>
          </a:p>
          <a:p>
            <a:pPr lvl="1"/>
            <a:r>
              <a:rPr lang="en-US" dirty="0" smtClean="0"/>
              <a:t>Follows </a:t>
            </a:r>
            <a:r>
              <a:rPr lang="en-US" dirty="0" err="1" smtClean="0"/>
              <a:t>React’s</a:t>
            </a:r>
            <a:r>
              <a:rPr lang="en-US" dirty="0"/>
              <a:t> Flux model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facebook.github.io/fluxx</a:t>
            </a:r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43950" y="2142067"/>
            <a:ext cx="3173276" cy="3649133"/>
          </a:xfrm>
          <a:prstGeom prst="rect">
            <a:avLst/>
          </a:prstGeom>
          <a:ln>
            <a:solidFill>
              <a:schemeClr val="tx1">
                <a:alpha val="50000"/>
              </a:schemeClr>
            </a:solidFill>
          </a:ln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React Router</a:t>
            </a:r>
          </a:p>
          <a:p>
            <a:pPr lvl="1"/>
            <a:r>
              <a:rPr lang="en-US" dirty="0" smtClean="0"/>
              <a:t>Can use virtual </a:t>
            </a:r>
            <a:r>
              <a:rPr lang="en-US" dirty="0" err="1" smtClean="0"/>
              <a:t>url</a:t>
            </a:r>
            <a:endParaRPr lang="en-US" dirty="0" smtClean="0"/>
          </a:p>
          <a:p>
            <a:pPr lvl="1"/>
            <a:r>
              <a:rPr lang="en-US" dirty="0" smtClean="0"/>
              <a:t>This uses hash </a:t>
            </a:r>
            <a:r>
              <a:rPr lang="en-US" dirty="0" err="1" smtClean="0"/>
              <a:t>url</a:t>
            </a:r>
            <a:r>
              <a:rPr lang="en-US" dirty="0" smtClean="0"/>
              <a:t> because of Apache</a:t>
            </a:r>
          </a:p>
          <a:p>
            <a:pPr lvl="1"/>
            <a:r>
              <a:rPr lang="en-US" dirty="0" smtClean="0"/>
              <a:t>Allows for single page experience</a:t>
            </a:r>
          </a:p>
          <a:p>
            <a:pPr lvl="1"/>
            <a:r>
              <a:rPr lang="en-US" dirty="0" smtClean="0"/>
              <a:t>All pages are </a:t>
            </a:r>
            <a:r>
              <a:rPr lang="en-US" dirty="0" err="1" smtClean="0"/>
              <a:t>deeplinkable</a:t>
            </a:r>
            <a:endParaRPr lang="en-US" dirty="0" smtClean="0"/>
          </a:p>
          <a:p>
            <a:pPr lvl="1"/>
            <a:r>
              <a:rPr lang="en-US" dirty="0" smtClean="0"/>
              <a:t>Let’s you have search query </a:t>
            </a:r>
            <a:r>
              <a:rPr lang="en-US" dirty="0" err="1" smtClean="0"/>
              <a:t>param</a:t>
            </a:r>
            <a:r>
              <a:rPr lang="en-US" dirty="0" smtClean="0"/>
              <a:t> for free</a:t>
            </a:r>
          </a:p>
        </p:txBody>
      </p:sp>
    </p:spTree>
    <p:extLst>
      <p:ext uri="{BB962C8B-B14F-4D97-AF65-F5344CB8AC3E}">
        <p14:creationId xmlns:p14="http://schemas.microsoft.com/office/powerpoint/2010/main" val="1915152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Created </a:t>
            </a:r>
            <a:r>
              <a:rPr lang="en-US" dirty="0"/>
              <a:t>by </a:t>
            </a:r>
            <a:r>
              <a:rPr lang="en-US" dirty="0" err="1" smtClean="0"/>
              <a:t>FaceBook</a:t>
            </a:r>
            <a:r>
              <a:rPr lang="en-US" dirty="0" smtClean="0"/>
              <a:t> for React</a:t>
            </a:r>
          </a:p>
          <a:p>
            <a:r>
              <a:rPr lang="en-US" dirty="0" smtClean="0"/>
              <a:t>Extends </a:t>
            </a:r>
            <a:r>
              <a:rPr lang="en-US" dirty="0"/>
              <a:t>Jasmine </a:t>
            </a:r>
            <a:r>
              <a:rPr lang="en-US" dirty="0">
                <a:hlinkClick r:id="rId2"/>
              </a:rPr>
              <a:t>https://jasmine.github.io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They are specs</a:t>
            </a:r>
          </a:p>
          <a:p>
            <a:r>
              <a:rPr lang="en-US" dirty="0" smtClean="0"/>
              <a:t>Comes with amazing command line tools, like watch</a:t>
            </a:r>
          </a:p>
          <a:p>
            <a:r>
              <a:rPr lang="en-US" dirty="0" smtClean="0"/>
              <a:t>Easy React mocking</a:t>
            </a:r>
          </a:p>
          <a:p>
            <a:r>
              <a:rPr lang="en-US" dirty="0" smtClean="0"/>
              <a:t>Quick</a:t>
            </a:r>
          </a:p>
          <a:p>
            <a:r>
              <a:rPr lang="en-US" dirty="0" smtClean="0"/>
              <a:t>Used for unit testing and only testing the Components and Reducers as everything else is either trivial or tested else where</a:t>
            </a:r>
          </a:p>
          <a:p>
            <a:r>
              <a:rPr lang="en-US" dirty="0" smtClean="0"/>
              <a:t>There is no style testing (e.g. </a:t>
            </a:r>
            <a:r>
              <a:rPr lang="en-US" dirty="0" err="1" smtClean="0"/>
              <a:t>phantomcss</a:t>
            </a:r>
            <a:r>
              <a:rPr lang="en-US" dirty="0" smtClean="0"/>
              <a:t>) and no integration testing. Do we need them?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61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Es6 + </a:t>
            </a:r>
            <a:r>
              <a:rPr lang="en-US" dirty="0" err="1" smtClean="0"/>
              <a:t>webpack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ES6 brought a lot of new features which allow for immutable code and write better functional code</a:t>
            </a:r>
          </a:p>
          <a:p>
            <a:r>
              <a:rPr lang="en-US" dirty="0" err="1" smtClean="0"/>
              <a:t>Webpack</a:t>
            </a:r>
            <a:r>
              <a:rPr lang="en-US" dirty="0" smtClean="0"/>
              <a:t> is a tool to build websites using node</a:t>
            </a:r>
          </a:p>
          <a:p>
            <a:r>
              <a:rPr lang="en-US" dirty="0" err="1" smtClean="0"/>
              <a:t>Webpack</a:t>
            </a:r>
            <a:r>
              <a:rPr lang="en-US" dirty="0" smtClean="0"/>
              <a:t> takes things which everyone has done before and does it for you by using configuration</a:t>
            </a:r>
          </a:p>
          <a:p>
            <a:r>
              <a:rPr lang="en-US" dirty="0" smtClean="0"/>
              <a:t>It does the </a:t>
            </a:r>
            <a:r>
              <a:rPr lang="en-US" dirty="0" err="1" smtClean="0"/>
              <a:t>transpiling</a:t>
            </a:r>
            <a:r>
              <a:rPr lang="en-US" dirty="0" smtClean="0"/>
              <a:t> of JSX to JS and the styling </a:t>
            </a:r>
          </a:p>
          <a:p>
            <a:r>
              <a:rPr lang="en-US" dirty="0" smtClean="0"/>
              <a:t>In the dev environment it also runs </a:t>
            </a:r>
            <a:r>
              <a:rPr lang="en-US" dirty="0" err="1" smtClean="0"/>
              <a:t>linting</a:t>
            </a:r>
            <a:r>
              <a:rPr lang="en-US" dirty="0" smtClean="0"/>
              <a:t> of both JS and CSS, build a server which watches these files and then updates in the browser</a:t>
            </a:r>
          </a:p>
          <a:p>
            <a:r>
              <a:rPr lang="en-US" dirty="0" smtClean="0"/>
              <a:t>Side note: This project does not use grunt, gulp or any other task runner. It does not need to use them and they slow </a:t>
            </a:r>
            <a:r>
              <a:rPr lang="en-US" dirty="0" err="1" smtClean="0"/>
              <a:t>webpack</a:t>
            </a:r>
            <a:r>
              <a:rPr lang="en-US" dirty="0" smtClean="0"/>
              <a:t> and jest down</a:t>
            </a:r>
          </a:p>
        </p:txBody>
      </p:sp>
    </p:spTree>
    <p:extLst>
      <p:ext uri="{BB962C8B-B14F-4D97-AF65-F5344CB8AC3E}">
        <p14:creationId xmlns:p14="http://schemas.microsoft.com/office/powerpoint/2010/main" val="295423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Ips</a:t>
            </a:r>
            <a:r>
              <a:rPr lang="en-US" dirty="0" smtClean="0"/>
              <a:t> </a:t>
            </a:r>
            <a:r>
              <a:rPr lang="en-US" dirty="0" err="1" smtClean="0"/>
              <a:t>nmos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HTTP requests to get and put things using the NMOS API</a:t>
            </a:r>
          </a:p>
          <a:p>
            <a:r>
              <a:rPr lang="en-US" dirty="0" smtClean="0"/>
              <a:t>Web sockets in order to subscribe to the NMOS API</a:t>
            </a:r>
          </a:p>
          <a:p>
            <a:r>
              <a:rPr lang="en-US" dirty="0" smtClean="0"/>
              <a:t>Same API works from node and in browser</a:t>
            </a:r>
          </a:p>
          <a:p>
            <a:r>
              <a:rPr lang="en-US" dirty="0" smtClean="0"/>
              <a:t>Brings </a:t>
            </a:r>
            <a:r>
              <a:rPr lang="en-US" dirty="0"/>
              <a:t>in </a:t>
            </a:r>
            <a:r>
              <a:rPr lang="en-US" dirty="0" err="1"/>
              <a:t>lokijs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http://lokijs.org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to simulate the above by using an in </a:t>
            </a:r>
            <a:r>
              <a:rPr lang="en-US" dirty="0"/>
              <a:t>memory database and simple generated data using </a:t>
            </a:r>
            <a:r>
              <a:rPr lang="en-US" dirty="0">
                <a:hlinkClick r:id="rId3"/>
              </a:rPr>
              <a:t>http://chancejs.com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Can either stub in browser or from node</a:t>
            </a:r>
          </a:p>
          <a:p>
            <a:r>
              <a:rPr lang="en-US" dirty="0" smtClean="0"/>
              <a:t>Can start a node REPL which starts the sockets and lets you hit it with HTTP requests, then you can interact with Web Router</a:t>
            </a:r>
          </a:p>
          <a:p>
            <a:r>
              <a:rPr lang="en-US" dirty="0" smtClean="0"/>
              <a:t>Was extracted into GitHub for re-use, could be a candidate for open sourcing</a:t>
            </a:r>
          </a:p>
          <a:p>
            <a:r>
              <a:rPr lang="en-US" dirty="0" smtClean="0"/>
              <a:t>Can anyone think of a better name?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29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Layout, CSSNEXT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GEL is used for the most part</a:t>
            </a:r>
          </a:p>
          <a:p>
            <a:r>
              <a:rPr lang="en-US" dirty="0" smtClean="0"/>
              <a:t>GEL sorts out the responsive </a:t>
            </a:r>
            <a:r>
              <a:rPr lang="en-US" dirty="0" err="1" smtClean="0"/>
              <a:t>behaviour</a:t>
            </a:r>
            <a:r>
              <a:rPr lang="en-US" dirty="0" smtClean="0"/>
              <a:t> for you</a:t>
            </a:r>
          </a:p>
          <a:p>
            <a:r>
              <a:rPr lang="en-US" dirty="0" smtClean="0"/>
              <a:t>Added a React wrapper around GEL to make it easier for people new to GEL to use; it is optional, just stop using it and use the classes instead</a:t>
            </a:r>
          </a:p>
          <a:p>
            <a:r>
              <a:rPr lang="en-US" dirty="0" smtClean="0"/>
              <a:t>CSSNEXT is the future of </a:t>
            </a:r>
            <a:r>
              <a:rPr lang="en-US" dirty="0" err="1" smtClean="0"/>
              <a:t>css</a:t>
            </a:r>
            <a:r>
              <a:rPr lang="en-US" dirty="0" smtClean="0"/>
              <a:t>, it will be the next implementation of CSS but lets you write all your old CSS</a:t>
            </a:r>
          </a:p>
        </p:txBody>
      </p:sp>
    </p:spTree>
    <p:extLst>
      <p:ext uri="{BB962C8B-B14F-4D97-AF65-F5344CB8AC3E}">
        <p14:creationId xmlns:p14="http://schemas.microsoft.com/office/powerpoint/2010/main" val="936364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More?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lang="en-US" dirty="0"/>
              <a:t>Pivotal: </a:t>
            </a:r>
            <a:r>
              <a:rPr lang="en-US" dirty="0">
                <a:hlinkClick r:id="rId2"/>
              </a:rPr>
              <a:t>https://www.pivotaltracker.com/n/projects/577043</a:t>
            </a:r>
            <a:endParaRPr lang="en-US" dirty="0"/>
          </a:p>
          <a:p>
            <a:pPr defTabSz="914400"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lang="en-US" dirty="0"/>
              <a:t>Slack channel </a:t>
            </a:r>
            <a:r>
              <a:rPr lang="en-US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#</a:t>
            </a:r>
            <a:r>
              <a:rPr lang="en-US" u="sng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ips</a:t>
            </a:r>
            <a:r>
              <a:rPr lang="en-US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-web</a:t>
            </a:r>
            <a:r>
              <a:rPr lang="en-US" dirty="0"/>
              <a:t> in </a:t>
            </a:r>
            <a:r>
              <a:rPr lang="en-US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bbcexperiencelabs.slack.com</a:t>
            </a:r>
            <a:endParaRPr lang="en-US" dirty="0"/>
          </a:p>
          <a:p>
            <a:pPr defTabSz="914400">
              <a:spcAft>
                <a:spcPts val="0"/>
              </a:spcAft>
              <a:buClrTx/>
              <a:buSzTx/>
              <a:buFont typeface="Arial" charset="0"/>
              <a:buChar char="•"/>
              <a:defRPr/>
            </a:pPr>
            <a:r>
              <a:rPr lang="en-US" dirty="0" smtClean="0"/>
              <a:t>All you need </a:t>
            </a:r>
            <a:r>
              <a:rPr lang="en-US" dirty="0"/>
              <a:t>to sign </a:t>
            </a:r>
            <a:r>
              <a:rPr lang="en-US" dirty="0" smtClean="0"/>
              <a:t>up with Slack is your </a:t>
            </a:r>
            <a:r>
              <a:rPr lang="en-US" dirty="0"/>
              <a:t>BBC </a:t>
            </a:r>
            <a:r>
              <a:rPr lang="en-US" dirty="0" smtClean="0"/>
              <a:t>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11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you like to know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>
              <a:spcAft>
                <a:spcPts val="0"/>
              </a:spcAft>
              <a:buClrTx/>
              <a:buSzTx/>
              <a:buNone/>
              <a:defRPr/>
            </a:pPr>
            <a:r>
              <a:rPr lang="en-US" dirty="0" smtClean="0"/>
              <a:t>Deep </a:t>
            </a:r>
            <a:r>
              <a:rPr lang="en-US" dirty="0"/>
              <a:t>dive </a:t>
            </a:r>
            <a:r>
              <a:rPr lang="en-US" dirty="0" smtClean="0"/>
              <a:t>sessions, some </a:t>
            </a:r>
            <a:r>
              <a:rPr lang="en-US" dirty="0"/>
              <a:t>which come to </a:t>
            </a:r>
            <a:r>
              <a:rPr lang="en-US" dirty="0" smtClean="0"/>
              <a:t>mind</a:t>
            </a:r>
          </a:p>
          <a:p>
            <a:pPr marL="0" lvl="0" indent="0" defTabSz="914400">
              <a:spcAft>
                <a:spcPts val="0"/>
              </a:spcAft>
              <a:buClrTx/>
              <a:buSzTx/>
              <a:buNone/>
              <a:defRPr/>
            </a:pPr>
            <a:endParaRPr lang="en-US" dirty="0" smtClean="0"/>
          </a:p>
          <a:p>
            <a:pPr defTabSz="914400">
              <a:spcAft>
                <a:spcPts val="0"/>
              </a:spcAft>
              <a:buClrTx/>
              <a:buSzTx/>
              <a:defRPr/>
            </a:pPr>
            <a:r>
              <a:rPr lang="en-US" dirty="0" smtClean="0"/>
              <a:t>React</a:t>
            </a:r>
            <a:r>
              <a:rPr lang="en-US" dirty="0"/>
              <a:t>, Redux, React </a:t>
            </a:r>
            <a:r>
              <a:rPr lang="en-US" dirty="0" smtClean="0"/>
              <a:t>Router</a:t>
            </a:r>
          </a:p>
          <a:p>
            <a:pPr defTabSz="914400">
              <a:spcAft>
                <a:spcPts val="0"/>
              </a:spcAft>
              <a:buClrTx/>
              <a:buSzTx/>
              <a:defRPr/>
            </a:pPr>
            <a:r>
              <a:rPr lang="en-US" dirty="0" smtClean="0"/>
              <a:t>ES6 </a:t>
            </a:r>
            <a:r>
              <a:rPr lang="en-US" dirty="0"/>
              <a:t>(and maybe </a:t>
            </a:r>
            <a:r>
              <a:rPr lang="en-US" dirty="0" smtClean="0"/>
              <a:t>ES5)</a:t>
            </a:r>
          </a:p>
          <a:p>
            <a:pPr defTabSz="914400">
              <a:spcAft>
                <a:spcPts val="0"/>
              </a:spcAft>
              <a:buClrTx/>
              <a:buSzTx/>
              <a:defRPr/>
            </a:pPr>
            <a:r>
              <a:rPr lang="en-US" dirty="0" smtClean="0"/>
              <a:t>IPS NMOS API</a:t>
            </a:r>
          </a:p>
          <a:p>
            <a:pPr defTabSz="914400">
              <a:spcAft>
                <a:spcPts val="0"/>
              </a:spcAft>
              <a:buClrTx/>
              <a:buSzTx/>
              <a:defRPr/>
            </a:pPr>
            <a:r>
              <a:rPr lang="en-US" dirty="0" smtClean="0"/>
              <a:t>CSSNEXT</a:t>
            </a:r>
          </a:p>
          <a:p>
            <a:pPr defTabSz="914400">
              <a:spcAft>
                <a:spcPts val="0"/>
              </a:spcAft>
              <a:buClrTx/>
              <a:buSzTx/>
              <a:defRPr/>
            </a:pPr>
            <a:r>
              <a:rPr lang="en-US" dirty="0" smtClean="0"/>
              <a:t>GEL</a:t>
            </a:r>
          </a:p>
          <a:p>
            <a:pPr defTabSz="914400">
              <a:spcAft>
                <a:spcPts val="0"/>
              </a:spcAft>
              <a:buClrTx/>
              <a:buSzTx/>
              <a:defRPr/>
            </a:pPr>
            <a:r>
              <a:rPr lang="en-US" dirty="0" smtClean="0"/>
              <a:t>JEST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83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4400"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dirty="0" smtClean="0"/>
              <a:t>Confirm screen</a:t>
            </a:r>
          </a:p>
          <a:p>
            <a:pPr lvl="1" defTabSz="914400"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dirty="0" smtClean="0"/>
              <a:t>Giving </a:t>
            </a:r>
            <a:r>
              <a:rPr lang="en-US" dirty="0"/>
              <a:t>the ability to do batch operations</a:t>
            </a:r>
          </a:p>
          <a:p>
            <a:pPr defTabSz="914400"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dirty="0" smtClean="0"/>
              <a:t>Filtering</a:t>
            </a:r>
          </a:p>
          <a:p>
            <a:pPr lvl="1" defTabSz="914400"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dirty="0" smtClean="0"/>
              <a:t>Advanced </a:t>
            </a:r>
            <a:r>
              <a:rPr lang="en-US" dirty="0"/>
              <a:t>filtering with things like tags</a:t>
            </a:r>
          </a:p>
          <a:p>
            <a:pPr defTabSz="914400"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dirty="0" smtClean="0"/>
              <a:t>Sorting</a:t>
            </a:r>
          </a:p>
          <a:p>
            <a:pPr lvl="1" defTabSz="914400"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dirty="0" smtClean="0"/>
              <a:t>Advanced </a:t>
            </a:r>
            <a:r>
              <a:rPr lang="en-US" dirty="0"/>
              <a:t>sorting to visualize data </a:t>
            </a:r>
            <a:r>
              <a:rPr lang="en-US" dirty="0" smtClean="0"/>
              <a:t>quicker</a:t>
            </a:r>
          </a:p>
          <a:p>
            <a:pPr defTabSz="914400"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dirty="0" smtClean="0"/>
              <a:t>Notifications</a:t>
            </a:r>
          </a:p>
          <a:p>
            <a:pPr lvl="1" defTabSz="914400"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dirty="0" smtClean="0"/>
              <a:t>As the new Web Router is being used a better notification system will evolve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149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5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Web Router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</a:p>
          <a:p>
            <a:r>
              <a:rPr lang="en-US" dirty="0" smtClean="0"/>
              <a:t>Visually Striking</a:t>
            </a:r>
          </a:p>
          <a:p>
            <a:r>
              <a:rPr lang="en-US" dirty="0" smtClean="0"/>
              <a:t>Modern and Quicker</a:t>
            </a:r>
          </a:p>
          <a:p>
            <a:r>
              <a:rPr lang="en-US" dirty="0" smtClean="0"/>
              <a:t>Intuitive</a:t>
            </a:r>
          </a:p>
          <a:p>
            <a:r>
              <a:rPr lang="en-US" dirty="0" smtClean="0"/>
              <a:t>Stub-ability</a:t>
            </a:r>
          </a:p>
        </p:txBody>
      </p:sp>
    </p:spTree>
    <p:extLst>
      <p:ext uri="{BB962C8B-B14F-4D97-AF65-F5344CB8AC3E}">
        <p14:creationId xmlns:p14="http://schemas.microsoft.com/office/powerpoint/2010/main" val="55144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ipstudio-master.rd.bbc.co.uk/ipp-web/apps/webrouter/html/index.html</a:t>
            </a:r>
            <a:endParaRPr lang="en-US" dirty="0" smtClean="0"/>
          </a:p>
          <a:p>
            <a:r>
              <a:rPr lang="en-US" dirty="0"/>
              <a:t>After: </a:t>
            </a:r>
            <a:r>
              <a:rPr lang="en-US" dirty="0">
                <a:hlinkClick r:id="rId3"/>
              </a:rPr>
              <a:t>http://ipstudio-master.rd.bbc.co.uk/ips-web/#/web-router?_</a:t>
            </a:r>
            <a:r>
              <a:rPr lang="en-US" dirty="0" smtClean="0">
                <a:hlinkClick r:id="rId3"/>
              </a:rPr>
              <a:t>k=4zf4kf</a:t>
            </a:r>
            <a:endParaRPr lang="en-US" dirty="0" smtClean="0"/>
          </a:p>
          <a:p>
            <a:r>
              <a:rPr lang="en-US" dirty="0" smtClean="0"/>
              <a:t>Missing things</a:t>
            </a:r>
          </a:p>
          <a:p>
            <a:pPr lvl="1"/>
            <a:r>
              <a:rPr lang="en-US" dirty="0" smtClean="0"/>
              <a:t>Tabs</a:t>
            </a:r>
          </a:p>
          <a:p>
            <a:pPr lvl="1"/>
            <a:r>
              <a:rPr lang="en-US" dirty="0" smtClean="0"/>
              <a:t>Thumbnails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/>
              <a:t>I</a:t>
            </a:r>
            <a:r>
              <a:rPr lang="en-US" dirty="0" smtClean="0"/>
              <a:t>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3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Visually striking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POSTCSS </a:t>
            </a:r>
            <a:r>
              <a:rPr lang="en-US" dirty="0"/>
              <a:t>CSSNEXT: http://</a:t>
            </a:r>
            <a:r>
              <a:rPr lang="en-US" dirty="0" err="1"/>
              <a:t>cssnext.io</a:t>
            </a:r>
            <a:r>
              <a:rPr lang="en-US" dirty="0"/>
              <a:t>/</a:t>
            </a:r>
            <a:endParaRPr lang="en-US" dirty="0" smtClean="0"/>
          </a:p>
          <a:p>
            <a:r>
              <a:rPr lang="en-US" dirty="0" smtClean="0"/>
              <a:t>GEL:</a:t>
            </a:r>
          </a:p>
          <a:p>
            <a:pPr lvl="1"/>
            <a:r>
              <a:rPr lang="en-US" dirty="0" smtClean="0"/>
              <a:t>Grid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www.bbc.co.uk/gel/guidelines/grid</a:t>
            </a:r>
            <a:endParaRPr lang="en-US" dirty="0" smtClean="0"/>
          </a:p>
          <a:p>
            <a:pPr lvl="1"/>
            <a:r>
              <a:rPr lang="en-US" dirty="0"/>
              <a:t>Iconography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www.bbc.co.uk/gel/guidelines/iconography</a:t>
            </a:r>
            <a:endParaRPr lang="en-US" dirty="0" smtClean="0"/>
          </a:p>
          <a:p>
            <a:pPr lvl="1"/>
            <a:r>
              <a:rPr lang="en-US" dirty="0" smtClean="0"/>
              <a:t>Typography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www.bbc.co.uk/gel/guidelines/typography</a:t>
            </a:r>
            <a:endParaRPr lang="en-US" dirty="0" smtClean="0"/>
          </a:p>
          <a:p>
            <a:r>
              <a:rPr lang="en-US" dirty="0"/>
              <a:t>No bootstrap and no jQuery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327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and Quicker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React: </a:t>
            </a:r>
            <a:r>
              <a:rPr lang="en-US" dirty="0">
                <a:hlinkClick r:id="rId2"/>
              </a:rPr>
              <a:t>https://facebook.github.io/react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/>
              <a:t>Redux: </a:t>
            </a:r>
            <a:r>
              <a:rPr lang="en-US" dirty="0">
                <a:hlinkClick r:id="rId3"/>
              </a:rPr>
              <a:t>http://redux.js.org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/>
              <a:t>React Router: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github.com/ReactTraining/react-router</a:t>
            </a:r>
            <a:r>
              <a:rPr lang="en-US" dirty="0" smtClean="0"/>
              <a:t> </a:t>
            </a:r>
          </a:p>
          <a:p>
            <a:r>
              <a:rPr lang="en-US" dirty="0"/>
              <a:t>ES6: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github.com/lukehoban/es6features</a:t>
            </a:r>
            <a:endParaRPr lang="en-US" dirty="0" smtClean="0"/>
          </a:p>
          <a:p>
            <a:r>
              <a:rPr lang="en-US" dirty="0" err="1"/>
              <a:t>Webpack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https://webpack.github.io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Node (6): </a:t>
            </a:r>
            <a:r>
              <a:rPr lang="en-US" dirty="0">
                <a:hlinkClick r:id="rId7"/>
              </a:rPr>
              <a:t>https://nodejs.org/en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4966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more toggling to do routing</a:t>
            </a:r>
          </a:p>
          <a:p>
            <a:r>
              <a:rPr lang="en-US" dirty="0" smtClean="0"/>
              <a:t>Side by side not top bottom</a:t>
            </a:r>
          </a:p>
          <a:p>
            <a:r>
              <a:rPr lang="en-US" dirty="0" smtClean="0"/>
              <a:t>Simple filtering</a:t>
            </a:r>
          </a:p>
          <a:p>
            <a:r>
              <a:rPr lang="en-US" dirty="0" smtClean="0"/>
              <a:t>Consistent UI</a:t>
            </a:r>
          </a:p>
          <a:p>
            <a:r>
              <a:rPr lang="en-US" dirty="0" smtClean="0"/>
              <a:t>Curvy 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489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Stub-ability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IPS NMOS API: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github.com/bbc/ips-nmos-api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Jest </a:t>
            </a:r>
            <a:r>
              <a:rPr lang="en-US" dirty="0">
                <a:hlinkClick r:id="rId3"/>
              </a:rPr>
              <a:t>https://facebook.github.io/jest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40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an screenshot based guide on using the new Web </a:t>
            </a:r>
            <a:r>
              <a:rPr lang="en-US" dirty="0" smtClean="0"/>
              <a:t>Router broken up into two parts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Part One: UI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Part Two: The Code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7858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133</TotalTime>
  <Words>985</Words>
  <Application>Microsoft Macintosh PowerPoint</Application>
  <PresentationFormat>Widescreen</PresentationFormat>
  <Paragraphs>174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</vt:lpstr>
      <vt:lpstr>Calibri Light</vt:lpstr>
      <vt:lpstr>Arial</vt:lpstr>
      <vt:lpstr>Celestial</vt:lpstr>
      <vt:lpstr>Web router</vt:lpstr>
      <vt:lpstr>contents</vt:lpstr>
      <vt:lpstr>1. Web Router Overview</vt:lpstr>
      <vt:lpstr>Functionality</vt:lpstr>
      <vt:lpstr>Visually striking</vt:lpstr>
      <vt:lpstr>Modern and Quicker</vt:lpstr>
      <vt:lpstr>Intuitive</vt:lpstr>
      <vt:lpstr>Stub-ability</vt:lpstr>
      <vt:lpstr>2. guide</vt:lpstr>
      <vt:lpstr>Part One: UI</vt:lpstr>
      <vt:lpstr>Home screen</vt:lpstr>
      <vt:lpstr>Loading</vt:lpstr>
      <vt:lpstr>Web Router</vt:lpstr>
      <vt:lpstr>choose</vt:lpstr>
      <vt:lpstr>Route</vt:lpstr>
      <vt:lpstr>Responsive video</vt:lpstr>
      <vt:lpstr>USAGE video</vt:lpstr>
      <vt:lpstr>PART TWO: the code</vt:lpstr>
      <vt:lpstr>node</vt:lpstr>
      <vt:lpstr>Docker</vt:lpstr>
      <vt:lpstr>React + Redux + React Router</vt:lpstr>
      <vt:lpstr>jest</vt:lpstr>
      <vt:lpstr>Es6 + webpack</vt:lpstr>
      <vt:lpstr>Ips nmos api</vt:lpstr>
      <vt:lpstr>Layout, CSSNEXT</vt:lpstr>
      <vt:lpstr>3. More?</vt:lpstr>
      <vt:lpstr>What would you like to know?</vt:lpstr>
      <vt:lpstr>Coming next</vt:lpstr>
      <vt:lpstr>Thank You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router</dc:title>
  <dc:creator>Microsoft Office User</dc:creator>
  <cp:lastModifiedBy>Microsoft Office User</cp:lastModifiedBy>
  <cp:revision>19</cp:revision>
  <dcterms:created xsi:type="dcterms:W3CDTF">2016-11-21T15:08:47Z</dcterms:created>
  <dcterms:modified xsi:type="dcterms:W3CDTF">2016-11-22T10:48:52Z</dcterms:modified>
</cp:coreProperties>
</file>