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0" r:id="rId4"/>
    <p:sldId id="280" r:id="rId5"/>
    <p:sldId id="270" r:id="rId6"/>
    <p:sldId id="289" r:id="rId7"/>
    <p:sldId id="275" r:id="rId8"/>
    <p:sldId id="264" r:id="rId9"/>
    <p:sldId id="290" r:id="rId10"/>
    <p:sldId id="261" r:id="rId11"/>
    <p:sldId id="277" r:id="rId12"/>
    <p:sldId id="284" r:id="rId13"/>
    <p:sldId id="286" r:id="rId14"/>
    <p:sldId id="288" r:id="rId15"/>
    <p:sldId id="291" r:id="rId16"/>
    <p:sldId id="281" r:id="rId17"/>
    <p:sldId id="276" r:id="rId18"/>
    <p:sldId id="279" r:id="rId1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453"/>
    <a:srgbClr val="B13452"/>
    <a:srgbClr val="0066FF"/>
    <a:srgbClr val="DA7B5F"/>
    <a:srgbClr val="F7F7F7"/>
    <a:srgbClr val="E3385A"/>
    <a:srgbClr val="E75B79"/>
    <a:srgbClr val="EEA7B9"/>
    <a:srgbClr val="FCD0DF"/>
    <a:srgbClr val="B83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3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CAA4-D2BD-421F-AAEE-716C7ECF4530}" type="datetimeFigureOut">
              <a:rPr lang="th-TH" smtClean="0"/>
              <a:t>26/05/60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175E-F9DC-4147-8B0A-2FF70EC08D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437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CAA4-D2BD-421F-AAEE-716C7ECF4530}" type="datetimeFigureOut">
              <a:rPr lang="th-TH" smtClean="0"/>
              <a:t>26/05/60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175E-F9DC-4147-8B0A-2FF70EC08D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216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CAA4-D2BD-421F-AAEE-716C7ECF4530}" type="datetimeFigureOut">
              <a:rPr lang="th-TH" smtClean="0"/>
              <a:t>26/05/60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175E-F9DC-4147-8B0A-2FF70EC08D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091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CAA4-D2BD-421F-AAEE-716C7ECF4530}" type="datetimeFigureOut">
              <a:rPr lang="th-TH" smtClean="0"/>
              <a:t>26/05/60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175E-F9DC-4147-8B0A-2FF70EC08D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617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CAA4-D2BD-421F-AAEE-716C7ECF4530}" type="datetimeFigureOut">
              <a:rPr lang="th-TH" smtClean="0"/>
              <a:t>26/05/60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175E-F9DC-4147-8B0A-2FF70EC08D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894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CAA4-D2BD-421F-AAEE-716C7ECF4530}" type="datetimeFigureOut">
              <a:rPr lang="th-TH" smtClean="0"/>
              <a:t>26/05/60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175E-F9DC-4147-8B0A-2FF70EC08D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365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CAA4-D2BD-421F-AAEE-716C7ECF4530}" type="datetimeFigureOut">
              <a:rPr lang="th-TH" smtClean="0"/>
              <a:t>26/05/60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175E-F9DC-4147-8B0A-2FF70EC08D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46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CAA4-D2BD-421F-AAEE-716C7ECF4530}" type="datetimeFigureOut">
              <a:rPr lang="th-TH" smtClean="0"/>
              <a:t>26/05/60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175E-F9DC-4147-8B0A-2FF70EC08D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26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CAA4-D2BD-421F-AAEE-716C7ECF4530}" type="datetimeFigureOut">
              <a:rPr lang="th-TH" smtClean="0"/>
              <a:t>26/05/60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175E-F9DC-4147-8B0A-2FF70EC08D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67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CAA4-D2BD-421F-AAEE-716C7ECF4530}" type="datetimeFigureOut">
              <a:rPr lang="th-TH" smtClean="0"/>
              <a:t>26/05/60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175E-F9DC-4147-8B0A-2FF70EC08D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424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CAA4-D2BD-421F-AAEE-716C7ECF4530}" type="datetimeFigureOut">
              <a:rPr lang="th-TH" smtClean="0"/>
              <a:t>26/05/60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175E-F9DC-4147-8B0A-2FF70EC08D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550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CAA4-D2BD-421F-AAEE-716C7ECF4530}" type="datetimeFigureOut">
              <a:rPr lang="th-TH" smtClean="0"/>
              <a:t>26/05/60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175E-F9DC-4147-8B0A-2FF70EC08DC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000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0.png"/><Relationship Id="rId3" Type="http://schemas.openxmlformats.org/officeDocument/2006/relationships/image" Target="../media/image31.jpe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12.png"/><Relationship Id="rId2" Type="http://schemas.openxmlformats.org/officeDocument/2006/relationships/image" Target="../media/image30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20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0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5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.png"/><Relationship Id="rId5" Type="http://schemas.openxmlformats.org/officeDocument/2006/relationships/image" Target="../media/image39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img-ppt/Screenshot_0_iReasoning-MIB-Browser-Free-800x520.png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jpe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20589" y="2734136"/>
            <a:ext cx="10330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angna New" panose="02000506000000020004" pitchFamily="2" charset="0"/>
              </a:rPr>
              <a:t>Network and 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angna New" panose="02000506000000020004" pitchFamily="2" charset="0"/>
              </a:rPr>
              <a:t>Monitoring 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Bangna New" panose="02000506000000020004" pitchFamily="2" charset="0"/>
              </a:rPr>
              <a:t>Traffic System</a:t>
            </a: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2752590" y="3515326"/>
            <a:ext cx="8371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ircular" panose="02000000000000000000" pitchFamily="2" charset="0"/>
                <a:cs typeface="Circular" panose="02000000000000000000" pitchFamily="2" charset="0"/>
              </a:rPr>
              <a:t>ระบบเฝ้า</a:t>
            </a:r>
            <a:r>
              <a:rPr lang="th-TH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ircular" panose="02000000000000000000" pitchFamily="2" charset="0"/>
                <a:cs typeface="Circular" panose="02000000000000000000" pitchFamily="2" charset="0"/>
              </a:rPr>
              <a:t>ติดตามการจราจร</a:t>
            </a:r>
            <a:r>
              <a:rPr lang="th-TH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ircular" panose="02000000000000000000" pitchFamily="2" charset="0"/>
                <a:cs typeface="Circular" panose="02000000000000000000" pitchFamily="2" charset="0"/>
              </a:rPr>
              <a:t>บนระบบเครือข่าย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cxnSp>
        <p:nvCxnSpPr>
          <p:cNvPr id="6" name="ตัวเชื่อมต่อตรง 5"/>
          <p:cNvCxnSpPr/>
          <p:nvPr/>
        </p:nvCxnSpPr>
        <p:spPr>
          <a:xfrm>
            <a:off x="1961803" y="3509451"/>
            <a:ext cx="84124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1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835922" y="1443366"/>
            <a:ext cx="264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Diagram</a:t>
            </a:r>
            <a:endParaRPr lang="th-TH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6172203" y="384024"/>
            <a:ext cx="60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ngna New" panose="02000506000000020004" pitchFamily="2" charset="0"/>
                <a:cs typeface="Bangna New" panose="02000506000000020004" pitchFamily="2" charset="0"/>
              </a:rPr>
              <a:t>ขั้นตอนและวิธีการดำเนินงาน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768230" y="2343036"/>
            <a:ext cx="49691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th-TH" sz="2400" dirty="0" smtClean="0">
                <a:latin typeface="Circular" panose="02000000000000000000" pitchFamily="2" charset="0"/>
                <a:cs typeface="Circular" panose="02000000000000000000" pitchFamily="2" charset="0"/>
              </a:rPr>
              <a:t>การจัดเก็บ </a:t>
            </a:r>
            <a:r>
              <a:rPr lang="en-US" sz="2400" dirty="0" smtClean="0">
                <a:latin typeface="Circular" panose="02000000000000000000" pitchFamily="2" charset="0"/>
                <a:cs typeface="Circular" panose="02000000000000000000" pitchFamily="2" charset="0"/>
              </a:rPr>
              <a:t>log </a:t>
            </a:r>
            <a:r>
              <a:rPr lang="th-TH" sz="2400" dirty="0" smtClean="0">
                <a:latin typeface="Circular" panose="02000000000000000000" pitchFamily="2" charset="0"/>
                <a:cs typeface="Circular" panose="02000000000000000000" pitchFamily="2" charset="0"/>
              </a:rPr>
              <a:t>ของอุปกรณ์ของเครือข่ายจัดเก็บโดย</a:t>
            </a:r>
            <a:r>
              <a:rPr lang="th-TH" sz="2400" dirty="0">
                <a:latin typeface="Circular" panose="02000000000000000000" pitchFamily="2" charset="0"/>
                <a:cs typeface="Circular" panose="02000000000000000000" pitchFamily="2" charset="0"/>
              </a:rPr>
              <a:t>ใช้ </a:t>
            </a:r>
            <a:r>
              <a:rPr lang="en-US" sz="2400" dirty="0">
                <a:latin typeface="Circular" panose="02000000000000000000" pitchFamily="2" charset="0"/>
                <a:cs typeface="Circular" panose="02000000000000000000" pitchFamily="2" charset="0"/>
              </a:rPr>
              <a:t>SNMP Protocol </a:t>
            </a:r>
            <a:r>
              <a:rPr lang="th-TH" sz="2400" dirty="0">
                <a:latin typeface="Circular" panose="02000000000000000000" pitchFamily="2" charset="0"/>
                <a:cs typeface="Circular" panose="02000000000000000000" pitchFamily="2" charset="0"/>
              </a:rPr>
              <a:t>โดยใช้ค่า </a:t>
            </a:r>
            <a:r>
              <a:rPr lang="en-US" sz="2400" dirty="0" smtClean="0">
                <a:latin typeface="Circular" panose="02000000000000000000" pitchFamily="2" charset="0"/>
                <a:cs typeface="Circular" panose="02000000000000000000" pitchFamily="2" charset="0"/>
              </a:rPr>
              <a:t>MIB </a:t>
            </a:r>
            <a:r>
              <a:rPr lang="th-TH" sz="2400" dirty="0">
                <a:latin typeface="Circular" panose="02000000000000000000" pitchFamily="2" charset="0"/>
                <a:cs typeface="Circular" panose="02000000000000000000" pitchFamily="2" charset="0"/>
              </a:rPr>
              <a:t>ในการดึงข้อมูลที่</a:t>
            </a:r>
            <a:r>
              <a:rPr lang="th-TH" sz="2400" dirty="0" smtClean="0">
                <a:latin typeface="Circular" panose="02000000000000000000" pitchFamily="2" charset="0"/>
                <a:cs typeface="Circular" panose="02000000000000000000" pitchFamily="2" charset="0"/>
              </a:rPr>
              <a:t>ต้องการ</a:t>
            </a:r>
          </a:p>
          <a:p>
            <a:pPr marL="457200" indent="-457200">
              <a:buAutoNum type="arabicPeriod"/>
            </a:pPr>
            <a:r>
              <a:rPr lang="th-TH" sz="2400" dirty="0" smtClean="0">
                <a:latin typeface="Circular" panose="02000000000000000000" pitchFamily="2" charset="0"/>
                <a:cs typeface="Circular" panose="02000000000000000000" pitchFamily="2" charset="0"/>
              </a:rPr>
              <a:t>ส่งไป</a:t>
            </a:r>
            <a:r>
              <a:rPr lang="th-TH" sz="2400" dirty="0">
                <a:latin typeface="Circular" panose="02000000000000000000" pitchFamily="2" charset="0"/>
                <a:cs typeface="Circular" panose="02000000000000000000" pitchFamily="2" charset="0"/>
              </a:rPr>
              <a:t>ที่เครื่องแม่ข่าย แล้วบันทึกค่า </a:t>
            </a:r>
            <a:r>
              <a:rPr lang="en-US" sz="2400" dirty="0">
                <a:latin typeface="Circular" panose="02000000000000000000" pitchFamily="2" charset="0"/>
                <a:cs typeface="Circular" panose="02000000000000000000" pitchFamily="2" charset="0"/>
              </a:rPr>
              <a:t>log </a:t>
            </a:r>
            <a:r>
              <a:rPr lang="th-TH" sz="2400" dirty="0">
                <a:latin typeface="Circular" panose="02000000000000000000" pitchFamily="2" charset="0"/>
                <a:cs typeface="Circular" panose="02000000000000000000" pitchFamily="2" charset="0"/>
              </a:rPr>
              <a:t>ลง </a:t>
            </a:r>
            <a:r>
              <a:rPr lang="en-US" sz="2400" dirty="0">
                <a:latin typeface="Circular" panose="02000000000000000000" pitchFamily="2" charset="0"/>
                <a:cs typeface="Circular" panose="02000000000000000000" pitchFamily="2" charset="0"/>
              </a:rPr>
              <a:t>Google Sheets </a:t>
            </a:r>
            <a:endParaRPr lang="th-TH" sz="2400" dirty="0" smtClean="0">
              <a:latin typeface="Circular" panose="02000000000000000000" pitchFamily="2" charset="0"/>
              <a:cs typeface="Circular" panose="02000000000000000000" pitchFamily="2" charset="0"/>
            </a:endParaRPr>
          </a:p>
          <a:p>
            <a:pPr marL="457200" indent="-457200">
              <a:buAutoNum type="arabicPeriod"/>
            </a:pPr>
            <a:r>
              <a:rPr lang="th-TH" sz="2400" dirty="0" smtClean="0">
                <a:latin typeface="Circular" panose="02000000000000000000" pitchFamily="2" charset="0"/>
                <a:cs typeface="Circular" panose="02000000000000000000" pitchFamily="2" charset="0"/>
              </a:rPr>
              <a:t>ทำการ</a:t>
            </a:r>
            <a:r>
              <a:rPr lang="th-TH" sz="2400" dirty="0">
                <a:latin typeface="Circular" panose="02000000000000000000" pitchFamily="2" charset="0"/>
                <a:cs typeface="Circular" panose="02000000000000000000" pitchFamily="2" charset="0"/>
              </a:rPr>
              <a:t>ดึงข้อมูลที่ได้จากการวิเคราะห์ออก</a:t>
            </a:r>
            <a:r>
              <a:rPr lang="th-TH" sz="2400" dirty="0" smtClean="0">
                <a:latin typeface="Circular" panose="02000000000000000000" pitchFamily="2" charset="0"/>
                <a:cs typeface="Circular" panose="02000000000000000000" pitchFamily="2" charset="0"/>
              </a:rPr>
              <a:t>มานำเสนอ</a:t>
            </a:r>
            <a:r>
              <a:rPr lang="th-TH" sz="2400" dirty="0">
                <a:latin typeface="Circular" panose="02000000000000000000" pitchFamily="2" charset="0"/>
                <a:cs typeface="Circular" panose="02000000000000000000" pitchFamily="2" charset="0"/>
              </a:rPr>
              <a:t>ในรูปแบบของกราฟ </a:t>
            </a:r>
            <a:endParaRPr lang="th-TH" sz="2400" dirty="0">
              <a:solidFill>
                <a:schemeClr val="tx1">
                  <a:lumMod val="85000"/>
                  <a:lumOff val="15000"/>
                </a:schemeClr>
              </a:solidFill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r="10226"/>
          <a:stretch/>
        </p:blipFill>
        <p:spPr>
          <a:xfrm>
            <a:off x="6378498" y="1810540"/>
            <a:ext cx="5073806" cy="36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8226651" y="423764"/>
            <a:ext cx="372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ngna New" panose="02000506000000020004" pitchFamily="2" charset="0"/>
                <a:cs typeface="Bangna New" panose="02000506000000020004" pitchFamily="2" charset="0"/>
              </a:rPr>
              <a:t>ผลการดำเนินงาน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15223" y="718873"/>
            <a:ext cx="3468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ircular" panose="02000000000000000000" pitchFamily="2" charset="0"/>
                <a:cs typeface="Circular" panose="02000000000000000000" pitchFamily="2" charset="0"/>
              </a:rPr>
              <a:t>Dashboard</a:t>
            </a:r>
            <a:endParaRPr lang="th-TH" sz="3600" dirty="0">
              <a:solidFill>
                <a:schemeClr val="bg1"/>
              </a:solidFill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3"/>
          <a:stretch/>
        </p:blipFill>
        <p:spPr>
          <a:xfrm>
            <a:off x="-14687" y="1259463"/>
            <a:ext cx="12192000" cy="59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8226651" y="423764"/>
            <a:ext cx="372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ngna New" panose="02000506000000020004" pitchFamily="2" charset="0"/>
                <a:cs typeface="Bangna New" panose="02000506000000020004" pitchFamily="2" charset="0"/>
              </a:rPr>
              <a:t>ผลการดำเนินงาน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646078" y="669821"/>
            <a:ext cx="4938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ircular" panose="02000000000000000000" pitchFamily="2" charset="0"/>
                <a:cs typeface="Circular" panose="02000000000000000000" pitchFamily="2" charset="0"/>
              </a:rPr>
              <a:t>Device</a:t>
            </a:r>
            <a:endParaRPr lang="th-TH" sz="3600" dirty="0">
              <a:solidFill>
                <a:schemeClr val="bg1"/>
              </a:solidFill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7"/>
          <a:stretch/>
        </p:blipFill>
        <p:spPr>
          <a:xfrm>
            <a:off x="0" y="1259463"/>
            <a:ext cx="12238210" cy="559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8226651" y="423764"/>
            <a:ext cx="372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ngna New" panose="02000506000000020004" pitchFamily="2" charset="0"/>
                <a:cs typeface="Bangna New" panose="02000506000000020004" pitchFamily="2" charset="0"/>
              </a:rPr>
              <a:t>ผลการดำเนินงาน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738355" y="616719"/>
            <a:ext cx="4938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ircular" panose="02000000000000000000" pitchFamily="2" charset="0"/>
                <a:cs typeface="Circular" panose="02000000000000000000" pitchFamily="2" charset="0"/>
              </a:rPr>
              <a:t>Interface</a:t>
            </a:r>
            <a:endParaRPr lang="th-TH" sz="3600" dirty="0">
              <a:solidFill>
                <a:schemeClr val="bg1"/>
              </a:solidFill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" r="2316"/>
          <a:stretch/>
        </p:blipFill>
        <p:spPr>
          <a:xfrm>
            <a:off x="173699" y="1280206"/>
            <a:ext cx="11844601" cy="50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8226651" y="423764"/>
            <a:ext cx="372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ngna New" panose="02000506000000020004" pitchFamily="2" charset="0"/>
                <a:cs typeface="Bangna New" panose="02000506000000020004" pitchFamily="2" charset="0"/>
              </a:rPr>
              <a:t>ผลการดำเนินงาน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02302" y="633875"/>
            <a:ext cx="4938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ircular" panose="02000000000000000000" pitchFamily="2" charset="0"/>
                <a:cs typeface="Circular" panose="02000000000000000000" pitchFamily="2" charset="0"/>
              </a:rPr>
              <a:t>Top 10 Rank</a:t>
            </a:r>
            <a:endParaRPr lang="th-TH" sz="3600" dirty="0">
              <a:solidFill>
                <a:schemeClr val="bg1"/>
              </a:solidFill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93"/>
          <a:stretch/>
        </p:blipFill>
        <p:spPr>
          <a:xfrm>
            <a:off x="1169681" y="1268109"/>
            <a:ext cx="9852637" cy="55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8226651" y="423764"/>
            <a:ext cx="372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ngna New" panose="02000506000000020004" pitchFamily="2" charset="0"/>
                <a:cs typeface="Bangna New" panose="02000506000000020004" pitchFamily="2" charset="0"/>
              </a:rPr>
              <a:t>ผลการดำเนินงาน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774052" y="633875"/>
            <a:ext cx="4938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ircular" panose="02000000000000000000" pitchFamily="2" charset="0"/>
                <a:cs typeface="Circular" panose="02000000000000000000" pitchFamily="2" charset="0"/>
              </a:rPr>
              <a:t>Network</a:t>
            </a:r>
            <a:endParaRPr lang="th-TH" sz="3600" dirty="0">
              <a:solidFill>
                <a:schemeClr val="bg1"/>
              </a:solidFill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5"/>
          <a:stretch/>
        </p:blipFill>
        <p:spPr>
          <a:xfrm>
            <a:off x="-1" y="1271662"/>
            <a:ext cx="12214705" cy="46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01" y="1834865"/>
            <a:ext cx="5091552" cy="3518811"/>
          </a:xfrm>
          <a:prstGeom prst="rect">
            <a:avLst/>
          </a:prstGeom>
          <a:ln w="57150">
            <a:solidFill>
              <a:srgbClr val="D13453"/>
            </a:solidFill>
          </a:ln>
        </p:spPr>
      </p:pic>
      <p:pic>
        <p:nvPicPr>
          <p:cNvPr id="2" name="รูปภาพ 1" descr="การคลิปหน้าจอ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50"/>
          <a:stretch/>
        </p:blipFill>
        <p:spPr>
          <a:xfrm>
            <a:off x="902700" y="1875049"/>
            <a:ext cx="4660701" cy="3504957"/>
          </a:xfrm>
          <a:prstGeom prst="rect">
            <a:avLst/>
          </a:prstGeom>
          <a:ln w="57150">
            <a:solidFill>
              <a:srgbClr val="B13452"/>
            </a:solidFill>
          </a:ln>
        </p:spPr>
      </p:pic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กล่องข้อความ 26"/>
          <p:cNvSpPr txBox="1"/>
          <p:nvPr/>
        </p:nvSpPr>
        <p:spPr>
          <a:xfrm>
            <a:off x="4849037" y="384024"/>
            <a:ext cx="739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ngna New" panose="02000506000000020004" pitchFamily="2" charset="0"/>
                <a:cs typeface="Bangna New" panose="02000506000000020004" pitchFamily="2" charset="0"/>
              </a:rPr>
              <a:t>ขั้นตอนการออกแบบการจัดเก็บข้อมูล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10" name="สี่เหลี่ยมผืนผ้ามุมมน 9"/>
          <p:cNvSpPr/>
          <p:nvPr/>
        </p:nvSpPr>
        <p:spPr>
          <a:xfrm>
            <a:off x="182569" y="1421310"/>
            <a:ext cx="1440262" cy="573738"/>
          </a:xfrm>
          <a:prstGeom prst="roundRect">
            <a:avLst/>
          </a:prstGeom>
          <a:solidFill>
            <a:srgbClr val="D13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กล่องข้อความ 24"/>
          <p:cNvSpPr txBox="1"/>
          <p:nvPr/>
        </p:nvSpPr>
        <p:spPr>
          <a:xfrm>
            <a:off x="413964" y="1461869"/>
            <a:ext cx="2015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Sheet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28" name="สี่เหลี่ยมผืนผ้ามุมมน 27"/>
          <p:cNvSpPr/>
          <p:nvPr/>
        </p:nvSpPr>
        <p:spPr>
          <a:xfrm>
            <a:off x="5771385" y="1429282"/>
            <a:ext cx="1410696" cy="573738"/>
          </a:xfrm>
          <a:prstGeom prst="roundRect">
            <a:avLst/>
          </a:prstGeom>
          <a:solidFill>
            <a:srgbClr val="D13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5771385" y="1480022"/>
            <a:ext cx="1548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 Logs 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71" y="1792850"/>
            <a:ext cx="1105623" cy="11056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34" y="1938376"/>
            <a:ext cx="1498306" cy="913967"/>
          </a:xfrm>
          <a:prstGeom prst="rect">
            <a:avLst/>
          </a:prstGeom>
        </p:spPr>
      </p:pic>
      <p:pic>
        <p:nvPicPr>
          <p:cNvPr id="46" name="รูปภาพ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06" y="3903270"/>
            <a:ext cx="1391064" cy="409770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กล่องข้อความ 37"/>
          <p:cNvSpPr txBox="1"/>
          <p:nvPr/>
        </p:nvSpPr>
        <p:spPr>
          <a:xfrm>
            <a:off x="7469530" y="317810"/>
            <a:ext cx="473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ngna New" panose="02000506000000020004" pitchFamily="2" charset="0"/>
                <a:cs typeface="Bangna New" panose="02000506000000020004" pitchFamily="2" charset="0"/>
              </a:rPr>
              <a:t>สรุปผลการดำเนินงาน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605" y="3863355"/>
            <a:ext cx="1517048" cy="1517048"/>
          </a:xfrm>
          <a:prstGeom prst="rect">
            <a:avLst/>
          </a:prstGeom>
        </p:spPr>
      </p:pic>
      <p:pic>
        <p:nvPicPr>
          <p:cNvPr id="13" name="รูปภาพ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882" y="1733967"/>
            <a:ext cx="1515659" cy="1515659"/>
          </a:xfrm>
          <a:prstGeom prst="rect">
            <a:avLst/>
          </a:prstGeom>
        </p:spPr>
      </p:pic>
      <p:pic>
        <p:nvPicPr>
          <p:cNvPr id="20" name="รูปภาพ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8346">
            <a:off x="9239025" y="1907636"/>
            <a:ext cx="1030649" cy="1030649"/>
          </a:xfrm>
          <a:prstGeom prst="rect">
            <a:avLst/>
          </a:prstGeom>
        </p:spPr>
      </p:pic>
      <p:sp>
        <p:nvSpPr>
          <p:cNvPr id="23" name="สี่เหลี่ยมผืนผ้า 22"/>
          <p:cNvSpPr/>
          <p:nvPr/>
        </p:nvSpPr>
        <p:spPr>
          <a:xfrm>
            <a:off x="5613835" y="3177711"/>
            <a:ext cx="1249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rcular" panose="02000000000000000000" pitchFamily="2" charset="0"/>
                <a:cs typeface="Circular" panose="02000000000000000000" pitchFamily="2" charset="0"/>
              </a:rPr>
              <a:t>8</a:t>
            </a:r>
            <a:r>
              <a:rPr lang="th-TH" dirty="0" smtClean="0">
                <a:latin typeface="Circular" panose="02000000000000000000" pitchFamily="2" charset="0"/>
                <a:cs typeface="Circular" panose="02000000000000000000" pitchFamily="2" charset="0"/>
              </a:rPr>
              <a:t> </a:t>
            </a:r>
            <a:r>
              <a:rPr lang="en-US" dirty="0" smtClean="0">
                <a:latin typeface="Circular" panose="02000000000000000000" pitchFamily="2" charset="0"/>
                <a:cs typeface="Circular" panose="02000000000000000000" pitchFamily="2" charset="0"/>
              </a:rPr>
              <a:t>Device</a:t>
            </a:r>
            <a:endParaRPr lang="th-TH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8073908" y="2924821"/>
            <a:ext cx="12197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>
                <a:latin typeface="Circular" panose="02000000000000000000" pitchFamily="2" charset="0"/>
                <a:cs typeface="Circular" panose="02000000000000000000" pitchFamily="2" charset="0"/>
              </a:rPr>
              <a:t>5 </a:t>
            </a:r>
            <a:r>
              <a:rPr lang="en-US" dirty="0" smtClean="0">
                <a:latin typeface="Circular" panose="02000000000000000000" pitchFamily="2" charset="0"/>
                <a:cs typeface="Circular" panose="02000000000000000000" pitchFamily="2" charset="0"/>
              </a:rPr>
              <a:t>Minute</a:t>
            </a:r>
            <a:endParaRPr lang="th-TH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8828703" y="5278390"/>
            <a:ext cx="2098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ircular" panose="02000000000000000000" pitchFamily="2" charset="0"/>
                <a:cs typeface="Circular" panose="02000000000000000000" pitchFamily="2" charset="0"/>
              </a:rPr>
              <a:t>Web 5 page</a:t>
            </a:r>
            <a:endParaRPr lang="th-TH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2490372" y="5214257"/>
            <a:ext cx="9223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ircular" panose="02000000000000000000" pitchFamily="2" charset="0"/>
                <a:cs typeface="Circular" panose="02000000000000000000" pitchFamily="2" charset="0"/>
              </a:rPr>
              <a:t>tool</a:t>
            </a:r>
            <a:endParaRPr lang="th-TH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1365103" y="3113324"/>
            <a:ext cx="2912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ircular" panose="02000000000000000000" pitchFamily="2" charset="0"/>
                <a:cs typeface="Circular" panose="02000000000000000000" pitchFamily="2" charset="0"/>
              </a:rPr>
              <a:t>Server Raspberry pi 3</a:t>
            </a:r>
            <a:endParaRPr lang="th-TH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32" name="สี่เหลี่ยมผืนผ้ามุมมน 31"/>
          <p:cNvSpPr/>
          <p:nvPr/>
        </p:nvSpPr>
        <p:spPr>
          <a:xfrm>
            <a:off x="1128309" y="1594399"/>
            <a:ext cx="3167743" cy="1998959"/>
          </a:xfrm>
          <a:prstGeom prst="roundRect">
            <a:avLst/>
          </a:prstGeom>
          <a:noFill/>
          <a:ln w="57150">
            <a:solidFill>
              <a:srgbClr val="B13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สี่เหลี่ยมผืนผ้ามุมมน 32"/>
          <p:cNvSpPr/>
          <p:nvPr/>
        </p:nvSpPr>
        <p:spPr>
          <a:xfrm>
            <a:off x="4518675" y="1615204"/>
            <a:ext cx="3167743" cy="1998959"/>
          </a:xfrm>
          <a:prstGeom prst="roundRect">
            <a:avLst/>
          </a:prstGeom>
          <a:noFill/>
          <a:ln w="57150">
            <a:solidFill>
              <a:srgbClr val="B13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สี่เหลี่ยมผืนผ้ามุมมน 33"/>
          <p:cNvSpPr/>
          <p:nvPr/>
        </p:nvSpPr>
        <p:spPr>
          <a:xfrm>
            <a:off x="7909041" y="1603244"/>
            <a:ext cx="3167743" cy="1998959"/>
          </a:xfrm>
          <a:prstGeom prst="roundRect">
            <a:avLst/>
          </a:prstGeom>
          <a:noFill/>
          <a:ln w="57150">
            <a:solidFill>
              <a:srgbClr val="B13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สี่เหลี่ยมผืนผ้ามุมมน 34"/>
          <p:cNvSpPr/>
          <p:nvPr/>
        </p:nvSpPr>
        <p:spPr>
          <a:xfrm>
            <a:off x="1179079" y="3759159"/>
            <a:ext cx="3167743" cy="1998959"/>
          </a:xfrm>
          <a:prstGeom prst="roundRect">
            <a:avLst/>
          </a:prstGeom>
          <a:noFill/>
          <a:ln w="57150">
            <a:solidFill>
              <a:srgbClr val="B13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สี่เหลี่ยมผืนผ้ามุมมน 35"/>
          <p:cNvSpPr/>
          <p:nvPr/>
        </p:nvSpPr>
        <p:spPr>
          <a:xfrm>
            <a:off x="4549119" y="3774944"/>
            <a:ext cx="3167743" cy="1998959"/>
          </a:xfrm>
          <a:prstGeom prst="roundRect">
            <a:avLst/>
          </a:prstGeom>
          <a:noFill/>
          <a:ln w="57150">
            <a:solidFill>
              <a:srgbClr val="B13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สี่เหลี่ยมผืนผ้ามุมมน 36"/>
          <p:cNvSpPr/>
          <p:nvPr/>
        </p:nvSpPr>
        <p:spPr>
          <a:xfrm>
            <a:off x="7927974" y="3767328"/>
            <a:ext cx="3167743" cy="1998959"/>
          </a:xfrm>
          <a:prstGeom prst="roundRect">
            <a:avLst/>
          </a:prstGeom>
          <a:noFill/>
          <a:ln w="57150">
            <a:solidFill>
              <a:srgbClr val="B13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85" y="3945659"/>
            <a:ext cx="433361" cy="433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886" y="2602723"/>
            <a:ext cx="463349" cy="5475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02" y="4158783"/>
            <a:ext cx="988540" cy="9885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06" y="4374012"/>
            <a:ext cx="934092" cy="934092"/>
          </a:xfrm>
          <a:prstGeom prst="rect">
            <a:avLst/>
          </a:prstGeom>
        </p:spPr>
      </p:pic>
      <p:sp>
        <p:nvSpPr>
          <p:cNvPr id="40" name="สี่เหลี่ยมผืนผ้า 28"/>
          <p:cNvSpPr/>
          <p:nvPr/>
        </p:nvSpPr>
        <p:spPr>
          <a:xfrm>
            <a:off x="5712332" y="5234898"/>
            <a:ext cx="9223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ircular" panose="02000000000000000000" pitchFamily="2" charset="0"/>
                <a:cs typeface="Circular" panose="02000000000000000000" pitchFamily="2" charset="0"/>
              </a:rPr>
              <a:t>Alert</a:t>
            </a:r>
            <a:endParaRPr lang="th-TH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8" r="26370"/>
          <a:stretch/>
        </p:blipFill>
        <p:spPr>
          <a:xfrm>
            <a:off x="2182714" y="4500888"/>
            <a:ext cx="1176783" cy="885932"/>
          </a:xfrm>
          <a:prstGeom prst="rect">
            <a:avLst/>
          </a:prstGeom>
        </p:spPr>
      </p:pic>
      <p:pic>
        <p:nvPicPr>
          <p:cNvPr id="42" name="รูปภาพ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25" y="2141283"/>
            <a:ext cx="809808" cy="809808"/>
          </a:xfrm>
          <a:prstGeom prst="rect">
            <a:avLst/>
          </a:prstGeom>
        </p:spPr>
      </p:pic>
      <p:sp>
        <p:nvSpPr>
          <p:cNvPr id="39" name="สี่เหลี่ยมผืนผ้ามุมมน 9"/>
          <p:cNvSpPr/>
          <p:nvPr/>
        </p:nvSpPr>
        <p:spPr>
          <a:xfrm>
            <a:off x="8100289" y="1852800"/>
            <a:ext cx="1026991" cy="431610"/>
          </a:xfrm>
          <a:prstGeom prst="roundRect">
            <a:avLst/>
          </a:prstGeom>
          <a:solidFill>
            <a:srgbClr val="D13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กล่องข้อความ 24"/>
          <p:cNvSpPr txBox="1"/>
          <p:nvPr/>
        </p:nvSpPr>
        <p:spPr>
          <a:xfrm>
            <a:off x="8370474" y="1874981"/>
            <a:ext cx="557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log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3" name="สี่เหลี่ยมผืนผ้ามุมมน 9"/>
          <p:cNvSpPr/>
          <p:nvPr/>
        </p:nvSpPr>
        <p:spPr>
          <a:xfrm>
            <a:off x="9829157" y="2657252"/>
            <a:ext cx="1026991" cy="431610"/>
          </a:xfrm>
          <a:prstGeom prst="roundRect">
            <a:avLst/>
          </a:prstGeom>
          <a:solidFill>
            <a:srgbClr val="D13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กล่องข้อความ 24"/>
          <p:cNvSpPr txBox="1"/>
          <p:nvPr/>
        </p:nvSpPr>
        <p:spPr>
          <a:xfrm>
            <a:off x="9940769" y="2688752"/>
            <a:ext cx="98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event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45" name="สี่เหลี่ยมผืนผ้า 24"/>
          <p:cNvSpPr/>
          <p:nvPr/>
        </p:nvSpPr>
        <p:spPr>
          <a:xfrm>
            <a:off x="9528744" y="3077224"/>
            <a:ext cx="1627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ircular" panose="02000000000000000000" pitchFamily="2" charset="0"/>
                <a:cs typeface="Circular" panose="02000000000000000000" pitchFamily="2" charset="0"/>
              </a:rPr>
              <a:t>10</a:t>
            </a:r>
            <a:r>
              <a:rPr lang="th-TH" dirty="0" smtClean="0">
                <a:latin typeface="Circular" panose="02000000000000000000" pitchFamily="2" charset="0"/>
                <a:cs typeface="Circular" panose="02000000000000000000" pitchFamily="2" charset="0"/>
              </a:rPr>
              <a:t> </a:t>
            </a:r>
            <a:r>
              <a:rPr lang="en-US" dirty="0" smtClean="0">
                <a:latin typeface="Circular" panose="02000000000000000000" pitchFamily="2" charset="0"/>
                <a:cs typeface="Circular" panose="02000000000000000000" pitchFamily="2" charset="0"/>
              </a:rPr>
              <a:t>Minute</a:t>
            </a:r>
            <a:endParaRPr lang="th-TH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97" y="4345520"/>
            <a:ext cx="974400" cy="974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" t="5617" r="8644" b="5619"/>
          <a:stretch/>
        </p:blipFill>
        <p:spPr>
          <a:xfrm>
            <a:off x="3419732" y="4873479"/>
            <a:ext cx="601311" cy="56662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334" y="4223396"/>
            <a:ext cx="1095302" cy="54765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63" y="3822149"/>
            <a:ext cx="1107319" cy="597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51" y="5308104"/>
            <a:ext cx="1073480" cy="27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36" y="2014440"/>
            <a:ext cx="1219200" cy="12192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94" y="3920040"/>
            <a:ext cx="1105732" cy="1105732"/>
          </a:xfrm>
          <a:prstGeom prst="rect">
            <a:avLst/>
          </a:prstGeom>
        </p:spPr>
      </p:pic>
      <p:pic>
        <p:nvPicPr>
          <p:cNvPr id="39" name="รูปภาพ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22" y="2388317"/>
            <a:ext cx="1806000" cy="532000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กล่องข้อความ 37"/>
          <p:cNvSpPr txBox="1"/>
          <p:nvPr/>
        </p:nvSpPr>
        <p:spPr>
          <a:xfrm>
            <a:off x="5649686" y="317810"/>
            <a:ext cx="655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ngna New" panose="02000506000000020004" pitchFamily="2" charset="0"/>
                <a:cs typeface="Bangna New" panose="02000506000000020004" pitchFamily="2" charset="0"/>
              </a:rPr>
              <a:t>ปัญหาอุปสรรคและแนวทางแก้ไข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8" r="26370"/>
          <a:stretch/>
        </p:blipFill>
        <p:spPr>
          <a:xfrm>
            <a:off x="9507411" y="2036939"/>
            <a:ext cx="2044020" cy="15388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76" y="2247429"/>
            <a:ext cx="1305369" cy="11043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53" y="4228352"/>
            <a:ext cx="1091366" cy="10913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15" y="1902512"/>
            <a:ext cx="1447800" cy="1447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" t="5617" r="8644" b="5619"/>
          <a:stretch/>
        </p:blipFill>
        <p:spPr>
          <a:xfrm>
            <a:off x="6213452" y="2087261"/>
            <a:ext cx="1159727" cy="1092820"/>
          </a:xfrm>
          <a:prstGeom prst="rect">
            <a:avLst/>
          </a:prstGeom>
        </p:spPr>
      </p:pic>
      <p:sp>
        <p:nvSpPr>
          <p:cNvPr id="46" name="Curved Down Arrow 45"/>
          <p:cNvSpPr/>
          <p:nvPr/>
        </p:nvSpPr>
        <p:spPr>
          <a:xfrm>
            <a:off x="5662285" y="1803034"/>
            <a:ext cx="781860" cy="456586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Down Arrow 46"/>
          <p:cNvSpPr/>
          <p:nvPr/>
        </p:nvSpPr>
        <p:spPr>
          <a:xfrm>
            <a:off x="2468730" y="1769261"/>
            <a:ext cx="781860" cy="456586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Down Arrow 48"/>
          <p:cNvSpPr/>
          <p:nvPr/>
        </p:nvSpPr>
        <p:spPr>
          <a:xfrm>
            <a:off x="9020133" y="1901625"/>
            <a:ext cx="781860" cy="456586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6"/>
          <p:cNvSpPr/>
          <p:nvPr/>
        </p:nvSpPr>
        <p:spPr>
          <a:xfrm>
            <a:off x="1383819" y="1411454"/>
            <a:ext cx="33863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 smtClean="0">
                <a:latin typeface="Circular" panose="02000000000000000000" pitchFamily="2" charset="0"/>
                <a:cs typeface="Circular" panose="02000000000000000000" pitchFamily="2" charset="0"/>
              </a:rPr>
              <a:t>เปลี่ยน </a:t>
            </a:r>
            <a:r>
              <a:rPr lang="en-US" sz="2000" dirty="0" smtClean="0">
                <a:latin typeface="Circular" panose="02000000000000000000" pitchFamily="2" charset="0"/>
                <a:cs typeface="Circular" panose="02000000000000000000" pitchFamily="2" charset="0"/>
              </a:rPr>
              <a:t>Server </a:t>
            </a:r>
            <a:r>
              <a:rPr lang="th-TH" sz="2000" dirty="0" smtClean="0">
                <a:latin typeface="Circular" panose="02000000000000000000" pitchFamily="2" charset="0"/>
                <a:cs typeface="Circular" panose="02000000000000000000" pitchFamily="2" charset="0"/>
              </a:rPr>
              <a:t>เป็น </a:t>
            </a:r>
            <a:r>
              <a:rPr lang="en-US" sz="2000" dirty="0" err="1" smtClean="0">
                <a:latin typeface="Circular" panose="02000000000000000000" pitchFamily="2" charset="0"/>
                <a:cs typeface="Circular" panose="02000000000000000000" pitchFamily="2" charset="0"/>
              </a:rPr>
              <a:t>Rashberry</a:t>
            </a:r>
            <a:r>
              <a:rPr lang="en-US" sz="2000" dirty="0" smtClean="0">
                <a:latin typeface="Circular" panose="02000000000000000000" pitchFamily="2" charset="0"/>
                <a:cs typeface="Circular" panose="02000000000000000000" pitchFamily="2" charset="0"/>
              </a:rPr>
              <a:t> Pi 3</a:t>
            </a:r>
            <a:endParaRPr lang="th-TH" sz="20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25" name="สี่เหลี่ยมผืนผ้า 26"/>
          <p:cNvSpPr/>
          <p:nvPr/>
        </p:nvSpPr>
        <p:spPr>
          <a:xfrm>
            <a:off x="5341234" y="1413473"/>
            <a:ext cx="1992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 smtClean="0">
                <a:latin typeface="Circular" panose="02000000000000000000" pitchFamily="2" charset="0"/>
                <a:cs typeface="Circular" panose="02000000000000000000" pitchFamily="2" charset="0"/>
              </a:rPr>
              <a:t>เปลี่ยน </a:t>
            </a:r>
            <a:r>
              <a:rPr lang="en-US" sz="2000" dirty="0" smtClean="0">
                <a:latin typeface="Circular" panose="02000000000000000000" pitchFamily="2" charset="0"/>
                <a:cs typeface="Circular" panose="02000000000000000000" pitchFamily="2" charset="0"/>
              </a:rPr>
              <a:t>Framework </a:t>
            </a:r>
            <a:endParaRPr lang="th-TH" sz="20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26" name="สี่เหลี่ยมผืนผ้า 26"/>
          <p:cNvSpPr/>
          <p:nvPr/>
        </p:nvSpPr>
        <p:spPr>
          <a:xfrm>
            <a:off x="8488208" y="1394586"/>
            <a:ext cx="262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 smtClean="0">
                <a:latin typeface="Circular" panose="02000000000000000000" pitchFamily="2" charset="0"/>
                <a:cs typeface="Circular" panose="02000000000000000000" pitchFamily="2" charset="0"/>
              </a:rPr>
              <a:t>เปลี่ยน</a:t>
            </a:r>
            <a:r>
              <a:rPr lang="en-US" sz="2000" dirty="0" smtClean="0">
                <a:latin typeface="Circular" panose="02000000000000000000" pitchFamily="2" charset="0"/>
                <a:cs typeface="Circular" panose="02000000000000000000" pitchFamily="2" charset="0"/>
              </a:rPr>
              <a:t> tools </a:t>
            </a:r>
            <a:r>
              <a:rPr lang="th-TH" sz="2000" dirty="0" smtClean="0">
                <a:latin typeface="Circular" panose="02000000000000000000" pitchFamily="2" charset="0"/>
                <a:cs typeface="Circular" panose="02000000000000000000" pitchFamily="2" charset="0"/>
              </a:rPr>
              <a:t>ที่ใช้แปลง </a:t>
            </a:r>
            <a:r>
              <a:rPr lang="en-US" sz="2000" dirty="0" err="1" smtClean="0">
                <a:latin typeface="Circular" panose="02000000000000000000" pitchFamily="2" charset="0"/>
                <a:cs typeface="Circular" panose="02000000000000000000" pitchFamily="2" charset="0"/>
              </a:rPr>
              <a:t>Api</a:t>
            </a:r>
            <a:endParaRPr lang="th-TH" sz="20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1268834" y="3501998"/>
            <a:ext cx="262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 smtClean="0">
                <a:latin typeface="Circular" panose="02000000000000000000" pitchFamily="2" charset="0"/>
                <a:cs typeface="Circular" panose="02000000000000000000" pitchFamily="2" charset="0"/>
              </a:rPr>
              <a:t>มีการแจ้งเตือนเมื่อเกิดความผิดปกติ</a:t>
            </a:r>
            <a:endParaRPr lang="th-TH" sz="20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28" name="สี่เหลี่ยมผืนผ้า 26"/>
          <p:cNvSpPr/>
          <p:nvPr/>
        </p:nvSpPr>
        <p:spPr>
          <a:xfrm>
            <a:off x="5365622" y="3491215"/>
            <a:ext cx="262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 smtClean="0">
                <a:latin typeface="Circular" panose="02000000000000000000" pitchFamily="2" charset="0"/>
                <a:cs typeface="Circular" panose="02000000000000000000" pitchFamily="2" charset="0"/>
              </a:rPr>
              <a:t>แก้ไขปัญหาหน้าเว็บช้า</a:t>
            </a:r>
            <a:endParaRPr lang="th-TH" sz="20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67" y="4014571"/>
            <a:ext cx="1529594" cy="1529594"/>
          </a:xfrm>
          <a:prstGeom prst="rect">
            <a:avLst/>
          </a:prstGeom>
        </p:spPr>
      </p:pic>
      <p:pic>
        <p:nvPicPr>
          <p:cNvPr id="29" name="รูปภาพ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731" y="4170304"/>
            <a:ext cx="949168" cy="1012446"/>
          </a:xfrm>
          <a:prstGeom prst="rect">
            <a:avLst/>
          </a:prstGeom>
        </p:spPr>
      </p:pic>
      <p:pic>
        <p:nvPicPr>
          <p:cNvPr id="30" name="รูปภาพ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744" y="3839892"/>
            <a:ext cx="825810" cy="39472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33" y="4495825"/>
            <a:ext cx="2213738" cy="11068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81" y="3857020"/>
            <a:ext cx="1645295" cy="888459"/>
          </a:xfrm>
          <a:prstGeom prst="rect">
            <a:avLst/>
          </a:prstGeom>
        </p:spPr>
      </p:pic>
      <p:sp>
        <p:nvSpPr>
          <p:cNvPr id="37" name="สี่เหลี่ยมผืนผ้า 26"/>
          <p:cNvSpPr/>
          <p:nvPr/>
        </p:nvSpPr>
        <p:spPr>
          <a:xfrm>
            <a:off x="8430959" y="3527024"/>
            <a:ext cx="2627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 smtClean="0">
                <a:latin typeface="Circular" panose="02000000000000000000" pitchFamily="2" charset="0"/>
                <a:cs typeface="Circular" panose="02000000000000000000" pitchFamily="2" charset="0"/>
              </a:rPr>
              <a:t>เปลี่ยนภาษาที่ใช้ทำ </a:t>
            </a:r>
            <a:r>
              <a:rPr lang="en-US" sz="2000" dirty="0" smtClean="0">
                <a:latin typeface="Circular" panose="02000000000000000000" pitchFamily="2" charset="0"/>
                <a:cs typeface="Circular" panose="02000000000000000000" pitchFamily="2" charset="0"/>
              </a:rPr>
              <a:t>backend </a:t>
            </a:r>
            <a:endParaRPr lang="th-TH" sz="20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2877912" y="4733791"/>
            <a:ext cx="736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Circular" panose="02000000000000000000" pitchFamily="2" charset="0"/>
                <a:cs typeface="Circular" panose="02000000000000000000" pitchFamily="2" charset="0"/>
              </a:rPr>
              <a:t>เพื่อให้</a:t>
            </a:r>
            <a:r>
              <a:rPr lang="th-TH" sz="3600" dirty="0">
                <a:latin typeface="Circular" panose="02000000000000000000" pitchFamily="2" charset="0"/>
                <a:cs typeface="Circular" panose="02000000000000000000" pitchFamily="2" charset="0"/>
              </a:rPr>
              <a:t>สามารถวิเคราะห์ปัญหาและพัฒนาให้ระบบทำงานอย่างมีประสิทธิภาพยิ่งขึ้น</a:t>
            </a:r>
            <a:endParaRPr lang="en-US" sz="36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4873789" y="394304"/>
            <a:ext cx="7034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dirty="0">
                <a:latin typeface="Bangna New" panose="02000506000000020004" pitchFamily="2" charset="0"/>
                <a:ea typeface="Times New Roman" panose="02020603050405020304" pitchFamily="18" charset="0"/>
                <a:cs typeface="Bangna New" panose="02000506000000020004" pitchFamily="2" charset="0"/>
              </a:rPr>
              <a:t>วัตถุประสงค์ของการจัดทำโครงงานพิเศษ</a:t>
            </a:r>
            <a:endParaRPr lang="th-TH" sz="3200" dirty="0"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2877913" y="1631089"/>
            <a:ext cx="73614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dirty="0" smtClean="0">
                <a:latin typeface="Circular" panose="02000000000000000000" pitchFamily="2" charset="0"/>
                <a:cs typeface="Circular" panose="02000000000000000000" pitchFamily="2" charset="0"/>
              </a:rPr>
              <a:t>เพื่อ</a:t>
            </a:r>
            <a:r>
              <a:rPr lang="th-TH" sz="3600" dirty="0">
                <a:latin typeface="Circular" panose="02000000000000000000" pitchFamily="2" charset="0"/>
                <a:cs typeface="Circular" panose="02000000000000000000" pitchFamily="2" charset="0"/>
              </a:rPr>
              <a:t>ใช้ในการตรวจสอบความผิดปกติ</a:t>
            </a:r>
            <a:r>
              <a:rPr lang="th-TH" sz="3600" dirty="0" smtClean="0">
                <a:latin typeface="Circular" panose="02000000000000000000" pitchFamily="2" charset="0"/>
                <a:cs typeface="Circular" panose="02000000000000000000" pitchFamily="2" charset="0"/>
              </a:rPr>
              <a:t>ของระบบ</a:t>
            </a:r>
            <a:r>
              <a:rPr lang="th-TH" sz="3600" dirty="0">
                <a:latin typeface="Circular" panose="02000000000000000000" pitchFamily="2" charset="0"/>
                <a:cs typeface="Circular" panose="02000000000000000000" pitchFamily="2" charset="0"/>
              </a:rPr>
              <a:t>เครือข่ายและแก้ไขได้รวดเร็วยิ่งขึ้น</a:t>
            </a:r>
            <a:endParaRPr lang="en-US" sz="36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799640" y="3382015"/>
            <a:ext cx="70648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dirty="0" smtClean="0">
                <a:latin typeface="Circular" panose="02000000000000000000" pitchFamily="2" charset="0"/>
                <a:cs typeface="Circular" panose="02000000000000000000" pitchFamily="2" charset="0"/>
              </a:rPr>
              <a:t>เพื่อ</a:t>
            </a:r>
            <a:r>
              <a:rPr lang="th-TH" sz="3600" dirty="0">
                <a:latin typeface="Circular" panose="02000000000000000000" pitchFamily="2" charset="0"/>
                <a:cs typeface="Circular" panose="02000000000000000000" pitchFamily="2" charset="0"/>
              </a:rPr>
              <a:t>สามารถเรียกดูข้อมูลการทำงาน</a:t>
            </a:r>
            <a:r>
              <a:rPr lang="th-TH" sz="3600" dirty="0" smtClean="0">
                <a:latin typeface="Circular" panose="02000000000000000000" pitchFamily="2" charset="0"/>
                <a:cs typeface="Circular" panose="02000000000000000000" pitchFamily="2" charset="0"/>
              </a:rPr>
              <a:t>เบื้องต้นของ</a:t>
            </a:r>
            <a:r>
              <a:rPr lang="th-TH" sz="3600" dirty="0">
                <a:latin typeface="Circular" panose="02000000000000000000" pitchFamily="2" charset="0"/>
                <a:cs typeface="Circular" panose="02000000000000000000" pitchFamily="2" charset="0"/>
              </a:rPr>
              <a:t>อุปกรณ์ได้</a:t>
            </a:r>
            <a:endParaRPr lang="en-US" sz="36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2645003" y="1480014"/>
            <a:ext cx="7446054" cy="1371651"/>
          </a:xfrm>
          <a:prstGeom prst="roundRect">
            <a:avLst/>
          </a:prstGeom>
          <a:noFill/>
          <a:ln w="57150">
            <a:solidFill>
              <a:srgbClr val="B13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สี่เหลี่ยมผืนผ้ามุมมน 19"/>
          <p:cNvSpPr/>
          <p:nvPr/>
        </p:nvSpPr>
        <p:spPr>
          <a:xfrm>
            <a:off x="2645003" y="3052873"/>
            <a:ext cx="7446054" cy="1371651"/>
          </a:xfrm>
          <a:prstGeom prst="roundRect">
            <a:avLst/>
          </a:prstGeom>
          <a:noFill/>
          <a:ln w="57150">
            <a:solidFill>
              <a:srgbClr val="B13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สี่เหลี่ยมผืนผ้ามุมมน 20"/>
          <p:cNvSpPr/>
          <p:nvPr/>
        </p:nvSpPr>
        <p:spPr>
          <a:xfrm>
            <a:off x="2645002" y="4625732"/>
            <a:ext cx="7446054" cy="1371651"/>
          </a:xfrm>
          <a:prstGeom prst="roundRect">
            <a:avLst/>
          </a:prstGeom>
          <a:noFill/>
          <a:ln w="57150">
            <a:solidFill>
              <a:srgbClr val="B13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94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631390" y="1405207"/>
            <a:ext cx="29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ircular" panose="02000000000000000000" pitchFamily="2" charset="0"/>
                <a:cs typeface="Circular" panose="02000000000000000000" pitchFamily="2" charset="0"/>
              </a:rPr>
              <a:t>ภาคเรียนที่ 1 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947413" y="1822434"/>
            <a:ext cx="1155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h-TH" sz="3600" dirty="0" smtClean="0">
                <a:latin typeface="Circular" panose="02000000000000000000" pitchFamily="2" charset="0"/>
                <a:cs typeface="Circular" panose="02000000000000000000" pitchFamily="2" charset="0"/>
              </a:rPr>
              <a:t>1</a:t>
            </a:r>
            <a:r>
              <a:rPr lang="th-TH" sz="3600" dirty="0">
                <a:latin typeface="Circular" panose="02000000000000000000" pitchFamily="2" charset="0"/>
                <a:cs typeface="Circular" panose="02000000000000000000" pitchFamily="2" charset="0"/>
              </a:rPr>
              <a:t>.</a:t>
            </a:r>
            <a:r>
              <a:rPr lang="en-US" sz="3600" dirty="0" smtClean="0">
                <a:latin typeface="Circular" panose="02000000000000000000" pitchFamily="2" charset="0"/>
                <a:cs typeface="Circular" panose="02000000000000000000" pitchFamily="2" charset="0"/>
              </a:rPr>
              <a:t> 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สามารถ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เก็บข้อมูล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log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 โดยการใช้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SNMP Protocol 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ได้แก่ </a:t>
            </a:r>
            <a:endParaRPr lang="en-US" sz="24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23" name="กล่องข้อความ 22"/>
          <p:cNvSpPr txBox="1"/>
          <p:nvPr/>
        </p:nvSpPr>
        <p:spPr>
          <a:xfrm>
            <a:off x="7339861" y="317810"/>
            <a:ext cx="454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ขอบเขตของโครงงาน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02700" y="2473472"/>
            <a:ext cx="108594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- สถานะของ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link 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แสดงปริมาณ ข้อมูลที่วิ่งผ่านอุปกรณ์</a:t>
            </a:r>
            <a:endParaRPr lang="en-US" sz="2000" dirty="0">
              <a:latin typeface="Circular" panose="02000000000000000000" pitchFamily="2" charset="0"/>
              <a:cs typeface="Circular" panose="02000000000000000000" pitchFamily="2" charset="0"/>
            </a:endParaRPr>
          </a:p>
          <a:p>
            <a:pPr lvl="2"/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- สถานะของอุปกรณ์ เช่น อัตราการใช้งานของหน่วยประมวลผลหน่วยความจำสำรอง </a:t>
            </a:r>
            <a:endParaRPr lang="en-US" sz="2000" dirty="0">
              <a:latin typeface="Circular" panose="02000000000000000000" pitchFamily="2" charset="0"/>
              <a:cs typeface="Circular" panose="02000000000000000000" pitchFamily="2" charset="0"/>
            </a:endParaRPr>
          </a:p>
          <a:p>
            <a:pPr lvl="2"/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- Interface Device 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ของอุปกรณ์ เช่น ชื่ออุปกรณ์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,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 หมายเลข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 Interface,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 สถานะของ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Interface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 </a:t>
            </a:r>
            <a:endParaRPr lang="en-US" sz="2000" dirty="0">
              <a:latin typeface="Circular" panose="02000000000000000000" pitchFamily="2" charset="0"/>
              <a:cs typeface="Circular" panose="02000000000000000000" pitchFamily="2" charset="0"/>
            </a:endParaRPr>
          </a:p>
          <a:p>
            <a:pPr lvl="2"/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- รายละเอียดของอุปกรณ์ เช่น ชื่ออุปกรณ์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,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IOS version,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หมายเลขไอ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พี</a:t>
            </a:r>
            <a:r>
              <a:rPr lang="en-US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,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Uptime, 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สถานะพอร์ตของอุปกรณ์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,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 รุ่น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,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 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เวอร์ชัน</a:t>
            </a:r>
            <a:endParaRPr lang="th-TH" sz="20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631390" y="1405207"/>
            <a:ext cx="29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ircular" panose="02000000000000000000" pitchFamily="2" charset="0"/>
                <a:cs typeface="Circular" panose="02000000000000000000" pitchFamily="2" charset="0"/>
              </a:rPr>
              <a:t>ภาคเรียนที่ 1 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กล่องข้อความ 22"/>
          <p:cNvSpPr txBox="1"/>
          <p:nvPr/>
        </p:nvSpPr>
        <p:spPr>
          <a:xfrm>
            <a:off x="7339861" y="317810"/>
            <a:ext cx="454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ขอบเขตของโครงงาน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770174" y="2020182"/>
            <a:ext cx="93778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2. สามารถ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บันทึกค่า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Log 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ลงใน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google sheets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 </a:t>
            </a:r>
            <a:endParaRPr lang="th-TH" sz="3200" dirty="0" smtClean="0">
              <a:latin typeface="Circular" panose="02000000000000000000" pitchFamily="2" charset="0"/>
              <a:cs typeface="Circular" panose="02000000000000000000" pitchFamily="2" charset="0"/>
            </a:endParaRPr>
          </a:p>
          <a:p>
            <a:pPr lvl="1"/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3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. สามารถ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เก็บข้อมูลของอุปกรณ์ทั้งหมด 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ได้แก่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R124, R101C, R330A,</a:t>
            </a:r>
            <a:r>
              <a:rPr lang="en-US" sz="3200" dirty="0">
                <a:solidFill>
                  <a:srgbClr val="FF0000"/>
                </a:solidFill>
                <a:latin typeface="Circular" panose="02000000000000000000" pitchFamily="2" charset="0"/>
                <a:cs typeface="Circular" panose="02000000000000000000" pitchFamily="2" charset="0"/>
              </a:rPr>
              <a:t> </a:t>
            </a:r>
            <a:r>
              <a:rPr lang="en-US" sz="3200" dirty="0" err="1" smtClean="0">
                <a:latin typeface="Circular" panose="02000000000000000000" pitchFamily="2" charset="0"/>
                <a:cs typeface="Circular" panose="02000000000000000000" pitchFamily="2" charset="0"/>
              </a:rPr>
              <a:t>Rshop</a:t>
            </a:r>
            <a:r>
              <a:rPr lang="en-US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, R415 </a:t>
            </a:r>
            <a:r>
              <a:rPr lang="en-US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,ISR-4451, SW-3850 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และ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SW4503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 </a:t>
            </a:r>
          </a:p>
          <a:p>
            <a:pPr lvl="1"/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4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. สามารถ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ดูข้อมูล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 log 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ย้อนหลังได้ เพื่อดูการเปลี่ยนแปลงของข้อมูลที่เกิดขึ้นในแต่ละช่วงเวลา</a:t>
            </a:r>
          </a:p>
        </p:txBody>
      </p:sp>
    </p:spTree>
    <p:extLst>
      <p:ext uri="{BB962C8B-B14F-4D97-AF65-F5344CB8AC3E}">
        <p14:creationId xmlns:p14="http://schemas.microsoft.com/office/powerpoint/2010/main" val="33985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423339" y="1359891"/>
            <a:ext cx="297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ircular" panose="02000000000000000000" pitchFamily="2" charset="0"/>
                <a:cs typeface="Circular" panose="02000000000000000000" pitchFamily="2" charset="0"/>
              </a:rPr>
              <a:t>ภาคเรียนที่ 2 </a:t>
            </a:r>
            <a:endParaRPr lang="th-TH" sz="4000" dirty="0">
              <a:solidFill>
                <a:schemeClr val="tx1">
                  <a:lumMod val="85000"/>
                  <a:lumOff val="15000"/>
                </a:schemeClr>
              </a:solidFill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23" name="กล่องข้อความ 22"/>
          <p:cNvSpPr txBox="1"/>
          <p:nvPr/>
        </p:nvSpPr>
        <p:spPr>
          <a:xfrm>
            <a:off x="7339861" y="317810"/>
            <a:ext cx="454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ขอบเขตของโครงงาน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02700" y="1843043"/>
            <a:ext cx="10733296" cy="3780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thaiDi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  <a:tab pos="685800" algn="l"/>
              </a:tabLst>
            </a:pPr>
            <a:r>
              <a:rPr lang="th-TH" sz="3200" dirty="0" smtClean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ระบบสามารถวิเคราะห์ข้อมูลการทำงานที่ผิดปกติของเครือข่ายได้</a:t>
            </a:r>
            <a:endParaRPr lang="en-US" sz="2000" dirty="0" smtClean="0">
              <a:latin typeface="Circular" panose="02000000000000000000" pitchFamily="2" charset="0"/>
              <a:ea typeface="Calibri" panose="020F0502020204030204" pitchFamily="34" charset="0"/>
              <a:cs typeface="Circular" panose="02000000000000000000" pitchFamily="2" charset="0"/>
            </a:endParaRPr>
          </a:p>
          <a:p>
            <a:pPr marL="342900" lvl="0" indent="-342900" algn="thaiDi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  <a:tab pos="685800" algn="l"/>
              </a:tabLst>
            </a:pPr>
            <a:r>
              <a:rPr lang="th-TH" sz="3200" dirty="0" smtClean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ระบบสามารถแจ้งเตือนเมื่อมีความผิดปกติเกิดขึ้นกับเครือข่าย</a:t>
            </a:r>
            <a:endParaRPr lang="en-US" sz="2000" dirty="0" smtClean="0">
              <a:latin typeface="Circular" panose="02000000000000000000" pitchFamily="2" charset="0"/>
              <a:ea typeface="Calibri" panose="020F0502020204030204" pitchFamily="34" charset="0"/>
              <a:cs typeface="Circular" panose="02000000000000000000" pitchFamily="2" charset="0"/>
            </a:endParaRPr>
          </a:p>
          <a:p>
            <a:pPr marL="342900" lvl="0" indent="-342900" algn="thaiDi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  <a:tab pos="685800" algn="l"/>
              </a:tabLst>
            </a:pPr>
            <a:r>
              <a:rPr lang="th-TH" sz="3200" dirty="0" smtClean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ระบบสามารถแสดงข้อมูล </a:t>
            </a:r>
            <a:r>
              <a:rPr lang="en-US" sz="3200" dirty="0" smtClean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Interface Device </a:t>
            </a:r>
            <a:r>
              <a:rPr lang="th-TH" sz="3200" dirty="0" smtClean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และแสดงส่วนของ </a:t>
            </a:r>
            <a:r>
              <a:rPr lang="en-US" sz="3200" dirty="0" smtClean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Interface Device </a:t>
            </a:r>
            <a:r>
              <a:rPr lang="th-TH" sz="3200" dirty="0" smtClean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ทั้งหมด </a:t>
            </a:r>
          </a:p>
          <a:p>
            <a:pPr marL="342900" lvl="0" indent="-342900" algn="thaiDi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  <a:tab pos="685800" algn="l"/>
              </a:tabLst>
            </a:pPr>
            <a:r>
              <a:rPr lang="th-TH" sz="3200" dirty="0" smtClean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ระบบสามารถแสดงรายละเอียดของอุปกรณ์ได้ 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เช่น ชื่ออุปกรณ์</a:t>
            </a:r>
            <a:r>
              <a:rPr lang="en-US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,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 </a:t>
            </a:r>
            <a:r>
              <a:rPr lang="en-US" sz="3200" dirty="0" err="1" smtClean="0">
                <a:latin typeface="Circular" panose="02000000000000000000" pitchFamily="2" charset="0"/>
                <a:cs typeface="Circular" panose="02000000000000000000" pitchFamily="2" charset="0"/>
              </a:rPr>
              <a:t>IOSversion</a:t>
            </a:r>
            <a:r>
              <a:rPr lang="en-US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,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หมายเลขไอพี</a:t>
            </a:r>
            <a:r>
              <a:rPr lang="en-US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,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 </a:t>
            </a:r>
            <a:r>
              <a:rPr lang="en-US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Uptime, 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สถานะพอร์ตของอุปกรณ์</a:t>
            </a:r>
            <a:r>
              <a:rPr lang="en-US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,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 รุ่น</a:t>
            </a:r>
            <a:r>
              <a:rPr lang="en-US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,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 เวอร์ชัน</a:t>
            </a:r>
            <a:endParaRPr lang="th-TH" sz="2000" dirty="0" smtClean="0">
              <a:latin typeface="Circular" panose="02000000000000000000" pitchFamily="2" charset="0"/>
              <a:cs typeface="Circular" panose="02000000000000000000" pitchFamily="2" charset="0"/>
            </a:endParaRPr>
          </a:p>
          <a:p>
            <a:pPr marL="342900" lvl="0" indent="-342900" algn="thaiDi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  <a:tab pos="685800" algn="l"/>
              </a:tabLst>
            </a:pPr>
            <a:r>
              <a:rPr lang="th-TH" sz="3200" dirty="0" smtClean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ระบบ</a:t>
            </a:r>
            <a:r>
              <a:rPr lang="th-TH" sz="3200" dirty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สามารถวิเคราะห์และแสดงผลสถานะของอุปกรณ์ และ </a:t>
            </a:r>
            <a:r>
              <a:rPr lang="en-US" sz="3200" dirty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link</a:t>
            </a:r>
            <a:r>
              <a:rPr lang="th-TH" sz="3200" dirty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 เมื่อมีความผิดปกติ</a:t>
            </a:r>
            <a:r>
              <a:rPr lang="en-US" sz="3200" dirty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	</a:t>
            </a:r>
            <a:endParaRPr lang="en-US" sz="2000" dirty="0">
              <a:latin typeface="Circular" panose="02000000000000000000" pitchFamily="2" charset="0"/>
              <a:ea typeface="Calibri" panose="020F0502020204030204" pitchFamily="34" charset="0"/>
              <a:cs typeface="Circular" panose="02000000000000000000" pitchFamily="2" charset="0"/>
            </a:endParaRPr>
          </a:p>
          <a:p>
            <a:pPr marL="342900" lvl="0" indent="-342900" algn="thaiDi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  <a:tab pos="685800" algn="l"/>
              </a:tabLst>
            </a:pPr>
            <a:r>
              <a:rPr lang="th-TH" sz="3200" dirty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ระบบสามารถทำ </a:t>
            </a:r>
            <a:r>
              <a:rPr lang="en-US" sz="3200" dirty="0" smtClean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Report</a:t>
            </a:r>
            <a:r>
              <a:rPr lang="th-TH" sz="3200" dirty="0" smtClean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 เพื่อย้อนดูข้อมูลการทำงานของระบบ 1 ชม.ย้อนหลังได้</a:t>
            </a:r>
            <a:endParaRPr lang="en-US" sz="2000" dirty="0">
              <a:effectLst/>
              <a:latin typeface="Circular" panose="02000000000000000000" pitchFamily="2" charset="0"/>
              <a:ea typeface="Calibri" panose="020F0502020204030204" pitchFamily="34" charset="0"/>
              <a:cs typeface="Circ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423339" y="1359891"/>
            <a:ext cx="297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ircular" panose="02000000000000000000" pitchFamily="2" charset="0"/>
                <a:cs typeface="Circular" panose="02000000000000000000" pitchFamily="2" charset="0"/>
              </a:rPr>
              <a:t>ภาคเรียนที่ 2 </a:t>
            </a:r>
            <a:endParaRPr lang="th-TH" sz="4000" dirty="0">
              <a:solidFill>
                <a:schemeClr val="tx1">
                  <a:lumMod val="85000"/>
                  <a:lumOff val="15000"/>
                </a:schemeClr>
              </a:solidFill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23" name="กล่องข้อความ 22"/>
          <p:cNvSpPr txBox="1"/>
          <p:nvPr/>
        </p:nvSpPr>
        <p:spPr>
          <a:xfrm>
            <a:off x="7339861" y="317810"/>
            <a:ext cx="454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ขอบเขตของโครงงาน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902700" y="1843043"/>
            <a:ext cx="10733296" cy="3253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thaiDist">
              <a:lnSpc>
                <a:spcPct val="107000"/>
              </a:lnSpc>
              <a:spcAft>
                <a:spcPts val="0"/>
              </a:spcAft>
              <a:tabLst>
                <a:tab pos="457200" algn="l"/>
                <a:tab pos="685800" algn="l"/>
              </a:tabLst>
            </a:pPr>
            <a:r>
              <a:rPr lang="th-TH" sz="3200" dirty="0" smtClean="0">
                <a:latin typeface="Circular" panose="02000000000000000000" pitchFamily="2" charset="0"/>
                <a:ea typeface="Calibri" panose="020F0502020204030204" pitchFamily="34" charset="0"/>
                <a:cs typeface="Circular" panose="02000000000000000000" pitchFamily="2" charset="0"/>
              </a:rPr>
              <a:t>7.  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ใช้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raspberry Pi 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ในการเก็บข้อมูล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Traffic 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จากอุปกรณ์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เครือข่าย</a:t>
            </a:r>
          </a:p>
          <a:p>
            <a:pPr lvl="0" algn="thaiDist">
              <a:lnSpc>
                <a:spcPct val="107000"/>
              </a:lnSpc>
              <a:spcAft>
                <a:spcPts val="0"/>
              </a:spcAft>
              <a:tabLst>
                <a:tab pos="457200" algn="l"/>
                <a:tab pos="685800" algn="l"/>
              </a:tabLst>
            </a:pP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8.  แสดง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สถานะของ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Interface 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ครบทุกสถานะ โดยสามารถแสดงผลเป็นสีตาม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สถานะ</a:t>
            </a:r>
          </a:p>
          <a:p>
            <a:pPr algn="thaiDist">
              <a:lnSpc>
                <a:spcPct val="107000"/>
              </a:lnSpc>
              <a:tabLst>
                <a:tab pos="457200" algn="l"/>
                <a:tab pos="685800" algn="l"/>
              </a:tabLst>
            </a:pP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9.  หน้า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แสดงผลสถานะของอุปกรณ์ จะแสดงผลตาม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Interface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 ตามรูปของอุปกรณ์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จริง</a:t>
            </a:r>
            <a:endParaRPr lang="th-TH" sz="3200" dirty="0">
              <a:latin typeface="Circular" panose="02000000000000000000" pitchFamily="2" charset="0"/>
              <a:cs typeface="Circular" panose="02000000000000000000" pitchFamily="2" charset="0"/>
            </a:endParaRPr>
          </a:p>
          <a:p>
            <a:pPr algn="thaiDist">
              <a:lnSpc>
                <a:spcPct val="107000"/>
              </a:lnSpc>
              <a:tabLst>
                <a:tab pos="457200" algn="l"/>
                <a:tab pos="685800" algn="l"/>
              </a:tabLst>
            </a:pP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10. ส่วน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ของการแสดงผลหน้า </a:t>
            </a:r>
            <a:r>
              <a:rPr lang="en-US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Top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 </a:t>
            </a:r>
            <a:r>
              <a:rPr lang="en-US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Ranking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 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จะมีการแยกข้อมูล </a:t>
            </a:r>
            <a:r>
              <a:rPr lang="en-US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Inbound </a:t>
            </a: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และ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Outbound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 โดยมีการแสดงผลแยกกัน</a:t>
            </a:r>
            <a:endParaRPr lang="en-US" sz="3200" dirty="0">
              <a:latin typeface="Circular" panose="02000000000000000000" pitchFamily="2" charset="0"/>
              <a:cs typeface="Circular" panose="02000000000000000000" pitchFamily="2" charset="0"/>
            </a:endParaRPr>
          </a:p>
          <a:p>
            <a:pPr lvl="0" algn="thaiDist">
              <a:lnSpc>
                <a:spcPct val="107000"/>
              </a:lnSpc>
              <a:spcAft>
                <a:spcPts val="0"/>
              </a:spcAft>
              <a:tabLst>
                <a:tab pos="457200" algn="l"/>
                <a:tab pos="685800" algn="l"/>
              </a:tabLst>
            </a:pPr>
            <a:r>
              <a:rPr lang="th-TH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11. มี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การแสดงผัง </a:t>
            </a:r>
            <a:r>
              <a:rPr lang="en-US" sz="3200" dirty="0">
                <a:latin typeface="Circular" panose="02000000000000000000" pitchFamily="2" charset="0"/>
                <a:cs typeface="Circular" panose="02000000000000000000" pitchFamily="2" charset="0"/>
              </a:rPr>
              <a:t>Network Diagram </a:t>
            </a:r>
            <a:r>
              <a:rPr lang="th-TH" sz="3200" dirty="0">
                <a:latin typeface="Circular" panose="02000000000000000000" pitchFamily="2" charset="0"/>
                <a:cs typeface="Circular" panose="02000000000000000000" pitchFamily="2" charset="0"/>
              </a:rPr>
              <a:t>ของระบบ </a:t>
            </a:r>
            <a:endParaRPr lang="en-US" sz="3200" dirty="0">
              <a:effectLst/>
              <a:latin typeface="Circular" panose="02000000000000000000" pitchFamily="2" charset="0"/>
              <a:ea typeface="Calibri" panose="020F0502020204030204" pitchFamily="34" charset="0"/>
              <a:cs typeface="Circ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6319088" y="3799497"/>
            <a:ext cx="5690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Circular" panose="02000000000000000000" pitchFamily="2" charset="0"/>
                <a:cs typeface="Circular" panose="02000000000000000000" pitchFamily="2" charset="0"/>
              </a:rPr>
              <a:t>มี</a:t>
            </a:r>
            <a:r>
              <a:rPr lang="th-TH" sz="3600" dirty="0">
                <a:latin typeface="Circular" panose="02000000000000000000" pitchFamily="2" charset="0"/>
                <a:cs typeface="Circular" panose="02000000000000000000" pitchFamily="2" charset="0"/>
              </a:rPr>
              <a:t>ข้อมูลสถานะของอุปกรณ์ย้อนหลังเพื่อใช้ในการพัฒนาระบบให้ดียิ่งขึ้น </a:t>
            </a:r>
            <a:endParaRPr lang="en-US" sz="36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7884810" y="384024"/>
            <a:ext cx="520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ngna New" panose="02000506000000020004" pitchFamily="2" charset="0"/>
                <a:cs typeface="Bangna New" panose="02000506000000020004" pitchFamily="2" charset="0"/>
              </a:rPr>
              <a:t>ผลที่คาดว่าจะได้รับ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823456" y="1898938"/>
            <a:ext cx="5263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dirty="0" smtClean="0">
                <a:latin typeface="Circular" panose="02000000000000000000" pitchFamily="2" charset="0"/>
                <a:cs typeface="Circular" panose="02000000000000000000" pitchFamily="2" charset="0"/>
              </a:rPr>
              <a:t>มีการแจ้งเตือนเมื่อเกิดความผิดปกติทำให้</a:t>
            </a:r>
          </a:p>
          <a:p>
            <a:r>
              <a:rPr lang="th-TH" sz="3600" dirty="0" smtClean="0">
                <a:latin typeface="Circular" panose="02000000000000000000" pitchFamily="2" charset="0"/>
                <a:cs typeface="Circular" panose="02000000000000000000" pitchFamily="2" charset="0"/>
              </a:rPr>
              <a:t>ผู้ดูแลสามารถทำงานได้ง่ายยิ่งขึ้น</a:t>
            </a:r>
            <a:endParaRPr lang="th-TH" sz="36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6319088" y="1882978"/>
            <a:ext cx="5560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dirty="0" smtClean="0">
                <a:latin typeface="Circular" panose="02000000000000000000" pitchFamily="2" charset="0"/>
                <a:cs typeface="Circular" panose="02000000000000000000" pitchFamily="2" charset="0"/>
              </a:rPr>
              <a:t>ทำ</a:t>
            </a:r>
            <a:r>
              <a:rPr lang="th-TH" sz="3600" dirty="0">
                <a:latin typeface="Circular" panose="02000000000000000000" pitchFamily="2" charset="0"/>
                <a:cs typeface="Circular" panose="02000000000000000000" pitchFamily="2" charset="0"/>
              </a:rPr>
              <a:t>ให้เกิดความสะดวกในการตรวจสอบความผิดพลาดของระบบเครือข่าย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41176" y="3628908"/>
            <a:ext cx="5214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dirty="0" smtClean="0">
                <a:latin typeface="Circular" panose="02000000000000000000" pitchFamily="2" charset="0"/>
                <a:cs typeface="Circular" panose="02000000000000000000" pitchFamily="2" charset="0"/>
              </a:rPr>
              <a:t>ช่วยในการ</a:t>
            </a:r>
            <a:r>
              <a:rPr lang="th-TH" sz="3600" dirty="0">
                <a:latin typeface="Circular" panose="02000000000000000000" pitchFamily="2" charset="0"/>
                <a:cs typeface="Circular" panose="02000000000000000000" pitchFamily="2" charset="0"/>
              </a:rPr>
              <a:t>จัดการดูแลวิเคราะห์ระบบเครือข่าย </a:t>
            </a:r>
            <a:r>
              <a:rPr lang="th-TH" sz="3600" dirty="0" smtClean="0">
                <a:latin typeface="Circular" panose="02000000000000000000" pitchFamily="2" charset="0"/>
                <a:cs typeface="Circular" panose="02000000000000000000" pitchFamily="2" charset="0"/>
              </a:rPr>
              <a:t>และสามารถดูแลระบบเครือข่ายได้อย่างทั่วถึง</a:t>
            </a:r>
            <a:endParaRPr lang="th-TH" sz="36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21" name="สี่เหลี่ยมผืนผ้ามุมมน 20"/>
          <p:cNvSpPr/>
          <p:nvPr/>
        </p:nvSpPr>
        <p:spPr>
          <a:xfrm>
            <a:off x="6087035" y="1773600"/>
            <a:ext cx="5582382" cy="1371651"/>
          </a:xfrm>
          <a:prstGeom prst="roundRect">
            <a:avLst/>
          </a:prstGeom>
          <a:noFill/>
          <a:ln w="57150">
            <a:solidFill>
              <a:srgbClr val="B13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สี่เหลี่ยมผืนผ้ามุมมน 21"/>
          <p:cNvSpPr/>
          <p:nvPr/>
        </p:nvSpPr>
        <p:spPr>
          <a:xfrm>
            <a:off x="486933" y="1797318"/>
            <a:ext cx="5390069" cy="1371651"/>
          </a:xfrm>
          <a:prstGeom prst="roundRect">
            <a:avLst/>
          </a:prstGeom>
          <a:noFill/>
          <a:ln w="57150">
            <a:solidFill>
              <a:srgbClr val="B13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สี่เหลี่ยมผืนผ้ามุมมน 22"/>
          <p:cNvSpPr/>
          <p:nvPr/>
        </p:nvSpPr>
        <p:spPr>
          <a:xfrm>
            <a:off x="486932" y="3534061"/>
            <a:ext cx="5390070" cy="1849173"/>
          </a:xfrm>
          <a:prstGeom prst="roundRect">
            <a:avLst/>
          </a:prstGeom>
          <a:noFill/>
          <a:ln w="57150">
            <a:solidFill>
              <a:srgbClr val="B13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สี่เหลี่ยมผืนผ้ามุมมน 23"/>
          <p:cNvSpPr/>
          <p:nvPr/>
        </p:nvSpPr>
        <p:spPr>
          <a:xfrm>
            <a:off x="6087035" y="3534061"/>
            <a:ext cx="5582382" cy="1849173"/>
          </a:xfrm>
          <a:prstGeom prst="roundRect">
            <a:avLst/>
          </a:prstGeom>
          <a:noFill/>
          <a:ln w="57150">
            <a:solidFill>
              <a:srgbClr val="B13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วงรี 2"/>
          <p:cNvSpPr/>
          <p:nvPr/>
        </p:nvSpPr>
        <p:spPr>
          <a:xfrm>
            <a:off x="207286" y="1545369"/>
            <a:ext cx="714441" cy="71444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13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วงรี 24"/>
          <p:cNvSpPr/>
          <p:nvPr/>
        </p:nvSpPr>
        <p:spPr>
          <a:xfrm>
            <a:off x="5709117" y="1529645"/>
            <a:ext cx="714441" cy="71444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13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5856050" y="1585186"/>
            <a:ext cx="620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ircular" panose="02000000000000000000" pitchFamily="2" charset="0"/>
              </a:rPr>
              <a:t>2.</a:t>
            </a:r>
            <a:endParaRPr lang="th-TH" sz="3600" dirty="0">
              <a:latin typeface="Calibri" panose="020F0502020204030204" pitchFamily="34" charset="0"/>
              <a:cs typeface="Circular" panose="02000000000000000000" pitchFamily="2" charset="0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352912" y="1615567"/>
            <a:ext cx="620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ircular" panose="02000000000000000000" pitchFamily="2" charset="0"/>
              </a:rPr>
              <a:t>1</a:t>
            </a:r>
            <a:r>
              <a:rPr lang="en-US" sz="3600" dirty="0" smtClean="0">
                <a:latin typeface="Calibri" panose="020F0502020204030204" pitchFamily="34" charset="0"/>
                <a:cs typeface="Circular" panose="02000000000000000000" pitchFamily="2" charset="0"/>
              </a:rPr>
              <a:t>.</a:t>
            </a:r>
            <a:endParaRPr lang="th-TH" sz="3600" dirty="0">
              <a:latin typeface="Calibri" panose="020F0502020204030204" pitchFamily="34" charset="0"/>
              <a:cs typeface="Circular" panose="02000000000000000000" pitchFamily="2" charset="0"/>
            </a:endParaRPr>
          </a:p>
        </p:txBody>
      </p:sp>
      <p:sp>
        <p:nvSpPr>
          <p:cNvPr id="28" name="วงรี 27"/>
          <p:cNvSpPr/>
          <p:nvPr/>
        </p:nvSpPr>
        <p:spPr>
          <a:xfrm>
            <a:off x="5656167" y="3278124"/>
            <a:ext cx="714441" cy="71444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13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5803100" y="3333665"/>
            <a:ext cx="620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ircular" panose="02000000000000000000" pitchFamily="2" charset="0"/>
              </a:rPr>
              <a:t>4</a:t>
            </a:r>
            <a:r>
              <a:rPr lang="en-US" sz="3600" dirty="0" smtClean="0">
                <a:latin typeface="Calibri" panose="020F0502020204030204" pitchFamily="34" charset="0"/>
                <a:cs typeface="Circular" panose="02000000000000000000" pitchFamily="2" charset="0"/>
              </a:rPr>
              <a:t>.</a:t>
            </a:r>
            <a:endParaRPr lang="th-TH" sz="3600" dirty="0">
              <a:latin typeface="Calibri" panose="020F0502020204030204" pitchFamily="34" charset="0"/>
              <a:cs typeface="Circular" panose="02000000000000000000" pitchFamily="2" charset="0"/>
            </a:endParaRPr>
          </a:p>
        </p:txBody>
      </p:sp>
      <p:sp>
        <p:nvSpPr>
          <p:cNvPr id="30" name="วงรี 29"/>
          <p:cNvSpPr/>
          <p:nvPr/>
        </p:nvSpPr>
        <p:spPr>
          <a:xfrm>
            <a:off x="205979" y="3264643"/>
            <a:ext cx="714441" cy="71444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13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352912" y="3320184"/>
            <a:ext cx="620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ircular" panose="02000000000000000000" pitchFamily="2" charset="0"/>
              </a:rPr>
              <a:t>3</a:t>
            </a:r>
            <a:r>
              <a:rPr lang="en-US" sz="3600" dirty="0" smtClean="0">
                <a:latin typeface="Calibri" panose="020F0502020204030204" pitchFamily="34" charset="0"/>
                <a:cs typeface="Circular" panose="02000000000000000000" pitchFamily="2" charset="0"/>
              </a:rPr>
              <a:t>.</a:t>
            </a:r>
            <a:endParaRPr lang="th-TH" sz="3600" dirty="0">
              <a:latin typeface="Calibri" panose="020F0502020204030204" pitchFamily="34" charset="0"/>
              <a:cs typeface="Circ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7454321" y="317810"/>
            <a:ext cx="448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รายละเอียดทฤษฎีที่ใช้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pic>
        <p:nvPicPr>
          <p:cNvPr id="13" name="รูปภาพ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66" y="3952936"/>
            <a:ext cx="998716" cy="998716"/>
          </a:xfrm>
          <a:prstGeom prst="rect">
            <a:avLst/>
          </a:prstGeom>
        </p:spPr>
      </p:pic>
      <p:sp>
        <p:nvSpPr>
          <p:cNvPr id="20" name="กล่องข้อความ 19"/>
          <p:cNvSpPr txBox="1"/>
          <p:nvPr/>
        </p:nvSpPr>
        <p:spPr>
          <a:xfrm>
            <a:off x="990132" y="3607435"/>
            <a:ext cx="69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cs typeface="Bangna New" panose="02000506000000020004" pitchFamily="2" charset="0"/>
              </a:rPr>
              <a:t>Grap</a:t>
            </a:r>
            <a:endParaRPr lang="th-TH" sz="2000" dirty="0">
              <a:solidFill>
                <a:schemeClr val="bg2">
                  <a:lumMod val="50000"/>
                </a:schemeClr>
              </a:solidFill>
              <a:cs typeface="Bangna New" panose="02000506000000020004" pitchFamily="2" charset="0"/>
            </a:endParaRPr>
          </a:p>
        </p:txBody>
      </p:sp>
      <p:pic>
        <p:nvPicPr>
          <p:cNvPr id="18" name="รูปภาพ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5" t="9777" r="8915" b="10663"/>
          <a:stretch/>
        </p:blipFill>
        <p:spPr>
          <a:xfrm>
            <a:off x="4841812" y="2475202"/>
            <a:ext cx="726142" cy="726141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34" y="2565063"/>
            <a:ext cx="1863226" cy="548857"/>
          </a:xfrm>
          <a:prstGeom prst="rect">
            <a:avLst/>
          </a:prstGeom>
        </p:spPr>
      </p:pic>
      <p:sp>
        <p:nvSpPr>
          <p:cNvPr id="2" name="สี่เหลี่ยมผืนผ้า 1"/>
          <p:cNvSpPr/>
          <p:nvPr/>
        </p:nvSpPr>
        <p:spPr>
          <a:xfrm>
            <a:off x="218715" y="1934859"/>
            <a:ext cx="5822133" cy="3847159"/>
          </a:xfrm>
          <a:prstGeom prst="rect">
            <a:avLst/>
          </a:prstGeom>
          <a:noFill/>
          <a:ln>
            <a:solidFill>
              <a:srgbClr val="B13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กล่องข้อความ 33"/>
          <p:cNvSpPr txBox="1"/>
          <p:nvPr/>
        </p:nvSpPr>
        <p:spPr>
          <a:xfrm>
            <a:off x="5286465" y="1330841"/>
            <a:ext cx="1816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Front-end</a:t>
            </a:r>
            <a:endParaRPr lang="th-TH" sz="32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6152165" y="1928484"/>
            <a:ext cx="5822133" cy="3847159"/>
          </a:xfrm>
          <a:prstGeom prst="rect">
            <a:avLst/>
          </a:prstGeom>
          <a:noFill/>
          <a:ln>
            <a:solidFill>
              <a:srgbClr val="B13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9" name="รูปภาพ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61" y="4079729"/>
            <a:ext cx="689847" cy="735837"/>
          </a:xfrm>
          <a:prstGeom prst="rect">
            <a:avLst/>
          </a:prstGeom>
        </p:spPr>
      </p:pic>
      <p:pic>
        <p:nvPicPr>
          <p:cNvPr id="71" name="รูปภาพ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01" y="3733699"/>
            <a:ext cx="642807" cy="307254"/>
          </a:xfrm>
          <a:prstGeom prst="rect">
            <a:avLst/>
          </a:prstGeom>
        </p:spPr>
      </p:pic>
      <p:pic>
        <p:nvPicPr>
          <p:cNvPr id="72" name="รูปภาพ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1" y="2586857"/>
            <a:ext cx="1104705" cy="502831"/>
          </a:xfrm>
          <a:prstGeom prst="rect">
            <a:avLst/>
          </a:prstGeom>
        </p:spPr>
      </p:pic>
      <p:cxnSp>
        <p:nvCxnSpPr>
          <p:cNvPr id="74" name="ลูกศรเชื่อมต่อแบบตรง 73"/>
          <p:cNvCxnSpPr>
            <a:stCxn id="72" idx="3"/>
            <a:endCxn id="6" idx="1"/>
          </p:cNvCxnSpPr>
          <p:nvPr/>
        </p:nvCxnSpPr>
        <p:spPr>
          <a:xfrm>
            <a:off x="1864136" y="2838273"/>
            <a:ext cx="536798" cy="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ลูกศรเชื่อมต่อแบบตรง 76"/>
          <p:cNvCxnSpPr>
            <a:stCxn id="6" idx="3"/>
            <a:endCxn id="18" idx="1"/>
          </p:cNvCxnSpPr>
          <p:nvPr/>
        </p:nvCxnSpPr>
        <p:spPr>
          <a:xfrm flipV="1">
            <a:off x="4264160" y="2838273"/>
            <a:ext cx="577652" cy="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ลูกศรเชื่อมต่อแบบตรง 95"/>
          <p:cNvCxnSpPr>
            <a:stCxn id="29" idx="1"/>
          </p:cNvCxnSpPr>
          <p:nvPr/>
        </p:nvCxnSpPr>
        <p:spPr>
          <a:xfrm flipH="1">
            <a:off x="3858246" y="4447648"/>
            <a:ext cx="950415" cy="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ลูกศรเชื่อมต่อแบบตรง 97"/>
          <p:cNvCxnSpPr>
            <a:endCxn id="13" idx="3"/>
          </p:cNvCxnSpPr>
          <p:nvPr/>
        </p:nvCxnSpPr>
        <p:spPr>
          <a:xfrm flipH="1">
            <a:off x="1775282" y="4447969"/>
            <a:ext cx="857035" cy="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270" y="3967529"/>
            <a:ext cx="1384988" cy="12181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00" y="4023242"/>
            <a:ext cx="1138455" cy="11384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0" r="29444"/>
          <a:stretch/>
        </p:blipFill>
        <p:spPr>
          <a:xfrm>
            <a:off x="8691595" y="2309269"/>
            <a:ext cx="1258529" cy="1032559"/>
          </a:xfrm>
          <a:prstGeom prst="rect">
            <a:avLst/>
          </a:prstGeom>
        </p:spPr>
      </p:pic>
      <p:cxnSp>
        <p:nvCxnSpPr>
          <p:cNvPr id="40" name="ลูกศรเชื่อมต่อแบบตรง 73"/>
          <p:cNvCxnSpPr/>
          <p:nvPr/>
        </p:nvCxnSpPr>
        <p:spPr>
          <a:xfrm>
            <a:off x="8128736" y="2786379"/>
            <a:ext cx="536798" cy="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รูปภาพ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31" y="2513170"/>
            <a:ext cx="1104705" cy="502831"/>
          </a:xfrm>
          <a:prstGeom prst="rect">
            <a:avLst/>
          </a:prstGeom>
        </p:spPr>
      </p:pic>
      <p:pic>
        <p:nvPicPr>
          <p:cNvPr id="43" name="รูปภาพ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5" t="9777" r="8915" b="10663"/>
          <a:stretch/>
        </p:blipFill>
        <p:spPr>
          <a:xfrm>
            <a:off x="10477321" y="2423308"/>
            <a:ext cx="726142" cy="726141"/>
          </a:xfrm>
          <a:prstGeom prst="rect">
            <a:avLst/>
          </a:prstGeom>
        </p:spPr>
      </p:pic>
      <p:cxnSp>
        <p:nvCxnSpPr>
          <p:cNvPr id="44" name="ลูกศรเชื่อมต่อแบบตรง 76"/>
          <p:cNvCxnSpPr>
            <a:endCxn id="43" idx="1"/>
          </p:cNvCxnSpPr>
          <p:nvPr/>
        </p:nvCxnSpPr>
        <p:spPr>
          <a:xfrm flipV="1">
            <a:off x="9899669" y="2786379"/>
            <a:ext cx="577652" cy="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รูปภาพ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59" y="4081879"/>
            <a:ext cx="998716" cy="998716"/>
          </a:xfrm>
          <a:prstGeom prst="rect">
            <a:avLst/>
          </a:prstGeom>
        </p:spPr>
      </p:pic>
      <p:sp>
        <p:nvSpPr>
          <p:cNvPr id="46" name="กล่องข้อความ 19"/>
          <p:cNvSpPr txBox="1"/>
          <p:nvPr/>
        </p:nvSpPr>
        <p:spPr>
          <a:xfrm>
            <a:off x="6869925" y="3736378"/>
            <a:ext cx="69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cs typeface="Bangna New" panose="02000506000000020004" pitchFamily="2" charset="0"/>
              </a:rPr>
              <a:t>Grap</a:t>
            </a:r>
            <a:endParaRPr lang="th-TH" sz="2000" dirty="0">
              <a:solidFill>
                <a:schemeClr val="bg2">
                  <a:lumMod val="50000"/>
                </a:schemeClr>
              </a:solidFill>
              <a:cs typeface="Bangna New" panose="02000506000000020004" pitchFamily="2" charset="0"/>
            </a:endParaRPr>
          </a:p>
        </p:txBody>
      </p:sp>
      <p:cxnSp>
        <p:nvCxnSpPr>
          <p:cNvPr id="51" name="ลูกศรเชื่อมต่อแบบตรง 95"/>
          <p:cNvCxnSpPr/>
          <p:nvPr/>
        </p:nvCxnSpPr>
        <p:spPr>
          <a:xfrm flipH="1">
            <a:off x="9738039" y="4576591"/>
            <a:ext cx="950415" cy="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ลูกศรเชื่อมต่อแบบตรง 97"/>
          <p:cNvCxnSpPr>
            <a:endCxn id="45" idx="3"/>
          </p:cNvCxnSpPr>
          <p:nvPr/>
        </p:nvCxnSpPr>
        <p:spPr>
          <a:xfrm flipH="1">
            <a:off x="7655075" y="4576912"/>
            <a:ext cx="857035" cy="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93" y="3696881"/>
            <a:ext cx="1447800" cy="1447800"/>
          </a:xfrm>
          <a:prstGeom prst="rect">
            <a:avLst/>
          </a:prstGeom>
        </p:spPr>
      </p:pic>
      <p:pic>
        <p:nvPicPr>
          <p:cNvPr id="54" name="รูปภาพ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115" y="4815566"/>
            <a:ext cx="689555" cy="559306"/>
          </a:xfrm>
          <a:prstGeom prst="rect">
            <a:avLst/>
          </a:prstGeom>
        </p:spPr>
      </p:pic>
      <p:pic>
        <p:nvPicPr>
          <p:cNvPr id="55" name="รูปภาพ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86" y="5095219"/>
            <a:ext cx="689555" cy="5593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00" y="3746676"/>
            <a:ext cx="1096539" cy="27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94" y="4207933"/>
            <a:ext cx="1715240" cy="1046296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0" y="0"/>
            <a:ext cx="12192000" cy="1281953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ามเหลี่ยมมุมฉาก 7"/>
          <p:cNvSpPr/>
          <p:nvPr/>
        </p:nvSpPr>
        <p:spPr>
          <a:xfrm rot="17299399" flipH="1" flipV="1">
            <a:off x="2184165" y="-492338"/>
            <a:ext cx="1136850" cy="3520895"/>
          </a:xfrm>
          <a:prstGeom prst="rtTriangle">
            <a:avLst/>
          </a:prstGeom>
          <a:solidFill>
            <a:srgbClr val="EF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ามเหลี่ยมมุมฉาก 4"/>
          <p:cNvSpPr/>
          <p:nvPr/>
        </p:nvSpPr>
        <p:spPr>
          <a:xfrm rot="5959769" flipV="1">
            <a:off x="158090" y="-138971"/>
            <a:ext cx="946600" cy="1446516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มุมฉาก 16"/>
          <p:cNvSpPr/>
          <p:nvPr/>
        </p:nvSpPr>
        <p:spPr>
          <a:xfrm rot="9421617" flipV="1">
            <a:off x="-178439" y="271648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ามเหลี่ยมหน้าจั่ว 14"/>
          <p:cNvSpPr/>
          <p:nvPr/>
        </p:nvSpPr>
        <p:spPr>
          <a:xfrm flipV="1">
            <a:off x="-1" y="-1292"/>
            <a:ext cx="2799641" cy="232940"/>
          </a:xfrm>
          <a:prstGeom prst="triangle">
            <a:avLst/>
          </a:prstGeom>
          <a:solidFill>
            <a:srgbClr val="E75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ามเหลี่ยมมุมฉาก 15"/>
          <p:cNvSpPr/>
          <p:nvPr/>
        </p:nvSpPr>
        <p:spPr>
          <a:xfrm rot="7828806" flipV="1">
            <a:off x="-489861" y="225932"/>
            <a:ext cx="976915" cy="830088"/>
          </a:xfrm>
          <a:prstGeom prst="rtTriangle">
            <a:avLst/>
          </a:prstGeom>
          <a:solidFill>
            <a:srgbClr val="DD3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ามเหลี่ยมหน้าจั่ว 8"/>
          <p:cNvSpPr/>
          <p:nvPr/>
        </p:nvSpPr>
        <p:spPr>
          <a:xfrm>
            <a:off x="-14687" y="225552"/>
            <a:ext cx="2814328" cy="1042757"/>
          </a:xfrm>
          <a:prstGeom prst="triangle">
            <a:avLst>
              <a:gd name="adj" fmla="val 50570"/>
            </a:avLst>
          </a:prstGeom>
          <a:solidFill>
            <a:srgbClr val="B93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  <a:solidFill>
            <a:srgbClr val="FCD2E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7454321" y="317810"/>
            <a:ext cx="448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latin typeface="Bangna New" panose="02000506000000020004" pitchFamily="2" charset="0"/>
                <a:cs typeface="Bangna New" panose="02000506000000020004" pitchFamily="2" charset="0"/>
              </a:rPr>
              <a:t>รายละเอียดทฤษฎีที่ใช้</a:t>
            </a:r>
            <a:endParaRPr lang="th-TH" sz="3600" dirty="0">
              <a:solidFill>
                <a:schemeClr val="tx1">
                  <a:lumMod val="85000"/>
                  <a:lumOff val="15000"/>
                </a:schemeClr>
              </a:solidFill>
              <a:latin typeface="Bangna New" panose="02000506000000020004" pitchFamily="2" charset="0"/>
              <a:cs typeface="Bangna New" panose="02000506000000020004" pitchFamily="2" charset="0"/>
            </a:endParaRP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92" y="2356543"/>
            <a:ext cx="1758334" cy="800345"/>
          </a:xfrm>
          <a:prstGeom prst="rect">
            <a:avLst/>
          </a:prstGeom>
        </p:spPr>
      </p:pic>
      <p:pic>
        <p:nvPicPr>
          <p:cNvPr id="24" name="รูปภาพ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0" y="2426959"/>
            <a:ext cx="2116276" cy="659515"/>
          </a:xfrm>
          <a:prstGeom prst="rect">
            <a:avLst/>
          </a:prstGeom>
        </p:spPr>
      </p:pic>
      <p:pic>
        <p:nvPicPr>
          <p:cNvPr id="30" name="รูปภาพ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54" y="2109044"/>
            <a:ext cx="1295346" cy="1295346"/>
          </a:xfrm>
          <a:prstGeom prst="rect">
            <a:avLst/>
          </a:prstGeom>
        </p:spPr>
      </p:pic>
      <p:cxnSp>
        <p:nvCxnSpPr>
          <p:cNvPr id="38" name="ลูกศรเชื่อมต่อแบบตรง 37"/>
          <p:cNvCxnSpPr>
            <a:stCxn id="24" idx="3"/>
            <a:endCxn id="30" idx="1"/>
          </p:cNvCxnSpPr>
          <p:nvPr/>
        </p:nvCxnSpPr>
        <p:spPr>
          <a:xfrm>
            <a:off x="2725776" y="2756717"/>
            <a:ext cx="901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กล่องข้อความ 41"/>
          <p:cNvSpPr txBox="1"/>
          <p:nvPr/>
        </p:nvSpPr>
        <p:spPr>
          <a:xfrm>
            <a:off x="2867834" y="2440829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cs typeface="Bangna New" panose="02000506000000020004" pitchFamily="2" charset="0"/>
              </a:rPr>
              <a:t>SNMP</a:t>
            </a:r>
            <a:endParaRPr lang="th-TH" sz="1400" dirty="0">
              <a:solidFill>
                <a:schemeClr val="bg2">
                  <a:lumMod val="50000"/>
                </a:schemeClr>
              </a:solidFill>
              <a:cs typeface="Bangna New" panose="02000506000000020004" pitchFamily="2" charset="0"/>
            </a:endParaRPr>
          </a:p>
        </p:txBody>
      </p:sp>
      <p:pic>
        <p:nvPicPr>
          <p:cNvPr id="50" name="รูปภาพ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40" y="1371516"/>
            <a:ext cx="2444903" cy="2185596"/>
          </a:xfrm>
          <a:prstGeom prst="rect">
            <a:avLst/>
          </a:prstGeom>
        </p:spPr>
      </p:pic>
      <p:cxnSp>
        <p:nvCxnSpPr>
          <p:cNvPr id="53" name="ลูกศรเชื่อมต่อแบบตรง 52"/>
          <p:cNvCxnSpPr>
            <a:stCxn id="30" idx="3"/>
            <a:endCxn id="10" idx="1"/>
          </p:cNvCxnSpPr>
          <p:nvPr/>
        </p:nvCxnSpPr>
        <p:spPr>
          <a:xfrm flipV="1">
            <a:off x="4922800" y="2756716"/>
            <a:ext cx="813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กล่องข้อความ 55"/>
          <p:cNvSpPr txBox="1"/>
          <p:nvPr/>
        </p:nvSpPr>
        <p:spPr>
          <a:xfrm>
            <a:off x="4983980" y="2429853"/>
            <a:ext cx="110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cs typeface="Bangna New" panose="02000506000000020004" pitchFamily="2" charset="0"/>
              </a:rPr>
              <a:t>Object</a:t>
            </a:r>
            <a:endParaRPr lang="th-TH" sz="1400" dirty="0">
              <a:solidFill>
                <a:schemeClr val="bg2">
                  <a:lumMod val="50000"/>
                </a:schemeClr>
              </a:solidFill>
              <a:cs typeface="Bangna New" panose="02000506000000020004" pitchFamily="2" charset="0"/>
            </a:endParaRPr>
          </a:p>
        </p:txBody>
      </p:sp>
      <p:pic>
        <p:nvPicPr>
          <p:cNvPr id="68" name="รูปภาพ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40" y="3733699"/>
            <a:ext cx="3600223" cy="2340145"/>
          </a:xfrm>
          <a:prstGeom prst="rect">
            <a:avLst/>
          </a:prstGeom>
        </p:spPr>
      </p:pic>
      <p:pic>
        <p:nvPicPr>
          <p:cNvPr id="67" name="รูปภาพ 66" descr="การคลิปหน้าจอ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652" y="2140572"/>
            <a:ext cx="1406940" cy="1232285"/>
          </a:xfrm>
          <a:prstGeom prst="rect">
            <a:avLst/>
          </a:prstGeom>
        </p:spPr>
      </p:pic>
      <p:sp>
        <p:nvSpPr>
          <p:cNvPr id="70" name="กล่องข้อความ 69"/>
          <p:cNvSpPr txBox="1"/>
          <p:nvPr/>
        </p:nvSpPr>
        <p:spPr>
          <a:xfrm>
            <a:off x="969461" y="1486693"/>
            <a:ext cx="166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ircular" panose="02000000000000000000" pitchFamily="2" charset="0"/>
                <a:cs typeface="Circular" panose="02000000000000000000" pitchFamily="2" charset="0"/>
              </a:rPr>
              <a:t>Back-end</a:t>
            </a:r>
            <a:endParaRPr lang="th-TH" sz="3200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  <p:pic>
        <p:nvPicPr>
          <p:cNvPr id="37" name="รูปภาพ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09" y="4352321"/>
            <a:ext cx="1683212" cy="766151"/>
          </a:xfrm>
          <a:prstGeom prst="rect">
            <a:avLst/>
          </a:prstGeom>
        </p:spPr>
      </p:pic>
      <p:pic>
        <p:nvPicPr>
          <p:cNvPr id="39" name="รูปภาพ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6" y="4401245"/>
            <a:ext cx="2101209" cy="654820"/>
          </a:xfrm>
          <a:prstGeom prst="rect">
            <a:avLst/>
          </a:prstGeom>
        </p:spPr>
      </p:pic>
      <p:cxnSp>
        <p:nvCxnSpPr>
          <p:cNvPr id="41" name="ลูกศรเชื่อมต่อแบบตรง 37"/>
          <p:cNvCxnSpPr>
            <a:stCxn id="39" idx="3"/>
            <a:endCxn id="7" idx="1"/>
          </p:cNvCxnSpPr>
          <p:nvPr/>
        </p:nvCxnSpPr>
        <p:spPr>
          <a:xfrm>
            <a:off x="2663125" y="4728655"/>
            <a:ext cx="649369" cy="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กล่องข้อความ 41"/>
          <p:cNvSpPr txBox="1"/>
          <p:nvPr/>
        </p:nvSpPr>
        <p:spPr>
          <a:xfrm>
            <a:off x="2633101" y="4412673"/>
            <a:ext cx="84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cs typeface="Bangna New" panose="02000506000000020004" pitchFamily="2" charset="0"/>
              </a:rPr>
              <a:t>SNMP</a:t>
            </a:r>
            <a:endParaRPr lang="th-TH" sz="1400" dirty="0">
              <a:solidFill>
                <a:schemeClr val="bg2">
                  <a:lumMod val="50000"/>
                </a:schemeClr>
              </a:solidFill>
              <a:cs typeface="Bangna New" panose="02000506000000020004" pitchFamily="2" charset="0"/>
            </a:endParaRPr>
          </a:p>
        </p:txBody>
      </p:sp>
      <p:cxnSp>
        <p:nvCxnSpPr>
          <p:cNvPr id="45" name="ลูกศรเชื่อมต่อแบบตรง 52"/>
          <p:cNvCxnSpPr>
            <a:stCxn id="7" idx="3"/>
            <a:endCxn id="37" idx="1"/>
          </p:cNvCxnSpPr>
          <p:nvPr/>
        </p:nvCxnSpPr>
        <p:spPr>
          <a:xfrm>
            <a:off x="5027734" y="4731081"/>
            <a:ext cx="743375" cy="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กล่องข้อความ 55"/>
          <p:cNvSpPr txBox="1"/>
          <p:nvPr/>
        </p:nvSpPr>
        <p:spPr>
          <a:xfrm>
            <a:off x="5044451" y="4334281"/>
            <a:ext cx="1051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cs typeface="Bangna New" panose="02000506000000020004" pitchFamily="2" charset="0"/>
              </a:rPr>
              <a:t>Object</a:t>
            </a:r>
            <a:endParaRPr lang="th-TH" sz="1400" dirty="0">
              <a:solidFill>
                <a:schemeClr val="bg2">
                  <a:lumMod val="50000"/>
                </a:schemeClr>
              </a:solidFill>
              <a:cs typeface="Bangna New" panose="02000506000000020004" pitchFamily="2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36" y="3557112"/>
            <a:ext cx="1622098" cy="81104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154" y="1869803"/>
            <a:ext cx="975026" cy="526514"/>
          </a:xfrm>
          <a:prstGeom prst="rect">
            <a:avLst/>
          </a:prstGeom>
        </p:spPr>
      </p:pic>
      <p:sp>
        <p:nvSpPr>
          <p:cNvPr id="73" name="กล่องข้อความ 69"/>
          <p:cNvSpPr txBox="1"/>
          <p:nvPr/>
        </p:nvSpPr>
        <p:spPr>
          <a:xfrm>
            <a:off x="10305488" y="1710539"/>
            <a:ext cx="166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ircular" panose="02000000000000000000" pitchFamily="2" charset="0"/>
                <a:cs typeface="Circular" panose="02000000000000000000" pitchFamily="2" charset="0"/>
              </a:rPr>
              <a:t>Mib</a:t>
            </a:r>
            <a:r>
              <a:rPr lang="en-US" dirty="0" smtClean="0">
                <a:latin typeface="Circular" panose="02000000000000000000" pitchFamily="2" charset="0"/>
                <a:cs typeface="Circular" panose="02000000000000000000" pitchFamily="2" charset="0"/>
              </a:rPr>
              <a:t> browser</a:t>
            </a:r>
            <a:endParaRPr lang="th-TH" dirty="0">
              <a:latin typeface="Circular" panose="02000000000000000000" pitchFamily="2" charset="0"/>
              <a:cs typeface="Circ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601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Angsana New</vt:lpstr>
      <vt:lpstr>Arial</vt:lpstr>
      <vt:lpstr>Bangna New</vt:lpstr>
      <vt:lpstr>Calibri</vt:lpstr>
      <vt:lpstr>Calibri Light</vt:lpstr>
      <vt:lpstr>Circular</vt:lpstr>
      <vt:lpstr>Cordia New</vt:lpstr>
      <vt:lpstr>Times New Roman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BBB</dc:creator>
  <cp:lastModifiedBy>Windows User</cp:lastModifiedBy>
  <cp:revision>403</cp:revision>
  <dcterms:created xsi:type="dcterms:W3CDTF">2016-08-09T05:23:52Z</dcterms:created>
  <dcterms:modified xsi:type="dcterms:W3CDTF">2017-05-26T10:09:53Z</dcterms:modified>
</cp:coreProperties>
</file>