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8" r:id="rId2"/>
    <p:sldId id="299" r:id="rId3"/>
    <p:sldId id="302" r:id="rId4"/>
    <p:sldId id="300" r:id="rId5"/>
    <p:sldId id="301" r:id="rId6"/>
    <p:sldId id="303" r:id="rId7"/>
    <p:sldId id="404" r:id="rId8"/>
    <p:sldId id="381" r:id="rId9"/>
    <p:sldId id="407" r:id="rId10"/>
    <p:sldId id="316" r:id="rId11"/>
    <p:sldId id="406" r:id="rId12"/>
    <p:sldId id="384" r:id="rId13"/>
    <p:sldId id="396" r:id="rId14"/>
    <p:sldId id="322" r:id="rId15"/>
    <p:sldId id="315" r:id="rId16"/>
    <p:sldId id="409" r:id="rId17"/>
    <p:sldId id="309" r:id="rId18"/>
    <p:sldId id="318" r:id="rId19"/>
    <p:sldId id="334" r:id="rId20"/>
    <p:sldId id="336" r:id="rId21"/>
    <p:sldId id="337" r:id="rId22"/>
    <p:sldId id="408" r:id="rId23"/>
    <p:sldId id="411" r:id="rId24"/>
    <p:sldId id="410" r:id="rId25"/>
    <p:sldId id="34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762"/>
  </p:normalViewPr>
  <p:slideViewPr>
    <p:cSldViewPr>
      <p:cViewPr varScale="1">
        <p:scale>
          <a:sx n="161" d="100"/>
          <a:sy n="161" d="100"/>
        </p:scale>
        <p:origin x="13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CEB55-2FC9-874C-8F78-52C8E0400F24}" type="doc">
      <dgm:prSet loTypeId="urn:microsoft.com/office/officeart/2005/8/layout/hList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05794F-A2B3-C940-8786-EF57EC0926EC}">
      <dgm:prSet phldrT="[Text]"/>
      <dgm:spPr>
        <a:noFill/>
        <a:ln w="22225">
          <a:noFill/>
        </a:ln>
        <a:effectLst/>
      </dgm:spPr>
      <dgm:t>
        <a:bodyPr/>
        <a:lstStyle/>
        <a:p>
          <a:endParaRPr lang="en-US" b="0" cap="none" spc="0" dirty="0">
            <a:ln w="0"/>
            <a:solidFill>
              <a:schemeClr val="tx1"/>
            </a:solidFill>
            <a:effectLst/>
          </a:endParaRPr>
        </a:p>
        <a:p>
          <a:r>
            <a:rPr lang="en-US" b="0" cap="none" spc="0" dirty="0">
              <a:ln w="0"/>
              <a:solidFill>
                <a:schemeClr val="tx1"/>
              </a:solidFill>
              <a:effectLst/>
            </a:rPr>
            <a:t>Provider can reach a correct diagnosis</a:t>
          </a:r>
        </a:p>
      </dgm:t>
    </dgm:pt>
    <dgm:pt modelId="{A5CBCD24-F6D6-564A-9E84-A77FBEAF2D3E}" type="parTrans" cxnId="{6FE4A68B-EA96-0A42-B69B-C2754EC4012D}">
      <dgm:prSet/>
      <dgm:spPr/>
      <dgm:t>
        <a:bodyPr/>
        <a:lstStyle/>
        <a:p>
          <a:endParaRPr lang="en-US">
            <a:effectLst/>
          </a:endParaRPr>
        </a:p>
      </dgm:t>
    </dgm:pt>
    <dgm:pt modelId="{E2F0F033-BDE0-B044-8832-EB166EAD3C7A}" type="sibTrans" cxnId="{6FE4A68B-EA96-0A42-B69B-C2754EC4012D}">
      <dgm:prSet/>
      <dgm:spPr/>
      <dgm:t>
        <a:bodyPr/>
        <a:lstStyle/>
        <a:p>
          <a:endParaRPr lang="en-US">
            <a:effectLst/>
          </a:endParaRPr>
        </a:p>
      </dgm:t>
    </dgm:pt>
    <dgm:pt modelId="{E300CB6C-7203-8648-9271-021B915CBC3F}">
      <dgm:prSet phldrT="[Text]"/>
      <dgm:spPr>
        <a:noFill/>
        <a:ln w="22225">
          <a:noFill/>
        </a:ln>
        <a:effectLst/>
      </dgm:spPr>
      <dgm:t>
        <a:bodyPr/>
        <a:lstStyle/>
        <a:p>
          <a:endParaRPr lang="en-US" b="0" cap="none" spc="0" dirty="0">
            <a:ln w="0"/>
            <a:solidFill>
              <a:schemeClr val="tx1"/>
            </a:solidFill>
            <a:effectLst/>
          </a:endParaRPr>
        </a:p>
        <a:p>
          <a:r>
            <a:rPr lang="en-US" b="0" cap="none" spc="0" dirty="0">
              <a:ln w="0"/>
              <a:solidFill>
                <a:schemeClr val="tx1"/>
              </a:solidFill>
              <a:effectLst/>
            </a:rPr>
            <a:t>Provider offers    correct management</a:t>
          </a:r>
        </a:p>
      </dgm:t>
    </dgm:pt>
    <dgm:pt modelId="{094E1CC5-5C28-1049-BECA-24C72D9F7C55}" type="parTrans" cxnId="{ACD35D07-F1BE-4145-8D95-A9E57FFE9148}">
      <dgm:prSet/>
      <dgm:spPr/>
      <dgm:t>
        <a:bodyPr/>
        <a:lstStyle/>
        <a:p>
          <a:endParaRPr lang="en-US">
            <a:effectLst/>
          </a:endParaRPr>
        </a:p>
      </dgm:t>
    </dgm:pt>
    <dgm:pt modelId="{60D2AD8F-7022-CA46-8987-459F1EE8E1EE}" type="sibTrans" cxnId="{ACD35D07-F1BE-4145-8D95-A9E57FFE9148}">
      <dgm:prSet/>
      <dgm:spPr/>
      <dgm:t>
        <a:bodyPr/>
        <a:lstStyle/>
        <a:p>
          <a:endParaRPr lang="en-US">
            <a:effectLst/>
          </a:endParaRPr>
        </a:p>
      </dgm:t>
    </dgm:pt>
    <dgm:pt modelId="{FF4A046E-CB98-3440-9107-8A57D7FF3FC5}">
      <dgm:prSet phldrT="[Text]"/>
      <dgm:spPr>
        <a:noFill/>
        <a:ln w="22225">
          <a:noFill/>
        </a:ln>
        <a:effectLst/>
      </dgm:spPr>
      <dgm:t>
        <a:bodyPr/>
        <a:lstStyle/>
        <a:p>
          <a:endParaRPr lang="en-US" b="0" cap="none" spc="0" dirty="0">
            <a:ln w="0"/>
            <a:solidFill>
              <a:schemeClr val="tx1"/>
            </a:solidFill>
            <a:effectLst/>
          </a:endParaRPr>
        </a:p>
        <a:p>
          <a:r>
            <a:rPr lang="en-US" b="0" cap="none" spc="0" dirty="0">
              <a:ln w="0"/>
              <a:solidFill>
                <a:schemeClr val="tx1"/>
              </a:solidFill>
              <a:effectLst/>
            </a:rPr>
            <a:t>Provider avoids unnecessary treatment</a:t>
          </a:r>
        </a:p>
      </dgm:t>
    </dgm:pt>
    <dgm:pt modelId="{A7ACC4DB-A657-5949-8468-027DE1BC96A6}" type="parTrans" cxnId="{88D86F0A-BB1A-674B-AD99-AAF1C3627AF8}">
      <dgm:prSet/>
      <dgm:spPr/>
      <dgm:t>
        <a:bodyPr/>
        <a:lstStyle/>
        <a:p>
          <a:endParaRPr lang="en-US">
            <a:effectLst/>
          </a:endParaRPr>
        </a:p>
      </dgm:t>
    </dgm:pt>
    <dgm:pt modelId="{CC45B603-8A78-2E41-B104-7A1774B216A9}" type="sibTrans" cxnId="{88D86F0A-BB1A-674B-AD99-AAF1C3627AF8}">
      <dgm:prSet/>
      <dgm:spPr/>
      <dgm:t>
        <a:bodyPr/>
        <a:lstStyle/>
        <a:p>
          <a:endParaRPr lang="en-US">
            <a:effectLst/>
          </a:endParaRPr>
        </a:p>
      </dgm:t>
    </dgm:pt>
    <dgm:pt modelId="{B5A75AC4-1C95-0842-B932-2B2A017B0A95}" type="pres">
      <dgm:prSet presAssocID="{433CEB55-2FC9-874C-8F78-52C8E0400F24}" presName="Name0" presStyleCnt="0">
        <dgm:presLayoutVars>
          <dgm:dir/>
          <dgm:resizeHandles val="exact"/>
        </dgm:presLayoutVars>
      </dgm:prSet>
      <dgm:spPr/>
    </dgm:pt>
    <dgm:pt modelId="{191D2606-C6A2-574E-BDDA-F60650117DFA}" type="pres">
      <dgm:prSet presAssocID="{433CEB55-2FC9-874C-8F78-52C8E0400F24}" presName="fgShape" presStyleLbl="fgShp" presStyleIdx="0" presStyleCnt="1"/>
      <dgm:spPr>
        <a:gradFill rotWithShape="0">
          <a:gsLst>
            <a:gs pos="50000">
              <a:schemeClr val="bg1"/>
            </a:gs>
            <a:gs pos="0">
              <a:srgbClr val="C00000"/>
            </a:gs>
            <a:gs pos="100000">
              <a:srgbClr val="00B050"/>
            </a:gs>
          </a:gsLst>
          <a:lin ang="10800000" scaled="0"/>
        </a:gradFill>
        <a:ln>
          <a:solidFill>
            <a:schemeClr val="tx1"/>
          </a:solidFill>
        </a:ln>
      </dgm:spPr>
    </dgm:pt>
    <dgm:pt modelId="{07193347-B5EC-014D-89C0-70F2E1B36413}" type="pres">
      <dgm:prSet presAssocID="{433CEB55-2FC9-874C-8F78-52C8E0400F24}" presName="linComp" presStyleCnt="0"/>
      <dgm:spPr/>
    </dgm:pt>
    <dgm:pt modelId="{A4A32A73-8015-4643-A9B8-1CF186813B71}" type="pres">
      <dgm:prSet presAssocID="{F305794F-A2B3-C940-8786-EF57EC0926EC}" presName="compNode" presStyleCnt="0"/>
      <dgm:spPr/>
    </dgm:pt>
    <dgm:pt modelId="{69F54F6F-A618-B541-9474-EBD769027182}" type="pres">
      <dgm:prSet presAssocID="{F305794F-A2B3-C940-8786-EF57EC0926EC}" presName="bkgdShape" presStyleLbl="node1" presStyleIdx="0" presStyleCnt="3" custLinFactNeighborY="-1285"/>
      <dgm:spPr/>
    </dgm:pt>
    <dgm:pt modelId="{86A556D4-0F57-4A46-BB5D-3B64326F441A}" type="pres">
      <dgm:prSet presAssocID="{F305794F-A2B3-C940-8786-EF57EC0926EC}" presName="nodeTx" presStyleLbl="node1" presStyleIdx="0" presStyleCnt="3">
        <dgm:presLayoutVars>
          <dgm:bulletEnabled val="1"/>
        </dgm:presLayoutVars>
      </dgm:prSet>
      <dgm:spPr/>
    </dgm:pt>
    <dgm:pt modelId="{24C21A76-5808-DE4D-9E35-61E9B400F906}" type="pres">
      <dgm:prSet presAssocID="{F305794F-A2B3-C940-8786-EF57EC0926EC}" presName="invisiNode" presStyleLbl="node1" presStyleIdx="0" presStyleCnt="3"/>
      <dgm:spPr/>
    </dgm:pt>
    <dgm:pt modelId="{E00AA9E8-752C-F743-BBDF-051E659DB0E2}" type="pres">
      <dgm:prSet presAssocID="{F305794F-A2B3-C940-8786-EF57EC0926EC}" presName="imagNode" presStyleLbl="fgImgPlace1" presStyleIdx="0" presStyleCnt="3" custScaleX="136716" custScaleY="136716" custLinFactNeighborX="2166" custLinFactNeighborY="6498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00B050"/>
          </a:solidFill>
        </a:ln>
      </dgm:spPr>
    </dgm:pt>
    <dgm:pt modelId="{72C4A461-BA41-BE48-ACDE-D7056A5C478E}" type="pres">
      <dgm:prSet presAssocID="{E2F0F033-BDE0-B044-8832-EB166EAD3C7A}" presName="sibTrans" presStyleLbl="sibTrans2D1" presStyleIdx="0" presStyleCnt="0"/>
      <dgm:spPr/>
    </dgm:pt>
    <dgm:pt modelId="{C0A15272-C192-3E4F-9360-46C835F87D84}" type="pres">
      <dgm:prSet presAssocID="{E300CB6C-7203-8648-9271-021B915CBC3F}" presName="compNode" presStyleCnt="0"/>
      <dgm:spPr/>
    </dgm:pt>
    <dgm:pt modelId="{7410446B-F743-8A46-BDDD-B718F8CE0AB4}" type="pres">
      <dgm:prSet presAssocID="{E300CB6C-7203-8648-9271-021B915CBC3F}" presName="bkgdShape" presStyleLbl="node1" presStyleIdx="1" presStyleCnt="3" custLinFactNeighborX="10" custLinFactNeighborY="-3293"/>
      <dgm:spPr/>
    </dgm:pt>
    <dgm:pt modelId="{8739DEF2-03D9-CC43-8C82-B2CC510256AD}" type="pres">
      <dgm:prSet presAssocID="{E300CB6C-7203-8648-9271-021B915CBC3F}" presName="nodeTx" presStyleLbl="node1" presStyleIdx="1" presStyleCnt="3">
        <dgm:presLayoutVars>
          <dgm:bulletEnabled val="1"/>
        </dgm:presLayoutVars>
      </dgm:prSet>
      <dgm:spPr/>
    </dgm:pt>
    <dgm:pt modelId="{1B65FF49-44C2-9541-AF8A-BEF5D8A38540}" type="pres">
      <dgm:prSet presAssocID="{E300CB6C-7203-8648-9271-021B915CBC3F}" presName="invisiNode" presStyleLbl="node1" presStyleIdx="1" presStyleCnt="3"/>
      <dgm:spPr/>
    </dgm:pt>
    <dgm:pt modelId="{537CE65A-69BE-2F4C-B22B-0877C80CF523}" type="pres">
      <dgm:prSet presAssocID="{E300CB6C-7203-8648-9271-021B915CBC3F}" presName="imagNode" presStyleLbl="fgImgPlace1" presStyleIdx="1" presStyleCnt="3" custScaleX="138267" custScaleY="138267" custLinFactNeighborY="5415"/>
      <dgm:spPr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00B050"/>
          </a:solidFill>
        </a:ln>
      </dgm:spPr>
    </dgm:pt>
    <dgm:pt modelId="{63F0DD8C-0F97-764C-B34B-7E39D15A467C}" type="pres">
      <dgm:prSet presAssocID="{60D2AD8F-7022-CA46-8987-459F1EE8E1EE}" presName="sibTrans" presStyleLbl="sibTrans2D1" presStyleIdx="0" presStyleCnt="0"/>
      <dgm:spPr/>
    </dgm:pt>
    <dgm:pt modelId="{87C0523E-7007-214A-8C73-D458E9E98950}" type="pres">
      <dgm:prSet presAssocID="{FF4A046E-CB98-3440-9107-8A57D7FF3FC5}" presName="compNode" presStyleCnt="0"/>
      <dgm:spPr/>
    </dgm:pt>
    <dgm:pt modelId="{2EB77E07-5484-1B4C-A9A5-DB42FF5FB33D}" type="pres">
      <dgm:prSet presAssocID="{FF4A046E-CB98-3440-9107-8A57D7FF3FC5}" presName="bkgdShape" presStyleLbl="node1" presStyleIdx="2" presStyleCnt="3"/>
      <dgm:spPr/>
    </dgm:pt>
    <dgm:pt modelId="{39D5216E-E98C-004F-B39B-E92B83460AFB}" type="pres">
      <dgm:prSet presAssocID="{FF4A046E-CB98-3440-9107-8A57D7FF3FC5}" presName="nodeTx" presStyleLbl="node1" presStyleIdx="2" presStyleCnt="3">
        <dgm:presLayoutVars>
          <dgm:bulletEnabled val="1"/>
        </dgm:presLayoutVars>
      </dgm:prSet>
      <dgm:spPr/>
    </dgm:pt>
    <dgm:pt modelId="{A008AABB-F6F7-354B-B91B-96E79F753161}" type="pres">
      <dgm:prSet presAssocID="{FF4A046E-CB98-3440-9107-8A57D7FF3FC5}" presName="invisiNode" presStyleLbl="node1" presStyleIdx="2" presStyleCnt="3"/>
      <dgm:spPr/>
    </dgm:pt>
    <dgm:pt modelId="{5446B8AF-6737-3542-9D2F-BAAC42F57892}" type="pres">
      <dgm:prSet presAssocID="{FF4A046E-CB98-3440-9107-8A57D7FF3FC5}" presName="imagNode" presStyleLbl="fgImgPlace1" presStyleIdx="2" presStyleCnt="3" custScaleX="144659" custScaleY="144659" custLinFactNeighborX="5760" custLinFactNeighborY="8666"/>
      <dgm:spPr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C00000"/>
          </a:solidFill>
        </a:ln>
      </dgm:spPr>
    </dgm:pt>
  </dgm:ptLst>
  <dgm:cxnLst>
    <dgm:cxn modelId="{ACD35D07-F1BE-4145-8D95-A9E57FFE9148}" srcId="{433CEB55-2FC9-874C-8F78-52C8E0400F24}" destId="{E300CB6C-7203-8648-9271-021B915CBC3F}" srcOrd="1" destOrd="0" parTransId="{094E1CC5-5C28-1049-BECA-24C72D9F7C55}" sibTransId="{60D2AD8F-7022-CA46-8987-459F1EE8E1EE}"/>
    <dgm:cxn modelId="{88D86F0A-BB1A-674B-AD99-AAF1C3627AF8}" srcId="{433CEB55-2FC9-874C-8F78-52C8E0400F24}" destId="{FF4A046E-CB98-3440-9107-8A57D7FF3FC5}" srcOrd="2" destOrd="0" parTransId="{A7ACC4DB-A657-5949-8468-027DE1BC96A6}" sibTransId="{CC45B603-8A78-2E41-B104-7A1774B216A9}"/>
    <dgm:cxn modelId="{B761040E-4CC3-5541-9E38-414901F8255D}" type="presOf" srcId="{E300CB6C-7203-8648-9271-021B915CBC3F}" destId="{8739DEF2-03D9-CC43-8C82-B2CC510256AD}" srcOrd="1" destOrd="0" presId="urn:microsoft.com/office/officeart/2005/8/layout/hList7"/>
    <dgm:cxn modelId="{B1D6A81C-B23C-3F4B-89E3-BAF14C01605C}" type="presOf" srcId="{E2F0F033-BDE0-B044-8832-EB166EAD3C7A}" destId="{72C4A461-BA41-BE48-ACDE-D7056A5C478E}" srcOrd="0" destOrd="0" presId="urn:microsoft.com/office/officeart/2005/8/layout/hList7"/>
    <dgm:cxn modelId="{FD83D127-0622-B542-BCB3-4AEAC51AC0C6}" type="presOf" srcId="{F305794F-A2B3-C940-8786-EF57EC0926EC}" destId="{86A556D4-0F57-4A46-BB5D-3B64326F441A}" srcOrd="1" destOrd="0" presId="urn:microsoft.com/office/officeart/2005/8/layout/hList7"/>
    <dgm:cxn modelId="{F59DE54E-5F22-3E48-B261-93C27552DD29}" type="presOf" srcId="{E300CB6C-7203-8648-9271-021B915CBC3F}" destId="{7410446B-F743-8A46-BDDD-B718F8CE0AB4}" srcOrd="0" destOrd="0" presId="urn:microsoft.com/office/officeart/2005/8/layout/hList7"/>
    <dgm:cxn modelId="{AC444C74-7C70-6A42-AD9C-B8BCEA71FF5E}" type="presOf" srcId="{433CEB55-2FC9-874C-8F78-52C8E0400F24}" destId="{B5A75AC4-1C95-0842-B932-2B2A017B0A95}" srcOrd="0" destOrd="0" presId="urn:microsoft.com/office/officeart/2005/8/layout/hList7"/>
    <dgm:cxn modelId="{C490BD82-E3DA-0640-9603-14EC069196FF}" type="presOf" srcId="{F305794F-A2B3-C940-8786-EF57EC0926EC}" destId="{69F54F6F-A618-B541-9474-EBD769027182}" srcOrd="0" destOrd="0" presId="urn:microsoft.com/office/officeart/2005/8/layout/hList7"/>
    <dgm:cxn modelId="{6FE4A68B-EA96-0A42-B69B-C2754EC4012D}" srcId="{433CEB55-2FC9-874C-8F78-52C8E0400F24}" destId="{F305794F-A2B3-C940-8786-EF57EC0926EC}" srcOrd="0" destOrd="0" parTransId="{A5CBCD24-F6D6-564A-9E84-A77FBEAF2D3E}" sibTransId="{E2F0F033-BDE0-B044-8832-EB166EAD3C7A}"/>
    <dgm:cxn modelId="{B48C7CAD-7CA1-1643-86A0-4DD05162DAA3}" type="presOf" srcId="{FF4A046E-CB98-3440-9107-8A57D7FF3FC5}" destId="{2EB77E07-5484-1B4C-A9A5-DB42FF5FB33D}" srcOrd="0" destOrd="0" presId="urn:microsoft.com/office/officeart/2005/8/layout/hList7"/>
    <dgm:cxn modelId="{EA2204C9-C43A-3D46-84AC-FAFD4A788E87}" type="presOf" srcId="{60D2AD8F-7022-CA46-8987-459F1EE8E1EE}" destId="{63F0DD8C-0F97-764C-B34B-7E39D15A467C}" srcOrd="0" destOrd="0" presId="urn:microsoft.com/office/officeart/2005/8/layout/hList7"/>
    <dgm:cxn modelId="{878B3DD7-9C9D-524D-A29E-439E5C2870EA}" type="presOf" srcId="{FF4A046E-CB98-3440-9107-8A57D7FF3FC5}" destId="{39D5216E-E98C-004F-B39B-E92B83460AFB}" srcOrd="1" destOrd="0" presId="urn:microsoft.com/office/officeart/2005/8/layout/hList7"/>
    <dgm:cxn modelId="{F14DF712-520B-3D48-A24D-469865C6CF20}" type="presParOf" srcId="{B5A75AC4-1C95-0842-B932-2B2A017B0A95}" destId="{191D2606-C6A2-574E-BDDA-F60650117DFA}" srcOrd="0" destOrd="0" presId="urn:microsoft.com/office/officeart/2005/8/layout/hList7"/>
    <dgm:cxn modelId="{963AB37C-E464-0D46-AE5B-1FE986A68522}" type="presParOf" srcId="{B5A75AC4-1C95-0842-B932-2B2A017B0A95}" destId="{07193347-B5EC-014D-89C0-70F2E1B36413}" srcOrd="1" destOrd="0" presId="urn:microsoft.com/office/officeart/2005/8/layout/hList7"/>
    <dgm:cxn modelId="{A6081511-85DC-5D46-8B91-A29B83A4F6A2}" type="presParOf" srcId="{07193347-B5EC-014D-89C0-70F2E1B36413}" destId="{A4A32A73-8015-4643-A9B8-1CF186813B71}" srcOrd="0" destOrd="0" presId="urn:microsoft.com/office/officeart/2005/8/layout/hList7"/>
    <dgm:cxn modelId="{F3AC1779-8F41-5244-8261-6FDD58E16DF8}" type="presParOf" srcId="{A4A32A73-8015-4643-A9B8-1CF186813B71}" destId="{69F54F6F-A618-B541-9474-EBD769027182}" srcOrd="0" destOrd="0" presId="urn:microsoft.com/office/officeart/2005/8/layout/hList7"/>
    <dgm:cxn modelId="{30642E1A-90C1-5548-A266-77BB6C6987EC}" type="presParOf" srcId="{A4A32A73-8015-4643-A9B8-1CF186813B71}" destId="{86A556D4-0F57-4A46-BB5D-3B64326F441A}" srcOrd="1" destOrd="0" presId="urn:microsoft.com/office/officeart/2005/8/layout/hList7"/>
    <dgm:cxn modelId="{D9416F04-004B-7D48-8656-552AE9728FBB}" type="presParOf" srcId="{A4A32A73-8015-4643-A9B8-1CF186813B71}" destId="{24C21A76-5808-DE4D-9E35-61E9B400F906}" srcOrd="2" destOrd="0" presId="urn:microsoft.com/office/officeart/2005/8/layout/hList7"/>
    <dgm:cxn modelId="{69543B31-B101-3943-9E98-AC3B08FE4E31}" type="presParOf" srcId="{A4A32A73-8015-4643-A9B8-1CF186813B71}" destId="{E00AA9E8-752C-F743-BBDF-051E659DB0E2}" srcOrd="3" destOrd="0" presId="urn:microsoft.com/office/officeart/2005/8/layout/hList7"/>
    <dgm:cxn modelId="{0F98970E-E0FB-F142-A917-6A836357D2E2}" type="presParOf" srcId="{07193347-B5EC-014D-89C0-70F2E1B36413}" destId="{72C4A461-BA41-BE48-ACDE-D7056A5C478E}" srcOrd="1" destOrd="0" presId="urn:microsoft.com/office/officeart/2005/8/layout/hList7"/>
    <dgm:cxn modelId="{42F9CE11-4F1F-3D4D-A7BD-B48F9639D42F}" type="presParOf" srcId="{07193347-B5EC-014D-89C0-70F2E1B36413}" destId="{C0A15272-C192-3E4F-9360-46C835F87D84}" srcOrd="2" destOrd="0" presId="urn:microsoft.com/office/officeart/2005/8/layout/hList7"/>
    <dgm:cxn modelId="{6E120160-B431-0040-BC1B-9AD0C3134048}" type="presParOf" srcId="{C0A15272-C192-3E4F-9360-46C835F87D84}" destId="{7410446B-F743-8A46-BDDD-B718F8CE0AB4}" srcOrd="0" destOrd="0" presId="urn:microsoft.com/office/officeart/2005/8/layout/hList7"/>
    <dgm:cxn modelId="{51BED027-2A03-DC49-B4CD-7DD53A49C4BF}" type="presParOf" srcId="{C0A15272-C192-3E4F-9360-46C835F87D84}" destId="{8739DEF2-03D9-CC43-8C82-B2CC510256AD}" srcOrd="1" destOrd="0" presId="urn:microsoft.com/office/officeart/2005/8/layout/hList7"/>
    <dgm:cxn modelId="{C3934F86-E560-E646-9272-08B58F30FA8B}" type="presParOf" srcId="{C0A15272-C192-3E4F-9360-46C835F87D84}" destId="{1B65FF49-44C2-9541-AF8A-BEF5D8A38540}" srcOrd="2" destOrd="0" presId="urn:microsoft.com/office/officeart/2005/8/layout/hList7"/>
    <dgm:cxn modelId="{18F6ADED-6E13-2A4E-BDC8-840A5F24A439}" type="presParOf" srcId="{C0A15272-C192-3E4F-9360-46C835F87D84}" destId="{537CE65A-69BE-2F4C-B22B-0877C80CF523}" srcOrd="3" destOrd="0" presId="urn:microsoft.com/office/officeart/2005/8/layout/hList7"/>
    <dgm:cxn modelId="{BEB35497-2490-AC45-877D-0912B8F0B83C}" type="presParOf" srcId="{07193347-B5EC-014D-89C0-70F2E1B36413}" destId="{63F0DD8C-0F97-764C-B34B-7E39D15A467C}" srcOrd="3" destOrd="0" presId="urn:microsoft.com/office/officeart/2005/8/layout/hList7"/>
    <dgm:cxn modelId="{03F8EB67-50BF-3049-8236-3BC05881ECDE}" type="presParOf" srcId="{07193347-B5EC-014D-89C0-70F2E1B36413}" destId="{87C0523E-7007-214A-8C73-D458E9E98950}" srcOrd="4" destOrd="0" presId="urn:microsoft.com/office/officeart/2005/8/layout/hList7"/>
    <dgm:cxn modelId="{AE3FBCF9-5778-A54F-8F66-D608E8158ECF}" type="presParOf" srcId="{87C0523E-7007-214A-8C73-D458E9E98950}" destId="{2EB77E07-5484-1B4C-A9A5-DB42FF5FB33D}" srcOrd="0" destOrd="0" presId="urn:microsoft.com/office/officeart/2005/8/layout/hList7"/>
    <dgm:cxn modelId="{05B168D6-EB14-1E4B-8842-09AED6431A9E}" type="presParOf" srcId="{87C0523E-7007-214A-8C73-D458E9E98950}" destId="{39D5216E-E98C-004F-B39B-E92B83460AFB}" srcOrd="1" destOrd="0" presId="urn:microsoft.com/office/officeart/2005/8/layout/hList7"/>
    <dgm:cxn modelId="{6C5F94ED-B131-0A49-ADBE-079B9331E3FE}" type="presParOf" srcId="{87C0523E-7007-214A-8C73-D458E9E98950}" destId="{A008AABB-F6F7-354B-B91B-96E79F753161}" srcOrd="2" destOrd="0" presId="urn:microsoft.com/office/officeart/2005/8/layout/hList7"/>
    <dgm:cxn modelId="{926C35B0-2BDC-D746-BFC3-EB8CB6025455}" type="presParOf" srcId="{87C0523E-7007-214A-8C73-D458E9E98950}" destId="{5446B8AF-6737-3542-9D2F-BAAC42F5789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54F6F-A618-B541-9474-EBD769027182}">
      <dsp:nvSpPr>
        <dsp:cNvPr id="0" name=""/>
        <dsp:cNvSpPr/>
      </dsp:nvSpPr>
      <dsp:spPr>
        <a:xfrm>
          <a:off x="2303" y="0"/>
          <a:ext cx="3584376" cy="4703763"/>
        </a:xfrm>
        <a:prstGeom prst="roundRect">
          <a:avLst>
            <a:gd name="adj" fmla="val 10000"/>
          </a:avLst>
        </a:prstGeom>
        <a:noFill/>
        <a:ln w="22225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0" kern="1200" cap="none" spc="0" dirty="0">
            <a:ln w="0"/>
            <a:solidFill>
              <a:schemeClr val="tx1"/>
            </a:solidFill>
            <a:effectLst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 dirty="0">
              <a:ln w="0"/>
              <a:solidFill>
                <a:schemeClr val="tx1"/>
              </a:solidFill>
              <a:effectLst/>
            </a:rPr>
            <a:t>Provider can reach a correct diagnosis</a:t>
          </a:r>
        </a:p>
      </dsp:txBody>
      <dsp:txXfrm>
        <a:off x="2303" y="1881505"/>
        <a:ext cx="3584376" cy="1881505"/>
      </dsp:txXfrm>
    </dsp:sp>
    <dsp:sp modelId="{E00AA9E8-752C-F743-BBDF-051E659DB0E2}">
      <dsp:nvSpPr>
        <dsp:cNvPr id="0" name=""/>
        <dsp:cNvSpPr/>
      </dsp:nvSpPr>
      <dsp:spPr>
        <a:xfrm>
          <a:off x="757691" y="99118"/>
          <a:ext cx="2141455" cy="2141455"/>
        </a:xfrm>
        <a:prstGeom prst="ellipse">
          <a:avLst/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00B05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10446B-F743-8A46-BDDD-B718F8CE0AB4}">
      <dsp:nvSpPr>
        <dsp:cNvPr id="0" name=""/>
        <dsp:cNvSpPr/>
      </dsp:nvSpPr>
      <dsp:spPr>
        <a:xfrm>
          <a:off x="3694570" y="0"/>
          <a:ext cx="3584376" cy="4703763"/>
        </a:xfrm>
        <a:prstGeom prst="roundRect">
          <a:avLst>
            <a:gd name="adj" fmla="val 10000"/>
          </a:avLst>
        </a:prstGeom>
        <a:noFill/>
        <a:ln w="22225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0" kern="1200" cap="none" spc="0" dirty="0">
            <a:ln w="0"/>
            <a:solidFill>
              <a:schemeClr val="tx1"/>
            </a:solidFill>
            <a:effectLst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 dirty="0">
              <a:ln w="0"/>
              <a:solidFill>
                <a:schemeClr val="tx1"/>
              </a:solidFill>
              <a:effectLst/>
            </a:rPr>
            <a:t>Provider offers    correct management</a:t>
          </a:r>
        </a:p>
      </dsp:txBody>
      <dsp:txXfrm>
        <a:off x="3694570" y="1881505"/>
        <a:ext cx="3584376" cy="1881505"/>
      </dsp:txXfrm>
    </dsp:sp>
    <dsp:sp modelId="{537CE65A-69BE-2F4C-B22B-0877C80CF523}">
      <dsp:nvSpPr>
        <dsp:cNvPr id="0" name=""/>
        <dsp:cNvSpPr/>
      </dsp:nvSpPr>
      <dsp:spPr>
        <a:xfrm>
          <a:off x="4403525" y="76081"/>
          <a:ext cx="2165749" cy="2165749"/>
        </a:xfrm>
        <a:prstGeom prst="ellipse">
          <a:avLst/>
        </a:prstGeom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00B05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77E07-5484-1B4C-A9A5-DB42FF5FB33D}">
      <dsp:nvSpPr>
        <dsp:cNvPr id="0" name=""/>
        <dsp:cNvSpPr/>
      </dsp:nvSpPr>
      <dsp:spPr>
        <a:xfrm>
          <a:off x="7386119" y="33766"/>
          <a:ext cx="3584376" cy="4703763"/>
        </a:xfrm>
        <a:prstGeom prst="roundRect">
          <a:avLst>
            <a:gd name="adj" fmla="val 10000"/>
          </a:avLst>
        </a:prstGeom>
        <a:noFill/>
        <a:ln w="22225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0" kern="1200" cap="none" spc="0" dirty="0">
            <a:ln w="0"/>
            <a:solidFill>
              <a:schemeClr val="tx1"/>
            </a:solidFill>
            <a:effectLst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 dirty="0">
              <a:ln w="0"/>
              <a:solidFill>
                <a:schemeClr val="tx1"/>
              </a:solidFill>
              <a:effectLst/>
            </a:rPr>
            <a:t>Provider avoids unnecessary treatment</a:t>
          </a:r>
        </a:p>
      </dsp:txBody>
      <dsp:txXfrm>
        <a:off x="7386119" y="1915271"/>
        <a:ext cx="3584376" cy="1881505"/>
      </dsp:txXfrm>
    </dsp:sp>
    <dsp:sp modelId="{5446B8AF-6737-3542-9D2F-BAAC42F57892}">
      <dsp:nvSpPr>
        <dsp:cNvPr id="0" name=""/>
        <dsp:cNvSpPr/>
      </dsp:nvSpPr>
      <dsp:spPr>
        <a:xfrm>
          <a:off x="8135594" y="101973"/>
          <a:ext cx="2265870" cy="2265870"/>
        </a:xfrm>
        <a:prstGeom prst="ellipse">
          <a:avLst/>
        </a:prstGeom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C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1D2606-C6A2-574E-BDDA-F60650117DFA}">
      <dsp:nvSpPr>
        <dsp:cNvPr id="0" name=""/>
        <dsp:cNvSpPr/>
      </dsp:nvSpPr>
      <dsp:spPr>
        <a:xfrm>
          <a:off x="438912" y="3763010"/>
          <a:ext cx="10094976" cy="705564"/>
        </a:xfrm>
        <a:prstGeom prst="leftRightArrow">
          <a:avLst/>
        </a:prstGeom>
        <a:gradFill rotWithShape="0">
          <a:gsLst>
            <a:gs pos="50000">
              <a:schemeClr val="bg1"/>
            </a:gs>
            <a:gs pos="0">
              <a:srgbClr val="C00000"/>
            </a:gs>
            <a:gs pos="100000">
              <a:srgbClr val="00B050"/>
            </a:gs>
          </a:gsLst>
          <a:lin ang="108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1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A45A-5439-9043-AB67-CC6F360403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A45A-5439-9043-AB67-CC6F360403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6630C5E9-B44B-E541-9C96-58C780E2700B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17388B1-403B-714C-A630-8D16197D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B932330B-85DB-2945-8BBB-36433FD0B9FB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F78F74C-C529-C847-8F04-DCC0D4A5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1E936836-4BD4-6D4C-BE1F-C28FD1AD111F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8B31B0F-B8E5-9D4A-966C-E2B7286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8E0686B-946B-AF46-AF60-C1A18FFEDB0A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9AB1253-5B4E-1C41-B018-ADD0B4FF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200511" y="116137"/>
            <a:ext cx="7858140" cy="6231931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>
            <a:outerShdw blurRad="50800" dist="50800" dir="27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910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91070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515676"/>
          </a:xfrm>
        </p:spPr>
        <p:txBody>
          <a:bodyPr anchor="t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278" y="258554"/>
            <a:ext cx="7312032" cy="5921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43125"/>
            <a:ext cx="3200400" cy="4162079"/>
          </a:xfrm>
        </p:spPr>
        <p:txBody>
          <a:bodyPr lIns="91440" rIns="91440"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3192088" cy="365125"/>
          </a:xfrm>
        </p:spPr>
        <p:txBody>
          <a:bodyPr/>
          <a:lstStyle>
            <a:lvl1pPr algn="l">
              <a:defRPr/>
            </a:lvl1pPr>
          </a:lstStyle>
          <a:p>
            <a:fld id="{77D213BD-39DB-9243-A6E0-093589D3B12F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6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049F-3F21-7946-8F11-196ECA5684F2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Estonia: Changing Primary Provider Behavior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  <p:sldLayoutId id="2147483657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daniels@worldbank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know about changing provider behavior in primary health care?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Presented by Benjamin Daniels</a:t>
            </a:r>
            <a:endParaRPr lang="en-US" dirty="0"/>
          </a:p>
          <a:p>
            <a:r>
              <a:rPr lang="es-CO" dirty="0">
                <a:hlinkClick r:id="rId2"/>
              </a:rPr>
              <a:t>bdaniels@worldbank.org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2357" y="-5316"/>
            <a:ext cx="4399643" cy="1742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Quality is multi-dimensional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" b="2932"/>
          <a:stretch/>
        </p:blipFill>
        <p:spPr>
          <a:xfrm>
            <a:off x="609600" y="1810020"/>
            <a:ext cx="10972800" cy="428412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EE20-3B93-9543-8AC4-8D2D0FABB7DE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6513" y="1799772"/>
            <a:ext cx="893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cross-country study, we found that the same providers’ quality depended on the disease: Nairobi providers outperformed others in three cases but were the worst in the fourth.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3378200"/>
            <a:ext cx="0" cy="142240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7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1669-52DB-944E-A2A1-79EF601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Medical qualifications don’t equal medical knowledge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9578F5-6655-1845-BAF7-DA61A08B6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450" y="355600"/>
            <a:ext cx="6438900" cy="5727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95503-A604-3644-9A55-86C9F77B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200400"/>
            <a:ext cx="3200400" cy="3521076"/>
          </a:xfrm>
        </p:spPr>
        <p:txBody>
          <a:bodyPr>
            <a:normAutofit/>
          </a:bodyPr>
          <a:lstStyle/>
          <a:p>
            <a:r>
              <a:rPr lang="en-US" sz="2000" dirty="0"/>
              <a:t>There is </a:t>
            </a:r>
            <a:r>
              <a:rPr lang="en-US" sz="2000" i="1" dirty="0"/>
              <a:t>wide variation </a:t>
            </a:r>
            <a:r>
              <a:rPr lang="en-US" sz="2000" dirty="0"/>
              <a:t>in every group in every country, as well as across groups</a:t>
            </a:r>
          </a:p>
          <a:p>
            <a:r>
              <a:rPr lang="en-US" sz="2000" dirty="0"/>
              <a:t>In African settings, the top 25% of </a:t>
            </a:r>
            <a:r>
              <a:rPr lang="en-US" sz="2000" i="1" dirty="0"/>
              <a:t>nurses</a:t>
            </a:r>
            <a:r>
              <a:rPr lang="en-US" sz="2000" dirty="0"/>
              <a:t> are more knowledgeable than the bottom 25% of doctors.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40C5-3CF6-8C46-8267-055A0F4F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8DF-5769-BA4A-8F1D-EBF906810DA7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3676-7867-3642-AF1E-7567E48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4897-CCDF-F747-8822-7479307C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8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1669-52DB-944E-A2A1-79EF601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large “know-do gaps” exist between what medical providers know and what they do in real practice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FBCC73-A4E0-B447-82EE-3655D146A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888" y="561529"/>
            <a:ext cx="7312025" cy="531584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40C5-3CF6-8C46-8267-055A0F4F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A5A-F26A-0E43-A6E6-FE482F5E81AC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3676-7867-3642-AF1E-7567E48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4897-CCDF-F747-8822-7479307C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E624-8239-9C43-B5F1-291B0BB4130D}"/>
              </a:ext>
            </a:extLst>
          </p:cNvPr>
          <p:cNvCxnSpPr>
            <a:cxnSpLocks/>
          </p:cNvCxnSpPr>
          <p:nvPr/>
        </p:nvCxnSpPr>
        <p:spPr>
          <a:xfrm>
            <a:off x="5774265" y="1024466"/>
            <a:ext cx="0" cy="2370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651BF-AE65-D54E-A20D-C42307C83A5E}"/>
              </a:ext>
            </a:extLst>
          </p:cNvPr>
          <p:cNvCxnSpPr>
            <a:cxnSpLocks/>
          </p:cNvCxnSpPr>
          <p:nvPr/>
        </p:nvCxnSpPr>
        <p:spPr>
          <a:xfrm>
            <a:off x="8356598" y="1117600"/>
            <a:ext cx="0" cy="1752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CE038-DA21-A944-93DB-AFB2F4F6EF92}"/>
              </a:ext>
            </a:extLst>
          </p:cNvPr>
          <p:cNvCxnSpPr>
            <a:cxnSpLocks/>
          </p:cNvCxnSpPr>
          <p:nvPr/>
        </p:nvCxnSpPr>
        <p:spPr>
          <a:xfrm>
            <a:off x="10151531" y="1312334"/>
            <a:ext cx="0" cy="2421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6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903087-A35D-455D-8BAF-D6AC611C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standardized patients, effort predicts quality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BC92CC-AF26-41FD-A1BE-F121D550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775" y="1849779"/>
            <a:ext cx="7312025" cy="439658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C23DB2-95AC-49C5-A1AD-3E1C8CFE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standardized patients data, we see that providers who follow appropriate diagnostic checklists also get the cases right more often.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986FB-BD3F-474C-8723-B1BA1753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3549-939B-1E4C-8659-96530C8247A9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8C7D0-5653-4F8C-8088-6A04F198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22410-B034-4212-A1E6-4E5256AC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4CB7E-BDD6-4EBD-83AD-61C1100E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7292"/>
            <a:ext cx="4843167" cy="1274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6118C-634E-4AFF-8052-75E168935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699" y="1407172"/>
            <a:ext cx="3012280" cy="3651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86E6E-9B8D-493C-B337-ED4EF3FB5807}"/>
              </a:ext>
            </a:extLst>
          </p:cNvPr>
          <p:cNvCxnSpPr>
            <a:cxnSpLocks/>
          </p:cNvCxnSpPr>
          <p:nvPr/>
        </p:nvCxnSpPr>
        <p:spPr>
          <a:xfrm flipV="1">
            <a:off x="5316132" y="2584349"/>
            <a:ext cx="2204856" cy="2927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53EB5F9-BF1B-4B4C-B6C1-F35BA6E98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899" y="2584349"/>
            <a:ext cx="2881825" cy="584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EEA020-7C23-4D00-A430-F7BED0FEF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810" y="4786801"/>
            <a:ext cx="3051480" cy="523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73656-73C8-4CB9-BE83-31EED22536F6}"/>
              </a:ext>
            </a:extLst>
          </p:cNvPr>
          <p:cNvSpPr txBox="1"/>
          <p:nvPr/>
        </p:nvSpPr>
        <p:spPr>
          <a:xfrm>
            <a:off x="8199966" y="2668811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+25% checklist</a:t>
            </a:r>
          </a:p>
          <a:p>
            <a:r>
              <a:rPr lang="en-US" sz="1400" dirty="0"/>
              <a:t>= +35% correct treatment</a:t>
            </a:r>
          </a:p>
        </p:txBody>
      </p:sp>
    </p:spTree>
    <p:extLst>
      <p:ext uri="{BB962C8B-B14F-4D97-AF65-F5344CB8AC3E}">
        <p14:creationId xmlns:p14="http://schemas.microsoft.com/office/powerpoint/2010/main" val="58303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 is highly variable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050" y="857250"/>
            <a:ext cx="6489700" cy="4724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Low average effort, roughly correlated with national income.</a:t>
            </a:r>
          </a:p>
          <a:p>
            <a:endParaRPr lang="en-US" sz="2400" dirty="0"/>
          </a:p>
          <a:p>
            <a:r>
              <a:rPr lang="en-US" sz="2400" dirty="0"/>
              <a:t>High variation: The best providers in Vietnam (shown), for example, would be average in Paraguay or </a:t>
            </a:r>
            <a:r>
              <a:rPr lang="en-US" sz="2400"/>
              <a:t>even the UK, </a:t>
            </a:r>
            <a:r>
              <a:rPr lang="en-US" sz="2400" dirty="0"/>
              <a:t>but the worst would be average in India.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41FD-D182-6A49-A3D6-DCB4B4D18CD0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/>
          <p:cNvCxnSpPr>
            <a:stCxn id="9" idx="2"/>
          </p:cNvCxnSpPr>
          <p:nvPr/>
        </p:nvCxnSpPr>
        <p:spPr>
          <a:xfrm>
            <a:off x="6312544" y="2460264"/>
            <a:ext cx="26042" cy="234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1131" y="2090932"/>
            <a:ext cx="90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06955" y="2497560"/>
            <a:ext cx="1" cy="2305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7158" y="209093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Paraguay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049955" y="2497560"/>
            <a:ext cx="1" cy="2305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00158" y="209093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AF3BFF-8F35-9E41-9572-ACF4EA7123BB}"/>
              </a:ext>
            </a:extLst>
          </p:cNvPr>
          <p:cNvCxnSpPr>
            <a:cxnSpLocks/>
          </p:cNvCxnSpPr>
          <p:nvPr/>
        </p:nvCxnSpPr>
        <p:spPr>
          <a:xfrm flipH="1" flipV="1">
            <a:off x="7357158" y="4648200"/>
            <a:ext cx="1863042" cy="933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73350B-ED78-FF48-BCB9-43F042AA8BC5}"/>
              </a:ext>
            </a:extLst>
          </p:cNvPr>
          <p:cNvSpPr txBox="1"/>
          <p:nvPr/>
        </p:nvSpPr>
        <p:spPr>
          <a:xfrm>
            <a:off x="8755284" y="5526871"/>
            <a:ext cx="153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Vietnam data</a:t>
            </a:r>
          </a:p>
        </p:txBody>
      </p:sp>
    </p:spTree>
    <p:extLst>
      <p:ext uri="{BB962C8B-B14F-4D97-AF65-F5344CB8AC3E}">
        <p14:creationId xmlns:p14="http://schemas.microsoft.com/office/powerpoint/2010/main" val="144377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is both across and within providers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650" y="304800"/>
            <a:ext cx="6286500" cy="58293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recent AER study, the same providers provide much higher quality care with the same SPs when they move from their public practice to their private practice.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6CE-0393-244C-B7EC-39F780F54528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771" y="594359"/>
            <a:ext cx="5346700" cy="1511300"/>
          </a:xfrm>
          <a:prstGeom prst="rect">
            <a:avLst/>
          </a:prstGeom>
        </p:spPr>
      </p:pic>
      <p:sp>
        <p:nvSpPr>
          <p:cNvPr id="10" name="Curved Left Arrow 9"/>
          <p:cNvSpPr/>
          <p:nvPr/>
        </p:nvSpPr>
        <p:spPr>
          <a:xfrm>
            <a:off x="10851621" y="5205806"/>
            <a:ext cx="1183341" cy="813994"/>
          </a:xfrm>
          <a:prstGeom prst="curvedLeftArrow">
            <a:avLst>
              <a:gd name="adj1" fmla="val 25000"/>
              <a:gd name="adj2" fmla="val 45578"/>
              <a:gd name="adj3" fmla="val 25000"/>
            </a:avLst>
          </a:prstGeom>
          <a:solidFill>
            <a:srgbClr val="91070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2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6C76-1965-554E-AD21-20AB4BF9B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have we learned about changing behavior in primary health care?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81FF9C-48B9-E84E-A684-68B8F9AD0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A399-0571-1241-85EF-0D14813BA9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9103AC-B114-C743-9E95-35FD677CE5A7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1796-D00C-3448-86F2-1FF72C828B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91A9-B5E3-5C4D-89DE-412958FD82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9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Knowledge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888" y="561529"/>
            <a:ext cx="7312025" cy="53158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providers do what they know, then the easiest way to improve performance is to improve knowledge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D077-50CF-614B-A9AD-363B0748C2EE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16308" y="2386709"/>
            <a:ext cx="2264229" cy="1538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3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Practice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3888" y="583512"/>
            <a:ext cx="7312025" cy="527187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Returns to knowledge are diminishing and condition-specific in each context. Learning is important but above moderate levels it needs structures and incentives to translate to practice.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C3F3-1A34-9143-BE8C-DC56B27E1F85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15171" y="1623447"/>
            <a:ext cx="0" cy="13483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20200" y="2440183"/>
            <a:ext cx="149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Know-do gap:</a:t>
            </a:r>
          </a:p>
        </p:txBody>
      </p:sp>
    </p:spTree>
    <p:extLst>
      <p:ext uri="{BB962C8B-B14F-4D97-AF65-F5344CB8AC3E}">
        <p14:creationId xmlns:p14="http://schemas.microsoft.com/office/powerpoint/2010/main" val="366508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from Observations</a:t>
            </a:r>
          </a:p>
        </p:txBody>
      </p:sp>
      <p:pic>
        <p:nvPicPr>
          <p:cNvPr id="9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888" y="561529"/>
            <a:ext cx="7312025" cy="53158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Measuring knowledge allows us to determine where providers are and how their behavior might be improved</a:t>
            </a:r>
          </a:p>
          <a:p>
            <a:r>
              <a:rPr lang="en-US" sz="2400" dirty="0"/>
              <a:t>- If knowledge is low, training can yield large benefits.</a:t>
            </a:r>
          </a:p>
          <a:p>
            <a:r>
              <a:rPr lang="en-US" sz="2400" dirty="0"/>
              <a:t>- If knowledge is high, incentives can yield large benefits.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461-418C-694C-BD6D-6E81F9AF9BAC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97267" y="4399057"/>
            <a:ext cx="1128764" cy="66319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11154427" y="2777934"/>
            <a:ext cx="0" cy="94957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84398" y="3536848"/>
            <a:ext cx="130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Incentivize effort if knowledge is high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75121" y="4672596"/>
            <a:ext cx="224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training if knowledge is low</a:t>
            </a:r>
          </a:p>
        </p:txBody>
      </p:sp>
    </p:spTree>
    <p:extLst>
      <p:ext uri="{BB962C8B-B14F-4D97-AF65-F5344CB8AC3E}">
        <p14:creationId xmlns:p14="http://schemas.microsoft.com/office/powerpoint/2010/main" val="5584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quality </a:t>
            </a:r>
            <a:br>
              <a:rPr lang="en-US" dirty="0"/>
            </a:br>
            <a:r>
              <a:rPr lang="en-US" dirty="0"/>
              <a:t>in primary health care?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8002C7D-56BD-DB4E-B222-24F2952EE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401FBE-FFC6-D647-9A0F-9791886E2F51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15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Interventions:</a:t>
            </a:r>
            <a:br>
              <a:rPr lang="en-US" dirty="0"/>
            </a:br>
            <a:r>
              <a:rPr lang="en-US" dirty="0"/>
              <a:t>Knowledge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888" y="1085015"/>
            <a:ext cx="7312025" cy="426887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randomized training program in rural West Bengal, India, an evaluation showed that nine months of basic training improved performance of uneducated providers to a similar level as the public sector.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4AAC-CE80-B44B-A796-ECF07142A8C8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800" y="155946"/>
            <a:ext cx="7275286" cy="22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8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Interventions:</a:t>
            </a:r>
            <a:br>
              <a:rPr lang="en-US" dirty="0"/>
            </a:br>
            <a:r>
              <a:rPr lang="en-US" dirty="0"/>
              <a:t>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two Indian cities, the Gates Foundation is sponsoring </a:t>
            </a:r>
            <a:r>
              <a:rPr lang="en-US" sz="2400" dirty="0" err="1"/>
              <a:t>QuTUB</a:t>
            </a:r>
            <a:r>
              <a:rPr lang="en-US" sz="2400" dirty="0"/>
              <a:t>, the largest-ever SP study, to evaluate how citywide intervention programs including a new diagnostic and management protocol were adopted by providers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B8D-46B0-8D40-B10E-B840E8837EEB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AA5CBAC-E9B2-7445-8921-041D489F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Preliminary results from this study:</a:t>
            </a:r>
          </a:p>
          <a:p>
            <a:pPr lvl="1"/>
            <a:r>
              <a:rPr lang="en-US" dirty="0"/>
              <a:t>Low-volume/low-quality providers are hard to change behavior through light touch intervention; need intensive training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High-volume/high-quality providers can be very responsive, but have capacity constraints; support from paramedical staff is very important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Take-up of new technology requires enough patient volume at each provider for </a:t>
            </a:r>
            <a:r>
              <a:rPr lang="en-US" i="1" dirty="0"/>
              <a:t>experimentation</a:t>
            </a:r>
            <a:r>
              <a:rPr lang="en-US" dirty="0"/>
              <a:t> and </a:t>
            </a:r>
            <a:r>
              <a:rPr lang="en-US" i="1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65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B9AE0-4FBC-8949-8951-52399EB2456E}"/>
              </a:ext>
            </a:extLst>
          </p:cNvPr>
          <p:cNvSpPr/>
          <p:nvPr/>
        </p:nvSpPr>
        <p:spPr>
          <a:xfrm>
            <a:off x="609600" y="2895600"/>
            <a:ext cx="10820400" cy="142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</a:t>
            </a:r>
            <a:br>
              <a:rPr lang="en-US" dirty="0"/>
            </a:br>
            <a:r>
              <a:rPr lang="en-US" dirty="0"/>
              <a:t>Key 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Knowledge: Does a provider know how to diagnose and treat a hypothetical patient?</a:t>
            </a:r>
          </a:p>
          <a:p>
            <a:pPr lvl="0"/>
            <a:r>
              <a:rPr lang="en-US" dirty="0"/>
              <a:t>→ Providers globally have a wide range of knowledge, but it is condition-specific, trainable, and not predicted well by education.</a:t>
            </a:r>
          </a:p>
          <a:p>
            <a:pPr lvl="0"/>
            <a:r>
              <a:rPr lang="en-US" dirty="0"/>
              <a:t>Effort: Does the provider exert effort to apply their knowledge in real clinical settings?</a:t>
            </a:r>
          </a:p>
          <a:p>
            <a:r>
              <a:rPr lang="en-US" dirty="0"/>
              <a:t>→ Provider effort is low but variable: providers can be incentivized to put more of their knowledge into action.</a:t>
            </a:r>
          </a:p>
          <a:p>
            <a:r>
              <a:rPr lang="en-US" dirty="0"/>
              <a:t>Practice: Does the provider in practice form correct diagnoses, follow correct management practices, and avoid unnecessary treatments?</a:t>
            </a:r>
          </a:p>
          <a:p>
            <a:r>
              <a:rPr lang="en-US" dirty="0"/>
              <a:t>→ Health care quality is low, due to two key gaps: education does not translate into knowledge and knowledge is not put into practice. But “rankings” are hard to construct due to multidimensionality.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139-9710-3946-AD5A-58A90432ED72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2BD-0EEF-0447-A38A-645D5FBA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 with EHIF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49B4-51C6-E244-9644-3E781B43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national insurance and billing data such as EHIF’s offers a new look at these problems.</a:t>
            </a:r>
          </a:p>
          <a:p>
            <a:pPr lvl="1"/>
            <a:r>
              <a:rPr lang="en-US" dirty="0"/>
              <a:t>We can construct detailed profiles of each providers’ caseload</a:t>
            </a:r>
          </a:p>
          <a:p>
            <a:pPr lvl="1"/>
            <a:r>
              <a:rPr lang="en-US" dirty="0"/>
              <a:t>We can observe historical data of provider behavior, including changes in response to training and price changes</a:t>
            </a:r>
          </a:p>
          <a:p>
            <a:r>
              <a:rPr lang="en-US" dirty="0"/>
              <a:t>We hope to understand how caseload, staffing, incentives, and training interact at large scale in Estonia</a:t>
            </a:r>
          </a:p>
          <a:p>
            <a:pPr lvl="1"/>
            <a:r>
              <a:rPr lang="en-US" dirty="0"/>
              <a:t>With such rich underlying data, we can carefully plan experimental and non-experimental investigations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791A-4C0B-BF4A-98C2-578AB816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DB84-F226-3D45-8B2D-BEE2B3FDDA0B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D344-27CC-5F46-A571-A8B94FBD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B2AE-AF53-3045-AA5D-02AD004A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D8DE-ABD9-D149-B5E5-2C3B5697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6383-37A2-7C40-A03E-FEA47EE4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data is coming from low and middle income countries (our typical focus area)</a:t>
            </a:r>
          </a:p>
          <a:p>
            <a:r>
              <a:rPr lang="en-US" dirty="0"/>
              <a:t>We are relatively new to using billing data for research/experimentation as it is typically incomplete or non-existent in those settings</a:t>
            </a:r>
          </a:p>
          <a:p>
            <a:r>
              <a:rPr lang="en-US" dirty="0"/>
              <a:t>Data here uses “direct observation” methods such as standardized patients and medical vignettes</a:t>
            </a:r>
          </a:p>
          <a:p>
            <a:r>
              <a:rPr lang="en-US" dirty="0"/>
              <a:t>We hope lessons from Estonia will inform future work with emerging economies’ new insurance systems and universal health programs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A2063-33F6-964D-A2E7-FA713036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D8C9-05B6-B342-9002-F94A71BA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A134-3703-3848-8773-7D9F8FA39FDE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E22D-C32F-004E-8891-BF5801D6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E9CB7-D318-8841-A1F1-63493037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84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7A981A-4F0C-B046-A520-14B457399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6ABF7-9066-0B4C-9C34-8314A3CFCD1D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in quality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What are health care providers providers doing?</a:t>
            </a:r>
          </a:p>
          <a:p>
            <a:pPr lvl="0"/>
            <a:r>
              <a:rPr lang="en-US" dirty="0"/>
              <a:t>Why are they doing it?</a:t>
            </a:r>
          </a:p>
          <a:p>
            <a:pPr lvl="0"/>
            <a:r>
              <a:rPr lang="en-US" dirty="0"/>
              <a:t>How do interventions change outcomes?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we know where providers are on the quality spectrum and why, we can formulate a theory of change.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1B77-C7AA-EE40-8539-D75670876A89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Three dimensions of care quality: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693268"/>
              </p:ext>
            </p:extLst>
          </p:nvPr>
        </p:nvGraphicFramePr>
        <p:xfrm>
          <a:off x="609600" y="1600200"/>
          <a:ext cx="10972800" cy="470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BAA3-D31B-D543-BBE6-047AF01DE345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853714" y="2104572"/>
            <a:ext cx="1492587" cy="1675015"/>
          </a:xfrm>
          <a:prstGeom prst="line">
            <a:avLst/>
          </a:prstGeom>
          <a:ln w="666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4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measures of provider quality: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Knowledge: </a:t>
            </a:r>
            <a:r>
              <a:rPr lang="en-US" dirty="0"/>
              <a:t>Does a provider know how to diagnose and treat a hypothetical patient?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Effort: </a:t>
            </a:r>
            <a:r>
              <a:rPr lang="en-US" dirty="0"/>
              <a:t>Does the provider exert effort to apply their knowledge in real clinical settings?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Practice: </a:t>
            </a:r>
            <a:r>
              <a:rPr lang="en-US" dirty="0"/>
              <a:t>Does the provider in practice form correct diagnoses, follow correct management practices, and avoid unnecessary treatments?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8113-B848-2246-B91B-03DB2084D32F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measurement tools: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Clinical Vignettes</a:t>
            </a:r>
          </a:p>
          <a:p>
            <a:pPr lvl="1"/>
            <a:r>
              <a:rPr lang="en-US" dirty="0"/>
              <a:t>Provider is “tested” for knowledge by role-playing with a formal examiner</a:t>
            </a:r>
          </a:p>
          <a:p>
            <a:r>
              <a:rPr lang="en-US" b="1" dirty="0"/>
              <a:t>Patient Observation and Exit Surveys</a:t>
            </a:r>
          </a:p>
          <a:p>
            <a:pPr lvl="1"/>
            <a:r>
              <a:rPr lang="en-US" dirty="0"/>
              <a:t>Formal observer records actual patient interactions in the clinical setting</a:t>
            </a:r>
          </a:p>
          <a:p>
            <a:pPr lvl="1"/>
            <a:r>
              <a:rPr lang="en-US" dirty="0"/>
              <a:t>Interviewer records information about patients after they leave</a:t>
            </a:r>
          </a:p>
          <a:p>
            <a:r>
              <a:rPr lang="en-US" b="1" dirty="0"/>
              <a:t>Standardized Patients</a:t>
            </a:r>
          </a:p>
          <a:p>
            <a:pPr lvl="1"/>
            <a:r>
              <a:rPr lang="en-US" dirty="0"/>
              <a:t>A trained actor poses as a patient and presents realistic symptoms to the provider in the clinical setting. They report what the provider does.</a:t>
            </a:r>
          </a:p>
          <a:p>
            <a:r>
              <a:rPr lang="en-US" b="1" dirty="0"/>
              <a:t>Facility Surveys and Demographics</a:t>
            </a:r>
          </a:p>
          <a:p>
            <a:r>
              <a:rPr lang="en-US" b="1" dirty="0"/>
              <a:t>Administrative/Billing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E59-5067-DB41-9A6F-1DB0F2311465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9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6C76-1965-554E-AD21-20AB4BF9B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have we learned about quality in primary health care?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81FF9C-48B9-E84E-A684-68B8F9AD0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A399-0571-1241-85EF-0D14813BA9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B109C0-EE9E-5B40-A12C-7C9560FF96E7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1796-D00C-3448-86F2-1FF72C828B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91A9-B5E3-5C4D-89DE-412958FD82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6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7746-494E-3847-B200-03D7E333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so far?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EBD0B4-5226-C14C-ADF8-73A9B33C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888" y="661429"/>
            <a:ext cx="7312025" cy="51160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7AE93-3DDD-8A45-A166-A9D87BEF4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countries have high availability of health care providers, but quality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Medical qualifications don’t imply medical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 “know-do” gaps exist between what medical providers show they know and what they do in real practice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D92C1-DD91-4A48-BD28-2C94EA7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17A-3B85-2A43-AB1C-B4ADAE2034CF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0672-96E5-3F42-A098-D190112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8F01-0C93-DE4F-81F5-60065466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8B19-7610-0548-92EA-9A398CE00964}"/>
              </a:ext>
            </a:extLst>
          </p:cNvPr>
          <p:cNvSpPr/>
          <p:nvPr/>
        </p:nvSpPr>
        <p:spPr>
          <a:xfrm>
            <a:off x="6420255" y="749030"/>
            <a:ext cx="5194571" cy="437744"/>
          </a:xfrm>
          <a:prstGeom prst="rect">
            <a:avLst/>
          </a:prstGeom>
          <a:solidFill>
            <a:srgbClr val="2A6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1669-52DB-944E-A2A1-79EF601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countries</a:t>
            </a:r>
            <a:br>
              <a:rPr lang="en-US" dirty="0"/>
            </a:br>
            <a:r>
              <a:rPr lang="en-US" dirty="0"/>
              <a:t>have high </a:t>
            </a:r>
            <a:r>
              <a:rPr lang="en-US" i="1" dirty="0"/>
              <a:t>availability</a:t>
            </a:r>
            <a:r>
              <a:rPr lang="en-US" dirty="0"/>
              <a:t> of health care providers, but </a:t>
            </a:r>
            <a:r>
              <a:rPr lang="en-US" i="1" dirty="0"/>
              <a:t>quality</a:t>
            </a:r>
            <a:r>
              <a:rPr lang="en-US" dirty="0"/>
              <a:t> does not follow directly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4A6181-531C-0748-B481-484361D8C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0400" y="495300"/>
            <a:ext cx="4699000" cy="54483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40C5-3CF6-8C46-8267-055A0F4F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805C-D091-B34E-A0D5-EA261332BBEA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3676-7867-3642-AF1E-7567E48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4897-CCDF-F747-8822-7479307C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A374277-BA30-8A4B-9C6C-D999C371E5A6}"/>
              </a:ext>
            </a:extLst>
          </p:cNvPr>
          <p:cNvSpPr/>
          <p:nvPr/>
        </p:nvSpPr>
        <p:spPr>
          <a:xfrm>
            <a:off x="8610600" y="753392"/>
            <a:ext cx="1219199" cy="5190208"/>
          </a:xfrm>
          <a:prstGeom prst="frame">
            <a:avLst>
              <a:gd name="adj1" fmla="val 46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8304</TotalTime>
  <Words>1243</Words>
  <Application>Microsoft Macintosh PowerPoint</Application>
  <PresentationFormat>Widescreen</PresentationFormat>
  <Paragraphs>180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</vt:lpstr>
      <vt:lpstr>Office Theme</vt:lpstr>
      <vt:lpstr>What do we know about changing provider behavior in primary health care?</vt:lpstr>
      <vt:lpstr>Part 1:  What is quality  in primary health care?</vt:lpstr>
      <vt:lpstr>Key questions in quality improvement</vt:lpstr>
      <vt:lpstr>Three dimensions of care quality:</vt:lpstr>
      <vt:lpstr>Three measures of provider quality:</vt:lpstr>
      <vt:lpstr>Main measurement tools:</vt:lpstr>
      <vt:lpstr>Part 2:  What have we learned about quality in primary health care?</vt:lpstr>
      <vt:lpstr>What do we know so far?</vt:lpstr>
      <vt:lpstr>Most countries have high availability of health care providers, but quality does not follow directly</vt:lpstr>
      <vt:lpstr> Quality is multi-dimensional</vt:lpstr>
      <vt:lpstr>Medical qualifications don’t equal medical knowledge</vt:lpstr>
      <vt:lpstr>But large “know-do gaps” exist between what medical providers know and what they do in real practice</vt:lpstr>
      <vt:lpstr>In standardized patients, effort predicts quality</vt:lpstr>
      <vt:lpstr>Effort is highly variable</vt:lpstr>
      <vt:lpstr>Variance is both across and within providers</vt:lpstr>
      <vt:lpstr>Part 3:  What have we learned about changing behavior in primary health care?</vt:lpstr>
      <vt:lpstr>Theory of Knowledge</vt:lpstr>
      <vt:lpstr>Theory of Practice</vt:lpstr>
      <vt:lpstr>Lessons from Observations</vt:lpstr>
      <vt:lpstr>Interventions: Knowledge</vt:lpstr>
      <vt:lpstr>Interventions: Practice</vt:lpstr>
      <vt:lpstr>Summary:  Key questions and answers</vt:lpstr>
      <vt:lpstr>Looking forward with EHIF</vt:lpstr>
      <vt:lpstr>Notes</vt:lpstr>
      <vt:lpstr>Thank you!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Sherlene Chatterji</dc:creator>
  <cp:lastModifiedBy>Benjamin B. Daniels</cp:lastModifiedBy>
  <cp:revision>450</cp:revision>
  <cp:lastPrinted>2019-01-28T22:08:07Z</cp:lastPrinted>
  <dcterms:created xsi:type="dcterms:W3CDTF">2014-11-14T20:07:23Z</dcterms:created>
  <dcterms:modified xsi:type="dcterms:W3CDTF">2019-05-29T21:48:09Z</dcterms:modified>
</cp:coreProperties>
</file>