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7" r:id="rId2"/>
    <p:sldId id="392" r:id="rId3"/>
    <p:sldId id="393" r:id="rId4"/>
    <p:sldId id="321" r:id="rId5"/>
    <p:sldId id="398" r:id="rId6"/>
    <p:sldId id="400" r:id="rId7"/>
    <p:sldId id="407" r:id="rId8"/>
    <p:sldId id="402" r:id="rId9"/>
    <p:sldId id="403" r:id="rId10"/>
    <p:sldId id="406" r:id="rId11"/>
    <p:sldId id="404" r:id="rId12"/>
    <p:sldId id="40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6" autoAdjust="0"/>
    <p:restoredTop sz="94627" autoAdjust="0"/>
  </p:normalViewPr>
  <p:slideViewPr>
    <p:cSldViewPr snapToGrid="0">
      <p:cViewPr>
        <p:scale>
          <a:sx n="140" d="100"/>
          <a:sy n="140" d="100"/>
        </p:scale>
        <p:origin x="15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78"/>
    </p:cViewPr>
  </p:sorterViewPr>
  <p:notesViewPr>
    <p:cSldViewPr snapToGrid="0">
      <p:cViewPr varScale="1">
        <p:scale>
          <a:sx n="67" d="100"/>
          <a:sy n="67" d="100"/>
        </p:scale>
        <p:origin x="2550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AC5DE8-72AB-4311-B7F9-D8DECEB41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AE628-6635-46E1-875C-1C42D92401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C3E4-84A8-4919-85EC-44864A39DB9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EA2C9-11C7-45C1-8F8D-A037D520D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5BA9A-0E03-4FB2-893C-5B93BA407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2383E-40CA-4FDA-A8F5-91ED89CA5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8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8DFF2-DDBA-4561-A2E2-B02AF36F595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3FBFF-F6A4-43DB-9FE3-8E29169A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7"/>
            <a:ext cx="9971106" cy="21988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4" y="3613851"/>
            <a:ext cx="9940939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13F29B-B2C6-4A61-9D55-B3635FD1C63F}"/>
              </a:ext>
            </a:extLst>
          </p:cNvPr>
          <p:cNvSpPr/>
          <p:nvPr userDrawn="1"/>
        </p:nvSpPr>
        <p:spPr>
          <a:xfrm>
            <a:off x="-9466" y="5301898"/>
            <a:ext cx="12192000" cy="1556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4F2F0-19DA-4481-BC4E-02D17D959309}"/>
              </a:ext>
            </a:extLst>
          </p:cNvPr>
          <p:cNvSpPr/>
          <p:nvPr userDrawn="1"/>
        </p:nvSpPr>
        <p:spPr>
          <a:xfrm>
            <a:off x="0" y="0"/>
            <a:ext cx="12192000" cy="1556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50" y="265276"/>
            <a:ext cx="9805481" cy="6394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6D3B3D-E3F8-4F94-9C4A-F1A0AA17DBC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0" y="1764064"/>
            <a:ext cx="5540375" cy="33818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ACFA157-2140-4936-A435-F1809007497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764064"/>
            <a:ext cx="5778500" cy="33818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2C37D-6CA4-46C0-8DB5-88AFB7F7567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5600" y="904875"/>
            <a:ext cx="11518900" cy="5032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ECBB7-D47D-42FD-BC1C-DDC1E58A0AC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61938" y="5427663"/>
            <a:ext cx="11612562" cy="817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2798D41-6BFE-42CB-8F57-F5672F7F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BE22A1F-06D9-42F8-A192-6E829340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anchor="b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F2C4183-24A3-47AB-B975-D480C5FD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B1F563-245C-2A46-A567-C1E39468E176}" type="datetime1">
              <a:rPr lang="en-US" smtClean="0"/>
              <a:t>5/11/21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7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D501D-876E-412D-BDBE-9B84272D5648}"/>
              </a:ext>
            </a:extLst>
          </p:cNvPr>
          <p:cNvSpPr/>
          <p:nvPr userDrawn="1"/>
        </p:nvSpPr>
        <p:spPr>
          <a:xfrm>
            <a:off x="1695332" y="2120348"/>
            <a:ext cx="8638524" cy="2396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147D90-8C4D-4645-83D5-4D0B2892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71" y="2375602"/>
            <a:ext cx="7315200" cy="105670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96DAE-7F99-494A-989B-0BB31CD3F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46851" y="3154641"/>
            <a:ext cx="7805531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502920" indent="0">
              <a:buFont typeface="Arial" panose="020B0604020202020204" pitchFamily="34" charset="0"/>
              <a:buNone/>
              <a:defRPr sz="2800"/>
            </a:lvl2pPr>
            <a:lvl3pPr marL="960120" indent="0">
              <a:buFont typeface="Arial" panose="020B0604020202020204" pitchFamily="34" charset="0"/>
              <a:buNone/>
              <a:defRPr sz="2800"/>
            </a:lvl3pPr>
            <a:lvl4pPr marL="1417320" indent="0">
              <a:buFont typeface="Arial" panose="020B0604020202020204" pitchFamily="34" charset="0"/>
              <a:buNone/>
              <a:defRPr sz="2800"/>
            </a:lvl4pPr>
            <a:lvl5pPr marL="1874520" indent="0">
              <a:buFont typeface="Arial" panose="020B0604020202020204" pitchFamily="34" charset="0"/>
              <a:buNone/>
              <a:defRPr sz="2800"/>
            </a:lvl5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90DDC0-1E91-4334-8168-B76C901A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937" y="6356350"/>
            <a:ext cx="591151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12D12E-CF24-406B-9233-7C5617B6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08F2FD-18B4-024E-A2A7-D4DAF59F5826}" type="datetime1">
              <a:rPr lang="en-US" smtClean="0"/>
              <a:t>5/11/21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B4F2F0-19DA-4481-BC4E-02D17D959309}"/>
              </a:ext>
            </a:extLst>
          </p:cNvPr>
          <p:cNvSpPr/>
          <p:nvPr userDrawn="1"/>
        </p:nvSpPr>
        <p:spPr>
          <a:xfrm>
            <a:off x="2931" y="-4572"/>
            <a:ext cx="3447458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96563"/>
            <a:ext cx="7980862" cy="58200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anchor="b"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2E74B56-A423-47D1-9A31-B9924D86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4E22A8-2C7F-D644-A5BD-195B6D978854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25895F-105B-406A-962E-32D0CB7A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5" y="433960"/>
            <a:ext cx="2947482" cy="1067081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8238919-51D8-437E-B44B-2AE3636A0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666" y="2494438"/>
            <a:ext cx="2947987" cy="372995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502920" indent="0">
              <a:buNone/>
              <a:defRPr sz="1400">
                <a:solidFill>
                  <a:schemeClr val="bg1"/>
                </a:solidFill>
              </a:defRPr>
            </a:lvl2pPr>
            <a:lvl3pPr marL="960120" indent="0">
              <a:buNone/>
              <a:defRPr sz="1400">
                <a:solidFill>
                  <a:schemeClr val="bg1"/>
                </a:solidFill>
              </a:defRPr>
            </a:lvl3pPr>
            <a:lvl4pPr marL="1417320" indent="0">
              <a:buNone/>
              <a:defRPr sz="1400">
                <a:solidFill>
                  <a:schemeClr val="bg1"/>
                </a:solidFill>
              </a:defRPr>
            </a:lvl4pPr>
            <a:lvl5pPr marL="187452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E7214A-79E4-4496-823D-E41CEAACFD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2665" y="1699912"/>
            <a:ext cx="2947987" cy="5956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502920" indent="0">
              <a:buNone/>
              <a:defRPr>
                <a:solidFill>
                  <a:schemeClr val="bg1"/>
                </a:solidFill>
              </a:defRPr>
            </a:lvl2pPr>
            <a:lvl3pPr marL="960120" indent="0">
              <a:buNone/>
              <a:defRPr>
                <a:solidFill>
                  <a:schemeClr val="bg1"/>
                </a:solidFill>
              </a:defRPr>
            </a:lvl3pPr>
            <a:lvl4pPr marL="1417320" indent="0">
              <a:buNone/>
              <a:defRPr>
                <a:solidFill>
                  <a:schemeClr val="bg1"/>
                </a:solidFill>
              </a:defRPr>
            </a:lvl4pPr>
            <a:lvl5pPr marL="1874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B4F2F0-19DA-4481-BC4E-02D17D959309}"/>
              </a:ext>
            </a:extLst>
          </p:cNvPr>
          <p:cNvSpPr/>
          <p:nvPr userDrawn="1"/>
        </p:nvSpPr>
        <p:spPr>
          <a:xfrm>
            <a:off x="2931" y="-4572"/>
            <a:ext cx="3447458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anchor="b"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443394-B8D0-4272-9286-A598D1372C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51821" y="212179"/>
            <a:ext cx="5038581" cy="2915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6C51995-72A8-45CC-9B72-5D087EE4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730130-1C9C-424A-A809-14241615F809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56B4BEE-5B06-4512-92EC-1897C6F5D8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51821" y="3269704"/>
            <a:ext cx="5038581" cy="2915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251D04-D767-4DE2-A492-B409BC46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5" y="433960"/>
            <a:ext cx="2947482" cy="1067081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AC58103-C616-411D-ACE6-A74A00C3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666" y="2494438"/>
            <a:ext cx="2947987" cy="372995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502920" indent="0">
              <a:buNone/>
              <a:defRPr sz="1400">
                <a:solidFill>
                  <a:schemeClr val="bg1"/>
                </a:solidFill>
              </a:defRPr>
            </a:lvl2pPr>
            <a:lvl3pPr marL="960120" indent="0">
              <a:buNone/>
              <a:defRPr sz="1400">
                <a:solidFill>
                  <a:schemeClr val="bg1"/>
                </a:solidFill>
              </a:defRPr>
            </a:lvl3pPr>
            <a:lvl4pPr marL="1417320" indent="0">
              <a:buNone/>
              <a:defRPr sz="1400">
                <a:solidFill>
                  <a:schemeClr val="bg1"/>
                </a:solidFill>
              </a:defRPr>
            </a:lvl4pPr>
            <a:lvl5pPr marL="187452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CFF3D2-7129-4AE1-839B-6F9C7DD1B9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2665" y="1699912"/>
            <a:ext cx="2947987" cy="5956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502920" indent="0">
              <a:buNone/>
              <a:defRPr>
                <a:solidFill>
                  <a:schemeClr val="bg1"/>
                </a:solidFill>
              </a:defRPr>
            </a:lvl2pPr>
            <a:lvl3pPr marL="960120" indent="0">
              <a:buNone/>
              <a:defRPr>
                <a:solidFill>
                  <a:schemeClr val="bg1"/>
                </a:solidFill>
              </a:defRPr>
            </a:lvl3pPr>
            <a:lvl4pPr marL="1417320" indent="0">
              <a:buNone/>
              <a:defRPr>
                <a:solidFill>
                  <a:schemeClr val="bg1"/>
                </a:solidFill>
              </a:defRPr>
            </a:lvl4pPr>
            <a:lvl5pPr marL="1874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8377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B4F2F0-19DA-4481-BC4E-02D17D959309}"/>
              </a:ext>
            </a:extLst>
          </p:cNvPr>
          <p:cNvSpPr/>
          <p:nvPr userDrawn="1"/>
        </p:nvSpPr>
        <p:spPr>
          <a:xfrm>
            <a:off x="2931" y="-4572"/>
            <a:ext cx="3447458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anchor="b"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6C51995-72A8-45CC-9B72-5D087EE4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1D336-59C3-9745-8B3C-1EFEF97E69D1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3F51BE7-5106-4606-A857-CB40D693A0EB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7829550" y="863599"/>
            <a:ext cx="3721100" cy="432435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6" name="Table Placeholder 3">
            <a:extLst>
              <a:ext uri="{FF2B5EF4-FFF2-40B4-BE49-F238E27FC236}">
                <a16:creationId xmlns:a16="http://schemas.microsoft.com/office/drawing/2014/main" id="{B1398D50-8A24-400E-AB50-FAA809CDCFC0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>
          <a:xfrm>
            <a:off x="4140200" y="863599"/>
            <a:ext cx="3611224" cy="4324351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2B138AF-1DB2-49A5-8FB7-2D435784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5" y="433960"/>
            <a:ext cx="2947482" cy="1067081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1D1A835-F508-4649-A6DB-AB74C1764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666" y="2494438"/>
            <a:ext cx="2947987" cy="372995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502920" indent="0">
              <a:buNone/>
              <a:defRPr sz="1400">
                <a:solidFill>
                  <a:schemeClr val="bg1"/>
                </a:solidFill>
              </a:defRPr>
            </a:lvl2pPr>
            <a:lvl3pPr marL="960120" indent="0">
              <a:buNone/>
              <a:defRPr sz="1400">
                <a:solidFill>
                  <a:schemeClr val="bg1"/>
                </a:solidFill>
              </a:defRPr>
            </a:lvl3pPr>
            <a:lvl4pPr marL="1417320" indent="0">
              <a:buNone/>
              <a:defRPr sz="1400">
                <a:solidFill>
                  <a:schemeClr val="bg1"/>
                </a:solidFill>
              </a:defRPr>
            </a:lvl4pPr>
            <a:lvl5pPr marL="187452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08240D1-4836-4918-B3C1-37DEB6E2E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2665" y="1699912"/>
            <a:ext cx="2947987" cy="5956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502920" indent="0">
              <a:buNone/>
              <a:defRPr>
                <a:solidFill>
                  <a:schemeClr val="bg1"/>
                </a:solidFill>
              </a:defRPr>
            </a:lvl2pPr>
            <a:lvl3pPr marL="960120" indent="0">
              <a:buNone/>
              <a:defRPr>
                <a:solidFill>
                  <a:schemeClr val="bg1"/>
                </a:solidFill>
              </a:defRPr>
            </a:lvl3pPr>
            <a:lvl4pPr marL="1417320" indent="0">
              <a:buNone/>
              <a:defRPr>
                <a:solidFill>
                  <a:schemeClr val="bg1"/>
                </a:solidFill>
              </a:defRPr>
            </a:lvl4pPr>
            <a:lvl5pPr marL="1874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596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B4F2F0-19DA-4481-BC4E-02D17D959309}"/>
              </a:ext>
            </a:extLst>
          </p:cNvPr>
          <p:cNvSpPr/>
          <p:nvPr userDrawn="1"/>
        </p:nvSpPr>
        <p:spPr>
          <a:xfrm>
            <a:off x="2931" y="-4572"/>
            <a:ext cx="3447458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anchor="b"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443394-B8D0-4272-9286-A598D1372C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92326" y="251453"/>
            <a:ext cx="4067255" cy="2915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6C51995-72A8-45CC-9B72-5D087EE4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F4D7BA-E900-E44D-8A92-F915D39EC656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56B4BEE-5B06-4512-92EC-1897C6F5D8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6" y="3308978"/>
            <a:ext cx="4067255" cy="2915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72B6AD5-FDF7-4E51-8523-D411F6A2CD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878341" y="246377"/>
            <a:ext cx="4067255" cy="2915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14330D2-CFA5-4F02-9124-9123870D0C0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78341" y="3303902"/>
            <a:ext cx="4067255" cy="2915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6BD9B65-64B7-4171-A735-579C126E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5" y="433960"/>
            <a:ext cx="2947482" cy="1067081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2DD14ED-32F1-4C85-BA89-F863F0084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666" y="2494438"/>
            <a:ext cx="2947987" cy="372995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502920" indent="0">
              <a:buNone/>
              <a:defRPr sz="1400">
                <a:solidFill>
                  <a:schemeClr val="bg1"/>
                </a:solidFill>
              </a:defRPr>
            </a:lvl2pPr>
            <a:lvl3pPr marL="960120" indent="0">
              <a:buNone/>
              <a:defRPr sz="1400">
                <a:solidFill>
                  <a:schemeClr val="bg1"/>
                </a:solidFill>
              </a:defRPr>
            </a:lvl3pPr>
            <a:lvl4pPr marL="1417320" indent="0">
              <a:buNone/>
              <a:defRPr sz="1400">
                <a:solidFill>
                  <a:schemeClr val="bg1"/>
                </a:solidFill>
              </a:defRPr>
            </a:lvl4pPr>
            <a:lvl5pPr marL="187452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C661F86-79E0-4812-A3F4-828AEED35D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2665" y="1699912"/>
            <a:ext cx="2947987" cy="5956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502920" indent="0">
              <a:buNone/>
              <a:defRPr>
                <a:solidFill>
                  <a:schemeClr val="bg1"/>
                </a:solidFill>
              </a:defRPr>
            </a:lvl2pPr>
            <a:lvl3pPr marL="960120" indent="0">
              <a:buNone/>
              <a:defRPr>
                <a:solidFill>
                  <a:schemeClr val="bg1"/>
                </a:solidFill>
              </a:defRPr>
            </a:lvl3pPr>
            <a:lvl4pPr marL="1417320" indent="0">
              <a:buNone/>
              <a:defRPr>
                <a:solidFill>
                  <a:schemeClr val="bg1"/>
                </a:solidFill>
              </a:defRPr>
            </a:lvl4pPr>
            <a:lvl5pPr marL="1874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666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B4F2F0-19DA-4481-BC4E-02D17D959309}"/>
              </a:ext>
            </a:extLst>
          </p:cNvPr>
          <p:cNvSpPr/>
          <p:nvPr userDrawn="1"/>
        </p:nvSpPr>
        <p:spPr>
          <a:xfrm>
            <a:off x="0" y="0"/>
            <a:ext cx="12192000" cy="11699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50" y="265276"/>
            <a:ext cx="9805481" cy="6394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875" y="1374440"/>
            <a:ext cx="10207593" cy="46103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5937" y="6356350"/>
            <a:ext cx="5911517" cy="365125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anchor="b"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955EC53-071D-46FB-99A7-95F2F905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6C85AD1-FA2C-404F-9C48-6D72AB0DA6A6}" type="datetime1">
              <a:rPr lang="en-US" smtClean="0"/>
              <a:t>5/11/21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3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B4F2F0-19DA-4481-BC4E-02D17D959309}"/>
              </a:ext>
            </a:extLst>
          </p:cNvPr>
          <p:cNvSpPr/>
          <p:nvPr userDrawn="1"/>
        </p:nvSpPr>
        <p:spPr>
          <a:xfrm>
            <a:off x="0" y="0"/>
            <a:ext cx="12192000" cy="11699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50" y="265276"/>
            <a:ext cx="9805481" cy="6394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031B22-33EC-4A22-9827-7872DEE790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2466" y="1329335"/>
            <a:ext cx="3776870" cy="241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37763B4-C0A0-4B62-BD42-6696D34165E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2465" y="3820122"/>
            <a:ext cx="3776870" cy="241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2CD96EE-BD46-4184-A0EC-3BF4C0FD8A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7153" y="1329335"/>
            <a:ext cx="3776870" cy="241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E9A30212-5148-42FD-9CDF-35ACEFDC8FA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197152" y="3820122"/>
            <a:ext cx="3776870" cy="241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63BF954-C119-4220-9A0F-ABD12EB8D0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21685" y="1329335"/>
            <a:ext cx="3776870" cy="241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14D362E7-D279-4C88-B9BA-547CCF805EC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1684" y="3820122"/>
            <a:ext cx="3776870" cy="241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4BC05B8-8136-41C6-B6C7-CD8D4655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E56635-C358-7448-A1C5-203F98336A38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BD297C5-B9E1-4ABA-B4A7-9AAA93CF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937" y="6356350"/>
            <a:ext cx="591151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B4F2F0-19DA-4481-BC4E-02D17D959309}"/>
              </a:ext>
            </a:extLst>
          </p:cNvPr>
          <p:cNvSpPr/>
          <p:nvPr userDrawn="1"/>
        </p:nvSpPr>
        <p:spPr>
          <a:xfrm>
            <a:off x="0" y="0"/>
            <a:ext cx="12192000" cy="11699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50" y="265276"/>
            <a:ext cx="9805481" cy="6394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031B22-33EC-4A22-9827-7872DEE790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9686" y="2553489"/>
            <a:ext cx="3776870" cy="241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2CD96EE-BD46-4184-A0EC-3BF4C0FD8A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14373" y="2553489"/>
            <a:ext cx="3776870" cy="241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63BF954-C119-4220-9A0F-ABD12EB8D0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38905" y="2553489"/>
            <a:ext cx="3776870" cy="241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737C53A-B4F3-448B-8FEA-4AD2763B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017AB36-31E3-3E46-884F-A835E7522605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A5D7783-A778-4EEA-830A-3BB4795B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937" y="6356350"/>
            <a:ext cx="591151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B4F2F0-19DA-4481-BC4E-02D17D959309}"/>
              </a:ext>
            </a:extLst>
          </p:cNvPr>
          <p:cNvSpPr/>
          <p:nvPr userDrawn="1"/>
        </p:nvSpPr>
        <p:spPr>
          <a:xfrm>
            <a:off x="0" y="0"/>
            <a:ext cx="12192000" cy="11699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50" y="265276"/>
            <a:ext cx="9805481" cy="6394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6D3B3D-E3F8-4F94-9C4A-F1A0AA17DBC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0" y="1435100"/>
            <a:ext cx="5540375" cy="4713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ACFA157-2140-4936-A435-F1809007497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435100"/>
            <a:ext cx="5778500" cy="4713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5461EB4-A22A-4058-8554-A7820251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937" y="6356350"/>
            <a:ext cx="591151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3E088C9-9410-41E3-A578-E225E378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8D761F-AA43-8F43-A222-61B3F6409055}" type="datetime1">
              <a:rPr lang="en-US" smtClean="0"/>
              <a:t>5/11/21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6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545DA0-7147-4C6A-B15C-CF8C53DCF396}"/>
              </a:ext>
            </a:extLst>
          </p:cNvPr>
          <p:cNvSpPr/>
          <p:nvPr userDrawn="1"/>
        </p:nvSpPr>
        <p:spPr>
          <a:xfrm>
            <a:off x="2931" y="-4572"/>
            <a:ext cx="3447458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0F0E83-26E2-40F6-8273-B9FB79CD6D77}"/>
              </a:ext>
            </a:extLst>
          </p:cNvPr>
          <p:cNvSpPr txBox="1">
            <a:spLocks/>
          </p:cNvSpPr>
          <p:nvPr userDrawn="1"/>
        </p:nvSpPr>
        <p:spPr>
          <a:xfrm>
            <a:off x="262465" y="433960"/>
            <a:ext cx="2947482" cy="155120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B56FC3-26EC-4611-A2D6-59D66D9D05B6}"/>
              </a:ext>
            </a:extLst>
          </p:cNvPr>
          <p:cNvSpPr txBox="1">
            <a:spLocks/>
          </p:cNvSpPr>
          <p:nvPr userDrawn="1"/>
        </p:nvSpPr>
        <p:spPr>
          <a:xfrm>
            <a:off x="3869268" y="296563"/>
            <a:ext cx="7980862" cy="582003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D187AA-DC61-4A46-840B-3845A4177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D35E35C-DA06-4ACF-A6AF-4C9B2AE41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038" y="6356350"/>
            <a:ext cx="1530927" cy="365125"/>
          </a:xfrm>
          <a:prstGeom prst="rect">
            <a:avLst/>
          </a:prstGeom>
        </p:spPr>
        <p:txBody>
          <a:bodyPr anchor="b"/>
          <a:lstStyle>
            <a:lvl1pPr algn="r">
              <a:defRPr sz="11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00DAB61-B99C-4FCF-9608-56F15B37A978}"/>
              </a:ext>
            </a:extLst>
          </p:cNvPr>
          <p:cNvSpPr txBox="1">
            <a:spLocks/>
          </p:cNvSpPr>
          <p:nvPr userDrawn="1"/>
        </p:nvSpPr>
        <p:spPr>
          <a:xfrm>
            <a:off x="252666" y="3090095"/>
            <a:ext cx="2947987" cy="313430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D3BC387-40B5-4077-9AA0-15D0EAA6B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4B18CF24-6D49-364A-9983-5E2261228B65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03E28BA-A606-4C14-9CCB-5B8B6D5D61DA}"/>
              </a:ext>
            </a:extLst>
          </p:cNvPr>
          <p:cNvSpPr txBox="1">
            <a:spLocks/>
          </p:cNvSpPr>
          <p:nvPr userDrawn="1"/>
        </p:nvSpPr>
        <p:spPr>
          <a:xfrm>
            <a:off x="261960" y="2130072"/>
            <a:ext cx="2947987" cy="5956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subtitle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50" r:id="rId3"/>
    <p:sldLayoutId id="2147483854" r:id="rId4"/>
    <p:sldLayoutId id="2147483853" r:id="rId5"/>
    <p:sldLayoutId id="2147483848" r:id="rId6"/>
    <p:sldLayoutId id="2147483851" r:id="rId7"/>
    <p:sldLayoutId id="2147483852" r:id="rId8"/>
    <p:sldLayoutId id="2147483849" r:id="rId9"/>
    <p:sldLayoutId id="2147483855" r:id="rId10"/>
    <p:sldLayoutId id="2147483843" r:id="rId11"/>
    <p:sldLayoutId id="214748384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932C-6C09-4111-95B1-4975C8353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33" y="1298447"/>
            <a:ext cx="9971106" cy="2198869"/>
          </a:xfrm>
        </p:spPr>
        <p:txBody>
          <a:bodyPr/>
          <a:lstStyle/>
          <a:p>
            <a:r>
              <a:rPr lang="en-US" dirty="0"/>
              <a:t>Health Care Service Delivery Quality in Sub-Saharan 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42932-41EC-4F00-A41E-C7728B1EF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99" y="3613850"/>
            <a:ext cx="11158265" cy="16978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Findings from the Service Delivery Indicators Health Surveys 2010-2019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2" descr="Image result for service delivery indicator logo wb">
            <a:extLst>
              <a:ext uri="{FF2B5EF4-FFF2-40B4-BE49-F238E27FC236}">
                <a16:creationId xmlns:a16="http://schemas.microsoft.com/office/drawing/2014/main" id="{870B6E84-9B09-44C9-9816-16A8FAD2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963" y="86121"/>
            <a:ext cx="1617437" cy="219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world bank group logo">
            <a:extLst>
              <a:ext uri="{FF2B5EF4-FFF2-40B4-BE49-F238E27FC236}">
                <a16:creationId xmlns:a16="http://schemas.microsoft.com/office/drawing/2014/main" id="{736F7AF6-5D08-472F-8200-07755FDD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17" y="5559553"/>
            <a:ext cx="5367753" cy="105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5F760-7D01-0843-946C-E2FE31B2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BEE0-E768-394A-8132-16BB009D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22A8-2C7F-D644-A5BD-195B6D978854}" type="datetime1">
              <a:rPr lang="en-US" smtClean="0"/>
              <a:t>5/12/21</a:t>
            </a:fld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D70AE51C-A5DF-804C-85AB-F94308B7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5" y="433960"/>
            <a:ext cx="2947482" cy="1777612"/>
          </a:xfrm>
        </p:spPr>
        <p:txBody>
          <a:bodyPr/>
          <a:lstStyle/>
          <a:p>
            <a:r>
              <a:rPr lang="en-US" sz="3200" dirty="0"/>
              <a:t>Averages do not tell the whole story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D4C006-FD9D-A945-AF82-80333C93B5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071" y="2211573"/>
            <a:ext cx="2947987" cy="2849526"/>
          </a:xfrm>
        </p:spPr>
        <p:txBody>
          <a:bodyPr>
            <a:normAutofit/>
          </a:bodyPr>
          <a:lstStyle/>
          <a:p>
            <a:r>
              <a:rPr lang="en-US" sz="1800" dirty="0"/>
              <a:t>Variation in knowledge within medical qualification level is high in every group!</a:t>
            </a:r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6721C-A128-BF48-BCB1-3B178EBF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09" y="246782"/>
            <a:ext cx="8534872" cy="620718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EB1114-BFBF-A24B-A0E6-5F485D6FCC46}"/>
              </a:ext>
            </a:extLst>
          </p:cNvPr>
          <p:cNvCxnSpPr>
            <a:cxnSpLocks/>
          </p:cNvCxnSpPr>
          <p:nvPr/>
        </p:nvCxnSpPr>
        <p:spPr>
          <a:xfrm flipV="1">
            <a:off x="9480638" y="584791"/>
            <a:ext cx="0" cy="500247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6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96896-8686-4CC7-9B5E-0EFD0C27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8716B-A13C-4274-9F1D-64987D98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22A8-2C7F-D644-A5BD-195B6D978854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9D7617-C888-4DCE-B48A-9256FB22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Does a provider’s age affect their treatment decisions?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2453FC-2525-4C04-B39F-07D5DCF43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666" y="2820785"/>
            <a:ext cx="2947987" cy="3403612"/>
          </a:xfrm>
        </p:spPr>
        <p:txBody>
          <a:bodyPr>
            <a:normAutofit/>
          </a:bodyPr>
          <a:lstStyle/>
          <a:p>
            <a:r>
              <a:rPr lang="en-US" sz="1800" dirty="0"/>
              <a:t>No real trend in treatment knowledge across the ages of providers.</a:t>
            </a: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B40B9-5480-EC42-9055-DE18B93E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37" y="356775"/>
            <a:ext cx="8249416" cy="59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6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8ECE9-D581-4482-96EA-4A6B76A5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0474-EA0C-434E-80CF-08A6FB66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22A8-2C7F-D644-A5BD-195B6D978854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01CCA2-23B0-4318-B5AA-2F20CE71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AE0780-29DB-4FD3-BEFB-797CEF15D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960" y="1790627"/>
            <a:ext cx="2947987" cy="372995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Facility fixed effects explain a lot of the provider knowledge score (in part due to many facilities with just one provider)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There is plenty of within-provider variance on correct treatment and antibiotic use.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338211-2F7D-A74A-A089-5B10631EA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11439"/>
              </p:ext>
            </p:extLst>
          </p:nvPr>
        </p:nvGraphicFramePr>
        <p:xfrm>
          <a:off x="4280694" y="433960"/>
          <a:ext cx="6107313" cy="5424579"/>
        </p:xfrm>
        <a:graphic>
          <a:graphicData uri="http://schemas.openxmlformats.org/drawingml/2006/table">
            <a:tbl>
              <a:tblPr/>
              <a:tblGrid>
                <a:gridCol w="1736103">
                  <a:extLst>
                    <a:ext uri="{9D8B030D-6E8A-4147-A177-3AD203B41FA5}">
                      <a16:colId xmlns:a16="http://schemas.microsoft.com/office/drawing/2014/main" val="603553882"/>
                    </a:ext>
                  </a:extLst>
                </a:gridCol>
                <a:gridCol w="734815">
                  <a:extLst>
                    <a:ext uri="{9D8B030D-6E8A-4147-A177-3AD203B41FA5}">
                      <a16:colId xmlns:a16="http://schemas.microsoft.com/office/drawing/2014/main" val="447803023"/>
                    </a:ext>
                  </a:extLst>
                </a:gridCol>
                <a:gridCol w="742891">
                  <a:extLst>
                    <a:ext uri="{9D8B030D-6E8A-4147-A177-3AD203B41FA5}">
                      <a16:colId xmlns:a16="http://schemas.microsoft.com/office/drawing/2014/main" val="1920744895"/>
                    </a:ext>
                  </a:extLst>
                </a:gridCol>
                <a:gridCol w="799415">
                  <a:extLst>
                    <a:ext uri="{9D8B030D-6E8A-4147-A177-3AD203B41FA5}">
                      <a16:colId xmlns:a16="http://schemas.microsoft.com/office/drawing/2014/main" val="2937294075"/>
                    </a:ext>
                  </a:extLst>
                </a:gridCol>
                <a:gridCol w="753657">
                  <a:extLst>
                    <a:ext uri="{9D8B030D-6E8A-4147-A177-3AD203B41FA5}">
                      <a16:colId xmlns:a16="http://schemas.microsoft.com/office/drawing/2014/main" val="6791792"/>
                    </a:ext>
                  </a:extLst>
                </a:gridCol>
                <a:gridCol w="670216">
                  <a:extLst>
                    <a:ext uri="{9D8B030D-6E8A-4147-A177-3AD203B41FA5}">
                      <a16:colId xmlns:a16="http://schemas.microsoft.com/office/drawing/2014/main" val="1888139974"/>
                    </a:ext>
                  </a:extLst>
                </a:gridCol>
                <a:gridCol w="670216">
                  <a:extLst>
                    <a:ext uri="{9D8B030D-6E8A-4147-A177-3AD203B41FA5}">
                      <a16:colId xmlns:a16="http://schemas.microsoft.com/office/drawing/2014/main" val="750364252"/>
                    </a:ext>
                  </a:extLst>
                </a:gridCol>
              </a:tblGrid>
              <a:tr h="45350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 Score 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Treats Condition Correctly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Prescribe Inappropriate Antibiotics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81482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118294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947924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Provider Characteristics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407637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0.543***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-0.00597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-0.00328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42349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(0.029)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(0.042)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(0.005)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(0.007)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(0.010)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(0.013)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424011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491933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0.0637***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0.0463***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0.0353***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969936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(0.025)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(0.038)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(0.004)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(0.005)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(0.008)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(0.011)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981113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908275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-0.00616***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-0.00363***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-0.000737***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-0.000216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-0.000390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-0.000713*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437824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(0.001)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(0.001)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(0.000)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(0.000)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(0.000)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(0.000)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443951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674941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Facility Characteristics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951305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Hospital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0.0604***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0.0412***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050967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(0.025)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(0.005)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(0.009)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822268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398009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Center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0.0755***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-0.00470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411400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(0.020)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(0.004)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(0.007)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69709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225581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857407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-0.0468**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-0.0147***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-0.0190***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32553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(0.020)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(0.003)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(0.006)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83268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410980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244488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-0.0107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-0.0276***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-0.00122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96753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(0.019)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(0.004)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(0.007)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838143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188617"/>
                  </a:ext>
                </a:extLst>
              </a:tr>
              <a:tr h="22321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fixed effects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6" marR="5966" marT="59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6" marR="5966" marT="59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08960"/>
                  </a:ext>
                </a:extLst>
              </a:tr>
              <a:tr h="22321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Facility fixed effects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966" marR="5966" marT="59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172297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15166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16613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93277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101873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29474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32339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783961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0.829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</a:t>
                      </a:r>
                    </a:p>
                  </a:txBody>
                  <a:tcPr marL="5966" marR="5966" marT="5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63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42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CD6168-6FB1-4695-A179-9E8C80AD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50" y="265276"/>
            <a:ext cx="11706776" cy="639427"/>
          </a:xfrm>
        </p:spPr>
        <p:txBody>
          <a:bodyPr anchor="ctr"/>
          <a:lstStyle/>
          <a:p>
            <a:r>
              <a:rPr lang="en-US" dirty="0"/>
              <a:t>What do we know about quality health care?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28612-7DF3-43B7-9B89-AC2FDE0B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 Care Service Delivery Quality in Sub-Saharan Africa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3CDE8-420A-4210-BB37-89F9C5DA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EF502-C5D5-4248-8EE3-93C6CF13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3A5C-E428-4543-A994-88FB79F2F614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4B47917-9FE8-4389-A323-4D8C44344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289" y="2693070"/>
            <a:ext cx="10539110" cy="3663280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Most countries have high </a:t>
            </a:r>
            <a:r>
              <a:rPr lang="en-US" sz="2500" i="1" dirty="0"/>
              <a:t>availability</a:t>
            </a:r>
            <a:r>
              <a:rPr lang="en-US" sz="2500" dirty="0"/>
              <a:t> of health care providers but there are severe deficits in quality due to two “weak links in the chain”</a:t>
            </a:r>
          </a:p>
          <a:p>
            <a:pPr lvl="1"/>
            <a:r>
              <a:rPr lang="en-US" sz="2300" dirty="0"/>
              <a:t>Medical </a:t>
            </a:r>
            <a:r>
              <a:rPr lang="en-US" sz="2300" i="1" dirty="0"/>
              <a:t>qualifications</a:t>
            </a:r>
            <a:r>
              <a:rPr lang="en-US" sz="2300" dirty="0"/>
              <a:t> don’t imply medical knowledge.</a:t>
            </a:r>
          </a:p>
          <a:p>
            <a:pPr lvl="1"/>
            <a:r>
              <a:rPr lang="en-US" sz="2300" dirty="0"/>
              <a:t>Large </a:t>
            </a:r>
            <a:r>
              <a:rPr lang="en-US" sz="2300" i="1" dirty="0"/>
              <a:t>“know-do gaps”</a:t>
            </a:r>
            <a:r>
              <a:rPr lang="en-US" sz="2300" dirty="0"/>
              <a:t> exist between what medical providers know and what they do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500" dirty="0"/>
              <a:t>HOWEVER</a:t>
            </a:r>
          </a:p>
          <a:p>
            <a:pPr marL="0" indent="0">
              <a:buNone/>
            </a:pPr>
            <a:r>
              <a:rPr lang="en-US" sz="2500" dirty="0"/>
              <a:t>In the absence of systematic surveys, these findings are based on limited studies, typically in smaller samples</a:t>
            </a:r>
          </a:p>
        </p:txBody>
      </p:sp>
      <p:pic>
        <p:nvPicPr>
          <p:cNvPr id="23" name="Content Placeholder 19">
            <a:extLst>
              <a:ext uri="{FF2B5EF4-FFF2-40B4-BE49-F238E27FC236}">
                <a16:creationId xmlns:a16="http://schemas.microsoft.com/office/drawing/2014/main" id="{1EE2B388-28F8-4144-B26A-F9CBB3CC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7" y="1384489"/>
            <a:ext cx="3937219" cy="10563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584FA8-3D51-439A-BDEB-4309F70D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562" y="1388104"/>
            <a:ext cx="3067542" cy="2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182F46C-BD11-411D-B6E1-3FF2F134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What does SDI data add to our knowledge?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CD19B1-D0B6-4DE0-93C4-F7F0727A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9" y="1455978"/>
            <a:ext cx="10557163" cy="4610308"/>
          </a:xfrm>
        </p:spPr>
        <p:txBody>
          <a:bodyPr anchor="ctr"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/>
              <a:t>Service Delivery Indicators are the first large scale assessments of medical knowledge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chemeClr val="accent1"/>
                </a:solidFill>
              </a:rPr>
              <a:t>87,153 providers</a:t>
            </a:r>
            <a:r>
              <a:rPr lang="en-US" sz="2600" dirty="0"/>
              <a:t> in 11 Sub-Saharan African countries completing medical vignettes for seven common clinical conditions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/>
              <a:t>Medical vignettes use the same case for multiple providers and allow us to detect incorrect, over and under-treatment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Provide an </a:t>
            </a:r>
            <a:r>
              <a:rPr lang="en-US" sz="2600" i="1" dirty="0"/>
              <a:t>upper-bound</a:t>
            </a:r>
            <a:r>
              <a:rPr lang="en-US" sz="2600" dirty="0"/>
              <a:t> of what providers could do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Directly policy relevant as they are closely linked to the quality of medical training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5DB3B-0551-44DC-A684-465C4F6D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Care Service Delivery Quality in Sub-Saharan Africa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AC1E5-B022-4934-A451-92D85758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A9943-E966-4B9F-B4B5-053329FE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CCBB-0BAD-3449-881B-506EF43A3680}" type="datetime1">
              <a:rPr lang="en-US" smtClean="0"/>
              <a:t>5/11/21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5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80E29F2-7750-42F3-8BDA-4758351E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7DFB47-9436-4302-B59E-8FDC736A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415-D0EB-B847-BE07-A445091F66C8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4BF1EBDB-4DBD-400C-952C-69E9DE3F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Diagnostic knowledge predicts treatment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4B36B2E2-9AE7-4734-8CBF-944E728CC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666" y="2727402"/>
            <a:ext cx="2947987" cy="372995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Moving provider from 5</a:t>
            </a:r>
            <a:r>
              <a:rPr lang="en-US" sz="1800" baseline="30000" dirty="0"/>
              <a:t>th</a:t>
            </a:r>
            <a:r>
              <a:rPr lang="en-US" sz="1800" dirty="0"/>
              <a:t> to the 95</a:t>
            </a:r>
            <a:r>
              <a:rPr lang="en-US" sz="1800" baseline="30000" dirty="0"/>
              <a:t>th</a:t>
            </a:r>
            <a:r>
              <a:rPr lang="en-US" sz="1800" dirty="0"/>
              <a:t> </a:t>
            </a:r>
            <a:r>
              <a:rPr lang="en-US" sz="1800" i="1" dirty="0"/>
              <a:t>knowledge</a:t>
            </a:r>
            <a:r>
              <a:rPr lang="en-US" sz="1800" dirty="0"/>
              <a:t> percentile increases frequency of correct </a:t>
            </a:r>
            <a:r>
              <a:rPr lang="en-US" sz="1800" i="1" dirty="0"/>
              <a:t>management.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2BC56-6F07-2D4F-8DE5-C567BE0B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71" y="329609"/>
            <a:ext cx="8425659" cy="61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2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8B14F-2A87-40E7-899A-4C059E94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13454-A08D-4370-AF7A-860804F0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0E0A-1615-044A-B0EE-CCA6D07411AA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2A592A-6F5F-4954-A229-29215E53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5" y="433960"/>
            <a:ext cx="3150586" cy="1274142"/>
          </a:xfrm>
        </p:spPr>
        <p:txBody>
          <a:bodyPr/>
          <a:lstStyle/>
          <a:p>
            <a:r>
              <a:rPr lang="en-US" sz="3000" dirty="0"/>
              <a:t>Variability within and across countries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56AD7A-0F34-4B1D-AB42-49651F246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960" y="1876302"/>
            <a:ext cx="2947987" cy="43118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Countries fall into three groups: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“high-performing” countries Kenya, Tanzania, and Malawi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“average” countries Togo, Guinea Bissau, Madagascar, Uganda, Mozambique, and Sierra Leone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“low-performing countries” Niger and Nigeria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600" dirty="0"/>
              <a:t>But averages are not everything: each country has high- and low-performing providers!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CAD0F3-80FA-9F44-A812-E4405114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68" y="378465"/>
            <a:ext cx="8183044" cy="59513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69CAEE-69B2-8245-B586-0796E375A2D4}"/>
              </a:ext>
            </a:extLst>
          </p:cNvPr>
          <p:cNvSpPr/>
          <p:nvPr/>
        </p:nvSpPr>
        <p:spPr>
          <a:xfrm>
            <a:off x="3608268" y="859384"/>
            <a:ext cx="1579417" cy="16781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C7BC5D-34D2-C84B-950D-148A555BB356}"/>
              </a:ext>
            </a:extLst>
          </p:cNvPr>
          <p:cNvSpPr/>
          <p:nvPr/>
        </p:nvSpPr>
        <p:spPr>
          <a:xfrm>
            <a:off x="3608268" y="2537579"/>
            <a:ext cx="1579417" cy="2013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13DD7-A1C0-AB4F-96DB-4DE2AE318A36}"/>
              </a:ext>
            </a:extLst>
          </p:cNvPr>
          <p:cNvSpPr/>
          <p:nvPr/>
        </p:nvSpPr>
        <p:spPr>
          <a:xfrm>
            <a:off x="3608269" y="4550735"/>
            <a:ext cx="1579416" cy="8512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CBAB-2E01-4612-83C9-5DC5D5B8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73006-D7CC-45C1-8FE3-6DBC1192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C6C5-0A8A-6F46-AD30-25E29FC6E5A2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413DD9-60F5-4ED9-898B-21B5C476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5" y="433960"/>
            <a:ext cx="2947482" cy="1352310"/>
          </a:xfrm>
        </p:spPr>
        <p:txBody>
          <a:bodyPr/>
          <a:lstStyle/>
          <a:p>
            <a:r>
              <a:rPr lang="en-US" sz="3000" dirty="0"/>
              <a:t>Variation differs across the quality spectrum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941BF2-8590-44C4-86C9-D72091E95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666" y="2179835"/>
            <a:ext cx="2947987" cy="404456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Malawi providers outperform all others in their treatment knowledge. The least knowledgeable Kenyan provider treats more conditions correctly than the most knowledgeable provider in Togo, Senegal, Niger, and Madagascar.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Providers in Nigeria span the breadth of treatment accuracy, where providers have the least accuracy and near the most at the top end of their distribution.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020AE0-FB30-E348-B786-7F8865B8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88" y="433960"/>
            <a:ext cx="8685511" cy="532888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1A6D5D-7B37-9145-AFFC-EDC1776572B7}"/>
              </a:ext>
            </a:extLst>
          </p:cNvPr>
          <p:cNvCxnSpPr>
            <a:cxnSpLocks/>
          </p:cNvCxnSpPr>
          <p:nvPr/>
        </p:nvCxnSpPr>
        <p:spPr>
          <a:xfrm flipH="1" flipV="1">
            <a:off x="9574059" y="3429000"/>
            <a:ext cx="621395" cy="2405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1B4119-C969-824A-B2D3-3DB3C16653E2}"/>
              </a:ext>
            </a:extLst>
          </p:cNvPr>
          <p:cNvSpPr txBox="1"/>
          <p:nvPr/>
        </p:nvSpPr>
        <p:spPr>
          <a:xfrm>
            <a:off x="8793127" y="5762847"/>
            <a:ext cx="253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Nigeria has providers across the whole spectrum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CF58498C-D426-2F4F-977B-B3BD6A62A1CE}"/>
              </a:ext>
            </a:extLst>
          </p:cNvPr>
          <p:cNvSpPr/>
          <p:nvPr/>
        </p:nvSpPr>
        <p:spPr>
          <a:xfrm rot="5400000">
            <a:off x="9738970" y="1076487"/>
            <a:ext cx="291571" cy="849108"/>
          </a:xfrm>
          <a:prstGeom prst="leftBrace">
            <a:avLst/>
          </a:prstGeom>
          <a:ln w="412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221E7-7B3E-CE49-88FC-37B0C2097F53}"/>
              </a:ext>
            </a:extLst>
          </p:cNvPr>
          <p:cNvSpPr txBox="1"/>
          <p:nvPr/>
        </p:nvSpPr>
        <p:spPr>
          <a:xfrm>
            <a:off x="8982055" y="344397"/>
            <a:ext cx="2109867" cy="9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high-quality providers are good in their own ways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A3E0C07-FEC0-2D46-B52C-9573197AF697}"/>
              </a:ext>
            </a:extLst>
          </p:cNvPr>
          <p:cNvSpPr/>
          <p:nvPr/>
        </p:nvSpPr>
        <p:spPr>
          <a:xfrm rot="5400000">
            <a:off x="4896449" y="1906071"/>
            <a:ext cx="212493" cy="760021"/>
          </a:xfrm>
          <a:prstGeom prst="leftBrace">
            <a:avLst/>
          </a:prstGeom>
          <a:ln w="412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0B8EA0-A060-E045-9A1D-A94CA064E93D}"/>
              </a:ext>
            </a:extLst>
          </p:cNvPr>
          <p:cNvSpPr txBox="1"/>
          <p:nvPr/>
        </p:nvSpPr>
        <p:spPr>
          <a:xfrm>
            <a:off x="4622685" y="1458759"/>
            <a:ext cx="22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quality providers are similar</a:t>
            </a:r>
          </a:p>
        </p:txBody>
      </p:sp>
    </p:spTree>
    <p:extLst>
      <p:ext uri="{BB962C8B-B14F-4D97-AF65-F5344CB8AC3E}">
        <p14:creationId xmlns:p14="http://schemas.microsoft.com/office/powerpoint/2010/main" val="415546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6E507-67F0-4D45-97B8-839E47A6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6659F-3C59-284F-8E5D-0121A0FD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22A8-2C7F-D644-A5BD-195B6D978854}" type="datetime1">
              <a:rPr lang="en-US" smtClean="0"/>
              <a:t>5/12/21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89880-2081-9341-8176-AAA902CF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5" y="433960"/>
            <a:ext cx="2947482" cy="1928525"/>
          </a:xfrm>
        </p:spPr>
        <p:txBody>
          <a:bodyPr/>
          <a:lstStyle/>
          <a:p>
            <a:r>
              <a:rPr lang="en-US" sz="3200" dirty="0"/>
              <a:t>Variation in age differs across countries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AB04B-7623-2A4B-895B-677CC5AD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908" y="1040430"/>
            <a:ext cx="8506120" cy="4860640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E1692CE-BADE-154F-B7E8-B3D6A569D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666" y="2494439"/>
            <a:ext cx="2947987" cy="1737320"/>
          </a:xfrm>
        </p:spPr>
        <p:txBody>
          <a:bodyPr/>
          <a:lstStyle/>
          <a:p>
            <a:r>
              <a:rPr lang="en-US" dirty="0"/>
              <a:t>No real trend in knowledge score the ages of providers but there are differences between countries..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3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A887A-3866-4E2B-8586-65C1FAF9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3FFB8-EAE8-4FFD-99C3-D07117F4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22A8-2C7F-D644-A5BD-195B6D978854}" type="datetime1">
              <a:rPr lang="en-US" smtClean="0"/>
              <a:t>5/12/21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777F4E-D4E3-4CF3-B335-1A3279B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Variation among different cadres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61371A-DF2C-4EF3-BB6C-E8481A934E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666" y="2533232"/>
            <a:ext cx="2947987" cy="3729959"/>
          </a:xfrm>
        </p:spPr>
        <p:txBody>
          <a:bodyPr>
            <a:normAutofit/>
          </a:bodyPr>
          <a:lstStyle/>
          <a:p>
            <a:r>
              <a:rPr lang="en-US" sz="1800" dirty="0"/>
              <a:t>In each country, doctors typically outperform clinical officers who outperform nurses.</a:t>
            </a:r>
          </a:p>
          <a:p>
            <a:endParaRPr lang="en-US" sz="1800" dirty="0"/>
          </a:p>
          <a:p>
            <a:r>
              <a:rPr lang="en-US" sz="1800" dirty="0"/>
              <a:t>Nurses – the worst performing group in Kenya – are better than doctors and clinical officers in most countries.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EA10D-2DD6-E548-AE53-5008323D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466" y="212651"/>
            <a:ext cx="8319490" cy="60505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3000C5-801B-9C41-894F-69DBE9F5B460}"/>
              </a:ext>
            </a:extLst>
          </p:cNvPr>
          <p:cNvCxnSpPr>
            <a:cxnSpLocks/>
          </p:cNvCxnSpPr>
          <p:nvPr/>
        </p:nvCxnSpPr>
        <p:spPr>
          <a:xfrm flipV="1">
            <a:off x="7754092" y="433960"/>
            <a:ext cx="0" cy="496556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8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7450E-073F-4442-94CF-9E0344A8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8817-5D4D-46E0-B9CF-0278BAAC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22A8-2C7F-D644-A5BD-195B6D978854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C931833-6C7F-4553-94E1-40FE703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Averages do not tell the whole story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801A5C-27FA-4640-BB3B-EBC7C4CAA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Variation in knowledge within professional cadres is high in every group!</a:t>
            </a: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CD727-DEEA-BA46-A1D2-5E6201E6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09" y="433960"/>
            <a:ext cx="8143286" cy="59223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5E4F6A-81ED-5F47-B8DC-5E613EC26D1F}"/>
              </a:ext>
            </a:extLst>
          </p:cNvPr>
          <p:cNvCxnSpPr>
            <a:cxnSpLocks/>
          </p:cNvCxnSpPr>
          <p:nvPr/>
        </p:nvCxnSpPr>
        <p:spPr>
          <a:xfrm>
            <a:off x="5296291" y="1167516"/>
            <a:ext cx="4594168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B9D6FC-A2DD-9845-AE9F-61549E4C8F01}"/>
              </a:ext>
            </a:extLst>
          </p:cNvPr>
          <p:cNvCxnSpPr/>
          <p:nvPr/>
        </p:nvCxnSpPr>
        <p:spPr>
          <a:xfrm>
            <a:off x="5296291" y="1516824"/>
            <a:ext cx="594637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8762C3-6743-2247-A523-ADA17B6C064B}"/>
              </a:ext>
            </a:extLst>
          </p:cNvPr>
          <p:cNvCxnSpPr/>
          <p:nvPr/>
        </p:nvCxnSpPr>
        <p:spPr>
          <a:xfrm>
            <a:off x="5296291" y="1860486"/>
            <a:ext cx="594637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DCA60D-247E-0C47-A976-1677D85E8D5E}"/>
              </a:ext>
            </a:extLst>
          </p:cNvPr>
          <p:cNvCxnSpPr/>
          <p:nvPr/>
        </p:nvCxnSpPr>
        <p:spPr>
          <a:xfrm>
            <a:off x="5296291" y="2202392"/>
            <a:ext cx="594637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A33F10-F862-EC47-8CCB-78A4138906CE}"/>
              </a:ext>
            </a:extLst>
          </p:cNvPr>
          <p:cNvCxnSpPr/>
          <p:nvPr/>
        </p:nvCxnSpPr>
        <p:spPr>
          <a:xfrm>
            <a:off x="5296291" y="2560201"/>
            <a:ext cx="594637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5E1DCD-5467-8941-92C6-04768DB8C957}"/>
              </a:ext>
            </a:extLst>
          </p:cNvPr>
          <p:cNvCxnSpPr/>
          <p:nvPr/>
        </p:nvCxnSpPr>
        <p:spPr>
          <a:xfrm>
            <a:off x="5296291" y="2894155"/>
            <a:ext cx="594637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52FD31-FB8D-A84B-A114-B117C50309BF}"/>
              </a:ext>
            </a:extLst>
          </p:cNvPr>
          <p:cNvCxnSpPr/>
          <p:nvPr/>
        </p:nvCxnSpPr>
        <p:spPr>
          <a:xfrm>
            <a:off x="5296291" y="3244012"/>
            <a:ext cx="594637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35026B-C741-B946-BC74-4AB3CC9A610D}"/>
              </a:ext>
            </a:extLst>
          </p:cNvPr>
          <p:cNvCxnSpPr/>
          <p:nvPr/>
        </p:nvCxnSpPr>
        <p:spPr>
          <a:xfrm>
            <a:off x="5296291" y="3617724"/>
            <a:ext cx="594637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5B3123-450C-C34A-8687-E7D3F5F1A866}"/>
              </a:ext>
            </a:extLst>
          </p:cNvPr>
          <p:cNvCxnSpPr/>
          <p:nvPr/>
        </p:nvCxnSpPr>
        <p:spPr>
          <a:xfrm>
            <a:off x="5296291" y="3943728"/>
            <a:ext cx="594637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DAAD17-AA2D-D04D-9A50-B9E6C6466D0B}"/>
              </a:ext>
            </a:extLst>
          </p:cNvPr>
          <p:cNvCxnSpPr/>
          <p:nvPr/>
        </p:nvCxnSpPr>
        <p:spPr>
          <a:xfrm>
            <a:off x="5296291" y="4293585"/>
            <a:ext cx="594637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C06B15-9053-E44C-BD2E-72A8C54B3762}"/>
              </a:ext>
            </a:extLst>
          </p:cNvPr>
          <p:cNvCxnSpPr/>
          <p:nvPr/>
        </p:nvCxnSpPr>
        <p:spPr>
          <a:xfrm>
            <a:off x="5296291" y="4651393"/>
            <a:ext cx="594637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36D59C-0128-6F41-8336-4881960D622E}"/>
              </a:ext>
            </a:extLst>
          </p:cNvPr>
          <p:cNvCxnSpPr/>
          <p:nvPr/>
        </p:nvCxnSpPr>
        <p:spPr>
          <a:xfrm>
            <a:off x="5296291" y="4993299"/>
            <a:ext cx="594637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BE755F-976E-3044-85EE-98901259FF27}"/>
              </a:ext>
            </a:extLst>
          </p:cNvPr>
          <p:cNvCxnSpPr>
            <a:cxnSpLocks/>
          </p:cNvCxnSpPr>
          <p:nvPr/>
        </p:nvCxnSpPr>
        <p:spPr>
          <a:xfrm flipV="1">
            <a:off x="8885215" y="818022"/>
            <a:ext cx="0" cy="471608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101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31900</TotalTime>
  <Words>767</Words>
  <Application>Microsoft Macintosh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 2</vt:lpstr>
      <vt:lpstr>Frame</vt:lpstr>
      <vt:lpstr>Health Care Service Delivery Quality in Sub-Saharan Africa</vt:lpstr>
      <vt:lpstr>What do we know about quality health care?</vt:lpstr>
      <vt:lpstr>What does SDI data add to our knowledge?</vt:lpstr>
      <vt:lpstr>Diagnostic knowledge predicts treatment</vt:lpstr>
      <vt:lpstr>Variability within and across countries</vt:lpstr>
      <vt:lpstr>Variation differs across the quality spectrum</vt:lpstr>
      <vt:lpstr>Variation in age differs across countries</vt:lpstr>
      <vt:lpstr>Variation among different cadres </vt:lpstr>
      <vt:lpstr>Averages do not tell the whole story</vt:lpstr>
      <vt:lpstr>Averages do not tell the whole story</vt:lpstr>
      <vt:lpstr>Does a provider’s age affect their treatment decisions?</vt:lpstr>
      <vt:lpstr>Regression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Anna Konstantinova</dc:creator>
  <cp:lastModifiedBy>Michael Orevba</cp:lastModifiedBy>
  <cp:revision>242</cp:revision>
  <dcterms:created xsi:type="dcterms:W3CDTF">2017-07-14T13:28:34Z</dcterms:created>
  <dcterms:modified xsi:type="dcterms:W3CDTF">2021-05-13T17:32:23Z</dcterms:modified>
</cp:coreProperties>
</file>