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3" r:id="rId28"/>
    <p:sldId id="25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6"/>
  </p:normalViewPr>
  <p:slideViewPr>
    <p:cSldViewPr>
      <p:cViewPr varScale="1">
        <p:scale>
          <a:sx n="65" d="100"/>
          <a:sy n="65" d="100"/>
        </p:scale>
        <p:origin x="48" y="1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microsoft.com/office/2007/relationships/hdphoto" Target="../media/hdphoto4.wdp"/><Relationship Id="rId3" Type="http://schemas.openxmlformats.org/officeDocument/2006/relationships/image" Target="../media/image2.png"/><Relationship Id="rId21" Type="http://schemas.openxmlformats.org/officeDocument/2006/relationships/image" Target="../media/image16.jpe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1.jpeg"/><Relationship Id="rId16" Type="http://schemas.microsoft.com/office/2007/relationships/hdphoto" Target="../media/hdphoto3.wdp"/><Relationship Id="rId20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24" Type="http://schemas.microsoft.com/office/2007/relationships/hdphoto" Target="../media/hdphoto5.wdp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jp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microsoft.com/office/2007/relationships/hdphoto" Target="../media/hdphoto4.wdp"/><Relationship Id="rId3" Type="http://schemas.openxmlformats.org/officeDocument/2006/relationships/image" Target="../media/image2.png"/><Relationship Id="rId21" Type="http://schemas.openxmlformats.org/officeDocument/2006/relationships/image" Target="../media/image16.jpe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1.jpeg"/><Relationship Id="rId16" Type="http://schemas.microsoft.com/office/2007/relationships/hdphoto" Target="../media/hdphoto3.wdp"/><Relationship Id="rId20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24" Type="http://schemas.microsoft.com/office/2007/relationships/hdphoto" Target="../media/hdphoto5.wdp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5942573" y="0"/>
            <a:ext cx="6452627" cy="6858000"/>
            <a:chOff x="990600" y="1066800"/>
            <a:chExt cx="8321040" cy="11791724"/>
          </a:xfrm>
        </p:grpSpPr>
        <p:pic>
          <p:nvPicPr>
            <p:cNvPr id="7" name="Picture 2" descr="C:\Users\WB459284\Box Sync\Workshop Energy &amp; Environment\Field Coordinator Workshop\Designs\RawImages\shutterstock_150531500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07"/>
            <a:stretch/>
          </p:blipFill>
          <p:spPr bwMode="auto">
            <a:xfrm>
              <a:off x="990600" y="1066800"/>
              <a:ext cx="8321040" cy="11791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1321936" y="1826348"/>
              <a:ext cx="6893769" cy="6555652"/>
              <a:chOff x="1321936" y="1826348"/>
              <a:chExt cx="6893769" cy="6555652"/>
            </a:xfrm>
          </p:grpSpPr>
          <p:pic>
            <p:nvPicPr>
              <p:cNvPr id="9" name="Picture 8" descr="http://www.clker.com/cliparts/f/7/3/1/12065647862020337740pixabella_Red_Umbrella.svg.me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GlowEdges/>
                        </a14:imgEffect>
                        <a14:imgEffect>
                          <a14:sharpenSoften amount="-5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8347" y="5029200"/>
                <a:ext cx="1255853" cy="13814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3" descr="C:\Users\WB459284\Box Sync\Workshop Energy &amp; Environment\Field Coordinator Workshop\Designs\RawImages\free_wifi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2489"/>
              <a:stretch/>
            </p:blipFill>
            <p:spPr bwMode="auto">
              <a:xfrm rot="2199595">
                <a:off x="1321936" y="6822940"/>
                <a:ext cx="901372" cy="763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3" descr="C:\Users\WB459284\Box Sync\Workshop Energy &amp; Environment\Field Coordinator Workshop\Designs\RawImages\microphone58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4450" y="7924800"/>
                <a:ext cx="457200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5" descr="C:\Users\WB459284\Box Sync\Workshop Energy &amp; Environment\Field Coordinator Workshop\Designs\RawImages\11949858391332901534government_icon_-_symbo_01.svg.hi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5908" y="6546564"/>
                <a:ext cx="790576" cy="7559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8" descr="C:\Users\WB459284\Box Sync\Workshop Energy &amp; Environment\Field Coordinator Workshop\Designs\RawImages\computer_selfmad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1254" y="6886462"/>
                <a:ext cx="938213" cy="8953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4" name="Group 13"/>
              <p:cNvGrpSpPr/>
              <p:nvPr/>
            </p:nvGrpSpPr>
            <p:grpSpPr>
              <a:xfrm>
                <a:off x="5588611" y="4470400"/>
                <a:ext cx="780452" cy="927611"/>
                <a:chOff x="-3864848" y="1545466"/>
                <a:chExt cx="1502648" cy="1785982"/>
              </a:xfrm>
            </p:grpSpPr>
            <p:pic>
              <p:nvPicPr>
                <p:cNvPr id="40" name="Picture 9" descr="C:\Users\WB459284\Box Sync\Workshop Energy &amp; Environment\Field Coordinator Workshop\Designs\RawImages\globe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864848" y="1905000"/>
                  <a:ext cx="1426448" cy="14264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" name="Teardrop 40"/>
                <p:cNvSpPr/>
                <p:nvPr/>
              </p:nvSpPr>
              <p:spPr>
                <a:xfrm rot="10800000">
                  <a:off x="-3200400" y="1545466"/>
                  <a:ext cx="838200" cy="83820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</a:t>
                  </a:r>
                </a:p>
              </p:txBody>
            </p:sp>
          </p:grpSp>
          <p:pic>
            <p:nvPicPr>
              <p:cNvPr id="15" name="Picture 6" descr="C:\Users\WB459284\Box Sync\Workshop Energy &amp; Environment\Field Coordinator Workshop\Designs\RawImages\50x50_conflict_icon.jpg"/>
              <p:cNvPicPr>
                <a:picLocks noChangeAspect="1" noChangeArrowheads="1"/>
              </p:cNvPicPr>
              <p:nvPr/>
            </p:nvPicPr>
            <p:blipFill>
              <a:blip r:embed="rId10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537" y="5663138"/>
                <a:ext cx="631317" cy="6313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6" name="Group 15"/>
              <p:cNvGrpSpPr/>
              <p:nvPr/>
            </p:nvGrpSpPr>
            <p:grpSpPr>
              <a:xfrm>
                <a:off x="3543766" y="3913745"/>
                <a:ext cx="759015" cy="694736"/>
                <a:chOff x="-3284897" y="5478538"/>
                <a:chExt cx="1257342" cy="1150862"/>
              </a:xfrm>
            </p:grpSpPr>
            <p:pic>
              <p:nvPicPr>
                <p:cNvPr id="34" name="Picture 10" descr="C:\Users\WB459284\Box Sync\Workshop Energy &amp; Environment\Field Coordinator Workshop\Designs\RawImages\9c4AB6ncE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3571312">
                  <a:off x="-3018705" y="5649993"/>
                  <a:ext cx="868363" cy="525454"/>
                </a:xfrm>
                <a:prstGeom prst="rect">
                  <a:avLst/>
                </a:prstGeom>
                <a:noFill/>
              </p:spPr>
            </p:pic>
            <p:pic>
              <p:nvPicPr>
                <p:cNvPr id="35" name="Picture 10" descr="C:\Users\WB459284\Box Sync\Workshop Energy &amp; Environment\Field Coordinator Workshop\Designs\RawImages\9c4AB6ncE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6659354">
                  <a:off x="-2557001" y="5978551"/>
                  <a:ext cx="659702" cy="399191"/>
                </a:xfrm>
                <a:prstGeom prst="rect">
                  <a:avLst/>
                </a:prstGeom>
                <a:noFill/>
              </p:spPr>
            </p:pic>
            <p:pic>
              <p:nvPicPr>
                <p:cNvPr id="36" name="Picture 10" descr="C:\Users\WB459284\Box Sync\Workshop Energy &amp; Environment\Field Coordinator Workshop\Designs\RawImages\9c4AB6ncE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284897" y="5986751"/>
                  <a:ext cx="659702" cy="399191"/>
                </a:xfrm>
                <a:prstGeom prst="rect">
                  <a:avLst/>
                </a:prstGeom>
                <a:noFill/>
              </p:spPr>
            </p:pic>
            <p:sp>
              <p:nvSpPr>
                <p:cNvPr id="37" name="Rectangle 36"/>
                <p:cNvSpPr/>
                <p:nvPr/>
              </p:nvSpPr>
              <p:spPr>
                <a:xfrm>
                  <a:off x="-2625195" y="6186346"/>
                  <a:ext cx="93542" cy="4430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 rot="2562112">
                  <a:off x="-2449864" y="6054635"/>
                  <a:ext cx="78421" cy="54409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 rot="2170526" flipH="1" flipV="1">
                  <a:off x="-2999150" y="6267475"/>
                  <a:ext cx="494657" cy="6953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7" name="Oval 16"/>
              <p:cNvSpPr/>
              <p:nvPr/>
            </p:nvSpPr>
            <p:spPr>
              <a:xfrm>
                <a:off x="3499757" y="3799525"/>
                <a:ext cx="921886" cy="9218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pic>
            <p:nvPicPr>
              <p:cNvPr id="18" name="Picture 11" descr="C:\Users\WB459284\Box Sync\Workshop Energy &amp; Environment\Field Coordinator Workshop\Designs\RawImages\purchased\1415996440_analyst-512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2948" y="5663138"/>
                <a:ext cx="1092757" cy="1092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2" descr="C:\Users\WB459284\Box Sync\Workshop Energy &amp; Environment\Field Coordinator Workshop\Designs\RawImages\purchased\1415997366_Icon_63-512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7149" y="3794933"/>
                <a:ext cx="936004" cy="9360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13" descr="C:\Users\WB459284\Box Sync\Workshop Energy &amp; Environment\Field Coordinator Workshop\Designs\RawImages\communication_icons_311138\communication_icons.jpg"/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ackgroundRemoval t="34127" b="47421" l="38813" r="59375">
                            <a14:foregroundMark x1="48813" y1="39881" x2="48813" y2="39881"/>
                            <a14:foregroundMark x1="52188" y1="40079" x2="52188" y2="40079"/>
                            <a14:foregroundMark x1="55188" y1="40079" x2="55188" y2="40079"/>
                            <a14:foregroundMark x1="50063" y1="35384" x2="50063" y2="3538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213" t="32857" r="40687" b="52865"/>
              <a:stretch/>
            </p:blipFill>
            <p:spPr bwMode="auto">
              <a:xfrm>
                <a:off x="5844814" y="2501900"/>
                <a:ext cx="1135131" cy="76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14" descr="C:\Users\WB459284\Box Sync\Workshop Energy &amp; Environment\Field Coordinator Workshop\Designs\RawImages\purchased\1415997617_Layer_16-01-512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9647" y="1826348"/>
                <a:ext cx="1351103" cy="1351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1703068" y="3727588"/>
                <a:ext cx="617943" cy="801806"/>
                <a:chOff x="-2590800" y="1103194"/>
                <a:chExt cx="1371600" cy="1779706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-2590800" y="1103194"/>
                  <a:ext cx="1371600" cy="1779706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-2438400" y="1217494"/>
                  <a:ext cx="1066800" cy="13987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-1975583" y="2665534"/>
                  <a:ext cx="139163" cy="139163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pic>
            <p:nvPicPr>
              <p:cNvPr id="23" name="Picture 15" descr="C:\Users\WB459284\Box Sync\Workshop Energy &amp; Environment\Field Coordinator Workshop\Designs\RawImages\free-email-icon-hi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8633" y="2790372"/>
                <a:ext cx="770662" cy="529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4" name="Group 23"/>
              <p:cNvGrpSpPr/>
              <p:nvPr/>
            </p:nvGrpSpPr>
            <p:grpSpPr>
              <a:xfrm>
                <a:off x="5056405" y="3630986"/>
                <a:ext cx="741244" cy="398038"/>
                <a:chOff x="-68976" y="4218667"/>
                <a:chExt cx="741244" cy="398038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 rot="20091911">
                  <a:off x="217948" y="4218667"/>
                  <a:ext cx="454320" cy="318936"/>
                  <a:chOff x="228600" y="4198663"/>
                  <a:chExt cx="454320" cy="318936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228600" y="4288999"/>
                    <a:ext cx="228600" cy="228600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 rot="1508089" flipV="1">
                    <a:off x="452874" y="4198663"/>
                    <a:ext cx="230046" cy="217374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25"/>
                <p:cNvGrpSpPr/>
                <p:nvPr/>
              </p:nvGrpSpPr>
              <p:grpSpPr>
                <a:xfrm rot="20654784">
                  <a:off x="-68976" y="4304550"/>
                  <a:ext cx="427116" cy="312155"/>
                  <a:chOff x="-84216" y="4266450"/>
                  <a:chExt cx="427116" cy="312155"/>
                </a:xfrm>
              </p:grpSpPr>
              <p:sp>
                <p:nvSpPr>
                  <p:cNvPr id="27" name="Oval 26"/>
                  <p:cNvSpPr/>
                  <p:nvPr/>
                </p:nvSpPr>
                <p:spPr>
                  <a:xfrm>
                    <a:off x="114300" y="4266450"/>
                    <a:ext cx="228600" cy="228600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28" name="Plus 27"/>
                  <p:cNvSpPr/>
                  <p:nvPr/>
                </p:nvSpPr>
                <p:spPr>
                  <a:xfrm rot="19748245">
                    <a:off x="-84216" y="4362194"/>
                    <a:ext cx="216411" cy="216411"/>
                  </a:xfrm>
                  <a:prstGeom prst="mathPlu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</p:grpSp>
          </p:grpSp>
        </p:grpSp>
      </p:grpSp>
      <p:pic>
        <p:nvPicPr>
          <p:cNvPr id="42" name="Picture 2" descr="C:\Users\WB459284\Box Sync\Workshop Energy &amp; Environment\Field Coordinator Workshop\Designs\RawImages\shutterstock_150531500.jpg"/>
          <p:cNvPicPr>
            <a:picLocks noChangeAspect="1" noChangeArrowheads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12"/>
          <a:stretch/>
        </p:blipFill>
        <p:spPr bwMode="auto">
          <a:xfrm>
            <a:off x="1" y="1"/>
            <a:ext cx="621294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 userDrawn="1"/>
        </p:nvSpPr>
        <p:spPr>
          <a:xfrm>
            <a:off x="558800" y="2143033"/>
            <a:ext cx="797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Manage</a:t>
            </a:r>
            <a:r>
              <a:rPr lang="en-US" sz="3000" b="1" baseline="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Successful </a:t>
            </a:r>
          </a:p>
          <a:p>
            <a:r>
              <a:rPr lang="en-US" sz="3000" b="1" baseline="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Impact Evaluations</a:t>
            </a:r>
            <a:endParaRPr lang="en-US" sz="3000" b="1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558800" y="658499"/>
            <a:ext cx="797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-100" dirty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FIELD</a:t>
            </a:r>
            <a:r>
              <a:rPr lang="en-US" sz="3600" b="1" spc="-100" baseline="0" dirty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 COORDINATOR WORKSHOP</a:t>
            </a:r>
            <a:endParaRPr lang="en-US" sz="3600" b="1" spc="-100" dirty="0">
              <a:solidFill>
                <a:schemeClr val="tx2"/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558800" y="3442901"/>
            <a:ext cx="5456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baseline="0" dirty="0">
                <a:latin typeface="+mj-lt"/>
                <a:cs typeface="Consolas" panose="020B0609020204030204" pitchFamily="49" charset="0"/>
              </a:rPr>
              <a:t>18 - 22 </a:t>
            </a:r>
            <a:r>
              <a:rPr lang="en-US" sz="2400" b="1" dirty="0">
                <a:latin typeface="+mj-lt"/>
                <a:cs typeface="Consolas" panose="020B0609020204030204" pitchFamily="49" charset="0"/>
              </a:rPr>
              <a:t>JUNE 2018</a:t>
            </a:r>
          </a:p>
          <a:p>
            <a:r>
              <a:rPr lang="en-US" sz="2400" b="1" dirty="0">
                <a:latin typeface="+mj-lt"/>
                <a:cs typeface="Consolas" panose="020B0609020204030204" pitchFamily="49" charset="0"/>
              </a:rPr>
              <a:t>WASHINGTON, DC</a:t>
            </a:r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14" t="33086" r="8149" b="34610"/>
          <a:stretch/>
        </p:blipFill>
        <p:spPr>
          <a:xfrm>
            <a:off x="558800" y="5517027"/>
            <a:ext cx="2023872" cy="1133856"/>
          </a:xfrm>
          <a:prstGeom prst="rect">
            <a:avLst/>
          </a:prstGeom>
        </p:spPr>
      </p:pic>
      <p:pic>
        <p:nvPicPr>
          <p:cNvPr id="51" name="Picture 9" descr="WBG_Horizontal-white-high"/>
          <p:cNvPicPr>
            <a:picLocks noChangeAspect="1" noChangeArrowheads="1"/>
          </p:cNvPicPr>
          <p:nvPr userDrawn="1"/>
        </p:nvPicPr>
        <p:blipFill>
          <a:blip r:embed="rId2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805" y="6019801"/>
            <a:ext cx="2540000" cy="37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E9EC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95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5739373" y="0"/>
            <a:ext cx="6452627" cy="6858000"/>
            <a:chOff x="990600" y="1066800"/>
            <a:chExt cx="8321040" cy="11791724"/>
          </a:xfrm>
        </p:grpSpPr>
        <p:pic>
          <p:nvPicPr>
            <p:cNvPr id="8" name="Picture 2" descr="C:\Users\WB459284\Box Sync\Workshop Energy &amp; Environment\Field Coordinator Workshop\Designs\RawImages\shutterstock_150531500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07"/>
            <a:stretch/>
          </p:blipFill>
          <p:spPr bwMode="auto">
            <a:xfrm>
              <a:off x="990600" y="1066800"/>
              <a:ext cx="8321040" cy="11791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/>
            <p:cNvGrpSpPr/>
            <p:nvPr/>
          </p:nvGrpSpPr>
          <p:grpSpPr>
            <a:xfrm>
              <a:off x="1321936" y="1826348"/>
              <a:ext cx="6893769" cy="6555652"/>
              <a:chOff x="1321936" y="1826348"/>
              <a:chExt cx="6893769" cy="6555652"/>
            </a:xfrm>
          </p:grpSpPr>
          <p:pic>
            <p:nvPicPr>
              <p:cNvPr id="10" name="Picture 9" descr="http://www.clker.com/cliparts/f/7/3/1/12065647862020337740pixabella_Red_Umbrella.svg.me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GlowEdges/>
                        </a14:imgEffect>
                        <a14:imgEffect>
                          <a14:sharpenSoften amount="-5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8347" y="5029200"/>
                <a:ext cx="1255853" cy="13814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3" descr="C:\Users\WB459284\Box Sync\Workshop Energy &amp; Environment\Field Coordinator Workshop\Designs\RawImages\free_wifi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2489"/>
              <a:stretch/>
            </p:blipFill>
            <p:spPr bwMode="auto">
              <a:xfrm rot="2199595">
                <a:off x="1321936" y="6822940"/>
                <a:ext cx="901372" cy="763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3" descr="C:\Users\WB459284\Box Sync\Workshop Energy &amp; Environment\Field Coordinator Workshop\Designs\RawImages\microphone58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4450" y="7924800"/>
                <a:ext cx="457200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5" descr="C:\Users\WB459284\Box Sync\Workshop Energy &amp; Environment\Field Coordinator Workshop\Designs\RawImages\11949858391332901534government_icon_-_symbo_01.svg.hi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5908" y="6546564"/>
                <a:ext cx="790576" cy="7559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8" descr="C:\Users\WB459284\Box Sync\Workshop Energy &amp; Environment\Field Coordinator Workshop\Designs\RawImages\computer_selfmad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1254" y="6886462"/>
                <a:ext cx="938213" cy="8953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5" name="Group 14"/>
              <p:cNvGrpSpPr/>
              <p:nvPr/>
            </p:nvGrpSpPr>
            <p:grpSpPr>
              <a:xfrm>
                <a:off x="5588611" y="4470400"/>
                <a:ext cx="780452" cy="927611"/>
                <a:chOff x="-3864848" y="1545466"/>
                <a:chExt cx="1502648" cy="1785982"/>
              </a:xfrm>
            </p:grpSpPr>
            <p:pic>
              <p:nvPicPr>
                <p:cNvPr id="41" name="Picture 9" descr="C:\Users\WB459284\Box Sync\Workshop Energy &amp; Environment\Field Coordinator Workshop\Designs\RawImages\globe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864848" y="1905000"/>
                  <a:ext cx="1426448" cy="14264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2" name="Teardrop 41"/>
                <p:cNvSpPr/>
                <p:nvPr/>
              </p:nvSpPr>
              <p:spPr>
                <a:xfrm rot="10800000">
                  <a:off x="-3200400" y="1545466"/>
                  <a:ext cx="838200" cy="83820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</a:t>
                  </a:r>
                </a:p>
              </p:txBody>
            </p:sp>
          </p:grpSp>
          <p:pic>
            <p:nvPicPr>
              <p:cNvPr id="16" name="Picture 6" descr="C:\Users\WB459284\Box Sync\Workshop Energy &amp; Environment\Field Coordinator Workshop\Designs\RawImages\50x50_conflict_icon.jpg"/>
              <p:cNvPicPr>
                <a:picLocks noChangeAspect="1" noChangeArrowheads="1"/>
              </p:cNvPicPr>
              <p:nvPr/>
            </p:nvPicPr>
            <p:blipFill>
              <a:blip r:embed="rId10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537" y="5663138"/>
                <a:ext cx="631317" cy="6313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" name="Group 16"/>
              <p:cNvGrpSpPr/>
              <p:nvPr/>
            </p:nvGrpSpPr>
            <p:grpSpPr>
              <a:xfrm>
                <a:off x="3543766" y="3913745"/>
                <a:ext cx="759015" cy="694736"/>
                <a:chOff x="-3284897" y="5478538"/>
                <a:chExt cx="1257342" cy="1150862"/>
              </a:xfrm>
            </p:grpSpPr>
            <p:pic>
              <p:nvPicPr>
                <p:cNvPr id="35" name="Picture 10" descr="C:\Users\WB459284\Box Sync\Workshop Energy &amp; Environment\Field Coordinator Workshop\Designs\RawImages\9c4AB6ncE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3571312">
                  <a:off x="-3018705" y="5649993"/>
                  <a:ext cx="868363" cy="525454"/>
                </a:xfrm>
                <a:prstGeom prst="rect">
                  <a:avLst/>
                </a:prstGeom>
                <a:noFill/>
              </p:spPr>
            </p:pic>
            <p:pic>
              <p:nvPicPr>
                <p:cNvPr id="36" name="Picture 10" descr="C:\Users\WB459284\Box Sync\Workshop Energy &amp; Environment\Field Coordinator Workshop\Designs\RawImages\9c4AB6ncE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6659354">
                  <a:off x="-2557001" y="5978551"/>
                  <a:ext cx="659702" cy="399191"/>
                </a:xfrm>
                <a:prstGeom prst="rect">
                  <a:avLst/>
                </a:prstGeom>
                <a:noFill/>
              </p:spPr>
            </p:pic>
            <p:pic>
              <p:nvPicPr>
                <p:cNvPr id="37" name="Picture 10" descr="C:\Users\WB459284\Box Sync\Workshop Energy &amp; Environment\Field Coordinator Workshop\Designs\RawImages\9c4AB6ncE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284897" y="5986751"/>
                  <a:ext cx="659702" cy="399191"/>
                </a:xfrm>
                <a:prstGeom prst="rect">
                  <a:avLst/>
                </a:prstGeom>
                <a:noFill/>
              </p:spPr>
            </p:pic>
            <p:sp>
              <p:nvSpPr>
                <p:cNvPr id="38" name="Rectangle 37"/>
                <p:cNvSpPr/>
                <p:nvPr/>
              </p:nvSpPr>
              <p:spPr>
                <a:xfrm>
                  <a:off x="-2625195" y="6186346"/>
                  <a:ext cx="93542" cy="4430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 rot="2562112">
                  <a:off x="-2449864" y="6054635"/>
                  <a:ext cx="78421" cy="54409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 rot="2170526" flipH="1" flipV="1">
                  <a:off x="-2999150" y="6267475"/>
                  <a:ext cx="494657" cy="6953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8" name="Oval 17"/>
              <p:cNvSpPr/>
              <p:nvPr/>
            </p:nvSpPr>
            <p:spPr>
              <a:xfrm>
                <a:off x="3499757" y="3799525"/>
                <a:ext cx="921886" cy="9218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pic>
            <p:nvPicPr>
              <p:cNvPr id="19" name="Picture 11" descr="C:\Users\WB459284\Box Sync\Workshop Energy &amp; Environment\Field Coordinator Workshop\Designs\RawImages\purchased\1415996440_analyst-512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2948" y="5663138"/>
                <a:ext cx="1092757" cy="1092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12" descr="C:\Users\WB459284\Box Sync\Workshop Energy &amp; Environment\Field Coordinator Workshop\Designs\RawImages\purchased\1415997366_Icon_63-512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7149" y="3794933"/>
                <a:ext cx="936004" cy="9360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13" descr="C:\Users\WB459284\Box Sync\Workshop Energy &amp; Environment\Field Coordinator Workshop\Designs\RawImages\communication_icons_311138\communication_icons.jpg"/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ackgroundRemoval t="34127" b="47421" l="38813" r="59375">
                            <a14:foregroundMark x1="48813" y1="39881" x2="48813" y2="39881"/>
                            <a14:foregroundMark x1="52188" y1="40079" x2="52188" y2="40079"/>
                            <a14:foregroundMark x1="55188" y1="40079" x2="55188" y2="40079"/>
                            <a14:foregroundMark x1="50063" y1="35384" x2="50063" y2="3538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213" t="32857" r="40687" b="52865"/>
              <a:stretch/>
            </p:blipFill>
            <p:spPr bwMode="auto">
              <a:xfrm>
                <a:off x="5844814" y="2501900"/>
                <a:ext cx="1135131" cy="76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14" descr="C:\Users\WB459284\Box Sync\Workshop Energy &amp; Environment\Field Coordinator Workshop\Designs\RawImages\purchased\1415997617_Layer_16-01-512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9647" y="1826348"/>
                <a:ext cx="1351103" cy="1351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3" name="Group 22"/>
              <p:cNvGrpSpPr/>
              <p:nvPr/>
            </p:nvGrpSpPr>
            <p:grpSpPr>
              <a:xfrm>
                <a:off x="1703068" y="3727588"/>
                <a:ext cx="617943" cy="801806"/>
                <a:chOff x="-2590800" y="1103194"/>
                <a:chExt cx="1371600" cy="1779706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-2590800" y="1103194"/>
                  <a:ext cx="1371600" cy="1779706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-2438400" y="1217494"/>
                  <a:ext cx="1066800" cy="13987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-1975583" y="2665534"/>
                  <a:ext cx="139163" cy="139163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pic>
            <p:nvPicPr>
              <p:cNvPr id="24" name="Picture 15" descr="C:\Users\WB459284\Box Sync\Workshop Energy &amp; Environment\Field Coordinator Workshop\Designs\RawImages\free-email-icon-hi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8633" y="2790372"/>
                <a:ext cx="770662" cy="529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5" name="Group 24"/>
              <p:cNvGrpSpPr/>
              <p:nvPr/>
            </p:nvGrpSpPr>
            <p:grpSpPr>
              <a:xfrm>
                <a:off x="5056405" y="3630986"/>
                <a:ext cx="741244" cy="398038"/>
                <a:chOff x="-68976" y="4218667"/>
                <a:chExt cx="741244" cy="398038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 rot="20091911">
                  <a:off x="217948" y="4218667"/>
                  <a:ext cx="454320" cy="318936"/>
                  <a:chOff x="228600" y="4198663"/>
                  <a:chExt cx="454320" cy="318936"/>
                </a:xfrm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228600" y="4288999"/>
                    <a:ext cx="228600" cy="228600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 rot="1508089" flipV="1">
                    <a:off x="452874" y="4198663"/>
                    <a:ext cx="230046" cy="217374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oup 26"/>
                <p:cNvGrpSpPr/>
                <p:nvPr/>
              </p:nvGrpSpPr>
              <p:grpSpPr>
                <a:xfrm rot="20654784">
                  <a:off x="-68976" y="4304550"/>
                  <a:ext cx="427116" cy="312155"/>
                  <a:chOff x="-84216" y="4266450"/>
                  <a:chExt cx="427116" cy="312155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114300" y="4266450"/>
                    <a:ext cx="228600" cy="228600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29" name="Plus 28"/>
                  <p:cNvSpPr/>
                  <p:nvPr/>
                </p:nvSpPr>
                <p:spPr>
                  <a:xfrm rot="19748245">
                    <a:off x="-84216" y="4362194"/>
                    <a:ext cx="216411" cy="216411"/>
                  </a:xfrm>
                  <a:prstGeom prst="mathPlu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</p:grpSp>
          </p:grpSp>
        </p:grpSp>
      </p:grpSp>
      <p:pic>
        <p:nvPicPr>
          <p:cNvPr id="43" name="Picture 2" descr="C:\Users\WB459284\Box Sync\Workshop Energy &amp; Environment\Field Coordinator Workshop\Designs\RawImages\shutterstock_150531500.jpg"/>
          <p:cNvPicPr>
            <a:picLocks noChangeAspect="1" noChangeArrowheads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12"/>
          <a:stretch/>
        </p:blipFill>
        <p:spPr bwMode="auto">
          <a:xfrm>
            <a:off x="0" y="1"/>
            <a:ext cx="573937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996" y="441750"/>
            <a:ext cx="5119377" cy="2539229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534" y="3015674"/>
            <a:ext cx="513551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</a:t>
            </a:r>
          </a:p>
          <a:p>
            <a:r>
              <a:rPr lang="en-US" dirty="0"/>
              <a:t>Presentation Date</a:t>
            </a:r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14" t="33086" r="8149" b="34610"/>
          <a:stretch/>
        </p:blipFill>
        <p:spPr>
          <a:xfrm>
            <a:off x="558800" y="5517027"/>
            <a:ext cx="2023872" cy="1133856"/>
          </a:xfrm>
          <a:prstGeom prst="rect">
            <a:avLst/>
          </a:prstGeom>
        </p:spPr>
      </p:pic>
      <p:pic>
        <p:nvPicPr>
          <p:cNvPr id="47" name="Picture 9" descr="WBG_Horizontal-white-high"/>
          <p:cNvPicPr>
            <a:picLocks noChangeAspect="1" noChangeArrowheads="1"/>
          </p:cNvPicPr>
          <p:nvPr userDrawn="1"/>
        </p:nvPicPr>
        <p:blipFill>
          <a:blip r:embed="rId2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805" y="6019801"/>
            <a:ext cx="2540000" cy="37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E9EC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06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029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5463402" y="6303185"/>
            <a:ext cx="1200997" cy="53033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264584" y="6600825"/>
            <a:ext cx="528108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H="1">
            <a:off x="6610351" y="6600825"/>
            <a:ext cx="533611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18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7029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7029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5463402" y="6303185"/>
            <a:ext cx="1200997" cy="53033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264584" y="6600825"/>
            <a:ext cx="528108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H="1">
            <a:off x="6610351" y="6600825"/>
            <a:ext cx="533611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9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5463402" y="6303185"/>
            <a:ext cx="1200997" cy="53033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H="1">
            <a:off x="264584" y="6600825"/>
            <a:ext cx="528108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H="1">
            <a:off x="6610351" y="6600825"/>
            <a:ext cx="533611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8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5463402" y="6303185"/>
            <a:ext cx="1200997" cy="530330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264584" y="6600825"/>
            <a:ext cx="528108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H="1">
            <a:off x="6610351" y="6600825"/>
            <a:ext cx="533611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6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D38A9-6E5A-4F21-85AF-6E205634D68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2" r:id="rId4"/>
    <p:sldLayoutId id="2147483654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economics.mit.edu/files/806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36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 1: Basic Randomization in Stata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We have 10 students and we want half of them to be treatment and control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What is our randomization rule?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How do we do this in Stata so it is random but replicable?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4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Simplified example of randomization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7610228" y="1600200"/>
            <a:ext cx="3972172" cy="4953000"/>
          </a:xfrm>
        </p:spPr>
        <p:txBody>
          <a:bodyPr anchor="ctr">
            <a:normAutofit/>
          </a:bodyPr>
          <a:lstStyle/>
          <a:p>
            <a:pPr marL="91440" indent="-274320">
              <a:buFont typeface="+mj-lt"/>
              <a:buAutoNum type="arabicPeriod"/>
            </a:pPr>
            <a:r>
              <a:rPr lang="en-US" sz="1800" dirty="0"/>
              <a:t>Start with a sorted list of observations you want to randomize. Generate a random number.</a:t>
            </a:r>
          </a:p>
          <a:p>
            <a:pPr marL="91440" indent="-274320">
              <a:buFont typeface="+mj-lt"/>
              <a:buAutoNum type="arabicPeriod"/>
            </a:pPr>
            <a:endParaRPr lang="en-US" sz="1800" dirty="0"/>
          </a:p>
          <a:p>
            <a:pPr marL="91440" indent="-274320">
              <a:buFont typeface="+mj-lt"/>
              <a:buAutoNum type="arabicPeriod"/>
            </a:pPr>
            <a:r>
              <a:rPr lang="en-US" sz="1800" dirty="0"/>
              <a:t>Sort the observations after this random number. The order of the observations are now randomly sorted.</a:t>
            </a:r>
          </a:p>
          <a:p>
            <a:pPr marL="91440" indent="-274320">
              <a:buFont typeface="+mj-lt"/>
              <a:buAutoNum type="arabicPeriod"/>
            </a:pPr>
            <a:endParaRPr lang="en-US" sz="1800" dirty="0"/>
          </a:p>
          <a:p>
            <a:pPr marL="91440" indent="-274320">
              <a:buFont typeface="+mj-lt"/>
              <a:buAutoNum type="arabicPeriod"/>
            </a:pPr>
            <a:r>
              <a:rPr lang="en-US" sz="1800" dirty="0"/>
              <a:t>Assign 0 (control) to the first half of the observations, and assign 1 (treatment) to the second half.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741543" y="2835257"/>
          <a:ext cx="697230" cy="3352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HH_ID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AAAA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BBBB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CCCC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DDDD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EEEE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GGGG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HHHH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IIII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JJJJ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692632" y="2835257"/>
          <a:ext cx="1257173" cy="3352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CCCC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GGGG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HHHH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JJJJ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.30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153027" y="2835257"/>
          <a:ext cx="1257173" cy="3352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JJJJ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.30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HHHH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GGGG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CCCC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616193" y="2835257"/>
          <a:ext cx="1788043" cy="3352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tmt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JJJJ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HHHH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GGGG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CCCC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Curved Down Arrow 4"/>
          <p:cNvSpPr/>
          <p:nvPr/>
        </p:nvSpPr>
        <p:spPr>
          <a:xfrm>
            <a:off x="1968732" y="2209800"/>
            <a:ext cx="1231669" cy="533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3581402" y="2209800"/>
            <a:ext cx="1066799" cy="533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Down Arrow 20"/>
          <p:cNvSpPr/>
          <p:nvPr/>
        </p:nvSpPr>
        <p:spPr>
          <a:xfrm>
            <a:off x="5029202" y="2209800"/>
            <a:ext cx="1676399" cy="533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eptagon 6"/>
          <p:cNvSpPr/>
          <p:nvPr/>
        </p:nvSpPr>
        <p:spPr>
          <a:xfrm>
            <a:off x="2317865" y="2009602"/>
            <a:ext cx="533401" cy="457200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Heptagon 21"/>
          <p:cNvSpPr/>
          <p:nvPr/>
        </p:nvSpPr>
        <p:spPr>
          <a:xfrm>
            <a:off x="3817964" y="2009602"/>
            <a:ext cx="533401" cy="457200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Heptagon 22"/>
          <p:cNvSpPr/>
          <p:nvPr/>
        </p:nvSpPr>
        <p:spPr>
          <a:xfrm>
            <a:off x="5587190" y="2009602"/>
            <a:ext cx="533401" cy="457200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42387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3 rules of </a:t>
            </a:r>
            <a:r>
              <a:rPr lang="en-US" u="sng" dirty="0"/>
              <a:t>replicable</a:t>
            </a:r>
            <a:r>
              <a:rPr lang="en-US" dirty="0"/>
              <a:t> randomization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US" dirty="0"/>
              <a:t>We want to be able to replicate the randomization and get the same results each time. This is needed for research transparency</a:t>
            </a:r>
          </a:p>
          <a:p>
            <a:endParaRPr lang="en-US" dirty="0"/>
          </a:p>
          <a:p>
            <a:r>
              <a:rPr lang="en-US" dirty="0"/>
              <a:t>To achieve that in Stata we have three rules: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Set the version of Stata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Set the seed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Stable sort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The next slides explains the meaning of these rules and why it matters</a:t>
            </a:r>
          </a:p>
        </p:txBody>
      </p:sp>
    </p:spTree>
    <p:extLst>
      <p:ext uri="{BB962C8B-B14F-4D97-AF65-F5344CB8AC3E}">
        <p14:creationId xmlns:p14="http://schemas.microsoft.com/office/powerpoint/2010/main" val="2847662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 1: Set the version of Stata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90800" y="1665511"/>
          <a:ext cx="7002770" cy="736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Stata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2590800" y="2503711"/>
          <a:ext cx="7002770" cy="736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Stata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2590800" y="3358927"/>
          <a:ext cx="7002770" cy="736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Stata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2133600" y="4343401"/>
            <a:ext cx="8077200" cy="2154353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Stata has pre-calculated list of random numbers. However, these lists differs between versions of Stata.</a:t>
            </a:r>
          </a:p>
          <a:p>
            <a:pPr marL="0" indent="0">
              <a:buNone/>
            </a:pPr>
            <a:r>
              <a:rPr lang="en-US" sz="1700" dirty="0"/>
              <a:t> </a:t>
            </a:r>
          </a:p>
          <a:p>
            <a:r>
              <a:rPr lang="en-US" sz="2800" dirty="0"/>
              <a:t>For our purposes, all these lists are equally good, but we need to pick one. You can set Stata to use an older list but not a newer</a:t>
            </a:r>
          </a:p>
          <a:p>
            <a:endParaRPr lang="en-US" sz="1700" dirty="0"/>
          </a:p>
          <a:p>
            <a:r>
              <a:rPr lang="en-US" sz="2800" dirty="0"/>
              <a:t>In reality these lists are billions of items long, instead of 8 as in the example above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4692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 1: Set the version of Stata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828800" y="3048000"/>
          <a:ext cx="1676400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3505200" y="2641600"/>
            <a:ext cx="609601" cy="939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30979" y="2628900"/>
            <a:ext cx="1345822" cy="1376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505200" y="2641600"/>
            <a:ext cx="2819403" cy="2082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505199" y="2628900"/>
            <a:ext cx="3657602" cy="2476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530979" y="2641600"/>
            <a:ext cx="2108396" cy="1701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114800" y="1600200"/>
            <a:ext cx="0" cy="30480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112641" y="5486401"/>
            <a:ext cx="6074607" cy="834413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Stata goes through the lists and assigns the 1</a:t>
            </a:r>
            <a:r>
              <a:rPr lang="en-US" sz="2000" baseline="30000" dirty="0"/>
              <a:t>st</a:t>
            </a:r>
            <a:r>
              <a:rPr lang="en-US" sz="2000" dirty="0"/>
              <a:t> value to the first observation, 2</a:t>
            </a:r>
            <a:r>
              <a:rPr lang="en-US" sz="2000" baseline="30000" dirty="0"/>
              <a:t>nd</a:t>
            </a:r>
            <a:r>
              <a:rPr lang="en-US" sz="2000" dirty="0"/>
              <a:t> to the second observation, etc.</a:t>
            </a:r>
            <a:endParaRPr lang="en-US" sz="24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823217" y="1936750"/>
          <a:ext cx="7002770" cy="736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Stata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13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 2: Set the seed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3810000" y="5273040"/>
            <a:ext cx="6553198" cy="1143000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Setting the seed change the starting place in the list</a:t>
            </a:r>
          </a:p>
          <a:p>
            <a:r>
              <a:rPr lang="en-US" sz="1900" dirty="0"/>
              <a:t>Randomly selecting a seed means randomizing the starting point</a:t>
            </a:r>
          </a:p>
          <a:p>
            <a:r>
              <a:rPr lang="en-US" sz="1900" dirty="0"/>
              <a:t>If no seed is set, a seed is randomized each time you run the code, this means random but not replicable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90262"/>
              </p:ext>
            </p:extLst>
          </p:nvPr>
        </p:nvGraphicFramePr>
        <p:xfrm>
          <a:off x="1828800" y="3048000"/>
          <a:ext cx="1676400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3505199" y="2641600"/>
            <a:ext cx="2134176" cy="939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505200" y="2654300"/>
            <a:ext cx="2895601" cy="13509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30980" y="2654300"/>
            <a:ext cx="3631821" cy="1689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05200" y="2654300"/>
            <a:ext cx="4419601" cy="2077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639375" y="1605280"/>
            <a:ext cx="0" cy="30480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2823217" y="1910080"/>
          <a:ext cx="7002770" cy="736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Stata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>
            <a:off x="3505198" y="2654300"/>
            <a:ext cx="5181602" cy="2390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56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 3: Stable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600" y="4594935"/>
            <a:ext cx="5029200" cy="174113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The two data sets to the left are sorted differently, and while the same random numbers were picked, the result of the randomization is different.</a:t>
            </a:r>
          </a:p>
          <a:p>
            <a:r>
              <a:rPr lang="en-US" sz="1800" dirty="0"/>
              <a:t>Adding and removing observations can change the sort order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676400" y="2729267"/>
          <a:ext cx="1752600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Ascending</a:t>
                      </a:r>
                      <a:r>
                        <a:rPr lang="en-US" baseline="0" dirty="0"/>
                        <a:t> sort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HH_ID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endCxn id="6" idx="3"/>
          </p:cNvCxnSpPr>
          <p:nvPr/>
        </p:nvCxnSpPr>
        <p:spPr>
          <a:xfrm flipH="1">
            <a:off x="3429000" y="2646681"/>
            <a:ext cx="2209800" cy="1009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562600" y="1605280"/>
            <a:ext cx="0" cy="30480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26279"/>
              </p:ext>
            </p:extLst>
          </p:nvPr>
        </p:nvGraphicFramePr>
        <p:xfrm>
          <a:off x="2823217" y="1910080"/>
          <a:ext cx="7002770" cy="736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Stata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1676400" y="4693267"/>
          <a:ext cx="1752600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Descending </a:t>
                      </a:r>
                      <a:r>
                        <a:rPr lang="en-US" baseline="0" dirty="0"/>
                        <a:t>sort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HH_ID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>
            <a:stCxn id="23" idx="2"/>
          </p:cNvCxnSpPr>
          <p:nvPr/>
        </p:nvCxnSpPr>
        <p:spPr>
          <a:xfrm flipH="1">
            <a:off x="3429000" y="2646680"/>
            <a:ext cx="2895602" cy="1381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429000" y="2646680"/>
            <a:ext cx="3733800" cy="1724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7" idx="3"/>
          </p:cNvCxnSpPr>
          <p:nvPr/>
        </p:nvCxnSpPr>
        <p:spPr>
          <a:xfrm flipH="1">
            <a:off x="3429000" y="2646681"/>
            <a:ext cx="2209800" cy="297368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 flipH="1">
            <a:off x="3429000" y="2646680"/>
            <a:ext cx="2895602" cy="337312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429000" y="2646680"/>
            <a:ext cx="3733800" cy="375412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36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3 rules of replicable randomization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23750"/>
              </p:ext>
            </p:extLst>
          </p:nvPr>
        </p:nvGraphicFramePr>
        <p:xfrm>
          <a:off x="3276601" y="4117341"/>
          <a:ext cx="1676400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4953000" y="3710941"/>
            <a:ext cx="2134176" cy="939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953001" y="3723641"/>
            <a:ext cx="2895601" cy="13509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4952999" y="3723641"/>
            <a:ext cx="3657604" cy="1686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953001" y="3723641"/>
            <a:ext cx="4419601" cy="2077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87176" y="2674621"/>
            <a:ext cx="0" cy="30480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271018" y="2979421"/>
          <a:ext cx="6241724" cy="736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10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Stata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>
            <a:off x="4952999" y="3723641"/>
            <a:ext cx="5181602" cy="2390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62301" y="1905000"/>
            <a:ext cx="1905000" cy="36933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Rule 1: </a:t>
            </a:r>
            <a:r>
              <a:rPr lang="en-US" dirty="0"/>
              <a:t>Set version</a:t>
            </a:r>
          </a:p>
        </p:txBody>
      </p:sp>
      <p:cxnSp>
        <p:nvCxnSpPr>
          <p:cNvPr id="7" name="Elbow Connector 6"/>
          <p:cNvCxnSpPr>
            <a:stCxn id="17" idx="2"/>
            <a:endCxn id="23" idx="1"/>
          </p:cNvCxnSpPr>
          <p:nvPr/>
        </p:nvCxnSpPr>
        <p:spPr>
          <a:xfrm rot="16200000" flipH="1">
            <a:off x="3656216" y="2732918"/>
            <a:ext cx="1073389" cy="15621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05600" y="1905000"/>
            <a:ext cx="2057400" cy="36933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Rule 2: </a:t>
            </a:r>
            <a:r>
              <a:rPr lang="en-US" dirty="0"/>
              <a:t>Set the seed</a:t>
            </a:r>
          </a:p>
        </p:txBody>
      </p:sp>
      <p:cxnSp>
        <p:nvCxnSpPr>
          <p:cNvPr id="24" name="Elbow Connector 23"/>
          <p:cNvCxnSpPr>
            <a:stCxn id="21" idx="2"/>
          </p:cNvCxnSpPr>
          <p:nvPr/>
        </p:nvCxnSpPr>
        <p:spPr>
          <a:xfrm rot="5400000">
            <a:off x="7177026" y="2260106"/>
            <a:ext cx="543048" cy="5715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54508" y="3202105"/>
            <a:ext cx="1905000" cy="36933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Rule 3: </a:t>
            </a:r>
            <a:r>
              <a:rPr lang="en-US" dirty="0"/>
              <a:t>Stable sort</a:t>
            </a:r>
          </a:p>
        </p:txBody>
      </p:sp>
      <p:cxnSp>
        <p:nvCxnSpPr>
          <p:cNvPr id="34" name="Elbow Connector 33"/>
          <p:cNvCxnSpPr>
            <a:stCxn id="33" idx="2"/>
            <a:endCxn id="6" idx="1"/>
          </p:cNvCxnSpPr>
          <p:nvPr/>
        </p:nvCxnSpPr>
        <p:spPr>
          <a:xfrm rot="16200000" flipH="1">
            <a:off x="2162592" y="4115853"/>
            <a:ext cx="1658424" cy="56959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1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rules for replicable randomization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 the version of Stata</a:t>
            </a:r>
          </a:p>
          <a:p>
            <a:pPr marL="914400" lvl="1" indent="-514350"/>
            <a:r>
              <a:rPr lang="en-US" dirty="0"/>
              <a:t>Guarantees the same list of random numbers</a:t>
            </a:r>
          </a:p>
          <a:p>
            <a:pPr marL="914400" lvl="1" indent="-514350"/>
            <a:r>
              <a:rPr lang="en-US" dirty="0"/>
              <a:t>See commands </a:t>
            </a:r>
            <a:r>
              <a:rPr lang="en-US" i="1" dirty="0" err="1"/>
              <a:t>ieboilstart</a:t>
            </a:r>
            <a:r>
              <a:rPr lang="en-US" dirty="0"/>
              <a:t> or </a:t>
            </a:r>
            <a:r>
              <a:rPr lang="en-US" i="1" dirty="0"/>
              <a:t>version</a:t>
            </a:r>
            <a:r>
              <a:rPr lang="en-US" dirty="0"/>
              <a:t> in Stata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the seed </a:t>
            </a:r>
          </a:p>
          <a:p>
            <a:pPr marL="914400" lvl="1" indent="-514350"/>
            <a:r>
              <a:rPr lang="en-US" dirty="0"/>
              <a:t>Guarantees the same starting point in that list</a:t>
            </a:r>
          </a:p>
          <a:p>
            <a:pPr marL="914400" lvl="1" indent="-514350"/>
            <a:r>
              <a:rPr lang="en-US" dirty="0"/>
              <a:t>See command </a:t>
            </a:r>
            <a:r>
              <a:rPr lang="en-US" i="1" dirty="0"/>
              <a:t>set seed. </a:t>
            </a:r>
            <a:r>
              <a:rPr lang="en-US" dirty="0"/>
              <a:t>Randomize a seed at least 6 digits long (for example at www.random.org)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Stable sort</a:t>
            </a:r>
          </a:p>
          <a:p>
            <a:pPr marL="914400" lvl="1" indent="-514350"/>
            <a:r>
              <a:rPr lang="en-US" dirty="0"/>
              <a:t>Guarantees that the same observation gets the same random number from the list</a:t>
            </a:r>
          </a:p>
          <a:p>
            <a:pPr marL="914400" lvl="1" indent="-514350"/>
            <a:r>
              <a:rPr lang="en-US" dirty="0"/>
              <a:t>Sort the data in way that will remain constant even if someone else change the sort order of the data set you are using</a:t>
            </a:r>
          </a:p>
          <a:p>
            <a:pPr marL="914400" lvl="1" indent="-514350"/>
            <a:r>
              <a:rPr lang="en-US" dirty="0"/>
              <a:t>Be aware that changing the data set, adding or removing observations, changes the sort order!</a:t>
            </a:r>
          </a:p>
          <a:p>
            <a:pPr marL="914400" lvl="1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4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 1: Basic Randomization in Stata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Open </a:t>
            </a:r>
            <a:r>
              <a:rPr lang="en-US" i="1" dirty="0" err="1"/>
              <a:t>endline_data_raw.dta</a:t>
            </a:r>
            <a:endParaRPr lang="en-US" dirty="0"/>
          </a:p>
          <a:p>
            <a:r>
              <a:rPr lang="en-US" dirty="0"/>
              <a:t>We have 1067 households and we want half of them to be treatment and control</a:t>
            </a:r>
          </a:p>
          <a:p>
            <a:r>
              <a:rPr lang="en-US" dirty="0"/>
              <a:t>What is our randomization rule?</a:t>
            </a:r>
          </a:p>
          <a:p>
            <a:r>
              <a:rPr lang="en-US" dirty="0"/>
              <a:t>Let’s see an example of a replicable randomization of this</a:t>
            </a:r>
          </a:p>
        </p:txBody>
      </p:sp>
    </p:spTree>
    <p:extLst>
      <p:ext uri="{BB962C8B-B14F-4D97-AF65-F5344CB8AC3E}">
        <p14:creationId xmlns:p14="http://schemas.microsoft.com/office/powerpoint/2010/main" val="147204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5 – Track 1 – Randomization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Sakina Shibuya &amp; Kristoffer </a:t>
            </a:r>
            <a:r>
              <a:rPr lang="en-US" dirty="0" err="1"/>
              <a:t>Bj</a:t>
            </a:r>
            <a:r>
              <a:rPr lang="sv-SE" dirty="0"/>
              <a:t>ä</a:t>
            </a:r>
            <a:r>
              <a:rPr lang="en-US" dirty="0" err="1"/>
              <a:t>rkefur</a:t>
            </a:r>
            <a:endParaRPr lang="en-US" dirty="0"/>
          </a:p>
          <a:p>
            <a:r>
              <a:rPr lang="en-US" dirty="0"/>
              <a:t>20 June 2018</a:t>
            </a:r>
          </a:p>
        </p:txBody>
      </p:sp>
    </p:spTree>
    <p:extLst>
      <p:ext uri="{BB962C8B-B14F-4D97-AF65-F5344CB8AC3E}">
        <p14:creationId xmlns:p14="http://schemas.microsoft.com/office/powerpoint/2010/main" val="2270125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1: Basic Randomization in Stata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1834" y="2512919"/>
            <a:ext cx="1905000" cy="36933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Rule 1: </a:t>
            </a:r>
            <a:r>
              <a:rPr lang="en-US" dirty="0"/>
              <a:t>Set version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11834" y="5802867"/>
            <a:ext cx="1905000" cy="36933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Rule 2: </a:t>
            </a:r>
            <a:r>
              <a:rPr lang="en-US" dirty="0"/>
              <a:t>Set seed</a:t>
            </a:r>
          </a:p>
        </p:txBody>
      </p:sp>
      <p:sp>
        <p:nvSpPr>
          <p:cNvPr id="9" name="Left Brace 8"/>
          <p:cNvSpPr/>
          <p:nvPr/>
        </p:nvSpPr>
        <p:spPr>
          <a:xfrm>
            <a:off x="4211622" y="2512919"/>
            <a:ext cx="304800" cy="3693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4191000" y="5895401"/>
            <a:ext cx="304800" cy="2190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97634" y="5015153"/>
            <a:ext cx="1219200" cy="36933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Load data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4153917" y="4841263"/>
            <a:ext cx="304800" cy="60334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7EA9B-02CE-47DC-BC55-9F4282D98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839856"/>
            <a:ext cx="6984036" cy="433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67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1: Basic Randomization in Stata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86486" y="2139045"/>
            <a:ext cx="1919057" cy="36933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Rule 3: </a:t>
            </a:r>
            <a:r>
              <a:rPr lang="en-US" dirty="0"/>
              <a:t>Stable sort</a:t>
            </a:r>
          </a:p>
        </p:txBody>
      </p:sp>
      <p:sp>
        <p:nvSpPr>
          <p:cNvPr id="10" name="Left Brace 9"/>
          <p:cNvSpPr/>
          <p:nvPr/>
        </p:nvSpPr>
        <p:spPr>
          <a:xfrm>
            <a:off x="4494949" y="2214174"/>
            <a:ext cx="304800" cy="2190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02426" y="2919808"/>
            <a:ext cx="1919057" cy="64633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Generate random number and sort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4494949" y="3132863"/>
            <a:ext cx="304800" cy="2190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4494949" y="4210236"/>
            <a:ext cx="304800" cy="18417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19036" y="4942792"/>
            <a:ext cx="2223857" cy="64633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Assign to treatment if rank is less then half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4494949" y="5235093"/>
            <a:ext cx="304800" cy="2190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21750" y="5890029"/>
            <a:ext cx="1919057" cy="36933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the variable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4494949" y="5911276"/>
            <a:ext cx="304800" cy="2190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21750" y="3995555"/>
            <a:ext cx="1919057" cy="64633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Variables used in assignment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27CF57-0750-4C57-8B6F-560EBFB72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801516"/>
            <a:ext cx="5803353" cy="450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76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 2: Randomization in Stata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Multiple treatment arms</a:t>
            </a:r>
          </a:p>
          <a:p>
            <a:r>
              <a:rPr lang="en-US" dirty="0"/>
              <a:t>We have 1067 households and we want one third of them to be control and two treatment arms with one third in each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31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2: Randomization in Stata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029201"/>
            <a:ext cx="8229600" cy="1273985"/>
          </a:xfrm>
        </p:spPr>
        <p:txBody>
          <a:bodyPr/>
          <a:lstStyle/>
          <a:p>
            <a:r>
              <a:rPr lang="en-US" dirty="0"/>
              <a:t>Similar to Ex 1, but we assign the households to 4 groups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CCCC76-B7DB-45CE-AB8B-EDF7394B7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824727"/>
            <a:ext cx="8675777" cy="320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07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example we have covered here is a school book example, but in real life, there are many common issues that makes randomization more complicated </a:t>
            </a:r>
          </a:p>
          <a:p>
            <a:endParaRPr lang="en-US" dirty="0"/>
          </a:p>
          <a:p>
            <a:r>
              <a:rPr lang="en-US" dirty="0"/>
              <a:t>There are commands that take care of these types of issues. Among them we recommend </a:t>
            </a:r>
            <a:r>
              <a:rPr lang="en-US" i="1" dirty="0" err="1"/>
              <a:t>randtreat</a:t>
            </a:r>
            <a:r>
              <a:rPr lang="en-US" i="1" dirty="0"/>
              <a:t>. </a:t>
            </a:r>
            <a:r>
              <a:rPr lang="en-US" dirty="0"/>
              <a:t>To use this in a real life example, see track 2</a:t>
            </a:r>
          </a:p>
          <a:p>
            <a:endParaRPr lang="en-US" dirty="0"/>
          </a:p>
          <a:p>
            <a:r>
              <a:rPr lang="en-US" dirty="0"/>
              <a:t>But if you do not understand the school book example, you are likely to not know how to use </a:t>
            </a:r>
            <a:r>
              <a:rPr lang="en-US" i="1" dirty="0" err="1"/>
              <a:t>randtreat</a:t>
            </a:r>
            <a:r>
              <a:rPr lang="en-US" dirty="0"/>
              <a:t> properly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38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Differently sized groups. For example 40% is control, and treatment arm 1 and 2 is 30% each – </a:t>
            </a:r>
            <a:r>
              <a:rPr lang="en-US" i="1" dirty="0" err="1"/>
              <a:t>randtreat</a:t>
            </a:r>
            <a:r>
              <a:rPr lang="en-US" dirty="0"/>
              <a:t> solves this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Stratification. Split up the observations into groups. Rich/Poor, Male/Female, regions, etc. and then do the randomization in each group – </a:t>
            </a:r>
            <a:r>
              <a:rPr lang="en-US" i="1" dirty="0" err="1"/>
              <a:t>randtreat</a:t>
            </a:r>
            <a:r>
              <a:rPr lang="en-US" dirty="0"/>
              <a:t> solves this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Uneven groups (for example, divide 20 observations in 8 groups). The number of observations is not evenly divisible with the number of treatment arms. How to deal with the left overs observation? All to control? All to treatment? – </a:t>
            </a:r>
            <a:r>
              <a:rPr lang="en-US" i="1" dirty="0" err="1"/>
              <a:t>randtreat</a:t>
            </a:r>
            <a:r>
              <a:rPr lang="en-US" dirty="0"/>
              <a:t> solves this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09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8EB4-1ADA-415E-BB2A-30D226AB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 rules still apply to </a:t>
            </a:r>
            <a:r>
              <a:rPr lang="en-US" i="1" dirty="0" err="1"/>
              <a:t>randtreat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B0A48-1563-4884-A3A8-8F7035A5C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Even if you are using </a:t>
            </a:r>
            <a:r>
              <a:rPr lang="en-US" i="1" dirty="0" err="1"/>
              <a:t>randtreat</a:t>
            </a:r>
            <a:r>
              <a:rPr lang="en-US" dirty="0"/>
              <a:t> you need to remember to apply the three rules for the randomization to be fully replicable:</a:t>
            </a:r>
          </a:p>
          <a:p>
            <a:pPr lvl="1"/>
            <a:r>
              <a:rPr lang="en-US" i="1" dirty="0"/>
              <a:t>Version</a:t>
            </a:r>
          </a:p>
          <a:p>
            <a:pPr lvl="1"/>
            <a:r>
              <a:rPr lang="en-US" i="1" dirty="0"/>
              <a:t>Seed</a:t>
            </a:r>
          </a:p>
          <a:p>
            <a:pPr lvl="1"/>
            <a:r>
              <a:rPr lang="en-US" i="1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06175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err="1"/>
              <a:t>Duflo</a:t>
            </a:r>
            <a:r>
              <a:rPr lang="en-US" dirty="0"/>
              <a:t>, </a:t>
            </a:r>
            <a:r>
              <a:rPr lang="en-US" dirty="0" err="1"/>
              <a:t>Glennerster</a:t>
            </a:r>
            <a:r>
              <a:rPr lang="en-US" dirty="0"/>
              <a:t>, and Kremer Handbook</a:t>
            </a:r>
          </a:p>
          <a:p>
            <a:pPr lvl="1"/>
            <a:r>
              <a:rPr lang="en-US" dirty="0"/>
              <a:t>Useful for understanding types of randomization and reasons for randomizing</a:t>
            </a:r>
          </a:p>
          <a:p>
            <a:pPr lvl="1"/>
            <a:r>
              <a:rPr lang="en-US" dirty="0">
                <a:hlinkClick r:id="rId2"/>
              </a:rPr>
              <a:t>http://economics.mit.edu/files/806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17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Sakina Shibuya &amp; Kristoffer </a:t>
            </a:r>
            <a:r>
              <a:rPr lang="en-US" dirty="0" err="1"/>
              <a:t>Bj</a:t>
            </a:r>
            <a:r>
              <a:rPr lang="sv-SE" dirty="0"/>
              <a:t>ä</a:t>
            </a:r>
            <a:r>
              <a:rPr lang="en-US" dirty="0" err="1"/>
              <a:t>rkefur</a:t>
            </a:r>
            <a:endParaRPr lang="en-US" dirty="0"/>
          </a:p>
          <a:p>
            <a:r>
              <a:rPr lang="en-US" dirty="0"/>
              <a:t>20 June 2018</a:t>
            </a:r>
          </a:p>
        </p:txBody>
      </p:sp>
    </p:spTree>
    <p:extLst>
      <p:ext uri="{BB962C8B-B14F-4D97-AF65-F5344CB8AC3E}">
        <p14:creationId xmlns:p14="http://schemas.microsoft.com/office/powerpoint/2010/main" val="37554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382000" cy="4702985"/>
          </a:xfrm>
        </p:spPr>
        <p:txBody>
          <a:bodyPr anchor="ctr">
            <a:normAutofit lnSpcReduction="10000"/>
          </a:bodyPr>
          <a:lstStyle/>
          <a:p>
            <a:r>
              <a:rPr lang="en-US" sz="3400" dirty="0"/>
              <a:t>Treatment and Control</a:t>
            </a:r>
          </a:p>
          <a:p>
            <a:pPr marL="731520" lvl="1">
              <a:buFont typeface="Arial" panose="020B0604020202020204" pitchFamily="34" charset="0"/>
              <a:buChar char="•"/>
            </a:pPr>
            <a:r>
              <a:rPr lang="en-US" sz="3100" dirty="0"/>
              <a:t>Treatment means receiving the project</a:t>
            </a:r>
          </a:p>
          <a:p>
            <a:pPr marL="731520" lvl="1">
              <a:buFont typeface="Arial" panose="020B0604020202020204" pitchFamily="34" charset="0"/>
              <a:buChar char="•"/>
            </a:pPr>
            <a:r>
              <a:rPr lang="en-US" sz="3100" dirty="0"/>
              <a:t>control means not receiving the project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3400" dirty="0"/>
              <a:t>Treatment Arms</a:t>
            </a:r>
          </a:p>
          <a:p>
            <a:pPr marL="731520" lvl="1">
              <a:buFont typeface="Arial" panose="020B0604020202020204" pitchFamily="34" charset="0"/>
              <a:buChar char="•"/>
            </a:pPr>
            <a:r>
              <a:rPr lang="en-US" sz="3100" dirty="0"/>
              <a:t>If there are multiple versions of the intervention, each group receiving a different version of the project is called a treatment arm.</a:t>
            </a:r>
          </a:p>
        </p:txBody>
      </p:sp>
    </p:spTree>
    <p:extLst>
      <p:ext uri="{BB962C8B-B14F-4D97-AF65-F5344CB8AC3E}">
        <p14:creationId xmlns:p14="http://schemas.microsoft.com/office/powerpoint/2010/main" val="188216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Randomization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Simple</a:t>
            </a:r>
          </a:p>
          <a:p>
            <a:pPr lvl="1"/>
            <a:r>
              <a:rPr lang="en-US" dirty="0"/>
              <a:t>Each individual person is assigned either T or C</a:t>
            </a:r>
          </a:p>
          <a:p>
            <a:r>
              <a:rPr lang="en-US" dirty="0"/>
              <a:t>Cluster</a:t>
            </a:r>
          </a:p>
          <a:p>
            <a:pPr lvl="1"/>
            <a:r>
              <a:rPr lang="en-US" dirty="0"/>
              <a:t>Randomization happens on group level (village, school etc. ) and all individuals in a group are assigned the same treatment</a:t>
            </a:r>
          </a:p>
          <a:p>
            <a:r>
              <a:rPr lang="en-US" dirty="0"/>
              <a:t>Stratified</a:t>
            </a:r>
          </a:p>
          <a:p>
            <a:pPr lvl="1"/>
            <a:r>
              <a:rPr lang="en-US" dirty="0"/>
              <a:t>Sub-sets of similar observations (rich/poor, male/female etc.) are determined in advance, and randomization is done separately within each sub-set</a:t>
            </a:r>
          </a:p>
          <a:p>
            <a:pPr lvl="1"/>
            <a:r>
              <a:rPr lang="en-US" dirty="0"/>
              <a:t>Guarantees that equal number of similar observations (rich/poor, male/female etc.) are assigned to be each treatment and control</a:t>
            </a:r>
          </a:p>
          <a:p>
            <a:r>
              <a:rPr lang="en-US" dirty="0"/>
              <a:t>Pairwise</a:t>
            </a:r>
          </a:p>
          <a:p>
            <a:pPr lvl="1"/>
            <a:r>
              <a:rPr lang="en-US" dirty="0"/>
              <a:t>Extreme form of stratification</a:t>
            </a:r>
          </a:p>
          <a:p>
            <a:pPr lvl="1"/>
            <a:r>
              <a:rPr lang="en-US" dirty="0"/>
              <a:t>All units are matched to make pairs that are as similar as possible and one unit from each pair is assigned to be T or C</a:t>
            </a:r>
          </a:p>
        </p:txBody>
      </p:sp>
    </p:spTree>
    <p:extLst>
      <p:ext uri="{BB962C8B-B14F-4D97-AF65-F5344CB8AC3E}">
        <p14:creationId xmlns:p14="http://schemas.microsoft.com/office/powerpoint/2010/main" val="199719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randomize?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r>
              <a:rPr lang="en-US" dirty="0"/>
              <a:t>“Random” does not imply “completely random”, we want a controlled randomization</a:t>
            </a:r>
          </a:p>
          <a:p>
            <a:endParaRPr lang="en-US" dirty="0"/>
          </a:p>
          <a:p>
            <a:r>
              <a:rPr lang="en-US" dirty="0"/>
              <a:t>We want to assign the intervention of our projects so that the control group is as similar as possible to the treatment group as possible</a:t>
            </a:r>
          </a:p>
          <a:p>
            <a:pPr lvl="1"/>
            <a:r>
              <a:rPr lang="en-US" dirty="0"/>
              <a:t>This is called a balance treatment assignment</a:t>
            </a:r>
          </a:p>
          <a:p>
            <a:pPr lvl="1"/>
            <a:r>
              <a:rPr lang="en-US" dirty="0"/>
              <a:t>Randomization is the most common tool to achieve that</a:t>
            </a:r>
          </a:p>
          <a:p>
            <a:endParaRPr lang="en-US" sz="3100" dirty="0"/>
          </a:p>
          <a:p>
            <a:r>
              <a:rPr lang="en-US" sz="3100" dirty="0"/>
              <a:t>Each observation needs to have the same probability to end up in the each treatment arm, and all members in a strata need to be statistically similar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9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of randomization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Good: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Field Based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Stata, R, Python – and other replicable software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Bad: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Excel – and other non-replicable software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Excel and many other software has random generators, but they do not allow a controlled randomization</a:t>
            </a:r>
          </a:p>
        </p:txBody>
      </p:sp>
    </p:spTree>
    <p:extLst>
      <p:ext uri="{BB962C8B-B14F-4D97-AF65-F5344CB8AC3E}">
        <p14:creationId xmlns:p14="http://schemas.microsoft.com/office/powerpoint/2010/main" val="330553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Field 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Examples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Drawing numbers from a hat, flipping a coin etc.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Advantages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Transparent to participants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Allows randomization without exactly knowing treatment population in advance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Disadvantages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 transparent to anyone not present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 replicable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Difficult to manage any a complex randomization with, for example, stratification</a:t>
            </a:r>
          </a:p>
        </p:txBody>
      </p:sp>
    </p:spTree>
    <p:extLst>
      <p:ext uri="{BB962C8B-B14F-4D97-AF65-F5344CB8AC3E}">
        <p14:creationId xmlns:p14="http://schemas.microsoft.com/office/powerpoint/2010/main" val="377692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Stata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Fully replicable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Relatively easy to set up complex randomizations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can run a test randomization and analyze the outcome before we draw new random numbers for the actual randomization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Disadvantages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seem very mysterious to beneficiaries and project staff</a:t>
            </a:r>
          </a:p>
        </p:txBody>
      </p:sp>
    </p:spTree>
    <p:extLst>
      <p:ext uri="{BB962C8B-B14F-4D97-AF65-F5344CB8AC3E}">
        <p14:creationId xmlns:p14="http://schemas.microsoft.com/office/powerpoint/2010/main" val="344413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 randomization in Stata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Obtain a list of observations to be randomized</a:t>
            </a:r>
          </a:p>
          <a:p>
            <a:r>
              <a:rPr lang="en-US" dirty="0"/>
              <a:t>Define a randomization rule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many units (people) are in the population?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many treatment arms do you have?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big share of the observations should end up in each group?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Are we using stratification?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Which variables will we use to test balance?</a:t>
            </a:r>
          </a:p>
          <a:p>
            <a:r>
              <a:rPr lang="en-US" dirty="0"/>
              <a:t>Randomize and document using Stata!</a:t>
            </a:r>
          </a:p>
        </p:txBody>
      </p:sp>
    </p:spTree>
    <p:extLst>
      <p:ext uri="{BB962C8B-B14F-4D97-AF65-F5344CB8AC3E}">
        <p14:creationId xmlns:p14="http://schemas.microsoft.com/office/powerpoint/2010/main" val="175500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1706</Words>
  <Application>Microsoft Office PowerPoint</Application>
  <PresentationFormat>Widescreen</PresentationFormat>
  <Paragraphs>421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 New</vt:lpstr>
      <vt:lpstr>Office Theme</vt:lpstr>
      <vt:lpstr>PowerPoint Presentation</vt:lpstr>
      <vt:lpstr>Lab 5 – Track 1 – Randomization</vt:lpstr>
      <vt:lpstr>Key Terms</vt:lpstr>
      <vt:lpstr>Types of Randomization</vt:lpstr>
      <vt:lpstr>Why do we randomize?</vt:lpstr>
      <vt:lpstr>Methods of randomization</vt:lpstr>
      <vt:lpstr>Method: Field Based</vt:lpstr>
      <vt:lpstr>Method: Stata</vt:lpstr>
      <vt:lpstr>Prepare randomization in Stata</vt:lpstr>
      <vt:lpstr>Ex 1: Basic Randomization in Stata</vt:lpstr>
      <vt:lpstr>Simplified example of randomization</vt:lpstr>
      <vt:lpstr>The 3 rules of replicable randomization</vt:lpstr>
      <vt:lpstr>Rule 1: Set the version of Stata</vt:lpstr>
      <vt:lpstr>Rule 1: Set the version of Stata</vt:lpstr>
      <vt:lpstr>Rule 2: Set the seed</vt:lpstr>
      <vt:lpstr>Rule 3: Stable sort</vt:lpstr>
      <vt:lpstr>The 3 rules of replicable randomization</vt:lpstr>
      <vt:lpstr>3 rules for replicable randomization</vt:lpstr>
      <vt:lpstr>Ex 1: Basic Randomization in Stata</vt:lpstr>
      <vt:lpstr>Ex 1: Basic Randomization in Stata</vt:lpstr>
      <vt:lpstr>Ex 1: Basic Randomization in Stata</vt:lpstr>
      <vt:lpstr>Ex 2: Randomization in Stata</vt:lpstr>
      <vt:lpstr>Ex 2: Randomization in Stata</vt:lpstr>
      <vt:lpstr>Real life issues</vt:lpstr>
      <vt:lpstr>Common Issues</vt:lpstr>
      <vt:lpstr>The 3 rules still apply to randtreat</vt:lpstr>
      <vt:lpstr>Additional Resources</vt:lpstr>
      <vt:lpstr>Thank you!</vt:lpstr>
    </vt:vector>
  </TitlesOfParts>
  <Company>The World Bank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Sherlene Chatterji</dc:creator>
  <cp:lastModifiedBy>Kristoffer Bjarkefur</cp:lastModifiedBy>
  <cp:revision>38</cp:revision>
  <dcterms:created xsi:type="dcterms:W3CDTF">2014-11-14T20:07:23Z</dcterms:created>
  <dcterms:modified xsi:type="dcterms:W3CDTF">2018-12-18T16:11:48Z</dcterms:modified>
</cp:coreProperties>
</file>