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5" r:id="rId2"/>
    <p:sldId id="3452" r:id="rId3"/>
    <p:sldId id="3453" r:id="rId4"/>
    <p:sldId id="3454" r:id="rId5"/>
    <p:sldId id="3455" r:id="rId6"/>
    <p:sldId id="3457" r:id="rId7"/>
    <p:sldId id="3469" r:id="rId8"/>
    <p:sldId id="3458" r:id="rId9"/>
    <p:sldId id="3471" r:id="rId10"/>
    <p:sldId id="3459" r:id="rId11"/>
    <p:sldId id="3472" r:id="rId12"/>
    <p:sldId id="3460" r:id="rId13"/>
    <p:sldId id="3461" r:id="rId14"/>
    <p:sldId id="3473" r:id="rId15"/>
    <p:sldId id="3462" r:id="rId16"/>
    <p:sldId id="3445" r:id="rId17"/>
    <p:sldId id="3475" r:id="rId18"/>
    <p:sldId id="3467" r:id="rId19"/>
    <p:sldId id="3483" r:id="rId20"/>
    <p:sldId id="3463" r:id="rId21"/>
    <p:sldId id="3464" r:id="rId22"/>
    <p:sldId id="3456" r:id="rId23"/>
    <p:sldId id="3465" r:id="rId24"/>
    <p:sldId id="3466" r:id="rId2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06AAC05-B131-4485-8491-64B9A8E999C5}">
          <p14:sldIdLst>
            <p14:sldId id="285"/>
            <p14:sldId id="3452"/>
            <p14:sldId id="3453"/>
            <p14:sldId id="3454"/>
            <p14:sldId id="3455"/>
            <p14:sldId id="3457"/>
            <p14:sldId id="3469"/>
            <p14:sldId id="3458"/>
            <p14:sldId id="3471"/>
            <p14:sldId id="3459"/>
            <p14:sldId id="3472"/>
            <p14:sldId id="3460"/>
            <p14:sldId id="3461"/>
            <p14:sldId id="3473"/>
            <p14:sldId id="3462"/>
            <p14:sldId id="3445"/>
            <p14:sldId id="3475"/>
            <p14:sldId id="3467"/>
            <p14:sldId id="3483"/>
            <p14:sldId id="3463"/>
            <p14:sldId id="3464"/>
            <p14:sldId id="3456"/>
            <p14:sldId id="3465"/>
            <p14:sldId id="34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udio Macchiarella" initials="CM" lastIdx="17" clrIdx="0">
    <p:extLst>
      <p:ext uri="{19B8F6BF-5375-455C-9EA6-DF929625EA0E}">
        <p15:presenceInfo xmlns:p15="http://schemas.microsoft.com/office/powerpoint/2012/main" userId="S::10682671@polimi.it::bca26a17-9f98-467c-99f2-a72573916b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8CC1"/>
    <a:srgbClr val="203864"/>
    <a:srgbClr val="DAE3F3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6511" autoAdjust="0"/>
  </p:normalViewPr>
  <p:slideViewPr>
    <p:cSldViewPr snapToGrid="0" snapToObjects="1">
      <p:cViewPr varScale="1">
        <p:scale>
          <a:sx n="71" d="100"/>
          <a:sy n="71" d="100"/>
        </p:scale>
        <p:origin x="1051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28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5B9748B-42C1-4C42-BBC3-9A7106067AB3}" type="presOf" srcId="{23D120C5-7A3F-4291-89C9-A447DF9447E4}" destId="{B93BB40A-5A02-4B31-97DE-C2637C340D3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4_3" csCatId="accent4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5B9748B-42C1-4C42-BBC3-9A7106067AB3}" type="presOf" srcId="{23D120C5-7A3F-4291-89C9-A447DF9447E4}" destId="{B93BB40A-5A02-4B31-97DE-C2637C340D3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5B9748B-42C1-4C42-BBC3-9A7106067AB3}" type="presOf" srcId="{23D120C5-7A3F-4291-89C9-A447DF9447E4}" destId="{B93BB40A-5A02-4B31-97DE-C2637C340D3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5B9748B-42C1-4C42-BBC3-9A7106067AB3}" type="presOf" srcId="{23D120C5-7A3F-4291-89C9-A447DF9447E4}" destId="{B93BB40A-5A02-4B31-97DE-C2637C340D3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4_3" csCatId="accent4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4_3" csCatId="accent4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5B9748B-42C1-4C42-BBC3-9A7106067AB3}" type="presOf" srcId="{23D120C5-7A3F-4291-89C9-A447DF9447E4}" destId="{B93BB40A-5A02-4B31-97DE-C2637C340D3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4_3" csCatId="accent4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FFC2AFC0-9E3D-422D-A360-660618BDB8E5}">
      <dgm:prSet phldrT="[Testo]" custT="1"/>
      <dgm:spPr/>
      <dgm:t>
        <a:bodyPr/>
        <a:lstStyle/>
        <a:p>
          <a:r>
            <a:rPr lang="it-IT" sz="1600" b="1" dirty="0"/>
            <a:t> Livello 1</a:t>
          </a:r>
        </a:p>
      </dgm:t>
    </dgm:pt>
    <dgm:pt modelId="{14EFACB1-C7D5-4F80-ABA3-3B76D7BE7C93}" type="par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8F44DC4D-67DB-4FB2-89BD-6A6677A691D4}" type="sibTrans" cxnId="{AFB3D4FC-D0CC-4013-9303-CCEFAFB3BA94}">
      <dgm:prSet/>
      <dgm:spPr/>
      <dgm:t>
        <a:bodyPr/>
        <a:lstStyle/>
        <a:p>
          <a:endParaRPr lang="it-IT" sz="1600" b="1"/>
        </a:p>
      </dgm:t>
    </dgm:pt>
    <dgm:pt modelId="{9FC015A4-F838-46AB-8F77-65A0338F0A9C}">
      <dgm:prSet phldrT="[Testo]" custT="1"/>
      <dgm:spPr/>
      <dgm:t>
        <a:bodyPr/>
        <a:lstStyle/>
        <a:p>
          <a:r>
            <a:rPr lang="it-IT" sz="1600" b="1" dirty="0"/>
            <a:t> Livello 2</a:t>
          </a:r>
        </a:p>
      </dgm:t>
    </dgm:pt>
    <dgm:pt modelId="{37D16987-B56B-4757-9E43-783BBC0ED163}" type="par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B6891AAF-A2E4-457F-AFFC-77574EEEE32A}" type="sibTrans" cxnId="{46B023E2-2C28-4ED7-889F-E377C1ED129C}">
      <dgm:prSet/>
      <dgm:spPr/>
      <dgm:t>
        <a:bodyPr/>
        <a:lstStyle/>
        <a:p>
          <a:endParaRPr lang="it-IT" sz="1600" b="1"/>
        </a:p>
      </dgm:t>
    </dgm:pt>
    <dgm:pt modelId="{9FFE980A-FD90-44CC-A082-FB4882101FEB}">
      <dgm:prSet phldrT="[Testo]" custT="1"/>
      <dgm:spPr/>
      <dgm:t>
        <a:bodyPr/>
        <a:lstStyle/>
        <a:p>
          <a:r>
            <a:rPr lang="it-IT" sz="1600" b="1" dirty="0"/>
            <a:t> Livello 3</a:t>
          </a:r>
        </a:p>
      </dgm:t>
    </dgm:pt>
    <dgm:pt modelId="{A974A3AD-BDE1-40D3-9DDA-F982F06A2CF2}" type="par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CD7C19BF-F5CE-4F52-B4ED-050014CE8DB5}" type="sibTrans" cxnId="{A5ED8E5E-E049-40B5-A41C-63E0D8DA4ABD}">
      <dgm:prSet/>
      <dgm:spPr/>
      <dgm:t>
        <a:bodyPr/>
        <a:lstStyle/>
        <a:p>
          <a:endParaRPr lang="it-IT" sz="1600" b="1"/>
        </a:p>
      </dgm:t>
    </dgm:pt>
    <dgm:pt modelId="{254891D7-BA39-4D7F-9EB2-1970995CA5FB}">
      <dgm:prSet phldrT="[Testo]" custT="1"/>
      <dgm:spPr/>
      <dgm:t>
        <a:bodyPr/>
        <a:lstStyle/>
        <a:p>
          <a:r>
            <a:rPr lang="it-IT" sz="1600" b="1" dirty="0"/>
            <a:t>Livello 4</a:t>
          </a:r>
        </a:p>
      </dgm:t>
    </dgm:pt>
    <dgm:pt modelId="{1CF8FABC-B29B-4CFB-82EE-FE2DE51585B1}" type="par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19D5944A-4212-4A94-A3BA-195D10932CD2}" type="sibTrans" cxnId="{120A6C79-24B2-4CDC-888E-6AFA045012D6}">
      <dgm:prSet/>
      <dgm:spPr/>
      <dgm:t>
        <a:bodyPr/>
        <a:lstStyle/>
        <a:p>
          <a:endParaRPr lang="it-IT" sz="1600" b="1"/>
        </a:p>
      </dgm:t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  <dgm:pt modelId="{2B5EDB75-580D-47C9-BF4D-82637C633CF8}" type="pres">
      <dgm:prSet presAssocID="{FFC2AFC0-9E3D-422D-A360-660618BDB8E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B65A11-3463-4C93-948E-C92E2E5CA236}" type="pres">
      <dgm:prSet presAssocID="{8F44DC4D-67DB-4FB2-89BD-6A6677A691D4}" presName="parTxOnlySpace" presStyleCnt="0"/>
      <dgm:spPr/>
    </dgm:pt>
    <dgm:pt modelId="{7A0E733C-A3E2-4CD0-AD8E-E89DADA29D27}" type="pres">
      <dgm:prSet presAssocID="{9FC015A4-F838-46AB-8F77-65A0338F0A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5F37D86-B5FA-40FC-A970-59910BABBA60}" type="pres">
      <dgm:prSet presAssocID="{B6891AAF-A2E4-457F-AFFC-77574EEEE32A}" presName="parTxOnlySpace" presStyleCnt="0"/>
      <dgm:spPr/>
    </dgm:pt>
    <dgm:pt modelId="{8C87495F-8A10-40A3-8DC5-1705C5FA2B72}" type="pres">
      <dgm:prSet presAssocID="{9FFE980A-FD90-44CC-A082-FB4882101F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34A72-4D26-4375-AC4C-7A4054084A9A}" type="pres">
      <dgm:prSet presAssocID="{CD7C19BF-F5CE-4F52-B4ED-050014CE8DB5}" presName="parTxOnlySpace" presStyleCnt="0"/>
      <dgm:spPr/>
    </dgm:pt>
    <dgm:pt modelId="{6D2C0E08-C927-412D-9951-372C6EF7420D}" type="pres">
      <dgm:prSet presAssocID="{254891D7-BA39-4D7F-9EB2-1970995CA5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694832-1F4D-4AB2-A78A-A652B65865F5}" type="presOf" srcId="{9FFE980A-FD90-44CC-A082-FB4882101FEB}" destId="{8C87495F-8A10-40A3-8DC5-1705C5FA2B72}" srcOrd="0" destOrd="0" presId="urn:microsoft.com/office/officeart/2005/8/layout/chevron1"/>
    <dgm:cxn modelId="{A5ED8E5E-E049-40B5-A41C-63E0D8DA4ABD}" srcId="{23D120C5-7A3F-4291-89C9-A447DF9447E4}" destId="{9FFE980A-FD90-44CC-A082-FB4882101FEB}" srcOrd="2" destOrd="0" parTransId="{A974A3AD-BDE1-40D3-9DDA-F982F06A2CF2}" sibTransId="{CD7C19BF-F5CE-4F52-B4ED-050014CE8DB5}"/>
    <dgm:cxn modelId="{15707965-E4C8-4F85-A439-17F41164B772}" type="presOf" srcId="{FFC2AFC0-9E3D-422D-A360-660618BDB8E5}" destId="{2B5EDB75-580D-47C9-BF4D-82637C633CF8}" srcOrd="0" destOrd="0" presId="urn:microsoft.com/office/officeart/2005/8/layout/chevron1"/>
    <dgm:cxn modelId="{4CFD2C47-A1ED-4617-BD00-0BA87D2857C0}" type="presOf" srcId="{254891D7-BA39-4D7F-9EB2-1970995CA5FB}" destId="{6D2C0E08-C927-412D-9951-372C6EF7420D}" srcOrd="0" destOrd="0" presId="urn:microsoft.com/office/officeart/2005/8/layout/chevron1"/>
    <dgm:cxn modelId="{120A6C79-24B2-4CDC-888E-6AFA045012D6}" srcId="{23D120C5-7A3F-4291-89C9-A447DF9447E4}" destId="{254891D7-BA39-4D7F-9EB2-1970995CA5FB}" srcOrd="3" destOrd="0" parTransId="{1CF8FABC-B29B-4CFB-82EE-FE2DE51585B1}" sibTransId="{19D5944A-4212-4A94-A3BA-195D10932CD2}"/>
    <dgm:cxn modelId="{C5B9748B-42C1-4C42-BBC3-9A7106067AB3}" type="presOf" srcId="{23D120C5-7A3F-4291-89C9-A447DF9447E4}" destId="{B93BB40A-5A02-4B31-97DE-C2637C340D3A}" srcOrd="0" destOrd="0" presId="urn:microsoft.com/office/officeart/2005/8/layout/chevron1"/>
    <dgm:cxn modelId="{A30250B7-C30E-4FB7-B590-E1A4C86BCFBD}" type="presOf" srcId="{9FC015A4-F838-46AB-8F77-65A0338F0A9C}" destId="{7A0E733C-A3E2-4CD0-AD8E-E89DADA29D27}" srcOrd="0" destOrd="0" presId="urn:microsoft.com/office/officeart/2005/8/layout/chevron1"/>
    <dgm:cxn modelId="{46B023E2-2C28-4ED7-889F-E377C1ED129C}" srcId="{23D120C5-7A3F-4291-89C9-A447DF9447E4}" destId="{9FC015A4-F838-46AB-8F77-65A0338F0A9C}" srcOrd="1" destOrd="0" parTransId="{37D16987-B56B-4757-9E43-783BBC0ED163}" sibTransId="{B6891AAF-A2E4-457F-AFFC-77574EEEE32A}"/>
    <dgm:cxn modelId="{AFB3D4FC-D0CC-4013-9303-CCEFAFB3BA94}" srcId="{23D120C5-7A3F-4291-89C9-A447DF9447E4}" destId="{FFC2AFC0-9E3D-422D-A360-660618BDB8E5}" srcOrd="0" destOrd="0" parTransId="{14EFACB1-C7D5-4F80-ABA3-3B76D7BE7C93}" sibTransId="{8F44DC4D-67DB-4FB2-89BD-6A6677A691D4}"/>
    <dgm:cxn modelId="{ACA71650-9BD5-4EDC-AEB0-4BA76A5CC815}" type="presParOf" srcId="{B93BB40A-5A02-4B31-97DE-C2637C340D3A}" destId="{2B5EDB75-580D-47C9-BF4D-82637C633CF8}" srcOrd="0" destOrd="0" presId="urn:microsoft.com/office/officeart/2005/8/layout/chevron1"/>
    <dgm:cxn modelId="{A1DA228B-0449-4647-8572-40D906BAD6AB}" type="presParOf" srcId="{B93BB40A-5A02-4B31-97DE-C2637C340D3A}" destId="{BBB65A11-3463-4C93-948E-C92E2E5CA236}" srcOrd="1" destOrd="0" presId="urn:microsoft.com/office/officeart/2005/8/layout/chevron1"/>
    <dgm:cxn modelId="{BC414C7C-AEFC-4178-B849-0C6BD0396CDE}" type="presParOf" srcId="{B93BB40A-5A02-4B31-97DE-C2637C340D3A}" destId="{7A0E733C-A3E2-4CD0-AD8E-E89DADA29D27}" srcOrd="2" destOrd="0" presId="urn:microsoft.com/office/officeart/2005/8/layout/chevron1"/>
    <dgm:cxn modelId="{F8F0BB7A-06EA-4956-9794-0864E29F2627}" type="presParOf" srcId="{B93BB40A-5A02-4B31-97DE-C2637C340D3A}" destId="{C5F37D86-B5FA-40FC-A970-59910BABBA60}" srcOrd="3" destOrd="0" presId="urn:microsoft.com/office/officeart/2005/8/layout/chevron1"/>
    <dgm:cxn modelId="{82B8EAAE-F1B1-4E30-892A-B337C5BA8157}" type="presParOf" srcId="{B93BB40A-5A02-4B31-97DE-C2637C340D3A}" destId="{8C87495F-8A10-40A3-8DC5-1705C5FA2B72}" srcOrd="4" destOrd="0" presId="urn:microsoft.com/office/officeart/2005/8/layout/chevron1"/>
    <dgm:cxn modelId="{27A62949-1A5B-42DB-A47D-88525CF9222F}" type="presParOf" srcId="{B93BB40A-5A02-4B31-97DE-C2637C340D3A}" destId="{3FD34A72-4D26-4375-AC4C-7A4054084A9A}" srcOrd="5" destOrd="0" presId="urn:microsoft.com/office/officeart/2005/8/layout/chevron1"/>
    <dgm:cxn modelId="{E1F20B04-5BEB-4C47-9141-B9190EB8F17F}" type="presParOf" srcId="{B93BB40A-5A02-4B31-97DE-C2637C340D3A}" destId="{6D2C0E08-C927-412D-9951-372C6EF7420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D120C5-7A3F-4291-89C9-A447DF9447E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93BB40A-5A02-4B31-97DE-C2637C340D3A}" type="pres">
      <dgm:prSet presAssocID="{23D120C5-7A3F-4291-89C9-A447DF9447E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5B9748B-42C1-4C42-BBC3-9A7106067AB3}" type="presOf" srcId="{23D120C5-7A3F-4291-89C9-A447DF9447E4}" destId="{B93BB40A-5A02-4B31-97DE-C2637C340D3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4">
            <a:shade val="80000"/>
            <a:hueOff val="-171094"/>
            <a:satOff val="0"/>
            <a:lumOff val="112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4">
            <a:shade val="80000"/>
            <a:hueOff val="-342189"/>
            <a:satOff val="0"/>
            <a:lumOff val="22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4">
            <a:shade val="80000"/>
            <a:hueOff val="-171094"/>
            <a:satOff val="0"/>
            <a:lumOff val="112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4">
            <a:shade val="80000"/>
            <a:hueOff val="-342189"/>
            <a:satOff val="0"/>
            <a:lumOff val="22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534" y="0"/>
          <a:ext cx="2057548" cy="44256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224814" y="0"/>
        <a:ext cx="1614988" cy="442560"/>
      </dsp:txXfrm>
    </dsp:sp>
    <dsp:sp modelId="{7A0E733C-A3E2-4CD0-AD8E-E89DADA29D27}">
      <dsp:nvSpPr>
        <dsp:cNvPr id="0" name=""/>
        <dsp:cNvSpPr/>
      </dsp:nvSpPr>
      <dsp:spPr>
        <a:xfrm>
          <a:off x="1855328" y="0"/>
          <a:ext cx="2057548" cy="44256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2076608" y="0"/>
        <a:ext cx="1614988" cy="442560"/>
      </dsp:txXfrm>
    </dsp:sp>
    <dsp:sp modelId="{8C87495F-8A10-40A3-8DC5-1705C5FA2B72}">
      <dsp:nvSpPr>
        <dsp:cNvPr id="0" name=""/>
        <dsp:cNvSpPr/>
      </dsp:nvSpPr>
      <dsp:spPr>
        <a:xfrm>
          <a:off x="3707122" y="0"/>
          <a:ext cx="2057548" cy="44256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928402" y="0"/>
        <a:ext cx="1614988" cy="442560"/>
      </dsp:txXfrm>
    </dsp:sp>
    <dsp:sp modelId="{6D2C0E08-C927-412D-9951-372C6EF7420D}">
      <dsp:nvSpPr>
        <dsp:cNvPr id="0" name=""/>
        <dsp:cNvSpPr/>
      </dsp:nvSpPr>
      <dsp:spPr>
        <a:xfrm>
          <a:off x="5558916" y="0"/>
          <a:ext cx="2057548" cy="442560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780196" y="0"/>
        <a:ext cx="1614988" cy="4425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534" y="0"/>
          <a:ext cx="2057548" cy="442560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224814" y="0"/>
        <a:ext cx="1614988" cy="442560"/>
      </dsp:txXfrm>
    </dsp:sp>
    <dsp:sp modelId="{7A0E733C-A3E2-4CD0-AD8E-E89DADA29D27}">
      <dsp:nvSpPr>
        <dsp:cNvPr id="0" name=""/>
        <dsp:cNvSpPr/>
      </dsp:nvSpPr>
      <dsp:spPr>
        <a:xfrm>
          <a:off x="1855328" y="0"/>
          <a:ext cx="2057548" cy="442560"/>
        </a:xfrm>
        <a:prstGeom prst="chevron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2076608" y="0"/>
        <a:ext cx="1614988" cy="442560"/>
      </dsp:txXfrm>
    </dsp:sp>
    <dsp:sp modelId="{8C87495F-8A10-40A3-8DC5-1705C5FA2B72}">
      <dsp:nvSpPr>
        <dsp:cNvPr id="0" name=""/>
        <dsp:cNvSpPr/>
      </dsp:nvSpPr>
      <dsp:spPr>
        <a:xfrm>
          <a:off x="3707122" y="0"/>
          <a:ext cx="2057548" cy="442560"/>
        </a:xfrm>
        <a:prstGeom prst="chevron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928402" y="0"/>
        <a:ext cx="1614988" cy="442560"/>
      </dsp:txXfrm>
    </dsp:sp>
    <dsp:sp modelId="{6D2C0E08-C927-412D-9951-372C6EF7420D}">
      <dsp:nvSpPr>
        <dsp:cNvPr id="0" name=""/>
        <dsp:cNvSpPr/>
      </dsp:nvSpPr>
      <dsp:spPr>
        <a:xfrm>
          <a:off x="5558916" y="0"/>
          <a:ext cx="2057548" cy="442560"/>
        </a:xfrm>
        <a:prstGeom prst="chevron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780196" y="0"/>
        <a:ext cx="1614988" cy="4425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534" y="0"/>
          <a:ext cx="2057548" cy="442560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224814" y="0"/>
        <a:ext cx="1614988" cy="442560"/>
      </dsp:txXfrm>
    </dsp:sp>
    <dsp:sp modelId="{7A0E733C-A3E2-4CD0-AD8E-E89DADA29D27}">
      <dsp:nvSpPr>
        <dsp:cNvPr id="0" name=""/>
        <dsp:cNvSpPr/>
      </dsp:nvSpPr>
      <dsp:spPr>
        <a:xfrm>
          <a:off x="1855328" y="0"/>
          <a:ext cx="2057548" cy="442560"/>
        </a:xfrm>
        <a:prstGeom prst="chevron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2076608" y="0"/>
        <a:ext cx="1614988" cy="442560"/>
      </dsp:txXfrm>
    </dsp:sp>
    <dsp:sp modelId="{8C87495F-8A10-40A3-8DC5-1705C5FA2B72}">
      <dsp:nvSpPr>
        <dsp:cNvPr id="0" name=""/>
        <dsp:cNvSpPr/>
      </dsp:nvSpPr>
      <dsp:spPr>
        <a:xfrm>
          <a:off x="3707122" y="0"/>
          <a:ext cx="2057548" cy="442560"/>
        </a:xfrm>
        <a:prstGeom prst="chevron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928402" y="0"/>
        <a:ext cx="1614988" cy="442560"/>
      </dsp:txXfrm>
    </dsp:sp>
    <dsp:sp modelId="{6D2C0E08-C927-412D-9951-372C6EF7420D}">
      <dsp:nvSpPr>
        <dsp:cNvPr id="0" name=""/>
        <dsp:cNvSpPr/>
      </dsp:nvSpPr>
      <dsp:spPr>
        <a:xfrm>
          <a:off x="5558916" y="0"/>
          <a:ext cx="2057548" cy="442560"/>
        </a:xfrm>
        <a:prstGeom prst="chevron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780196" y="0"/>
        <a:ext cx="1614988" cy="4425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534" y="0"/>
          <a:ext cx="2057548" cy="44256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224814" y="0"/>
        <a:ext cx="1614988" cy="442560"/>
      </dsp:txXfrm>
    </dsp:sp>
    <dsp:sp modelId="{7A0E733C-A3E2-4CD0-AD8E-E89DADA29D27}">
      <dsp:nvSpPr>
        <dsp:cNvPr id="0" name=""/>
        <dsp:cNvSpPr/>
      </dsp:nvSpPr>
      <dsp:spPr>
        <a:xfrm>
          <a:off x="1855328" y="0"/>
          <a:ext cx="2057548" cy="44256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2076608" y="0"/>
        <a:ext cx="1614988" cy="442560"/>
      </dsp:txXfrm>
    </dsp:sp>
    <dsp:sp modelId="{8C87495F-8A10-40A3-8DC5-1705C5FA2B72}">
      <dsp:nvSpPr>
        <dsp:cNvPr id="0" name=""/>
        <dsp:cNvSpPr/>
      </dsp:nvSpPr>
      <dsp:spPr>
        <a:xfrm>
          <a:off x="3707122" y="0"/>
          <a:ext cx="2057548" cy="44256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928402" y="0"/>
        <a:ext cx="1614988" cy="442560"/>
      </dsp:txXfrm>
    </dsp:sp>
    <dsp:sp modelId="{6D2C0E08-C927-412D-9951-372C6EF7420D}">
      <dsp:nvSpPr>
        <dsp:cNvPr id="0" name=""/>
        <dsp:cNvSpPr/>
      </dsp:nvSpPr>
      <dsp:spPr>
        <a:xfrm>
          <a:off x="5558916" y="0"/>
          <a:ext cx="2057548" cy="44256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780196" y="0"/>
        <a:ext cx="1614988" cy="4425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534" y="0"/>
          <a:ext cx="2057548" cy="442560"/>
        </a:xfrm>
        <a:prstGeom prst="chevron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224814" y="0"/>
        <a:ext cx="1614988" cy="442560"/>
      </dsp:txXfrm>
    </dsp:sp>
    <dsp:sp modelId="{7A0E733C-A3E2-4CD0-AD8E-E89DADA29D27}">
      <dsp:nvSpPr>
        <dsp:cNvPr id="0" name=""/>
        <dsp:cNvSpPr/>
      </dsp:nvSpPr>
      <dsp:spPr>
        <a:xfrm>
          <a:off x="1855328" y="0"/>
          <a:ext cx="2057548" cy="442560"/>
        </a:xfrm>
        <a:prstGeom prst="chevron">
          <a:avLst/>
        </a:prstGeom>
        <a:solidFill>
          <a:schemeClr val="accent4">
            <a:shade val="80000"/>
            <a:hueOff val="-171094"/>
            <a:satOff val="0"/>
            <a:lumOff val="112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2076608" y="0"/>
        <a:ext cx="1614988" cy="442560"/>
      </dsp:txXfrm>
    </dsp:sp>
    <dsp:sp modelId="{8C87495F-8A10-40A3-8DC5-1705C5FA2B72}">
      <dsp:nvSpPr>
        <dsp:cNvPr id="0" name=""/>
        <dsp:cNvSpPr/>
      </dsp:nvSpPr>
      <dsp:spPr>
        <a:xfrm>
          <a:off x="3707122" y="0"/>
          <a:ext cx="2057548" cy="442560"/>
        </a:xfrm>
        <a:prstGeom prst="chevron">
          <a:avLst/>
        </a:prstGeom>
        <a:solidFill>
          <a:schemeClr val="accent4">
            <a:shade val="80000"/>
            <a:hueOff val="-342189"/>
            <a:satOff val="0"/>
            <a:lumOff val="22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928402" y="0"/>
        <a:ext cx="1614988" cy="442560"/>
      </dsp:txXfrm>
    </dsp:sp>
    <dsp:sp modelId="{6D2C0E08-C927-412D-9951-372C6EF7420D}">
      <dsp:nvSpPr>
        <dsp:cNvPr id="0" name=""/>
        <dsp:cNvSpPr/>
      </dsp:nvSpPr>
      <dsp:spPr>
        <a:xfrm>
          <a:off x="5558916" y="0"/>
          <a:ext cx="2057548" cy="442560"/>
        </a:xfrm>
        <a:prstGeom prst="chevron">
          <a:avLst/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780196" y="0"/>
        <a:ext cx="1614988" cy="442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4">
            <a:shade val="80000"/>
            <a:hueOff val="-171094"/>
            <a:satOff val="0"/>
            <a:lumOff val="112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4">
            <a:shade val="80000"/>
            <a:hueOff val="-342189"/>
            <a:satOff val="0"/>
            <a:lumOff val="22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EDB75-580D-47C9-BF4D-82637C633CF8}">
      <dsp:nvSpPr>
        <dsp:cNvPr id="0" name=""/>
        <dsp:cNvSpPr/>
      </dsp:nvSpPr>
      <dsp:spPr>
        <a:xfrm>
          <a:off x="3248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1</a:t>
          </a:r>
        </a:p>
      </dsp:txBody>
      <dsp:txXfrm>
        <a:off x="187914" y="0"/>
        <a:ext cx="1521376" cy="369332"/>
      </dsp:txXfrm>
    </dsp:sp>
    <dsp:sp modelId="{7A0E733C-A3E2-4CD0-AD8E-E89DADA29D27}">
      <dsp:nvSpPr>
        <dsp:cNvPr id="0" name=""/>
        <dsp:cNvSpPr/>
      </dsp:nvSpPr>
      <dsp:spPr>
        <a:xfrm>
          <a:off x="1704885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2</a:t>
          </a:r>
        </a:p>
      </dsp:txBody>
      <dsp:txXfrm>
        <a:off x="1889551" y="0"/>
        <a:ext cx="1521376" cy="369332"/>
      </dsp:txXfrm>
    </dsp:sp>
    <dsp:sp modelId="{8C87495F-8A10-40A3-8DC5-1705C5FA2B72}">
      <dsp:nvSpPr>
        <dsp:cNvPr id="0" name=""/>
        <dsp:cNvSpPr/>
      </dsp:nvSpPr>
      <dsp:spPr>
        <a:xfrm>
          <a:off x="3406523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Livello 3</a:t>
          </a:r>
        </a:p>
      </dsp:txBody>
      <dsp:txXfrm>
        <a:off x="3591189" y="0"/>
        <a:ext cx="1521376" cy="369332"/>
      </dsp:txXfrm>
    </dsp:sp>
    <dsp:sp modelId="{6D2C0E08-C927-412D-9951-372C6EF7420D}">
      <dsp:nvSpPr>
        <dsp:cNvPr id="0" name=""/>
        <dsp:cNvSpPr/>
      </dsp:nvSpPr>
      <dsp:spPr>
        <a:xfrm>
          <a:off x="5108160" y="0"/>
          <a:ext cx="1890708" cy="369332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Livello 4</a:t>
          </a:r>
        </a:p>
      </dsp:txBody>
      <dsp:txXfrm>
        <a:off x="5292826" y="0"/>
        <a:ext cx="1521376" cy="3693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2C8A-442A-4144-89ED-211468E2010B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5E85-92D2-9D48-98E5-C579FAA4DD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92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5E85-92D2-9D48-98E5-C579FAA4DD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13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55606-F95B-498F-941F-150F0F04C660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3568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55606-F95B-498F-941F-150F0F04C660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74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5E85-92D2-9D48-98E5-C579FAA4DDF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E5E85-92D2-9D48-98E5-C579FAA4DDF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0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55606-F95B-498F-941F-150F0F04C66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3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55606-F95B-498F-941F-150F0F04C66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668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55606-F95B-498F-941F-150F0F04C66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75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55606-F95B-498F-941F-150F0F04C66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016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55606-F95B-498F-941F-150F0F04C66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48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55606-F95B-498F-941F-150F0F04C66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860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55606-F95B-498F-941F-150F0F04C66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3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55606-F95B-498F-941F-150F0F04C66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268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9FF8-6D0B-9F4D-BE21-3B7F1BBD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4DCBE-3A11-BC40-9A1F-7599C439B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A7EC-88D7-F247-BDD8-CFDA7CB3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7233-7FBC-D34C-BE7C-C73053E2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CAD7-54D9-2344-B4C3-F1E13AF3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8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E588-ABA8-2D40-B501-9D5703E0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68CE5-E3AA-9145-A698-16A6C07E7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57E8-B598-3F41-8E1E-2FEA6DE7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1AD93-015F-B246-A4FD-F292CD9E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6C8C-B8F3-134B-BF0E-1954A86F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8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223AF-622A-F043-B6FE-FD777F9F1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DE82F-93CB-364D-8E6D-390D7ECB8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52071-8C3C-DF4B-82B2-4C35A43F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FEDA-9982-704B-B987-39A7F243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E0FC-5F1B-FE47-B031-995833FF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333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" y="0"/>
            <a:ext cx="12192000" cy="4504944"/>
          </a:xfrm>
          <a:prstGeom prst="rect">
            <a:avLst/>
          </a:prstGeom>
        </p:spPr>
      </p:pic>
      <p:sp>
        <p:nvSpPr>
          <p:cNvPr id="2" name="Rettangolo 1"/>
          <p:cNvSpPr/>
          <p:nvPr userDrawn="1"/>
        </p:nvSpPr>
        <p:spPr>
          <a:xfrm>
            <a:off x="0" y="4258891"/>
            <a:ext cx="12192000" cy="261507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" name="Gruppo 2"/>
          <p:cNvGrpSpPr/>
          <p:nvPr userDrawn="1"/>
        </p:nvGrpSpPr>
        <p:grpSpPr>
          <a:xfrm>
            <a:off x="0" y="4267683"/>
            <a:ext cx="12192000" cy="176557"/>
            <a:chOff x="1218340" y="275867"/>
            <a:chExt cx="17715122" cy="567843"/>
          </a:xfrm>
        </p:grpSpPr>
        <p:cxnSp>
          <p:nvCxnSpPr>
            <p:cNvPr id="4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Picture 4" descr="Y:\IMMAGINE _COORDINATA_2014\LOGO_UFFICIALE\01_Polimi_centrato\eps\01_Polimi_centrato_COL_negativ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46" y="2530701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7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7A58-B512-2043-99F6-CAD257C1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C62A-EF70-0847-BCB1-4007D0EB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456C-4E31-E346-9C99-DF1DF99E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A5FA-D13C-9D47-9FE0-DB8DB3A0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66AB-28EE-1542-BD7D-889881D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1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72E4-5C8B-BA41-A3FD-C2054A9E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ABFE-F70C-854D-A214-61783D7E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F351-57C4-B24B-A4DD-AAA7B377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B53C-947E-3D49-B0A3-D1ABF5B4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BFCC-81DB-FC40-A716-F8CF70C5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9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7242-F457-844A-9985-81DDB847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32D5-67B9-B143-A556-B844F3DD1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74D39-EF3F-824A-AC64-CEAE49A53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7C808-703D-0648-AA39-D30B5530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B0337-C60E-C344-B489-89D716AE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AAE25-3AC1-7B4C-B5B8-4C08E214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0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5188-6D32-6F4E-9876-12BC634A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B49AD-298F-8246-BC31-671879A6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DE134-A593-1647-BE33-AB8FAD840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C4E85-1F94-5A4A-B4D9-EE7BA691A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0B378-5EB7-C349-B454-5DEFEEB44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ECC8B-76A0-6A4E-9C75-D9C5954B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54AF9-4C29-5542-9DAB-BA97A51E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EA846-844E-5A4A-98F3-7BA672EC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3C5D-F926-5A4C-A566-EB1CE785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1CFA0-2496-8848-8822-D51151DD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7F266-7F8B-7143-8EFE-A166EF4B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78468-3596-1B43-AFC9-E3685F8F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8F50D-5AE2-6D4E-8B3B-7F3233D3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E1F6D-A7F8-8E49-8C29-FC483B6B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45E82-E73C-9D4C-A481-F92534B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70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BC85-3A1E-7643-9AA1-3D1A9C79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D249-F356-0D47-B564-FF696477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7A565-A99C-9A4F-9211-70D13FA9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3034C-A5E4-8946-A2D0-D4F23BDF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C993-A002-AA40-95DC-32CF7180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D279E-A91A-3344-A53E-1A8F2745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1907-9967-DB44-AC33-DA1F80E9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2D7CA-8140-B946-938D-958CBED80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0874D-06F6-0C41-A49A-F5079F0EF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F65B-31BF-3249-AAF1-4E7939D0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004A8-0BC9-CF49-9402-6E2C6174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D9A1-97CA-E74B-9CCB-59217DD4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47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E0C40-275C-9049-8719-ED85EAEB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E7CB6-8B5C-E848-9847-62AA8A870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46709-648F-3348-83D7-1B829BDD0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9C77-21A4-9848-AE38-48C2238B5273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26799-C39C-514C-B39C-E86A36101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AA32-B96F-FC4C-967E-5EDBCE0DA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E84B-8407-6B4C-A711-5BD32458CA7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34" Type="http://schemas.openxmlformats.org/officeDocument/2006/relationships/diagramQuickStyle" Target="../diagrams/quickStyle14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33" Type="http://schemas.openxmlformats.org/officeDocument/2006/relationships/diagramLayout" Target="../diagrams/layout14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2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32" Type="http://schemas.openxmlformats.org/officeDocument/2006/relationships/diagramData" Target="../diagrams/data14.xml"/><Relationship Id="rId37" Type="http://schemas.openxmlformats.org/officeDocument/2006/relationships/image" Target="../media/image5.png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36" Type="http://schemas.microsoft.com/office/2007/relationships/diagramDrawing" Target="../diagrams/drawing14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31" Type="http://schemas.microsoft.com/office/2007/relationships/diagramDrawing" Target="../diagrams/drawing13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Relationship Id="rId35" Type="http://schemas.openxmlformats.org/officeDocument/2006/relationships/diagramColors" Target="../diagrams/colors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18" Type="http://schemas.openxmlformats.org/officeDocument/2006/relationships/diagramLayout" Target="../diagrams/layout18.xml"/><Relationship Id="rId26" Type="http://schemas.microsoft.com/office/2007/relationships/diagramDrawing" Target="../diagrams/drawing19.xml"/><Relationship Id="rId3" Type="http://schemas.openxmlformats.org/officeDocument/2006/relationships/diagramLayout" Target="../diagrams/layout15.xml"/><Relationship Id="rId21" Type="http://schemas.microsoft.com/office/2007/relationships/diagramDrawing" Target="../diagrams/drawing18.xml"/><Relationship Id="rId34" Type="http://schemas.openxmlformats.org/officeDocument/2006/relationships/diagramQuickStyle" Target="../diagrams/quickStyle21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diagramData" Target="../diagrams/data18.xml"/><Relationship Id="rId25" Type="http://schemas.openxmlformats.org/officeDocument/2006/relationships/diagramColors" Target="../diagrams/colors19.xml"/><Relationship Id="rId33" Type="http://schemas.openxmlformats.org/officeDocument/2006/relationships/diagramLayout" Target="../diagrams/layout21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20" Type="http://schemas.openxmlformats.org/officeDocument/2006/relationships/diagramColors" Target="../diagrams/colors18.xml"/><Relationship Id="rId29" Type="http://schemas.openxmlformats.org/officeDocument/2006/relationships/diagramQuickStyle" Target="../diagrams/quickStyle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24" Type="http://schemas.openxmlformats.org/officeDocument/2006/relationships/diagramQuickStyle" Target="../diagrams/quickStyle19.xml"/><Relationship Id="rId32" Type="http://schemas.openxmlformats.org/officeDocument/2006/relationships/diagramData" Target="../diagrams/data21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23" Type="http://schemas.openxmlformats.org/officeDocument/2006/relationships/diagramLayout" Target="../diagrams/layout19.xml"/><Relationship Id="rId28" Type="http://schemas.openxmlformats.org/officeDocument/2006/relationships/diagramLayout" Target="../diagrams/layout20.xml"/><Relationship Id="rId36" Type="http://schemas.microsoft.com/office/2007/relationships/diagramDrawing" Target="../diagrams/drawing21.xml"/><Relationship Id="rId10" Type="http://schemas.openxmlformats.org/officeDocument/2006/relationships/diagramColors" Target="../diagrams/colors16.xml"/><Relationship Id="rId19" Type="http://schemas.openxmlformats.org/officeDocument/2006/relationships/diagramQuickStyle" Target="../diagrams/quickStyle18.xml"/><Relationship Id="rId31" Type="http://schemas.microsoft.com/office/2007/relationships/diagramDrawing" Target="../diagrams/drawing20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Relationship Id="rId22" Type="http://schemas.openxmlformats.org/officeDocument/2006/relationships/diagramData" Target="../diagrams/data19.xml"/><Relationship Id="rId27" Type="http://schemas.openxmlformats.org/officeDocument/2006/relationships/diagramData" Target="../diagrams/data20.xml"/><Relationship Id="rId30" Type="http://schemas.openxmlformats.org/officeDocument/2006/relationships/diagramColors" Target="../diagrams/colors20.xml"/><Relationship Id="rId35" Type="http://schemas.openxmlformats.org/officeDocument/2006/relationships/diagramColors" Target="../diagrams/colors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5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5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5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5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923731" y="4617660"/>
            <a:ext cx="10731759" cy="960031"/>
          </a:xfrm>
        </p:spPr>
        <p:txBody>
          <a:bodyPr>
            <a:no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Arial"/>
                <a:cs typeface="Arial"/>
              </a:rPr>
              <a:t>Progetto Health Big Data</a:t>
            </a:r>
            <a:br>
              <a:rPr lang="it-IT" sz="2800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it-IT" sz="2800" b="1" dirty="0">
                <a:solidFill>
                  <a:schemeClr val="bg1"/>
                </a:solidFill>
                <a:latin typeface="Arial"/>
                <a:cs typeface="Arial"/>
              </a:rPr>
              <a:t>Modello di maturità per la gestione digitale e l’integrazione del dato nei sistemi di ricerca degli IRCCS</a:t>
            </a:r>
            <a:endParaRPr lang="it-IT" sz="2800" dirty="0">
              <a:highlight>
                <a:srgbClr val="FFFF00"/>
              </a:highlight>
            </a:endParaRP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A86C2F49-0C71-49D7-BC69-847E9F82B455}"/>
              </a:ext>
            </a:extLst>
          </p:cNvPr>
          <p:cNvSpPr txBox="1">
            <a:spLocks/>
          </p:cNvSpPr>
          <p:nvPr/>
        </p:nvSpPr>
        <p:spPr>
          <a:xfrm>
            <a:off x="0" y="5869226"/>
            <a:ext cx="12387943" cy="4846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2800" dirty="0"/>
              <a:t>Applicazione IFO – Regina Elena </a:t>
            </a:r>
          </a:p>
          <a:p>
            <a:pPr algn="ctr"/>
            <a:r>
              <a:rPr lang="it-IT" sz="2800" dirty="0"/>
              <a:t>04/08/2021</a:t>
            </a:r>
          </a:p>
        </p:txBody>
      </p:sp>
    </p:spTree>
    <p:extLst>
      <p:ext uri="{BB962C8B-B14F-4D97-AF65-F5344CB8AC3E}">
        <p14:creationId xmlns:p14="http://schemas.microsoft.com/office/powerpoint/2010/main" val="347649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33DD412-CE22-4ABD-AD49-E2F18EF9E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92410"/>
              </p:ext>
            </p:extLst>
          </p:nvPr>
        </p:nvGraphicFramePr>
        <p:xfrm>
          <a:off x="79248" y="562572"/>
          <a:ext cx="12152376" cy="2981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84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047574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2555913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2721166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3334439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495973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kern="1200" dirty="0">
                          <a:latin typeface="+mj-lt"/>
                        </a:rPr>
                        <a:t>Livello 1</a:t>
                      </a:r>
                      <a:endParaRPr lang="it-IT" sz="2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2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3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4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2485569"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2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Raccolta del dato 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dati vengono raccolti all’interno dell’istituto in formato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non strutturato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 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Non vengono applicati standard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 ontologie di riferimento. </a:t>
                      </a:r>
                    </a:p>
                    <a:p>
                      <a:pPr algn="l" rtl="0" fontAlgn="base"/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livello di strutturazione è limitato ad alcune tipologie di dato e non omogeneo.  Gli strumenti di raccolta dato prevedono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pochi campi strutturati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(&lt;30%) 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la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codifica del dato è limitata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ad alcuni ambiti specifici, tra cui i dati di laboratorio (es. LOINC), e i codici ICD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La maggior parte dei dati è archiviata in campi strutturati 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l’istituto prevede l’adozione di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ontologie riconosciute a livello internazionale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(es. SNOMED) Inoltre,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almeno il 50% dei dati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vengono raccolti in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campi strutturati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  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L’istituto adotta un’ontologia riconosciuta a livello internazionale (es. SNOMED o OMOP) come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ontologia di riferimento in tutte le specialità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, oppure la totalità dei dati sono raccolti e strutturati con codifiche interne e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sono a disposizione tabelle e dizionari di transcodifica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nell’ontologia di riferimento.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  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768104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45CDF143-EE67-499B-8DE3-30722D43EC9C}"/>
              </a:ext>
            </a:extLst>
          </p:cNvPr>
          <p:cNvSpPr/>
          <p:nvPr/>
        </p:nvSpPr>
        <p:spPr>
          <a:xfrm>
            <a:off x="39624" y="0"/>
            <a:ext cx="12192000" cy="369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400" b="1" dirty="0">
                <a:latin typeface="+mj-lt"/>
              </a:rPr>
              <a:t>Ciclo di vita del dato</a:t>
            </a:r>
            <a:endParaRPr lang="it-IT" sz="2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B24407-231B-4A06-98E6-1E2F0E7C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17" name="Gruppo 34">
            <a:extLst>
              <a:ext uri="{FF2B5EF4-FFF2-40B4-BE49-F238E27FC236}">
                <a16:creationId xmlns:a16="http://schemas.microsoft.com/office/drawing/2014/main" id="{26451C2C-26FE-483F-9CE0-2AF05BD58A1B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18" name="Immagine 35">
              <a:extLst>
                <a:ext uri="{FF2B5EF4-FFF2-40B4-BE49-F238E27FC236}">
                  <a16:creationId xmlns:a16="http://schemas.microsoft.com/office/drawing/2014/main" id="{F98F164D-0D15-4477-81DD-D75EBE1FF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20" name="CasellaDiTesto 38">
              <a:extLst>
                <a:ext uri="{FF2B5EF4-FFF2-40B4-BE49-F238E27FC236}">
                  <a16:creationId xmlns:a16="http://schemas.microsoft.com/office/drawing/2014/main" id="{17FC101B-D963-4AFA-8910-E982F261F3E2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595A366-878D-4E74-B330-FD079C63F696}"/>
              </a:ext>
            </a:extLst>
          </p:cNvPr>
          <p:cNvSpPr txBox="1"/>
          <p:nvPr/>
        </p:nvSpPr>
        <p:spPr>
          <a:xfrm>
            <a:off x="88743" y="3817781"/>
            <a:ext cx="118363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</a:p>
          <a:p>
            <a:pPr algn="just"/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generale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tendenza dell’istituto è quella di strutturare il più possibile i campi di raccolta del dato e normalizzali in modo che possano essere analizzati e utilizzati da altri sistemi. In istituto ci sono esperienze avanzate di codifica del dato, utilizzo dei codici ICD e di adozione di SNOMED, anche se non implementate a regime.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Inoltre, la soluzione adottata 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 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standard HISA ed è in corso un nuovo progetto che prevede l’utilizzo dello standard FHIR, progetto strategico a livello aziendale per l’interoperabilità tra sistemi e la condivisione di dati clinici.  </a:t>
            </a:r>
          </a:p>
          <a:p>
            <a:pPr algn="just"/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it-IT" dirty="0"/>
          </a:p>
        </p:txBody>
      </p:sp>
      <p:pic>
        <p:nvPicPr>
          <p:cNvPr id="12" name="Picture 2" descr="Istituti Fisioterapici Ospitalieri - IFO -">
            <a:extLst>
              <a:ext uri="{FF2B5EF4-FFF2-40B4-BE49-F238E27FC236}">
                <a16:creationId xmlns:a16="http://schemas.microsoft.com/office/drawing/2014/main" id="{08E2A941-9024-470E-B67E-AA8AC9E25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5810922" y="913173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9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33DD412-CE22-4ABD-AD49-E2F18EF9E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08705"/>
              </p:ext>
            </p:extLst>
          </p:nvPr>
        </p:nvGraphicFramePr>
        <p:xfrm>
          <a:off x="79248" y="562572"/>
          <a:ext cx="12152376" cy="3669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84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047574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2555913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2721166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3334439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495973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kern="1200" dirty="0">
                          <a:latin typeface="+mj-lt"/>
                        </a:rPr>
                        <a:t>Livello 1</a:t>
                      </a:r>
                      <a:endParaRPr lang="it-IT" sz="2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2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3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4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31737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2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Integrazione del dato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In istituto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non viene adottato alcun modello di dati standard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Nell’istituto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non sono presenti soluzioni tecnologiche adeguate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ad integrare i dati digitali raccolti dai diversi sistemi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>
                          <a:solidFill>
                            <a:srgbClr val="203864"/>
                          </a:solidFill>
                          <a:latin typeface="+mn-lt"/>
                        </a:rPr>
                        <a:t>Viene utilizzata una </a:t>
                      </a:r>
                      <a:r>
                        <a:rPr lang="it-IT" sz="1200" b="1" dirty="0">
                          <a:solidFill>
                            <a:srgbClr val="203864"/>
                          </a:solidFill>
                          <a:latin typeface="+mn-lt"/>
                        </a:rPr>
                        <a:t>codifica/sistema per lo scambio di informazioni </a:t>
                      </a:r>
                      <a:r>
                        <a:rPr lang="it-IT" sz="1200" dirty="0">
                          <a:solidFill>
                            <a:srgbClr val="203864"/>
                          </a:solidFill>
                          <a:latin typeface="+mn-lt"/>
                        </a:rPr>
                        <a:t>(es. HL7, XDS) all’interno dell’istituto. Viene utilizzato un master code </a:t>
                      </a:r>
                      <a:r>
                        <a:rPr lang="it-IT" sz="1200" dirty="0" err="1">
                          <a:solidFill>
                            <a:srgbClr val="203864"/>
                          </a:solidFill>
                          <a:latin typeface="+mn-lt"/>
                        </a:rPr>
                        <a:t>index</a:t>
                      </a:r>
                      <a:r>
                        <a:rPr lang="it-IT" sz="1200" dirty="0">
                          <a:solidFill>
                            <a:srgbClr val="203864"/>
                          </a:solidFill>
                          <a:latin typeface="+mn-lt"/>
                        </a:rPr>
                        <a:t> aziendale per l’integrazione delle codifiche note.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All’interno dell’istituto esistono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degli episodi di convergenza di applicativi verticali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 dipartimentali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su una soluzione centrale (CDR)</a:t>
                      </a:r>
                      <a:endParaRPr lang="it-IT" sz="1100" b="1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>
                          <a:solidFill>
                            <a:srgbClr val="203864"/>
                          </a:solidFill>
                          <a:latin typeface="+mn-lt"/>
                        </a:rPr>
                        <a:t>Utilizzo di un </a:t>
                      </a:r>
                      <a:r>
                        <a:rPr lang="it-IT" sz="1200" b="1" dirty="0">
                          <a:solidFill>
                            <a:srgbClr val="203864"/>
                          </a:solidFill>
                          <a:latin typeface="+mn-lt"/>
                        </a:rPr>
                        <a:t>modello dati integrato </a:t>
                      </a:r>
                      <a:r>
                        <a:rPr lang="it-IT" sz="1200" dirty="0">
                          <a:solidFill>
                            <a:srgbClr val="203864"/>
                          </a:solidFill>
                          <a:latin typeface="+mn-lt"/>
                        </a:rPr>
                        <a:t>(es. FHIR, HISA) per la gestione di </a:t>
                      </a:r>
                      <a:r>
                        <a:rPr lang="it-IT" sz="1200" b="1" dirty="0">
                          <a:solidFill>
                            <a:srgbClr val="203864"/>
                          </a:solidFill>
                          <a:latin typeface="+mn-lt"/>
                        </a:rPr>
                        <a:t>alcuni dati </a:t>
                      </a:r>
                      <a:r>
                        <a:rPr lang="it-IT" sz="1200" dirty="0">
                          <a:solidFill>
                            <a:srgbClr val="203864"/>
                          </a:solidFill>
                          <a:latin typeface="+mn-lt"/>
                        </a:rPr>
                        <a:t>presenti all’interno dei sistemi di integrazione dell’istituto</a:t>
                      </a: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Prime esperienze 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nell’utilizzo di una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soluzione centrale dedicata all’integrazione dei dati digitali.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Che consente di integrare dati clinici, finanziari, dei fornitori e dell’esperienza ospedaliera del paziente.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Questo sistema è aggiornato entro un mese dalla modifica del dato nei sistemi di partenza.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>
                          <a:solidFill>
                            <a:srgbClr val="203864"/>
                          </a:solidFill>
                          <a:latin typeface="+mn-lt"/>
                        </a:rPr>
                        <a:t>Utilizzo di un </a:t>
                      </a:r>
                      <a:r>
                        <a:rPr lang="it-IT" sz="1200" b="1" dirty="0">
                          <a:solidFill>
                            <a:srgbClr val="203864"/>
                          </a:solidFill>
                          <a:latin typeface="+mn-lt"/>
                        </a:rPr>
                        <a:t>modello dati integrato </a:t>
                      </a:r>
                      <a:r>
                        <a:rPr lang="it-IT" sz="1200" dirty="0">
                          <a:solidFill>
                            <a:srgbClr val="203864"/>
                          </a:solidFill>
                          <a:latin typeface="+mn-lt"/>
                        </a:rPr>
                        <a:t>(es. FHIR, HISA) per la gestione di </a:t>
                      </a:r>
                      <a:r>
                        <a:rPr lang="it-IT" sz="1200" b="1" dirty="0">
                          <a:solidFill>
                            <a:srgbClr val="203864"/>
                          </a:solidFill>
                          <a:latin typeface="+mn-lt"/>
                        </a:rPr>
                        <a:t>tutti i dati </a:t>
                      </a:r>
                      <a:r>
                        <a:rPr lang="it-IT" sz="1200" dirty="0">
                          <a:solidFill>
                            <a:srgbClr val="203864"/>
                          </a:solidFill>
                          <a:latin typeface="+mn-lt"/>
                        </a:rPr>
                        <a:t>presenti all’interno dei sistemi di integrazione dell’istituto</a:t>
                      </a: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Utilizzo a regime 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di una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soluzione centrale dedicata all’integrazione dei dati digitali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presenti all’interno dell’istituto (datawarehouse, i2b2) Il contenuto è stato ampliato per includere dati di testo da note cliniche, report dei pazienti, dati biometrici e genomici. Questo sistema presenta funzionalità di data </a:t>
                      </a:r>
                      <a:r>
                        <a:rPr lang="it-IT" sz="1200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feeds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con altra strutture ed è aggiornato immediatamente dopo il cambiamento nei sistemi di partenza.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15715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45CDF143-EE67-499B-8DE3-30722D43EC9C}"/>
              </a:ext>
            </a:extLst>
          </p:cNvPr>
          <p:cNvSpPr/>
          <p:nvPr/>
        </p:nvSpPr>
        <p:spPr>
          <a:xfrm>
            <a:off x="39624" y="0"/>
            <a:ext cx="12192000" cy="369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400" b="1" dirty="0">
                <a:latin typeface="+mj-lt"/>
              </a:rPr>
              <a:t>Ciclo di vita del dato</a:t>
            </a:r>
            <a:endParaRPr lang="it-IT" sz="2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B24407-231B-4A06-98E6-1E2F0E7C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11</a:t>
            </a:fld>
            <a:endParaRPr lang="en-GB" dirty="0"/>
          </a:p>
        </p:txBody>
      </p:sp>
      <p:grpSp>
        <p:nvGrpSpPr>
          <p:cNvPr id="17" name="Gruppo 34">
            <a:extLst>
              <a:ext uri="{FF2B5EF4-FFF2-40B4-BE49-F238E27FC236}">
                <a16:creationId xmlns:a16="http://schemas.microsoft.com/office/drawing/2014/main" id="{26451C2C-26FE-483F-9CE0-2AF05BD58A1B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18" name="Immagine 35">
              <a:extLst>
                <a:ext uri="{FF2B5EF4-FFF2-40B4-BE49-F238E27FC236}">
                  <a16:creationId xmlns:a16="http://schemas.microsoft.com/office/drawing/2014/main" id="{F98F164D-0D15-4477-81DD-D75EBE1FF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20" name="CasellaDiTesto 38">
              <a:extLst>
                <a:ext uri="{FF2B5EF4-FFF2-40B4-BE49-F238E27FC236}">
                  <a16:creationId xmlns:a16="http://schemas.microsoft.com/office/drawing/2014/main" id="{17FC101B-D963-4AFA-8910-E982F261F3E2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pic>
        <p:nvPicPr>
          <p:cNvPr id="21" name="Picture 2" descr="Istituti Fisioterapici Ospitalieri - IFO -">
            <a:extLst>
              <a:ext uri="{FF2B5EF4-FFF2-40B4-BE49-F238E27FC236}">
                <a16:creationId xmlns:a16="http://schemas.microsoft.com/office/drawing/2014/main" id="{6191B661-003A-4A69-AFE3-DDA7DDCC5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7303191" y="819263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1FCC66-23B9-477A-A979-1D4C4AB2F143}"/>
              </a:ext>
            </a:extLst>
          </p:cNvPr>
          <p:cNvSpPr txBox="1"/>
          <p:nvPr/>
        </p:nvSpPr>
        <p:spPr>
          <a:xfrm>
            <a:off x="88743" y="4430455"/>
            <a:ext cx="11836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Utilizzo dello standard HISA e le recenti esperienze con FHIR. 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Rispetto al tema delle soluzioni tecnologiche di integrazione è in corso il nuovo progetto per il DATAWAREHOUSE.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Inoltre, anche la nuova release della CCE in adozione sta evolvendo in questo senso, con forte attenzione alla standardizzazione di tutti i campi eliminando il più possibile i vecchi campi di testo e all’utilizzo di standard di messaggistica e comunicazioni quali HL7. L’istituto sta andando proprio in quella direzione in un passaggio molto importante a livello strategico aziendale. 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conferma un posizionamento a inizio del livello 3 a tendere verso un 4 come obiettivo del nuovo progetto in corso. L’evoluzione si ripercuoterà anche sulla dimensione “raccolta del dato” in quanto porterà ad una più forte strutturazione e standardizzazione del dato. </a:t>
            </a:r>
          </a:p>
          <a:p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590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33DD412-CE22-4ABD-AD49-E2F18EF9E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04869"/>
              </p:ext>
            </p:extLst>
          </p:nvPr>
        </p:nvGraphicFramePr>
        <p:xfrm>
          <a:off x="79248" y="562570"/>
          <a:ext cx="12112752" cy="4470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15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040898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2547579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2712293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3323567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533017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kern="1200" dirty="0">
                          <a:latin typeface="+mj-lt"/>
                        </a:rPr>
                        <a:t>Livello 1</a:t>
                      </a:r>
                      <a:endParaRPr lang="it-IT" sz="2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2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3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4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39373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2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Gestione e utilizzo del dato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Analisi episodiche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, ogni gruppo di ricerca utilizza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strumenti e ambienti di analisi verticali.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dati di clinica prodotti all’interno dell’ospedale non vengono riutilizzati nella ricerca</a:t>
                      </a:r>
                      <a:endParaRPr lang="it-IT" sz="1200" b="1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Capacità di analisi limitate alla creazione di KPI, tipicamente focalizzate su analisi dipartimentali.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200" b="0" kern="1200" dirty="0">
                        <a:solidFill>
                          <a:srgbClr val="203864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dati digitali clinici raccolti in istituto vengono utilizzati per le analisi da parte dei singol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gruppi di ricerca che li 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reimputano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manualmente nei sistemi di ricerca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; 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ogni gruppo di ricerca utilizza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strumenti e ambienti di analisi verticali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Sono presenti algoritmi di AI incentrati sulla produzione coerente, efficiente e agile di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report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richiesti per esigenze interne ed esterne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Utilizzo degli strumenti diagnostici ancillari alla gestione del dato a livello aziendale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I dati raccolti nel sistema di integrazione dell’istituto vengono estratti con attività ETL per essere riutilizzati per la ricerca.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Emerge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l’utilizzo dominante di alcuni ambienti di analisi a livello centrale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non adottati però da tutti i gruppi di ricerca presenti nell’istituto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Sono utilizzati algoritmi AI e di ML per la creazione di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modelli predittivi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Per la ricerca vengono utilizzati i dati estratti da sistemi di integrazione automaticamente con procedure API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Le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analisi vengono svolte sui dati raccolti in tutti i dipartimenti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tutti i gruppi di ricerca utilizzano i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medesimi ambienti di analisi definiti a priori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Sono previsti dei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sistemi di pianificazione della gestione della stratificazione del dato in relazione alle performance di utilizzo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(es. timing di accesso)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Sono utilizzati algoritmi di AI e ML per la creazione di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modelli prescrittivi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336514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45CDF143-EE67-499B-8DE3-30722D43EC9C}"/>
              </a:ext>
            </a:extLst>
          </p:cNvPr>
          <p:cNvSpPr/>
          <p:nvPr/>
        </p:nvSpPr>
        <p:spPr>
          <a:xfrm>
            <a:off x="39624" y="0"/>
            <a:ext cx="12192000" cy="369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400" b="1" dirty="0">
                <a:latin typeface="+mj-lt"/>
              </a:rPr>
              <a:t>Ciclo di vita del dato</a:t>
            </a:r>
            <a:endParaRPr lang="it-IT" sz="2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43C84D-07F4-4F4A-B383-AC7966E3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12</a:t>
            </a:fld>
            <a:endParaRPr lang="en-GB" dirty="0"/>
          </a:p>
        </p:txBody>
      </p:sp>
      <p:grpSp>
        <p:nvGrpSpPr>
          <p:cNvPr id="10" name="Gruppo 34">
            <a:extLst>
              <a:ext uri="{FF2B5EF4-FFF2-40B4-BE49-F238E27FC236}">
                <a16:creationId xmlns:a16="http://schemas.microsoft.com/office/drawing/2014/main" id="{EE3BBADB-4695-40EB-8A7A-0D8B2E4C927C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14" name="Immagine 35">
              <a:extLst>
                <a:ext uri="{FF2B5EF4-FFF2-40B4-BE49-F238E27FC236}">
                  <a16:creationId xmlns:a16="http://schemas.microsoft.com/office/drawing/2014/main" id="{2C8F3C15-FEB3-40B6-96F8-FA391B70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15" name="CasellaDiTesto 38">
              <a:extLst>
                <a:ext uri="{FF2B5EF4-FFF2-40B4-BE49-F238E27FC236}">
                  <a16:creationId xmlns:a16="http://schemas.microsoft.com/office/drawing/2014/main" id="{353E5C89-5FA5-4E8A-B3EF-9E32909335F0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C37907-76C3-4312-895B-C75C1EE7764D}"/>
              </a:ext>
            </a:extLst>
          </p:cNvPr>
          <p:cNvSpPr txBox="1"/>
          <p:nvPr/>
        </p:nvSpPr>
        <p:spPr>
          <a:xfrm>
            <a:off x="88743" y="5215473"/>
            <a:ext cx="11836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</a:p>
          <a:p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gruppo di bioinformatici sta sviluppando esperienze per lavorare a modelli predittivi basati su intelligenza artificiale insieme a radiologi e fisici sanitari, sono però esperienze verticali su specifici progetti o gruppi di dati. 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passaggio a livello 3 potrebbe verificarsi il prossimo anno alla conclusione del progetto di implementazione del DATAWAREHOUSE 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quanto u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volta sviluppata l’infrastruttura, si mira ad analizzare tutti i dati trasversalmente e svolgere analisi e ricerche a livello di istituto.</a:t>
            </a:r>
          </a:p>
        </p:txBody>
      </p:sp>
      <p:pic>
        <p:nvPicPr>
          <p:cNvPr id="12" name="Picture 2" descr="Istituti Fisioterapici Ospitalieri - IFO -">
            <a:extLst>
              <a:ext uri="{FF2B5EF4-FFF2-40B4-BE49-F238E27FC236}">
                <a16:creationId xmlns:a16="http://schemas.microsoft.com/office/drawing/2014/main" id="{F6369099-12EB-4D2F-9A70-2480CB901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4620951" y="819263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D9A4B9CC-AEA7-43B4-A795-6B1CB7372ACC}"/>
              </a:ext>
            </a:extLst>
          </p:cNvPr>
          <p:cNvSpPr/>
          <p:nvPr/>
        </p:nvSpPr>
        <p:spPr>
          <a:xfrm>
            <a:off x="0" y="16702"/>
            <a:ext cx="12192000" cy="380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000" b="1" dirty="0"/>
              <a:t>Supporto digitale</a:t>
            </a:r>
            <a:endParaRPr lang="it-IT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9648A94-6400-43E4-911E-C1561611F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75016"/>
              </p:ext>
            </p:extLst>
          </p:nvPr>
        </p:nvGraphicFramePr>
        <p:xfrm>
          <a:off x="104963" y="507921"/>
          <a:ext cx="12026348" cy="4678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598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281343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2814113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2565166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2503128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349264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kern="1200" dirty="0">
                          <a:latin typeface="+mj-lt"/>
                        </a:rPr>
                        <a:t>Livello 1</a:t>
                      </a:r>
                      <a:endParaRPr lang="it-IT" sz="2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2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3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4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26739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2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Competenze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t-IT" sz="2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All’interno dell’istituto sono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coperte a livello base o intermedio competenze ed esperienze legate alla progettazione e conduzione operativa di sistemi informativi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evoluti nell’ambito delle organizzazioni sanitarie (es. digitalizzazione dei sistemi dipartimentali, CCE, SOA – Service </a:t>
                      </a:r>
                      <a:r>
                        <a:rPr lang="it-IT" sz="1200" b="0" kern="1200" dirty="0" err="1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Oriented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Architecture)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L’istituto presenta inoltre competenze e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prime esperienze locali nell’analisi dei dati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con particolare riferimento alle discipline di statistica, data mining e machine learning (es. conoscenza dei linguaggi di programmazione Python, R e rispettive librerie)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L’istituto presenta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competenze ed esperienze di analisi dati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 strutture di Deep Learning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messe a fattor comune a livello aziendale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prime esperienze nello sviluppo di software in ambienti collaborativi e di applicazioni per la scalabilità di progetti Big Data.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Inoltre, l’istituto ha condotto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attività di formazione e sensibilizzazione indirizzate al personale clinico.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L’istituto ha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esperienze avanzate in progettazione e costruzione di sistemi di gestione dei dati e gestione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del flusso dalle fonti alle piattaforme di Data Management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(es. esperienza nell’integrazione in data </a:t>
                      </a:r>
                      <a:r>
                        <a:rPr lang="it-IT" sz="1200" b="0" kern="1200" dirty="0" err="1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lake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o progettazione e realizzazione di data </a:t>
                      </a:r>
                      <a:r>
                        <a:rPr lang="it-IT" sz="1200" b="0" kern="1200" dirty="0" err="1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warehouse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)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formalizzate a livello </a:t>
                      </a:r>
                      <a:r>
                        <a:rPr lang="it-IT" sz="1200" b="1" kern="1200" dirty="0" err="1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azindale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Inoltre,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personale clinico presenta un grado di formazione e sensibilizzazione elevato sull’utilizzo e la gestione del dato digitale e valorizzazione del patrimonio informativo</a:t>
                      </a:r>
                      <a:endParaRPr lang="it-IT" sz="1200" b="0" kern="1200" dirty="0">
                        <a:solidFill>
                          <a:srgbClr val="003F6B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58859"/>
                  </a:ext>
                </a:extLst>
              </a:tr>
              <a:tr h="15393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2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Meccanismi di coordinamento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All’interno dell’istituto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non è presente personale espressamente indicato al coordinamento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 e alla gestione del dato digitale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All’interno dell’istituto sono presenti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alcune figure professionali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espressamente indicate alla gestione e analisi di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alcune tipologie di dato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verticalmente a livello di dipartimento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o azienda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All’interno dell’istituto sono presenti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team strutturati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dedicati alla gestione del dato digitale e alla sua analisi che informalmente collaborano a livello centrale per specifici progetti  o con coordinamenti periodici.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E’ presente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un’unità organizzativa formale centralizzata a livello di istituto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per la gestione e l’analisi a livello centrale del dato digitale in tutto il suo ciclo di vita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836987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512AF4C2-5202-4F02-ABEF-4AC5DBFD98CD}"/>
              </a:ext>
            </a:extLst>
          </p:cNvPr>
          <p:cNvSpPr/>
          <p:nvPr/>
        </p:nvSpPr>
        <p:spPr>
          <a:xfrm>
            <a:off x="0" y="0"/>
            <a:ext cx="12192000" cy="4206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+mj-lt"/>
              </a:rPr>
              <a:t>Organizzazione e competenze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97DBB8E-763C-4D32-BAB1-B0BBC682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13</a:t>
            </a:fld>
            <a:endParaRPr lang="en-GB" dirty="0"/>
          </a:p>
        </p:txBody>
      </p:sp>
      <p:grpSp>
        <p:nvGrpSpPr>
          <p:cNvPr id="19" name="Gruppo 34">
            <a:extLst>
              <a:ext uri="{FF2B5EF4-FFF2-40B4-BE49-F238E27FC236}">
                <a16:creationId xmlns:a16="http://schemas.microsoft.com/office/drawing/2014/main" id="{4092B05C-43AA-4CC9-9520-85522F960D60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21" name="Immagine 35">
              <a:extLst>
                <a:ext uri="{FF2B5EF4-FFF2-40B4-BE49-F238E27FC236}">
                  <a16:creationId xmlns:a16="http://schemas.microsoft.com/office/drawing/2014/main" id="{3302B74B-9875-4822-B48B-2B11B4AD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26" name="CasellaDiTesto 38">
              <a:extLst>
                <a:ext uri="{FF2B5EF4-FFF2-40B4-BE49-F238E27FC236}">
                  <a16:creationId xmlns:a16="http://schemas.microsoft.com/office/drawing/2014/main" id="{BDAC535B-2822-40DA-9678-CBBD369733F8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FD7CBBA-F3F0-412E-AD76-86C2407D1F7B}"/>
              </a:ext>
            </a:extLst>
          </p:cNvPr>
          <p:cNvSpPr txBox="1"/>
          <p:nvPr/>
        </p:nvSpPr>
        <p:spPr>
          <a:xfrm>
            <a:off x="88743" y="5215473"/>
            <a:ext cx="11836399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</a:p>
          <a:p>
            <a:pPr algn="just"/>
            <a:r>
              <a:rPr lang="it-IT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Competenze: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Attualmente a livello 2 in quanto locali e non messe a fattor comune. </a:t>
            </a:r>
          </a:p>
          <a:p>
            <a:pPr algn="just"/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Inoltre, 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 progetto del DATAWAREHOUSE sono previste specifiche attività di formazione del personale (ad oggi non attive).</a:t>
            </a:r>
          </a:p>
          <a:p>
            <a:pPr algn="just"/>
            <a:r>
              <a:rPr lang="it-IT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Meccanismi di coordinamento: 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istituto 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presente un gruppo IT ben consolidato e presenza interna di un gruppo di consulenti dedicati full time all'implementazione della cartella elettronica in tutte le sue componenti.</a:t>
            </a:r>
          </a:p>
          <a:p>
            <a:pPr algn="just">
              <a:spcBef>
                <a:spcPts val="200"/>
              </a:spcBef>
            </a:pPr>
            <a:r>
              <a:rPr lang="it-IT" sz="16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Istituti Fisioterapici Ospitalieri - IFO -">
            <a:extLst>
              <a:ext uri="{FF2B5EF4-FFF2-40B4-BE49-F238E27FC236}">
                <a16:creationId xmlns:a16="http://schemas.microsoft.com/office/drawing/2014/main" id="{3CE53639-EFB9-4DD8-BC81-B428C0878A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5309440" y="924982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stituti Fisioterapici Ospitalieri - IFO -">
            <a:extLst>
              <a:ext uri="{FF2B5EF4-FFF2-40B4-BE49-F238E27FC236}">
                <a16:creationId xmlns:a16="http://schemas.microsoft.com/office/drawing/2014/main" id="{859DAE97-C23F-4FFE-B457-104BDC9294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5309439" y="3322407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36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D9A4B9CC-AEA7-43B4-A795-6B1CB7372ACC}"/>
              </a:ext>
            </a:extLst>
          </p:cNvPr>
          <p:cNvSpPr/>
          <p:nvPr/>
        </p:nvSpPr>
        <p:spPr>
          <a:xfrm>
            <a:off x="0" y="16702"/>
            <a:ext cx="12192000" cy="380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000" b="1" dirty="0"/>
              <a:t>Supporto digitale</a:t>
            </a:r>
            <a:endParaRPr lang="it-IT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9648A94-6400-43E4-911E-C1561611F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26064"/>
              </p:ext>
            </p:extLst>
          </p:nvPr>
        </p:nvGraphicFramePr>
        <p:xfrm>
          <a:off x="82826" y="635048"/>
          <a:ext cx="12026348" cy="19356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598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281343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2814113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2565166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2503128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349264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kern="1200" dirty="0">
                          <a:latin typeface="+mj-lt"/>
                        </a:rPr>
                        <a:t>Livello 1</a:t>
                      </a:r>
                      <a:endParaRPr lang="it-IT" sz="2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2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3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4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15393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2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Ruoli e responsabilità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</a:rPr>
                        <a:t>Non sono definiti ruoli interni legati alla data 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</a:rPr>
                        <a:t>governance</a:t>
                      </a:r>
                      <a:endParaRPr lang="it-IT" sz="1200" b="1" kern="1200" dirty="0">
                        <a:solidFill>
                          <a:srgbClr val="203864"/>
                        </a:solidFill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</a:rPr>
                        <a:t>E’ definito un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</a:rPr>
                        <a:t>team per la 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</a:rPr>
                        <a:t>governance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</a:rPr>
                        <a:t> dei dati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</a:rPr>
                        <a:t>Il pool di esperti in materia supporta le iniziative legate al dato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Sono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chiaramente definiti i ruoli e le responsabilità di amministratori di dati (data stewards) , proprietari di dati (data 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) e utilizzatori dei dati (data consumers)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All’interno dell’azienda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è presente la Funzione di 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Chief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Officer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o equivalente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2911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512AF4C2-5202-4F02-ABEF-4AC5DBFD98CD}"/>
              </a:ext>
            </a:extLst>
          </p:cNvPr>
          <p:cNvSpPr/>
          <p:nvPr/>
        </p:nvSpPr>
        <p:spPr>
          <a:xfrm>
            <a:off x="0" y="0"/>
            <a:ext cx="12192000" cy="4206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+mj-lt"/>
              </a:rPr>
              <a:t>Organizzazione e competenze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97DBB8E-763C-4D32-BAB1-B0BBC682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14</a:t>
            </a:fld>
            <a:endParaRPr lang="en-GB" dirty="0"/>
          </a:p>
        </p:txBody>
      </p:sp>
      <p:grpSp>
        <p:nvGrpSpPr>
          <p:cNvPr id="19" name="Gruppo 34">
            <a:extLst>
              <a:ext uri="{FF2B5EF4-FFF2-40B4-BE49-F238E27FC236}">
                <a16:creationId xmlns:a16="http://schemas.microsoft.com/office/drawing/2014/main" id="{4092B05C-43AA-4CC9-9520-85522F960D60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21" name="Immagine 35">
              <a:extLst>
                <a:ext uri="{FF2B5EF4-FFF2-40B4-BE49-F238E27FC236}">
                  <a16:creationId xmlns:a16="http://schemas.microsoft.com/office/drawing/2014/main" id="{3302B74B-9875-4822-B48B-2B11B4AD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26" name="CasellaDiTesto 38">
              <a:extLst>
                <a:ext uri="{FF2B5EF4-FFF2-40B4-BE49-F238E27FC236}">
                  <a16:creationId xmlns:a16="http://schemas.microsoft.com/office/drawing/2014/main" id="{BDAC535B-2822-40DA-9678-CBBD369733F8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D98CA3D-214B-46EB-9D46-DDD9B53153C8}"/>
              </a:ext>
            </a:extLst>
          </p:cNvPr>
          <p:cNvSpPr txBox="1"/>
          <p:nvPr/>
        </p:nvSpPr>
        <p:spPr>
          <a:xfrm>
            <a:off x="88743" y="2956367"/>
            <a:ext cx="1183639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 si rifà all’esperienza del Policlinico Gemelli che viene preso come esempio di riferimento rispetto all’organizzazione in cui tutta l’infrastruttura generale per quanto riguarda la gestione dei dati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delle cartelle elettroniche è gestita dal team della Information Technology mentre la ricerca da un data center centrale. I ruoli di data governance sono quindi suddivisi tra due funzioni diverse: una che fa capo alla direzione sanitaria in generale e una al data Center e alla direzione scientifica per l'analisi dei dati. 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momento l’istituto ha un team di data governance per i dati clinici di tipo assistenziale, ma è in costruzione anche un team per la governance dei dati di ricerca che si svilupperà simultaneamente allo sviluppo del DATAWAREHOUSE. 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momento il posizionamento è a livello 1/2 in quanto abbiamo un gruppo IT ufficialmente dedicato alla governance dei dati con tendenza al tre alla fine del progetto.</a:t>
            </a:r>
          </a:p>
          <a:p>
            <a:pPr algn="just"/>
            <a:endParaRPr lang="it-IT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Istituti Fisioterapici Ospitalieri - IFO -">
            <a:extLst>
              <a:ext uri="{FF2B5EF4-FFF2-40B4-BE49-F238E27FC236}">
                <a16:creationId xmlns:a16="http://schemas.microsoft.com/office/drawing/2014/main" id="{C53525A2-4D8B-4A0E-B5FA-687115B95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3900187" y="819263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6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33DD412-CE22-4ABD-AD49-E2F18EF9E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27312"/>
              </p:ext>
            </p:extLst>
          </p:nvPr>
        </p:nvGraphicFramePr>
        <p:xfrm>
          <a:off x="39624" y="427792"/>
          <a:ext cx="12152376" cy="5230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6270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058209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2575420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2823242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2909235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408658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kern="1200" dirty="0">
                          <a:latin typeface="+mj-lt"/>
                        </a:rPr>
                        <a:t>Livello 1</a:t>
                      </a:r>
                      <a:endParaRPr lang="it-IT" sz="2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2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3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4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2188413"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2000" b="1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Pianificazione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La gestione e l’integrazione dei dati clinici e di ricerca </a:t>
                      </a:r>
                      <a:r>
                        <a:rPr lang="it-IT" sz="1200" b="1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non è considerata nelle valutazioni delle direzioni strategiche di medio-lungo termine ne’ da parte delle single unità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Non è prevista l’allocazione di risorse </a:t>
                      </a:r>
                      <a:r>
                        <a:rPr lang="it-IT" sz="1200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destinate all’evoluzione della gestione del dato digitale</a:t>
                      </a:r>
                      <a:endParaRPr lang="it-IT" sz="1200" b="1" kern="1200" noProof="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Lo sviluppo e l’apporto di risorse è demandato alle singole unità </a:t>
                      </a:r>
                      <a:r>
                        <a:rPr lang="it-IT" sz="1200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non vengono prioritizzate le azioni da eseguire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A livello centrale si iniziano a pianificare azioni </a:t>
                      </a:r>
                      <a:r>
                        <a:rPr lang="it-IT" sz="1200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in direzione di una gestione del dato ma vengono realizzate poche azioni nel concreto e l’impatto sulla gestione quotidiana del dato nell’istituto è pressoché nulla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Lo </a:t>
                      </a:r>
                      <a:r>
                        <a:rPr lang="it-IT" sz="1200" b="1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sviluppo dei sistemi di gestione e integrazione dei dati digitali vengono considerati tra gli obiettivi strategici dell’istituto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A livello centrale vengono attivati progetti per l’integrazione e  la gestione del dato digitale all’interno dell’istituto</a:t>
                      </a:r>
                      <a:r>
                        <a:rPr lang="it-IT" sz="1200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Viene </a:t>
                      </a:r>
                      <a:r>
                        <a:rPr lang="it-IT" sz="1200" b="1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allocato del budget e delle risorse dedicate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it-IT" sz="1200" kern="1200" noProof="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Percorso per lo sviluppo ben definito a livello centrale</a:t>
                      </a:r>
                      <a:r>
                        <a:rPr lang="it-IT" sz="1200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. Il piano incorpora anche le azioni e I progetti da eseguire nelle single unità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kern="1200" noProof="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La strategia dell’istituto viene confrontata e modificata in conformità con progetti attivati a livello nazionale e internazionale</a:t>
                      </a:r>
                    </a:p>
                    <a:p>
                      <a:endParaRPr lang="it-IT" sz="1200" kern="1200" noProof="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base"/>
                      <a:endParaRPr lang="it-IT" sz="1200" kern="1200" noProof="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768104"/>
                  </a:ext>
                </a:extLst>
              </a:tr>
              <a:tr h="24830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Monitoraggio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Non è prevista all’interno dell’istituto alcuna forma di monitoraggio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della gestione dei dati e delle strategie aziendali legate ai dati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1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Si sviluppa all’interno dell’istituto un’attenzione alla misurazione</a:t>
                      </a:r>
                      <a:r>
                        <a:rPr lang="it-IT" sz="11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: I sistemi di misurazione già presenti in istituto vengono </a:t>
                      </a:r>
                      <a:r>
                        <a:rPr lang="it-IT" sz="11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integrati con delle metriche dedicate alla misurazione della gestione digitale </a:t>
                      </a:r>
                      <a:r>
                        <a:rPr lang="it-IT" sz="11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tuttavia queste metriche non sono connesse tra loro.</a:t>
                      </a:r>
                      <a:endParaRPr lang="it-IT" sz="1100" b="1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Vengono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definiti alcuni KPI basati su obiettivi strategici nelle singole unità 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di lavoro per monitorare al bisogno i costi, la qualità e le tipologie di dati raccolti utilizzati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20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20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Viene definita una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balance score card dedicata all’analisi dei dati valutata  centralmente e nelle singole unità 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che monitora periodicamente adeguatezza delle soluzioni tecnologiche per sfruttare le potenzialità dei dati raccolti,  aderenza alle guidelines definite </a:t>
                      </a:r>
                      <a:r>
                        <a:rPr lang="it-IT" sz="1200" b="0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(</a:t>
                      </a:r>
                      <a:r>
                        <a:rPr lang="it-IT" sz="1200" b="0" i="1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approfondito nell’ambito del ciclo di vita del dato</a:t>
                      </a:r>
                      <a:r>
                        <a:rPr lang="it-IT" sz="1200" b="0" i="0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), costo dedicato alla gestione del dato, livello di utilizzo dei dati raccolti e integrati e livello di riutilizzo dei dati integrati.</a:t>
                      </a:r>
                    </a:p>
                    <a:p>
                      <a:pPr marL="0" marR="0" lvl="0" indent="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120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15715"/>
                  </a:ext>
                </a:extLst>
              </a:tr>
            </a:tbl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539ECF07-E459-4C32-89D4-DF2F81F060D3}"/>
              </a:ext>
            </a:extLst>
          </p:cNvPr>
          <p:cNvSpPr/>
          <p:nvPr/>
        </p:nvSpPr>
        <p:spPr>
          <a:xfrm>
            <a:off x="0" y="-19933"/>
            <a:ext cx="12192000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+mj-lt"/>
              </a:rPr>
              <a:t>Strategie di orientamento al dato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F41AC7-C555-4983-B767-09668A85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15</a:t>
            </a:fld>
            <a:endParaRPr lang="en-GB" dirty="0"/>
          </a:p>
        </p:txBody>
      </p:sp>
      <p:grpSp>
        <p:nvGrpSpPr>
          <p:cNvPr id="16" name="Gruppo 34">
            <a:extLst>
              <a:ext uri="{FF2B5EF4-FFF2-40B4-BE49-F238E27FC236}">
                <a16:creationId xmlns:a16="http://schemas.microsoft.com/office/drawing/2014/main" id="{DD7A47B0-8967-487B-8136-A727E6647876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18" name="Immagine 35">
              <a:extLst>
                <a:ext uri="{FF2B5EF4-FFF2-40B4-BE49-F238E27FC236}">
                  <a16:creationId xmlns:a16="http://schemas.microsoft.com/office/drawing/2014/main" id="{2D1F3EE7-1D8B-40DB-987A-D122310A4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21" name="CasellaDiTesto 38">
              <a:extLst>
                <a:ext uri="{FF2B5EF4-FFF2-40B4-BE49-F238E27FC236}">
                  <a16:creationId xmlns:a16="http://schemas.microsoft.com/office/drawing/2014/main" id="{D90F7FA3-62A3-4811-B86A-246264F2C553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pic>
        <p:nvPicPr>
          <p:cNvPr id="22" name="Picture 2" descr="Istituti Fisioterapici Ospitalieri - IFO -">
            <a:extLst>
              <a:ext uri="{FF2B5EF4-FFF2-40B4-BE49-F238E27FC236}">
                <a16:creationId xmlns:a16="http://schemas.microsoft.com/office/drawing/2014/main" id="{F4A150E9-1039-4DC1-B99E-59C69116C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2459229" y="3117401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stituti Fisioterapici Ospitalieri - IFO -">
            <a:extLst>
              <a:ext uri="{FF2B5EF4-FFF2-40B4-BE49-F238E27FC236}">
                <a16:creationId xmlns:a16="http://schemas.microsoft.com/office/drawing/2014/main" id="{FA89BB0F-CD13-4E56-87F9-B6A56CE5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7635482" y="427792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6E8B18-74BF-4E57-9551-75EE60EBCB3D}"/>
              </a:ext>
            </a:extLst>
          </p:cNvPr>
          <p:cNvSpPr txBox="1"/>
          <p:nvPr/>
        </p:nvSpPr>
        <p:spPr>
          <a:xfrm>
            <a:off x="88743" y="5644257"/>
            <a:ext cx="11836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Monitoraggio periodico e avanzato degli indicatori di performance richiesti da Regione, ma non sono presenti attività di monitoraggio delle strategie aziendali e della 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gestione del dato. Si auspica di iniziare a sviluppare un’attenzione maggiore su questo aspetto alla conclusione del nuovo progetto.  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2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33DD412-CE22-4ABD-AD49-E2F18EF9E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1632"/>
              </p:ext>
            </p:extLst>
          </p:nvPr>
        </p:nvGraphicFramePr>
        <p:xfrm>
          <a:off x="219073" y="265015"/>
          <a:ext cx="11582400" cy="6522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2604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276715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2635623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2779058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387875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kern="1200" dirty="0">
                          <a:latin typeface="+mj-lt"/>
                        </a:rPr>
                        <a:t>Livello 1</a:t>
                      </a:r>
                      <a:endParaRPr lang="it-IT" sz="20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2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3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noProof="0" dirty="0">
                          <a:latin typeface="+mj-lt"/>
                        </a:rPr>
                        <a:t>Livello 4</a:t>
                      </a:r>
                      <a:endParaRPr lang="it-IT" sz="20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22289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it-IT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Privacy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Viene previsto un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consenso informato standard, cartaceo 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da richiedere ai pazienti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consenso informato viene raccolto in digitale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e prevede la richiesta di utilizzare i dati raccolti ai fini di ricerca. 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Esistono dei processi strutturati per l’estrazione, l’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anonimizzazione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e l’integrazione dei dati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nei sistemi di ricerca dei dati della clinica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eseguiti dai singoli ricercatori e legati a singoli progetti</a:t>
                      </a: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consenso informato è armonizzato all’interno dell’istituto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(es. consenso madre per tutti gli studi di ricerca) ed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è possibile associare il consenso al dato in digitale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I processi per l’estrazione, l’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anonimizzazione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e l’integrazione dei dati</a:t>
                      </a:r>
                      <a:r>
                        <a:rPr lang="it-IT" sz="120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nei sistemi di ricerca dei dati della clinica sono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formalizzati a livello aziendale</a:t>
                      </a:r>
                      <a:endParaRPr lang="it-IT" sz="1200" b="1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algn="l" rtl="0" fontAlgn="base"/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consenso informato prevede l’autorizzazione per l’utilizzo dei dati ai fini di ricerca da parte di una rete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di istituti di ricerca. Il consenso informato è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armonizzato e condiviso con altri istituti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Il processo 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anonimizzazione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pseudoanonimizzazione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avviene in automatico e in 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+mn-cs"/>
                        </a:rPr>
                        <a:t> time.</a:t>
                      </a: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9768104"/>
                  </a:ext>
                </a:extLst>
              </a:tr>
              <a:tr h="3813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Sicurezza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Non presente un sistema strutturato di gestione della sicurezza del dato e di valutazione delle potenziali vulnerabilità del sistema, ma sono adottate alcune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misure essenziali per la sicurezza fisica delle informazioni sui singoli sistemi adottati.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Risultano, invece,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assenti o minimali le soluzioni adottate per la sicurezza logica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, con una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rispondenza solo parziale alla norma ISO 27001</a:t>
                      </a: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it-IT" sz="1200" b="1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Non esistono sistemi di classificazione delle informazioni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 seconda della loro sensibilità.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Risulta presente un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sistema di gestione della sicurezza relativamente strutturato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che individua le principali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misure di tipo fisico, logico e organizzativo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in grado di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rispondere in maniera adeguata solo ai principali requisiti della norma ISO 27001 e in modalità reattiva. 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200" b="1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Ciascun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dipartimento definisce le proprie categorie di informazioni e assegna il livello di sicurezza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 gli attributi. I singoli dipendenti sono responsabili della comprensione e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dell'applicazione manuale dei livelli di sicurezza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sistema di gestione della sicurezza e i principali fornitori operano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in coerenza con le best practice individuate dalla norma ISO 27001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, in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ottica prevalentemente reattiva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Esiste uno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schema di classificazione a livello di istituto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delle informazioni per determinare gli attributi di sicurezza.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Alcuni dati sono classificati sistematicamente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 L’accesso ai dati viene regolato attraverso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principio della delega minima. </a:t>
                      </a: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Sono eseguiti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test periodici di vulnerabilità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del sistema. Gli aggiornamenti sono organizzati centralmente e attuati periodicamente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</a:t>
                      </a: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sistema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opera sia in ottica reattiva che preventiva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, attraverso l’adozione di un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processo strutturato di risk management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  Esistono programmi e policies per prevenire, identificare e correggere problemi di sicurezza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Le informazioni sono correttamente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classificate automaticamente 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 protette in modo appropriato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secondo la loro sensibilità</a:t>
                      </a:r>
                      <a:r>
                        <a:rPr lang="it-IT" sz="1200" b="0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 L'esecuzione dei requisiti di conservazione e sicurezza è eseguita in modo efficiente senza ridondanza o conflitti. 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Esistono meccanismi di prevenzione per l’</a:t>
                      </a:r>
                      <a:r>
                        <a:rPr lang="it-IT" sz="1200" b="1" kern="1200" dirty="0" err="1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esfiltrazione</a:t>
                      </a:r>
                      <a:r>
                        <a:rPr lang="it-IT" sz="1200" b="1" kern="1200" dirty="0">
                          <a:solidFill>
                            <a:srgbClr val="203864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dati.</a:t>
                      </a:r>
                      <a:endParaRPr lang="it-IT" sz="1200" b="0" kern="1200" dirty="0">
                        <a:solidFill>
                          <a:srgbClr val="203864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615715"/>
                  </a:ext>
                </a:extLst>
              </a:tr>
            </a:tbl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B82D4B06-C1DD-456E-A1F7-929910144EB2}"/>
              </a:ext>
            </a:extLst>
          </p:cNvPr>
          <p:cNvSpPr/>
          <p:nvPr/>
        </p:nvSpPr>
        <p:spPr>
          <a:xfrm>
            <a:off x="-2" y="-144232"/>
            <a:ext cx="12191999" cy="4092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400" dirty="0"/>
              <a:t>Privacy e security</a:t>
            </a:r>
            <a:endParaRPr lang="it-IT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" name="Gruppo 34">
            <a:extLst>
              <a:ext uri="{FF2B5EF4-FFF2-40B4-BE49-F238E27FC236}">
                <a16:creationId xmlns:a16="http://schemas.microsoft.com/office/drawing/2014/main" id="{8ABE1DF9-3314-4EEF-9558-5F7592DF682E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13" name="Immagine 35">
              <a:extLst>
                <a:ext uri="{FF2B5EF4-FFF2-40B4-BE49-F238E27FC236}">
                  <a16:creationId xmlns:a16="http://schemas.microsoft.com/office/drawing/2014/main" id="{1D5ECF61-B9C4-41CC-B435-4FEE6275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14" name="CasellaDiTesto 38">
              <a:extLst>
                <a:ext uri="{FF2B5EF4-FFF2-40B4-BE49-F238E27FC236}">
                  <a16:creationId xmlns:a16="http://schemas.microsoft.com/office/drawing/2014/main" id="{46EB7D82-CB3B-4AD9-9AD4-410EA3387EBD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pic>
        <p:nvPicPr>
          <p:cNvPr id="18" name="Picture 2" descr="Istituti Fisioterapici Ospitalieri - IFO -">
            <a:extLst>
              <a:ext uri="{FF2B5EF4-FFF2-40B4-BE49-F238E27FC236}">
                <a16:creationId xmlns:a16="http://schemas.microsoft.com/office/drawing/2014/main" id="{7EDFAB01-3893-442E-B4D7-A6A424611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5003325" y="534794"/>
            <a:ext cx="411956" cy="4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tituti Fisioterapici Ospitalieri - IFO -">
            <a:extLst>
              <a:ext uri="{FF2B5EF4-FFF2-40B4-BE49-F238E27FC236}">
                <a16:creationId xmlns:a16="http://schemas.microsoft.com/office/drawing/2014/main" id="{231CC259-4A24-4EB3-8FA1-FB89E72EB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5003325" y="2779419"/>
            <a:ext cx="411956" cy="45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4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82D4B06-C1DD-456E-A1F7-929910144EB2}"/>
              </a:ext>
            </a:extLst>
          </p:cNvPr>
          <p:cNvSpPr/>
          <p:nvPr/>
        </p:nvSpPr>
        <p:spPr>
          <a:xfrm>
            <a:off x="-2" y="-144232"/>
            <a:ext cx="12191999" cy="4092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400" dirty="0"/>
              <a:t>Privacy e security</a:t>
            </a:r>
            <a:endParaRPr lang="it-IT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6FD682-9181-4E9E-BA75-4E9E078EE579}"/>
              </a:ext>
            </a:extLst>
          </p:cNvPr>
          <p:cNvSpPr txBox="1"/>
          <p:nvPr/>
        </p:nvSpPr>
        <p:spPr>
          <a:xfrm>
            <a:off x="88743" y="452497"/>
            <a:ext cx="118363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Partendo dalla produzione del dato, tutti gli applicativi che gestiscono i dati in istituto hanno i database strutturati e criptati. In uso in istituto il sistema </a:t>
            </a:r>
            <a:r>
              <a:rPr lang="it-IT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Darktrace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mappa tutte le macchine presenti elaborando una curva di vulnerabilità. Successivamente, per questioni economiche è stato dismesso, ma la sua introduzione aveva messo in atto grosse modifiche a livello di firewall che rimangono tutt’ora. 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livello di sicurezza, quindi, l’istituto è a un livello molto buono in quanto avendo lavorato sulla parte “fisica” della sicurezza anche gli applicativi e le piattaforme si sono evolute in quella direzione.  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Inoltre, la granularità di accesso ed estrazione del dato è molto alta con autorizzazioni stringenti. 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2902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14092B57-D19E-4102-83FB-067CD02A64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50405" y="1510750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1DD1AF02-CE8B-4D8B-A2CB-376A4BE38667}"/>
              </a:ext>
            </a:extLst>
          </p:cNvPr>
          <p:cNvGraphicFramePr>
            <a:graphicFrameLocks/>
          </p:cNvGraphicFramePr>
          <p:nvPr/>
        </p:nvGraphicFramePr>
        <p:xfrm>
          <a:off x="1992766" y="2667001"/>
          <a:ext cx="7659756" cy="53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6A9B2D30-50FD-4E51-B2F1-C91027AA5815}"/>
              </a:ext>
            </a:extLst>
          </p:cNvPr>
          <p:cNvSpPr/>
          <p:nvPr/>
        </p:nvSpPr>
        <p:spPr>
          <a:xfrm>
            <a:off x="5235832" y="1147804"/>
            <a:ext cx="1831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Supporto digitale</a:t>
            </a:r>
            <a:endParaRPr lang="it-IT" dirty="0"/>
          </a:p>
        </p:txBody>
      </p:sp>
      <p:graphicFrame>
        <p:nvGraphicFramePr>
          <p:cNvPr id="9" name="Segnaposto contenuto 4">
            <a:extLst>
              <a:ext uri="{FF2B5EF4-FFF2-40B4-BE49-F238E27FC236}">
                <a16:creationId xmlns:a16="http://schemas.microsoft.com/office/drawing/2014/main" id="{071DBB60-F1AF-441F-90CA-88C9D8F55DF1}"/>
              </a:ext>
            </a:extLst>
          </p:cNvPr>
          <p:cNvGraphicFramePr>
            <a:graphicFrameLocks/>
          </p:cNvGraphicFramePr>
          <p:nvPr/>
        </p:nvGraphicFramePr>
        <p:xfrm>
          <a:off x="2650404" y="2482335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38F11ABB-3B03-4FF7-9BE9-6BD850D0F833}"/>
              </a:ext>
            </a:extLst>
          </p:cNvPr>
          <p:cNvSpPr/>
          <p:nvPr/>
        </p:nvSpPr>
        <p:spPr>
          <a:xfrm>
            <a:off x="4949407" y="2130289"/>
            <a:ext cx="211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Ciclo di vita del dato</a:t>
            </a:r>
            <a:endParaRPr lang="it-IT" dirty="0"/>
          </a:p>
        </p:txBody>
      </p:sp>
      <p:graphicFrame>
        <p:nvGraphicFramePr>
          <p:cNvPr id="12" name="Segnaposto contenuto 4">
            <a:extLst>
              <a:ext uri="{FF2B5EF4-FFF2-40B4-BE49-F238E27FC236}">
                <a16:creationId xmlns:a16="http://schemas.microsoft.com/office/drawing/2014/main" id="{A3F3243C-E1D1-4748-A3C1-AA4C243C2EB7}"/>
              </a:ext>
            </a:extLst>
          </p:cNvPr>
          <p:cNvGraphicFramePr>
            <a:graphicFrameLocks/>
          </p:cNvGraphicFramePr>
          <p:nvPr/>
        </p:nvGraphicFramePr>
        <p:xfrm>
          <a:off x="1992766" y="4625801"/>
          <a:ext cx="7659756" cy="53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Segnaposto contenuto 4">
            <a:extLst>
              <a:ext uri="{FF2B5EF4-FFF2-40B4-BE49-F238E27FC236}">
                <a16:creationId xmlns:a16="http://schemas.microsoft.com/office/drawing/2014/main" id="{6E8537B7-1366-4F8A-805F-E988C8E9A7A7}"/>
              </a:ext>
            </a:extLst>
          </p:cNvPr>
          <p:cNvGraphicFramePr>
            <a:graphicFrameLocks/>
          </p:cNvGraphicFramePr>
          <p:nvPr/>
        </p:nvGraphicFramePr>
        <p:xfrm>
          <a:off x="2650404" y="3509494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DC46A94-BA7A-42AC-85F3-DF0777F8BA4E}"/>
              </a:ext>
            </a:extLst>
          </p:cNvPr>
          <p:cNvSpPr/>
          <p:nvPr/>
        </p:nvSpPr>
        <p:spPr>
          <a:xfrm>
            <a:off x="4432636" y="3133955"/>
            <a:ext cx="300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Organizzazione e competenze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16BDDE-D2A3-4518-A536-5FEA4CA3BCE4}"/>
              </a:ext>
            </a:extLst>
          </p:cNvPr>
          <p:cNvSpPr txBox="1"/>
          <p:nvPr/>
        </p:nvSpPr>
        <p:spPr>
          <a:xfrm>
            <a:off x="1597545" y="140049"/>
            <a:ext cx="8996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MODELLO DI MATURITÀ PER LA GESTIONE DIGITALE E DELL’INTEGRAZIONE DEL DATO NEI SISTEMI DI RICERCA DEGLI IRCCS </a:t>
            </a:r>
          </a:p>
        </p:txBody>
      </p:sp>
      <p:graphicFrame>
        <p:nvGraphicFramePr>
          <p:cNvPr id="17" name="Segnaposto contenuto 4">
            <a:extLst>
              <a:ext uri="{FF2B5EF4-FFF2-40B4-BE49-F238E27FC236}">
                <a16:creationId xmlns:a16="http://schemas.microsoft.com/office/drawing/2014/main" id="{66738EE5-4C44-4E0E-B84D-A1C04716E54A}"/>
              </a:ext>
            </a:extLst>
          </p:cNvPr>
          <p:cNvGraphicFramePr>
            <a:graphicFrameLocks/>
          </p:cNvGraphicFramePr>
          <p:nvPr/>
        </p:nvGraphicFramePr>
        <p:xfrm>
          <a:off x="2650404" y="4538122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D6847ACA-CA1F-427A-B3B5-C6BE4614F74A}"/>
              </a:ext>
            </a:extLst>
          </p:cNvPr>
          <p:cNvSpPr/>
          <p:nvPr/>
        </p:nvSpPr>
        <p:spPr>
          <a:xfrm>
            <a:off x="4260505" y="4184607"/>
            <a:ext cx="334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Strategie di orientamento al dato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8FE3A32-3FCA-4DF8-BC49-AE9BB65CF8C5}"/>
              </a:ext>
            </a:extLst>
          </p:cNvPr>
          <p:cNvSpPr txBox="1"/>
          <p:nvPr/>
        </p:nvSpPr>
        <p:spPr>
          <a:xfrm rot="5400000">
            <a:off x="8636495" y="3205290"/>
            <a:ext cx="4313506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44546A"/>
                </a:solidFill>
              </a:rPr>
              <a:t>IRCCS Big Data </a:t>
            </a:r>
            <a:r>
              <a:rPr lang="it-IT" sz="2800" b="1" dirty="0" err="1">
                <a:solidFill>
                  <a:srgbClr val="44546A"/>
                </a:solidFill>
              </a:rPr>
              <a:t>oriented</a:t>
            </a:r>
            <a:endParaRPr lang="it-IT" sz="2800" b="1" dirty="0">
              <a:solidFill>
                <a:srgbClr val="44546A"/>
              </a:solidFill>
            </a:endParaRPr>
          </a:p>
          <a:p>
            <a:pPr algn="ctr"/>
            <a:endParaRPr lang="it-IT" sz="2800" b="1" dirty="0">
              <a:solidFill>
                <a:srgbClr val="44546A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8FB96BD-E819-4392-B78E-C500965CDF4B}"/>
              </a:ext>
            </a:extLst>
          </p:cNvPr>
          <p:cNvSpPr txBox="1"/>
          <p:nvPr/>
        </p:nvSpPr>
        <p:spPr>
          <a:xfrm rot="16200000">
            <a:off x="-717716" y="3197870"/>
            <a:ext cx="4328346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44546A"/>
                </a:solidFill>
              </a:rPr>
              <a:t>IRCCS tradizionale</a:t>
            </a:r>
          </a:p>
          <a:p>
            <a:pPr algn="ctr"/>
            <a:endParaRPr lang="it-IT" sz="2800" b="1" dirty="0">
              <a:solidFill>
                <a:schemeClr val="bg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94795F3-D16B-4DFB-B4C1-8BBFE0BEE9C8}"/>
              </a:ext>
            </a:extLst>
          </p:cNvPr>
          <p:cNvSpPr txBox="1"/>
          <p:nvPr/>
        </p:nvSpPr>
        <p:spPr>
          <a:xfrm rot="5400000">
            <a:off x="8636495" y="3451512"/>
            <a:ext cx="431350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IRCCS Big Data </a:t>
            </a:r>
            <a:r>
              <a:rPr lang="it-IT" sz="2400" b="1" dirty="0" err="1">
                <a:solidFill>
                  <a:schemeClr val="bg1"/>
                </a:solidFill>
              </a:rPr>
              <a:t>oriented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9A08B2A-E1B6-4362-A447-AFE526CF8AFE}"/>
              </a:ext>
            </a:extLst>
          </p:cNvPr>
          <p:cNvSpPr txBox="1"/>
          <p:nvPr/>
        </p:nvSpPr>
        <p:spPr>
          <a:xfrm rot="16200000">
            <a:off x="-727047" y="3453423"/>
            <a:ext cx="432834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IRCCS tradizionale</a:t>
            </a:r>
          </a:p>
        </p:txBody>
      </p:sp>
      <p:graphicFrame>
        <p:nvGraphicFramePr>
          <p:cNvPr id="20" name="Segnaposto contenuto 4">
            <a:extLst>
              <a:ext uri="{FF2B5EF4-FFF2-40B4-BE49-F238E27FC236}">
                <a16:creationId xmlns:a16="http://schemas.microsoft.com/office/drawing/2014/main" id="{0D1E2F35-11C3-4B9E-B584-C502B67EB7ED}"/>
              </a:ext>
            </a:extLst>
          </p:cNvPr>
          <p:cNvGraphicFramePr>
            <a:graphicFrameLocks/>
          </p:cNvGraphicFramePr>
          <p:nvPr/>
        </p:nvGraphicFramePr>
        <p:xfrm>
          <a:off x="2650404" y="5469763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1" name="Rettangolo 20">
            <a:extLst>
              <a:ext uri="{FF2B5EF4-FFF2-40B4-BE49-F238E27FC236}">
                <a16:creationId xmlns:a16="http://schemas.microsoft.com/office/drawing/2014/main" id="{9F776EAC-3C17-4B5D-99EC-CCA5C8FC8AEF}"/>
              </a:ext>
            </a:extLst>
          </p:cNvPr>
          <p:cNvSpPr/>
          <p:nvPr/>
        </p:nvSpPr>
        <p:spPr>
          <a:xfrm>
            <a:off x="5050729" y="5103889"/>
            <a:ext cx="186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Privacy e Security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729195A-B195-47B7-B681-F61C544A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7780"/>
            <a:ext cx="2743200" cy="365125"/>
          </a:xfrm>
        </p:spPr>
        <p:txBody>
          <a:bodyPr/>
          <a:lstStyle/>
          <a:p>
            <a:fld id="{A04D306F-9FEF-4EF0-AF45-3DD7EE134741}" type="slidenum">
              <a:rPr lang="en-GB" smtClean="0">
                <a:solidFill>
                  <a:schemeClr val="bg1"/>
                </a:solidFill>
              </a:rPr>
              <a:t>18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Ovale 2">
            <a:extLst>
              <a:ext uri="{FF2B5EF4-FFF2-40B4-BE49-F238E27FC236}">
                <a16:creationId xmlns:a16="http://schemas.microsoft.com/office/drawing/2014/main" id="{EB6507AD-52FB-44D2-A7AE-136625965DA1}"/>
              </a:ext>
            </a:extLst>
          </p:cNvPr>
          <p:cNvSpPr/>
          <p:nvPr/>
        </p:nvSpPr>
        <p:spPr>
          <a:xfrm>
            <a:off x="6332865" y="1500890"/>
            <a:ext cx="369625" cy="345894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7">
            <a:extLst>
              <a:ext uri="{FF2B5EF4-FFF2-40B4-BE49-F238E27FC236}">
                <a16:creationId xmlns:a16="http://schemas.microsoft.com/office/drawing/2014/main" id="{548CF51B-A26A-4B8D-AF05-4463705891C5}"/>
              </a:ext>
            </a:extLst>
          </p:cNvPr>
          <p:cNvCxnSpPr>
            <a:cxnSpLocks/>
            <a:stCxn id="28" idx="0"/>
            <a:endCxn id="26" idx="4"/>
          </p:cNvCxnSpPr>
          <p:nvPr/>
        </p:nvCxnSpPr>
        <p:spPr>
          <a:xfrm flipV="1">
            <a:off x="6446938" y="1846784"/>
            <a:ext cx="70740" cy="6763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54">
            <a:extLst>
              <a:ext uri="{FF2B5EF4-FFF2-40B4-BE49-F238E27FC236}">
                <a16:creationId xmlns:a16="http://schemas.microsoft.com/office/drawing/2014/main" id="{384AECD4-2ECC-4DB6-BD1B-F02650046BC0}"/>
              </a:ext>
            </a:extLst>
          </p:cNvPr>
          <p:cNvSpPr/>
          <p:nvPr/>
        </p:nvSpPr>
        <p:spPr>
          <a:xfrm>
            <a:off x="6262125" y="2523109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55">
            <a:extLst>
              <a:ext uri="{FF2B5EF4-FFF2-40B4-BE49-F238E27FC236}">
                <a16:creationId xmlns:a16="http://schemas.microsoft.com/office/drawing/2014/main" id="{34046F08-9872-49EA-8124-D03D30C56A71}"/>
              </a:ext>
            </a:extLst>
          </p:cNvPr>
          <p:cNvSpPr/>
          <p:nvPr/>
        </p:nvSpPr>
        <p:spPr>
          <a:xfrm>
            <a:off x="4782410" y="3528827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diritto 60">
            <a:extLst>
              <a:ext uri="{FF2B5EF4-FFF2-40B4-BE49-F238E27FC236}">
                <a16:creationId xmlns:a16="http://schemas.microsoft.com/office/drawing/2014/main" id="{1B4C8581-FD33-413D-AF99-322F7D986EC2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4967223" y="2869003"/>
            <a:ext cx="1479715" cy="6598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55">
            <a:extLst>
              <a:ext uri="{FF2B5EF4-FFF2-40B4-BE49-F238E27FC236}">
                <a16:creationId xmlns:a16="http://schemas.microsoft.com/office/drawing/2014/main" id="{833F2398-6908-4C3B-BC7A-333DF2C97559}"/>
              </a:ext>
            </a:extLst>
          </p:cNvPr>
          <p:cNvSpPr/>
          <p:nvPr/>
        </p:nvSpPr>
        <p:spPr>
          <a:xfrm>
            <a:off x="5190228" y="4531501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diritto 60">
            <a:extLst>
              <a:ext uri="{FF2B5EF4-FFF2-40B4-BE49-F238E27FC236}">
                <a16:creationId xmlns:a16="http://schemas.microsoft.com/office/drawing/2014/main" id="{0D00A30B-6923-4B5E-AA0C-A11631E86123}"/>
              </a:ext>
            </a:extLst>
          </p:cNvPr>
          <p:cNvCxnSpPr>
            <a:cxnSpLocks/>
            <a:endCxn id="29" idx="4"/>
          </p:cNvCxnSpPr>
          <p:nvPr/>
        </p:nvCxnSpPr>
        <p:spPr>
          <a:xfrm flipH="1" flipV="1">
            <a:off x="4967223" y="3874721"/>
            <a:ext cx="385179" cy="6434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e 55">
            <a:extLst>
              <a:ext uri="{FF2B5EF4-FFF2-40B4-BE49-F238E27FC236}">
                <a16:creationId xmlns:a16="http://schemas.microsoft.com/office/drawing/2014/main" id="{843B2BFF-63CF-4483-8923-E15F0A93BBDC}"/>
              </a:ext>
            </a:extLst>
          </p:cNvPr>
          <p:cNvSpPr/>
          <p:nvPr/>
        </p:nvSpPr>
        <p:spPr>
          <a:xfrm>
            <a:off x="5167590" y="5493204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diritto 60">
            <a:extLst>
              <a:ext uri="{FF2B5EF4-FFF2-40B4-BE49-F238E27FC236}">
                <a16:creationId xmlns:a16="http://schemas.microsoft.com/office/drawing/2014/main" id="{70312046-1341-4AF2-8308-29E3DB996ECB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5352403" y="4877395"/>
            <a:ext cx="22638" cy="6158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o 34">
            <a:extLst>
              <a:ext uri="{FF2B5EF4-FFF2-40B4-BE49-F238E27FC236}">
                <a16:creationId xmlns:a16="http://schemas.microsoft.com/office/drawing/2014/main" id="{A0A15AF2-320D-4EEE-950A-4EA6F82BB041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44" name="Immagine 35">
              <a:extLst>
                <a:ext uri="{FF2B5EF4-FFF2-40B4-BE49-F238E27FC236}">
                  <a16:creationId xmlns:a16="http://schemas.microsoft.com/office/drawing/2014/main" id="{D8D49D84-5367-4A6D-BA89-485260FFA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45" name="CasellaDiTesto 38">
              <a:extLst>
                <a:ext uri="{FF2B5EF4-FFF2-40B4-BE49-F238E27FC236}">
                  <a16:creationId xmlns:a16="http://schemas.microsoft.com/office/drawing/2014/main" id="{9BFDA4BB-D4B9-46D3-937C-6D1D524A5A0E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77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14092B57-D19E-4102-83FB-067CD02A64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70483" y="1510750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1DD1AF02-CE8B-4D8B-A2CB-376A4BE38667}"/>
              </a:ext>
            </a:extLst>
          </p:cNvPr>
          <p:cNvGraphicFramePr>
            <a:graphicFrameLocks/>
          </p:cNvGraphicFramePr>
          <p:nvPr/>
        </p:nvGraphicFramePr>
        <p:xfrm>
          <a:off x="1712844" y="2667001"/>
          <a:ext cx="7659756" cy="53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6A9B2D30-50FD-4E51-B2F1-C91027AA5815}"/>
              </a:ext>
            </a:extLst>
          </p:cNvPr>
          <p:cNvSpPr/>
          <p:nvPr/>
        </p:nvSpPr>
        <p:spPr>
          <a:xfrm>
            <a:off x="4955910" y="1147804"/>
            <a:ext cx="1831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Supporto digitale</a:t>
            </a:r>
            <a:endParaRPr lang="it-IT" dirty="0"/>
          </a:p>
        </p:txBody>
      </p:sp>
      <p:graphicFrame>
        <p:nvGraphicFramePr>
          <p:cNvPr id="9" name="Segnaposto contenuto 4">
            <a:extLst>
              <a:ext uri="{FF2B5EF4-FFF2-40B4-BE49-F238E27FC236}">
                <a16:creationId xmlns:a16="http://schemas.microsoft.com/office/drawing/2014/main" id="{071DBB60-F1AF-441F-90CA-88C9D8F55DF1}"/>
              </a:ext>
            </a:extLst>
          </p:cNvPr>
          <p:cNvGraphicFramePr>
            <a:graphicFrameLocks/>
          </p:cNvGraphicFramePr>
          <p:nvPr/>
        </p:nvGraphicFramePr>
        <p:xfrm>
          <a:off x="2370482" y="2482335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38F11ABB-3B03-4FF7-9BE9-6BD850D0F833}"/>
              </a:ext>
            </a:extLst>
          </p:cNvPr>
          <p:cNvSpPr/>
          <p:nvPr/>
        </p:nvSpPr>
        <p:spPr>
          <a:xfrm>
            <a:off x="4669485" y="2130289"/>
            <a:ext cx="211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Ciclo di vita del dato</a:t>
            </a:r>
            <a:endParaRPr lang="it-IT" dirty="0"/>
          </a:p>
        </p:txBody>
      </p:sp>
      <p:graphicFrame>
        <p:nvGraphicFramePr>
          <p:cNvPr id="12" name="Segnaposto contenuto 4">
            <a:extLst>
              <a:ext uri="{FF2B5EF4-FFF2-40B4-BE49-F238E27FC236}">
                <a16:creationId xmlns:a16="http://schemas.microsoft.com/office/drawing/2014/main" id="{A3F3243C-E1D1-4748-A3C1-AA4C243C2EB7}"/>
              </a:ext>
            </a:extLst>
          </p:cNvPr>
          <p:cNvGraphicFramePr>
            <a:graphicFrameLocks/>
          </p:cNvGraphicFramePr>
          <p:nvPr/>
        </p:nvGraphicFramePr>
        <p:xfrm>
          <a:off x="1712844" y="4625801"/>
          <a:ext cx="7659756" cy="53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Segnaposto contenuto 4">
            <a:extLst>
              <a:ext uri="{FF2B5EF4-FFF2-40B4-BE49-F238E27FC236}">
                <a16:creationId xmlns:a16="http://schemas.microsoft.com/office/drawing/2014/main" id="{6E8537B7-1366-4F8A-805F-E988C8E9A7A7}"/>
              </a:ext>
            </a:extLst>
          </p:cNvPr>
          <p:cNvGraphicFramePr>
            <a:graphicFrameLocks/>
          </p:cNvGraphicFramePr>
          <p:nvPr/>
        </p:nvGraphicFramePr>
        <p:xfrm>
          <a:off x="2370482" y="3509494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DC46A94-BA7A-42AC-85F3-DF0777F8BA4E}"/>
              </a:ext>
            </a:extLst>
          </p:cNvPr>
          <p:cNvSpPr/>
          <p:nvPr/>
        </p:nvSpPr>
        <p:spPr>
          <a:xfrm>
            <a:off x="4152714" y="3133955"/>
            <a:ext cx="300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Organizzazione e competenze</a:t>
            </a:r>
            <a:endParaRPr lang="it-IT" dirty="0"/>
          </a:p>
        </p:txBody>
      </p:sp>
      <p:graphicFrame>
        <p:nvGraphicFramePr>
          <p:cNvPr id="17" name="Segnaposto contenuto 4">
            <a:extLst>
              <a:ext uri="{FF2B5EF4-FFF2-40B4-BE49-F238E27FC236}">
                <a16:creationId xmlns:a16="http://schemas.microsoft.com/office/drawing/2014/main" id="{66738EE5-4C44-4E0E-B84D-A1C04716E54A}"/>
              </a:ext>
            </a:extLst>
          </p:cNvPr>
          <p:cNvGraphicFramePr>
            <a:graphicFrameLocks/>
          </p:cNvGraphicFramePr>
          <p:nvPr/>
        </p:nvGraphicFramePr>
        <p:xfrm>
          <a:off x="2370482" y="4538122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D6847ACA-CA1F-427A-B3B5-C6BE4614F74A}"/>
              </a:ext>
            </a:extLst>
          </p:cNvPr>
          <p:cNvSpPr/>
          <p:nvPr/>
        </p:nvSpPr>
        <p:spPr>
          <a:xfrm>
            <a:off x="3980583" y="4184607"/>
            <a:ext cx="334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Strategie di orientamento al dato</a:t>
            </a:r>
            <a:endParaRPr lang="it-IT" dirty="0"/>
          </a:p>
        </p:txBody>
      </p:sp>
      <p:graphicFrame>
        <p:nvGraphicFramePr>
          <p:cNvPr id="20" name="Segnaposto contenuto 4">
            <a:extLst>
              <a:ext uri="{FF2B5EF4-FFF2-40B4-BE49-F238E27FC236}">
                <a16:creationId xmlns:a16="http://schemas.microsoft.com/office/drawing/2014/main" id="{0D1E2F35-11C3-4B9E-B584-C502B67EB7ED}"/>
              </a:ext>
            </a:extLst>
          </p:cNvPr>
          <p:cNvGraphicFramePr>
            <a:graphicFrameLocks/>
          </p:cNvGraphicFramePr>
          <p:nvPr/>
        </p:nvGraphicFramePr>
        <p:xfrm>
          <a:off x="2370482" y="5469763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1" name="Rettangolo 20">
            <a:extLst>
              <a:ext uri="{FF2B5EF4-FFF2-40B4-BE49-F238E27FC236}">
                <a16:creationId xmlns:a16="http://schemas.microsoft.com/office/drawing/2014/main" id="{9F776EAC-3C17-4B5D-99EC-CCA5C8FC8AEF}"/>
              </a:ext>
            </a:extLst>
          </p:cNvPr>
          <p:cNvSpPr/>
          <p:nvPr/>
        </p:nvSpPr>
        <p:spPr>
          <a:xfrm>
            <a:off x="4770807" y="5103889"/>
            <a:ext cx="186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Privacy e Security</a:t>
            </a:r>
            <a:endParaRPr lang="it-IT"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E1A544B4-E39B-41A2-876B-38076FC6F963}"/>
              </a:ext>
            </a:extLst>
          </p:cNvPr>
          <p:cNvGrpSpPr/>
          <p:nvPr/>
        </p:nvGrpSpPr>
        <p:grpSpPr>
          <a:xfrm>
            <a:off x="5046874" y="1498529"/>
            <a:ext cx="2504907" cy="4358004"/>
            <a:chOff x="4041145" y="1497847"/>
            <a:chExt cx="2504907" cy="4358004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A014AD5-C231-438E-A553-65C60188A2D5}"/>
                </a:ext>
              </a:extLst>
            </p:cNvPr>
            <p:cNvGrpSpPr/>
            <p:nvPr/>
          </p:nvGrpSpPr>
          <p:grpSpPr>
            <a:xfrm>
              <a:off x="4041145" y="1497847"/>
              <a:ext cx="2504907" cy="4358004"/>
              <a:chOff x="1667995" y="1321683"/>
              <a:chExt cx="2504907" cy="4358004"/>
            </a:xfrm>
          </p:grpSpPr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3B4BBD44-504F-4194-9004-B63A8B86B19A}"/>
                  </a:ext>
                </a:extLst>
              </p:cNvPr>
              <p:cNvSpPr/>
              <p:nvPr/>
            </p:nvSpPr>
            <p:spPr>
              <a:xfrm>
                <a:off x="3803277" y="1321683"/>
                <a:ext cx="369625" cy="34589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FFAB5661-A07A-419F-A4FE-4F5804D437CC}"/>
                  </a:ext>
                </a:extLst>
              </p:cNvPr>
              <p:cNvSpPr/>
              <p:nvPr/>
            </p:nvSpPr>
            <p:spPr>
              <a:xfrm>
                <a:off x="2710087" y="3334744"/>
                <a:ext cx="369625" cy="34589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87304F64-AACD-4E8D-B288-BD9F42B3FDA5}"/>
                  </a:ext>
                </a:extLst>
              </p:cNvPr>
              <p:cNvSpPr/>
              <p:nvPr/>
            </p:nvSpPr>
            <p:spPr>
              <a:xfrm>
                <a:off x="2369977" y="4354698"/>
                <a:ext cx="369625" cy="34589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38438391-6F20-459C-841B-A9D1646E3E65}"/>
                  </a:ext>
                </a:extLst>
              </p:cNvPr>
              <p:cNvSpPr/>
              <p:nvPr/>
            </p:nvSpPr>
            <p:spPr>
              <a:xfrm>
                <a:off x="3585770" y="2337396"/>
                <a:ext cx="369625" cy="34589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38" name="Connettore diritto 37">
                <a:extLst>
                  <a:ext uri="{FF2B5EF4-FFF2-40B4-BE49-F238E27FC236}">
                    <a16:creationId xmlns:a16="http://schemas.microsoft.com/office/drawing/2014/main" id="{96192DBE-D266-4C3D-9EBB-C683FB4AC0E9}"/>
                  </a:ext>
                </a:extLst>
              </p:cNvPr>
              <p:cNvCxnSpPr>
                <a:stCxn id="34" idx="4"/>
                <a:endCxn id="37" idx="0"/>
              </p:cNvCxnSpPr>
              <p:nvPr/>
            </p:nvCxnSpPr>
            <p:spPr>
              <a:xfrm flipH="1">
                <a:off x="3770583" y="1667577"/>
                <a:ext cx="217507" cy="6698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28608E57-9830-4CA7-8EC0-0331440CDD84}"/>
                  </a:ext>
                </a:extLst>
              </p:cNvPr>
              <p:cNvCxnSpPr>
                <a:cxnSpLocks/>
                <a:stCxn id="37" idx="4"/>
                <a:endCxn id="35" idx="0"/>
              </p:cNvCxnSpPr>
              <p:nvPr/>
            </p:nvCxnSpPr>
            <p:spPr>
              <a:xfrm flipH="1">
                <a:off x="2894900" y="2683290"/>
                <a:ext cx="875683" cy="651454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18BC4D41-0380-4A8E-A4D2-F03B1B6D105E}"/>
                  </a:ext>
                </a:extLst>
              </p:cNvPr>
              <p:cNvCxnSpPr>
                <a:cxnSpLocks/>
                <a:stCxn id="35" idx="4"/>
                <a:endCxn id="36" idx="0"/>
              </p:cNvCxnSpPr>
              <p:nvPr/>
            </p:nvCxnSpPr>
            <p:spPr>
              <a:xfrm flipH="1">
                <a:off x="2554790" y="3680638"/>
                <a:ext cx="340110" cy="67406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e 40">
                <a:extLst>
                  <a:ext uri="{FF2B5EF4-FFF2-40B4-BE49-F238E27FC236}">
                    <a16:creationId xmlns:a16="http://schemas.microsoft.com/office/drawing/2014/main" id="{F09D3317-6C8B-4D75-AD34-C1E333022C0D}"/>
                  </a:ext>
                </a:extLst>
              </p:cNvPr>
              <p:cNvSpPr/>
              <p:nvPr/>
            </p:nvSpPr>
            <p:spPr>
              <a:xfrm>
                <a:off x="1667995" y="5333793"/>
                <a:ext cx="369625" cy="34589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1E50585B-D7B6-4366-8CF0-291BA4569CA6}"/>
                </a:ext>
              </a:extLst>
            </p:cNvPr>
            <p:cNvCxnSpPr>
              <a:cxnSpLocks/>
              <a:stCxn id="41" idx="0"/>
              <a:endCxn id="36" idx="4"/>
            </p:cNvCxnSpPr>
            <p:nvPr/>
          </p:nvCxnSpPr>
          <p:spPr>
            <a:xfrm flipV="1">
              <a:off x="4225958" y="4876756"/>
              <a:ext cx="701982" cy="63320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BF8D6EA-F400-4BC8-9F9A-6145911AD05C}"/>
              </a:ext>
            </a:extLst>
          </p:cNvPr>
          <p:cNvSpPr/>
          <p:nvPr/>
        </p:nvSpPr>
        <p:spPr>
          <a:xfrm>
            <a:off x="6449617" y="1537016"/>
            <a:ext cx="646056" cy="2937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C84F6FB6-D2A2-4C86-AFCB-B8BB0B41E193}"/>
              </a:ext>
            </a:extLst>
          </p:cNvPr>
          <p:cNvSpPr/>
          <p:nvPr/>
        </p:nvSpPr>
        <p:spPr>
          <a:xfrm>
            <a:off x="6358383" y="2502566"/>
            <a:ext cx="473682" cy="32414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A895DE86-0C40-4B4A-895A-8FE21652EFBA}"/>
              </a:ext>
            </a:extLst>
          </p:cNvPr>
          <p:cNvSpPr/>
          <p:nvPr/>
        </p:nvSpPr>
        <p:spPr>
          <a:xfrm>
            <a:off x="4872737" y="3570904"/>
            <a:ext cx="1087524" cy="27451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Freccia a destra 59">
            <a:extLst>
              <a:ext uri="{FF2B5EF4-FFF2-40B4-BE49-F238E27FC236}">
                <a16:creationId xmlns:a16="http://schemas.microsoft.com/office/drawing/2014/main" id="{F0F96DBC-DA72-45DE-B92E-E7634BB0FBAC}"/>
              </a:ext>
            </a:extLst>
          </p:cNvPr>
          <p:cNvSpPr/>
          <p:nvPr/>
        </p:nvSpPr>
        <p:spPr>
          <a:xfrm>
            <a:off x="5220929" y="4609586"/>
            <a:ext cx="536891" cy="237542"/>
          </a:xfrm>
          <a:prstGeom prst="rightArrow">
            <a:avLst>
              <a:gd name="adj1" fmla="val 50000"/>
              <a:gd name="adj2" fmla="val 65785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750B1C93-3EDE-4282-8673-4E9D7875CDC2}"/>
              </a:ext>
            </a:extLst>
          </p:cNvPr>
          <p:cNvSpPr txBox="1"/>
          <p:nvPr/>
        </p:nvSpPr>
        <p:spPr>
          <a:xfrm>
            <a:off x="167951" y="168214"/>
            <a:ext cx="1176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+mj-lt"/>
              </a:rPr>
              <a:t>SCENARIO TO-BE a seguito della conclusione del nuovo progetto </a:t>
            </a:r>
            <a:r>
              <a:rPr lang="it-IT" sz="2400" b="1" dirty="0" err="1">
                <a:latin typeface="+mj-lt"/>
              </a:rPr>
              <a:t>DataWharehouse</a:t>
            </a:r>
            <a:endParaRPr lang="it-IT" sz="2400" b="1" dirty="0">
              <a:latin typeface="+mj-lt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28D46938-F165-48B0-841E-62FCBB402A27}"/>
              </a:ext>
            </a:extLst>
          </p:cNvPr>
          <p:cNvSpPr txBox="1"/>
          <p:nvPr/>
        </p:nvSpPr>
        <p:spPr>
          <a:xfrm rot="5400000">
            <a:off x="8636495" y="3205290"/>
            <a:ext cx="4313506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44546A"/>
                </a:solidFill>
              </a:rPr>
              <a:t>IRCCS Big Data </a:t>
            </a:r>
            <a:r>
              <a:rPr lang="it-IT" sz="2800" b="1" dirty="0" err="1">
                <a:solidFill>
                  <a:srgbClr val="44546A"/>
                </a:solidFill>
              </a:rPr>
              <a:t>oriented</a:t>
            </a:r>
            <a:endParaRPr lang="it-IT" sz="2800" b="1" dirty="0">
              <a:solidFill>
                <a:srgbClr val="44546A"/>
              </a:solidFill>
            </a:endParaRPr>
          </a:p>
          <a:p>
            <a:pPr algn="ctr"/>
            <a:endParaRPr lang="it-IT" sz="2800" b="1" dirty="0">
              <a:solidFill>
                <a:srgbClr val="44546A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9E6C377-9AEA-47F3-9F39-89622F33D030}"/>
              </a:ext>
            </a:extLst>
          </p:cNvPr>
          <p:cNvSpPr txBox="1"/>
          <p:nvPr/>
        </p:nvSpPr>
        <p:spPr>
          <a:xfrm rot="16200000">
            <a:off x="-717716" y="3197870"/>
            <a:ext cx="4328346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44546A"/>
                </a:solidFill>
              </a:rPr>
              <a:t>IRCCS tradizionale</a:t>
            </a:r>
          </a:p>
          <a:p>
            <a:pPr algn="ctr"/>
            <a:endParaRPr lang="it-IT" sz="2800" b="1" dirty="0">
              <a:solidFill>
                <a:schemeClr val="bg1"/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95599D87-5BB2-45EB-90F4-E7905362571A}"/>
              </a:ext>
            </a:extLst>
          </p:cNvPr>
          <p:cNvSpPr txBox="1"/>
          <p:nvPr/>
        </p:nvSpPr>
        <p:spPr>
          <a:xfrm rot="5400000">
            <a:off x="8636495" y="3451512"/>
            <a:ext cx="431350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IRCCS Big Data </a:t>
            </a:r>
            <a:r>
              <a:rPr lang="it-IT" sz="2400" b="1" dirty="0" err="1">
                <a:solidFill>
                  <a:schemeClr val="bg1"/>
                </a:solidFill>
              </a:rPr>
              <a:t>oriented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943200A8-3773-408F-90A9-3E9536DD2BD7}"/>
              </a:ext>
            </a:extLst>
          </p:cNvPr>
          <p:cNvSpPr txBox="1"/>
          <p:nvPr/>
        </p:nvSpPr>
        <p:spPr>
          <a:xfrm rot="16200000">
            <a:off x="-727047" y="3453423"/>
            <a:ext cx="432834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IRCCS tradizionale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0ADD181-E429-4E39-9B90-EAD1449E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19</a:t>
            </a:fld>
            <a:endParaRPr lang="en-GB" dirty="0"/>
          </a:p>
        </p:txBody>
      </p:sp>
      <p:sp>
        <p:nvSpPr>
          <p:cNvPr id="59" name="Segnaposto numero diapositiva 2">
            <a:extLst>
              <a:ext uri="{FF2B5EF4-FFF2-40B4-BE49-F238E27FC236}">
                <a16:creationId xmlns:a16="http://schemas.microsoft.com/office/drawing/2014/main" id="{E50B9B0D-DA64-4ED2-8CC5-ACCD49581D3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4D306F-9FEF-4EF0-AF45-3DD7EE134741}" type="slidenum">
              <a:rPr lang="en-GB" smtClean="0">
                <a:solidFill>
                  <a:schemeClr val="bg1"/>
                </a:solidFill>
              </a:rPr>
              <a:pPr/>
              <a:t>19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Ovale 2">
            <a:extLst>
              <a:ext uri="{FF2B5EF4-FFF2-40B4-BE49-F238E27FC236}">
                <a16:creationId xmlns:a16="http://schemas.microsoft.com/office/drawing/2014/main" id="{67E40DDF-52DB-4F7D-AEEA-F082CD31A28D}"/>
              </a:ext>
            </a:extLst>
          </p:cNvPr>
          <p:cNvSpPr/>
          <p:nvPr/>
        </p:nvSpPr>
        <p:spPr>
          <a:xfrm>
            <a:off x="5988758" y="1511028"/>
            <a:ext cx="369625" cy="34589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diritto 7">
            <a:extLst>
              <a:ext uri="{FF2B5EF4-FFF2-40B4-BE49-F238E27FC236}">
                <a16:creationId xmlns:a16="http://schemas.microsoft.com/office/drawing/2014/main" id="{E5765202-6D16-4677-A778-3557C2AE8B6F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V="1">
            <a:off x="6093506" y="1856922"/>
            <a:ext cx="80065" cy="6457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e 54">
            <a:extLst>
              <a:ext uri="{FF2B5EF4-FFF2-40B4-BE49-F238E27FC236}">
                <a16:creationId xmlns:a16="http://schemas.microsoft.com/office/drawing/2014/main" id="{7964264B-44C1-43C9-A7EF-748C8FB23F13}"/>
              </a:ext>
            </a:extLst>
          </p:cNvPr>
          <p:cNvSpPr/>
          <p:nvPr/>
        </p:nvSpPr>
        <p:spPr>
          <a:xfrm>
            <a:off x="5908693" y="2502697"/>
            <a:ext cx="369625" cy="34589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55">
            <a:extLst>
              <a:ext uri="{FF2B5EF4-FFF2-40B4-BE49-F238E27FC236}">
                <a16:creationId xmlns:a16="http://schemas.microsoft.com/office/drawing/2014/main" id="{55B2978C-AB20-4C26-905F-3B034D971FD5}"/>
              </a:ext>
            </a:extLst>
          </p:cNvPr>
          <p:cNvSpPr/>
          <p:nvPr/>
        </p:nvSpPr>
        <p:spPr>
          <a:xfrm>
            <a:off x="4429541" y="3519502"/>
            <a:ext cx="369625" cy="34589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diritto 60">
            <a:extLst>
              <a:ext uri="{FF2B5EF4-FFF2-40B4-BE49-F238E27FC236}">
                <a16:creationId xmlns:a16="http://schemas.microsoft.com/office/drawing/2014/main" id="{46D53BF2-AED5-4B3E-A20F-C391054D7E21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flipH="1">
            <a:off x="4614354" y="2848591"/>
            <a:ext cx="1479152" cy="6709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e 55">
            <a:extLst>
              <a:ext uri="{FF2B5EF4-FFF2-40B4-BE49-F238E27FC236}">
                <a16:creationId xmlns:a16="http://schemas.microsoft.com/office/drawing/2014/main" id="{C93BFCB8-A5E9-460C-98C6-DCD8F8F73BE6}"/>
              </a:ext>
            </a:extLst>
          </p:cNvPr>
          <p:cNvSpPr/>
          <p:nvPr/>
        </p:nvSpPr>
        <p:spPr>
          <a:xfrm>
            <a:off x="4818909" y="4562428"/>
            <a:ext cx="369625" cy="34589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diritto 60">
            <a:extLst>
              <a:ext uri="{FF2B5EF4-FFF2-40B4-BE49-F238E27FC236}">
                <a16:creationId xmlns:a16="http://schemas.microsoft.com/office/drawing/2014/main" id="{7308D651-9B93-4285-8723-30472C08835D}"/>
              </a:ext>
            </a:extLst>
          </p:cNvPr>
          <p:cNvCxnSpPr>
            <a:cxnSpLocks/>
            <a:stCxn id="61" idx="0"/>
            <a:endCxn id="49" idx="4"/>
          </p:cNvCxnSpPr>
          <p:nvPr/>
        </p:nvCxnSpPr>
        <p:spPr>
          <a:xfrm flipH="1" flipV="1">
            <a:off x="4614354" y="3865396"/>
            <a:ext cx="389368" cy="697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e 55">
            <a:extLst>
              <a:ext uri="{FF2B5EF4-FFF2-40B4-BE49-F238E27FC236}">
                <a16:creationId xmlns:a16="http://schemas.microsoft.com/office/drawing/2014/main" id="{D11BD67A-BEE3-413F-9740-CFCB0E2C1E3E}"/>
              </a:ext>
            </a:extLst>
          </p:cNvPr>
          <p:cNvSpPr/>
          <p:nvPr/>
        </p:nvSpPr>
        <p:spPr>
          <a:xfrm>
            <a:off x="4851195" y="5503531"/>
            <a:ext cx="369625" cy="34589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diritto 60">
            <a:extLst>
              <a:ext uri="{FF2B5EF4-FFF2-40B4-BE49-F238E27FC236}">
                <a16:creationId xmlns:a16="http://schemas.microsoft.com/office/drawing/2014/main" id="{9FE740D7-7785-4B60-95F5-D496E57426D2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>
            <a:off x="5003722" y="4908322"/>
            <a:ext cx="32286" cy="5952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B8B35B-D5F9-4BFE-9765-24DADB04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80" y="3285937"/>
            <a:ext cx="10962640" cy="2338767"/>
          </a:xfrm>
          <a:prstGeom prst="round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12247" tIns="56121" rIns="112247" bIns="56121">
            <a:spAutoFit/>
          </a:bodyPr>
          <a:lstStyle/>
          <a:p>
            <a:pPr algn="just" eaLnBrk="0" hangingPunct="0">
              <a:spcBef>
                <a:spcPts val="400"/>
              </a:spcBef>
              <a:defRPr/>
            </a:pPr>
            <a:r>
              <a:rPr lang="it-IT" sz="2000" b="1" dirty="0">
                <a:solidFill>
                  <a:srgbClr val="203864"/>
                </a:solidFill>
              </a:rPr>
              <a:t>STRUTTURA</a:t>
            </a:r>
          </a:p>
          <a:p>
            <a:pPr marL="285750" indent="-285750" algn="just" eaLnBrk="0" hangingPunct="0">
              <a:spcBef>
                <a:spcPts val="400"/>
              </a:spcBef>
              <a:buFont typeface="Wingdings" panose="05000000000000000000" pitchFamily="2" charset="2"/>
              <a:buChar char="q"/>
              <a:defRPr/>
            </a:pPr>
            <a:r>
              <a:rPr lang="it-IT" sz="2000" b="1" dirty="0"/>
              <a:t>Ambiti</a:t>
            </a:r>
            <a:r>
              <a:rPr lang="it-IT" sz="2000" dirty="0"/>
              <a:t>: rappresentano le aree di indagine prese in esame</a:t>
            </a:r>
          </a:p>
          <a:p>
            <a:pPr marL="285750" indent="-285750" algn="just" eaLnBrk="0" hangingPunct="0">
              <a:spcBef>
                <a:spcPts val="400"/>
              </a:spcBef>
              <a:buFont typeface="Wingdings" panose="05000000000000000000" pitchFamily="2" charset="2"/>
              <a:buChar char="q"/>
              <a:defRPr/>
            </a:pPr>
            <a:r>
              <a:rPr lang="it-IT" sz="2000" b="1" dirty="0"/>
              <a:t>Dimensioni: </a:t>
            </a:r>
            <a:r>
              <a:rPr lang="it-IT" sz="2000" dirty="0"/>
              <a:t>rappresentano le variabili analizzate per ogni ambito</a:t>
            </a:r>
          </a:p>
          <a:p>
            <a:pPr marL="285750" indent="-285750" algn="just" eaLnBrk="0" hangingPunct="0">
              <a:spcBef>
                <a:spcPts val="400"/>
              </a:spcBef>
              <a:buFont typeface="Wingdings" panose="05000000000000000000" pitchFamily="2" charset="2"/>
              <a:buChar char="q"/>
              <a:defRPr/>
            </a:pPr>
            <a:r>
              <a:rPr lang="it-IT" sz="2000" b="1" dirty="0"/>
              <a:t>Livelli di maturità</a:t>
            </a:r>
            <a:r>
              <a:rPr lang="it-IT" sz="2000" dirty="0"/>
              <a:t>: rappresentano i passi da attuare per passare da uno stadio iniziale di «IRCCS Tradizionale» con caratteristiche basilari, a uno stadio di «IRCCS orientato ai Big Data» caratterizzato da aspetti all’avanguardia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5C5438-9429-412A-8711-D60EEC71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80" y="1125967"/>
            <a:ext cx="10962640" cy="1600977"/>
          </a:xfrm>
          <a:prstGeom prst="round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12247" tIns="56121" rIns="112247" bIns="56121">
            <a:spAutoFit/>
          </a:bodyPr>
          <a:lstStyle/>
          <a:p>
            <a:pPr algn="just" eaLnBrk="0" hangingPunct="0">
              <a:spcBef>
                <a:spcPts val="400"/>
              </a:spcBef>
              <a:defRPr/>
            </a:pPr>
            <a:r>
              <a:rPr lang="it-IT" sz="2000" b="1" dirty="0">
                <a:solidFill>
                  <a:srgbClr val="203864"/>
                </a:solidFill>
              </a:rPr>
              <a:t>METODOLOGIA</a:t>
            </a:r>
          </a:p>
          <a:p>
            <a:pPr marL="285750" indent="-285750" algn="just" eaLnBrk="0" hangingPunct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it-IT" sz="2000" b="1" dirty="0"/>
              <a:t>Ricerca e analisi dei modelli di maturità presenti in letteratura</a:t>
            </a:r>
          </a:p>
          <a:p>
            <a:pPr marL="285750" indent="-285750" algn="just" eaLnBrk="0" hangingPunct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it-IT" sz="2000" b="1" dirty="0"/>
              <a:t>Analisi critica delle interviste di approfondimento ad alcuni casi di successo all’interno del progetto Health Big Data</a:t>
            </a:r>
          </a:p>
        </p:txBody>
      </p:sp>
      <p:pic>
        <p:nvPicPr>
          <p:cNvPr id="2050" name="Picture 2" descr="Immagini clipart Lente d&amp;#39;ingrandimento ClipArt">
            <a:extLst>
              <a:ext uri="{FF2B5EF4-FFF2-40B4-BE49-F238E27FC236}">
                <a16:creationId xmlns:a16="http://schemas.microsoft.com/office/drawing/2014/main" id="{85E850FD-594F-4320-981C-A2D3D83A4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" y="1596051"/>
            <a:ext cx="602918" cy="57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ea di lavoro, strumenti, progettazione Libero Icona di Design and  development Icons">
            <a:extLst>
              <a:ext uri="{FF2B5EF4-FFF2-40B4-BE49-F238E27FC236}">
                <a16:creationId xmlns:a16="http://schemas.microsoft.com/office/drawing/2014/main" id="{D3AC9A9F-6A6D-403E-AB15-C162829AD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" y="3951513"/>
            <a:ext cx="602918" cy="6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9E45A5F3-6CED-4E81-A20C-A2AD99414F72}"/>
              </a:ext>
            </a:extLst>
          </p:cNvPr>
          <p:cNvSpPr txBox="1">
            <a:spLocks/>
          </p:cNvSpPr>
          <p:nvPr/>
        </p:nvSpPr>
        <p:spPr>
          <a:xfrm>
            <a:off x="343749" y="207358"/>
            <a:ext cx="11441391" cy="5983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 modello di maturità sviluppato - Struttura di base</a:t>
            </a:r>
            <a:endParaRPr lang="it-IT" sz="2800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0D49D1C-EA87-489C-ABB0-8826454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A9B2D30-50FD-4E51-B2F1-C91027AA5815}"/>
              </a:ext>
            </a:extLst>
          </p:cNvPr>
          <p:cNvSpPr/>
          <p:nvPr/>
        </p:nvSpPr>
        <p:spPr>
          <a:xfrm>
            <a:off x="6133683" y="1131968"/>
            <a:ext cx="2370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75000"/>
                  </a:schemeClr>
                </a:solidFill>
              </a:rPr>
              <a:t>SUPPORTO DIGITALE</a:t>
            </a:r>
            <a:endParaRPr lang="it-IT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16BDDE-D2A3-4518-A536-5FEA4CA3BCE4}"/>
              </a:ext>
            </a:extLst>
          </p:cNvPr>
          <p:cNvSpPr txBox="1"/>
          <p:nvPr/>
        </p:nvSpPr>
        <p:spPr>
          <a:xfrm>
            <a:off x="1712844" y="168214"/>
            <a:ext cx="8996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MODELLO DI MATURITÀ DELLA GESTIONE DIGITALE E DELL’INTEGRAZIONE DEL DATO NEI SISTEMI DI RICERCA DEGLI IRCCS </a:t>
            </a:r>
          </a:p>
        </p:txBody>
      </p:sp>
      <p:graphicFrame>
        <p:nvGraphicFramePr>
          <p:cNvPr id="37" name="Segnaposto contenuto 4">
            <a:extLst>
              <a:ext uri="{FF2B5EF4-FFF2-40B4-BE49-F238E27FC236}">
                <a16:creationId xmlns:a16="http://schemas.microsoft.com/office/drawing/2014/main" id="{9B907225-A68E-4639-929D-DE206B8F4DE7}"/>
              </a:ext>
            </a:extLst>
          </p:cNvPr>
          <p:cNvGraphicFramePr>
            <a:graphicFrameLocks/>
          </p:cNvGraphicFramePr>
          <p:nvPr/>
        </p:nvGraphicFramePr>
        <p:xfrm>
          <a:off x="3739878" y="1573491"/>
          <a:ext cx="7620000" cy="4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AEC29B5E-6299-4A01-A52E-271B51228D6B}"/>
              </a:ext>
            </a:extLst>
          </p:cNvPr>
          <p:cNvSpPr/>
          <p:nvPr/>
        </p:nvSpPr>
        <p:spPr>
          <a:xfrm>
            <a:off x="654003" y="2108165"/>
            <a:ext cx="10705876" cy="858818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E65324F8-10C7-4EAB-9C1E-F06FC71C76B5}"/>
              </a:ext>
            </a:extLst>
          </p:cNvPr>
          <p:cNvSpPr/>
          <p:nvPr/>
        </p:nvSpPr>
        <p:spPr>
          <a:xfrm>
            <a:off x="654002" y="3015701"/>
            <a:ext cx="10753138" cy="858818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BB5420AD-C0D7-4842-A352-6DD6AB0DCD86}"/>
              </a:ext>
            </a:extLst>
          </p:cNvPr>
          <p:cNvSpPr/>
          <p:nvPr/>
        </p:nvSpPr>
        <p:spPr>
          <a:xfrm>
            <a:off x="654003" y="3935411"/>
            <a:ext cx="10753138" cy="858818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234C5CA7-5386-40D2-B73B-58A77863E101}"/>
              </a:ext>
            </a:extLst>
          </p:cNvPr>
          <p:cNvSpPr/>
          <p:nvPr/>
        </p:nvSpPr>
        <p:spPr>
          <a:xfrm>
            <a:off x="669847" y="4846986"/>
            <a:ext cx="10753138" cy="858818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42ED4B8E-0834-443C-99EB-0765BF373E61}"/>
              </a:ext>
            </a:extLst>
          </p:cNvPr>
          <p:cNvSpPr/>
          <p:nvPr/>
        </p:nvSpPr>
        <p:spPr>
          <a:xfrm>
            <a:off x="682767" y="5788631"/>
            <a:ext cx="10753138" cy="858818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865927F-325E-4E6F-8F94-2DDEDDFB614C}"/>
              </a:ext>
            </a:extLst>
          </p:cNvPr>
          <p:cNvCxnSpPr>
            <a:cxnSpLocks/>
          </p:cNvCxnSpPr>
          <p:nvPr/>
        </p:nvCxnSpPr>
        <p:spPr>
          <a:xfrm>
            <a:off x="3734621" y="2100089"/>
            <a:ext cx="67131" cy="45473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D1A65C61-B3EB-420C-9DF2-68D49783F58B}"/>
              </a:ext>
            </a:extLst>
          </p:cNvPr>
          <p:cNvCxnSpPr>
            <a:cxnSpLocks/>
          </p:cNvCxnSpPr>
          <p:nvPr/>
        </p:nvCxnSpPr>
        <p:spPr>
          <a:xfrm>
            <a:off x="5603853" y="2138847"/>
            <a:ext cx="67131" cy="45473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B8C61428-5A84-413D-9205-04B8192008D3}"/>
              </a:ext>
            </a:extLst>
          </p:cNvPr>
          <p:cNvCxnSpPr>
            <a:cxnSpLocks/>
          </p:cNvCxnSpPr>
          <p:nvPr/>
        </p:nvCxnSpPr>
        <p:spPr>
          <a:xfrm>
            <a:off x="7444358" y="2138847"/>
            <a:ext cx="67131" cy="45473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978030AE-E856-4564-84B4-981F0FE657B7}"/>
              </a:ext>
            </a:extLst>
          </p:cNvPr>
          <p:cNvCxnSpPr>
            <a:cxnSpLocks/>
          </p:cNvCxnSpPr>
          <p:nvPr/>
        </p:nvCxnSpPr>
        <p:spPr>
          <a:xfrm>
            <a:off x="9344464" y="2138847"/>
            <a:ext cx="67131" cy="45473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2">
            <a:extLst>
              <a:ext uri="{FF2B5EF4-FFF2-40B4-BE49-F238E27FC236}">
                <a16:creationId xmlns:a16="http://schemas.microsoft.com/office/drawing/2014/main" id="{D5802032-8BF4-AD43-AEB1-924177F2DD84}"/>
              </a:ext>
            </a:extLst>
          </p:cNvPr>
          <p:cNvSpPr/>
          <p:nvPr/>
        </p:nvSpPr>
        <p:spPr>
          <a:xfrm>
            <a:off x="7247717" y="2413345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diritto 7">
            <a:extLst>
              <a:ext uri="{FF2B5EF4-FFF2-40B4-BE49-F238E27FC236}">
                <a16:creationId xmlns:a16="http://schemas.microsoft.com/office/drawing/2014/main" id="{05439153-54E7-0549-B3A2-3C7C43CF3BDF}"/>
              </a:ext>
            </a:extLst>
          </p:cNvPr>
          <p:cNvCxnSpPr>
            <a:cxnSpLocks/>
            <a:stCxn id="34" idx="0"/>
            <a:endCxn id="32" idx="4"/>
          </p:cNvCxnSpPr>
          <p:nvPr/>
        </p:nvCxnSpPr>
        <p:spPr>
          <a:xfrm flipH="1" flipV="1">
            <a:off x="7432530" y="2759239"/>
            <a:ext cx="1911934" cy="5800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54">
            <a:extLst>
              <a:ext uri="{FF2B5EF4-FFF2-40B4-BE49-F238E27FC236}">
                <a16:creationId xmlns:a16="http://schemas.microsoft.com/office/drawing/2014/main" id="{A58808BD-33D1-6148-BBA2-FF3A53D3A909}"/>
              </a:ext>
            </a:extLst>
          </p:cNvPr>
          <p:cNvSpPr/>
          <p:nvPr/>
        </p:nvSpPr>
        <p:spPr>
          <a:xfrm>
            <a:off x="9159651" y="3339273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55">
            <a:extLst>
              <a:ext uri="{FF2B5EF4-FFF2-40B4-BE49-F238E27FC236}">
                <a16:creationId xmlns:a16="http://schemas.microsoft.com/office/drawing/2014/main" id="{9340FCBB-981E-B047-8FDD-B51F0E20FA44}"/>
              </a:ext>
            </a:extLst>
          </p:cNvPr>
          <p:cNvSpPr/>
          <p:nvPr/>
        </p:nvSpPr>
        <p:spPr>
          <a:xfrm>
            <a:off x="7026378" y="4220413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56">
            <a:extLst>
              <a:ext uri="{FF2B5EF4-FFF2-40B4-BE49-F238E27FC236}">
                <a16:creationId xmlns:a16="http://schemas.microsoft.com/office/drawing/2014/main" id="{0F5AE0F8-07F0-4940-BC2B-8DD8A0A8D1D6}"/>
              </a:ext>
            </a:extLst>
          </p:cNvPr>
          <p:cNvSpPr/>
          <p:nvPr/>
        </p:nvSpPr>
        <p:spPr>
          <a:xfrm>
            <a:off x="5496074" y="5069900"/>
            <a:ext cx="369625" cy="345894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57">
            <a:extLst>
              <a:ext uri="{FF2B5EF4-FFF2-40B4-BE49-F238E27FC236}">
                <a16:creationId xmlns:a16="http://schemas.microsoft.com/office/drawing/2014/main" id="{C31B7E51-BFEE-AC45-BBD1-BF79D58B059D}"/>
              </a:ext>
            </a:extLst>
          </p:cNvPr>
          <p:cNvSpPr/>
          <p:nvPr/>
        </p:nvSpPr>
        <p:spPr>
          <a:xfrm>
            <a:off x="8319968" y="6045093"/>
            <a:ext cx="369625" cy="345894"/>
          </a:xfrm>
          <a:prstGeom prst="ellipse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diritto 60">
            <a:extLst>
              <a:ext uri="{FF2B5EF4-FFF2-40B4-BE49-F238E27FC236}">
                <a16:creationId xmlns:a16="http://schemas.microsoft.com/office/drawing/2014/main" id="{16D094FE-DA77-284B-B896-269664AE7764}"/>
              </a:ext>
            </a:extLst>
          </p:cNvPr>
          <p:cNvCxnSpPr>
            <a:cxnSpLocks/>
            <a:stCxn id="34" idx="4"/>
            <a:endCxn id="41" idx="7"/>
          </p:cNvCxnSpPr>
          <p:nvPr/>
        </p:nvCxnSpPr>
        <p:spPr>
          <a:xfrm flipH="1">
            <a:off x="7341873" y="3685167"/>
            <a:ext cx="2002591" cy="5859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64">
            <a:extLst>
              <a:ext uri="{FF2B5EF4-FFF2-40B4-BE49-F238E27FC236}">
                <a16:creationId xmlns:a16="http://schemas.microsoft.com/office/drawing/2014/main" id="{8EBDF84D-5984-AB41-83AF-3BD6C2FF472F}"/>
              </a:ext>
            </a:extLst>
          </p:cNvPr>
          <p:cNvCxnSpPr>
            <a:cxnSpLocks/>
            <a:stCxn id="45" idx="0"/>
            <a:endCxn id="41" idx="3"/>
          </p:cNvCxnSpPr>
          <p:nvPr/>
        </p:nvCxnSpPr>
        <p:spPr>
          <a:xfrm flipV="1">
            <a:off x="5680887" y="4515652"/>
            <a:ext cx="1399621" cy="5542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67">
            <a:extLst>
              <a:ext uri="{FF2B5EF4-FFF2-40B4-BE49-F238E27FC236}">
                <a16:creationId xmlns:a16="http://schemas.microsoft.com/office/drawing/2014/main" id="{6100CAD1-6875-4740-AF97-4101F6EBC72B}"/>
              </a:ext>
            </a:extLst>
          </p:cNvPr>
          <p:cNvCxnSpPr>
            <a:cxnSpLocks/>
            <a:stCxn id="45" idx="4"/>
            <a:endCxn id="50" idx="2"/>
          </p:cNvCxnSpPr>
          <p:nvPr/>
        </p:nvCxnSpPr>
        <p:spPr>
          <a:xfrm>
            <a:off x="5680887" y="5415794"/>
            <a:ext cx="2639081" cy="8022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12">
            <a:extLst>
              <a:ext uri="{FF2B5EF4-FFF2-40B4-BE49-F238E27FC236}">
                <a16:creationId xmlns:a16="http://schemas.microsoft.com/office/drawing/2014/main" id="{7FAEEBFC-35B7-1443-B243-DF1F21BB8C0E}"/>
              </a:ext>
            </a:extLst>
          </p:cNvPr>
          <p:cNvSpPr txBox="1"/>
          <p:nvPr/>
        </p:nvSpPr>
        <p:spPr>
          <a:xfrm>
            <a:off x="669847" y="2266063"/>
            <a:ext cx="281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CCE</a:t>
            </a:r>
          </a:p>
        </p:txBody>
      </p:sp>
      <p:sp>
        <p:nvSpPr>
          <p:cNvPr id="67" name="CasellaDiTesto 45">
            <a:extLst>
              <a:ext uri="{FF2B5EF4-FFF2-40B4-BE49-F238E27FC236}">
                <a16:creationId xmlns:a16="http://schemas.microsoft.com/office/drawing/2014/main" id="{8A2AADFE-C1E4-6044-828D-00AB0AE62C81}"/>
              </a:ext>
            </a:extLst>
          </p:cNvPr>
          <p:cNvSpPr txBox="1"/>
          <p:nvPr/>
        </p:nvSpPr>
        <p:spPr>
          <a:xfrm>
            <a:off x="682025" y="3168896"/>
            <a:ext cx="27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CDR</a:t>
            </a:r>
          </a:p>
        </p:txBody>
      </p:sp>
      <p:sp>
        <p:nvSpPr>
          <p:cNvPr id="68" name="CasellaDiTesto 46">
            <a:extLst>
              <a:ext uri="{FF2B5EF4-FFF2-40B4-BE49-F238E27FC236}">
                <a16:creationId xmlns:a16="http://schemas.microsoft.com/office/drawing/2014/main" id="{7B6861F8-3C47-5649-8450-40D0B7972F92}"/>
              </a:ext>
            </a:extLst>
          </p:cNvPr>
          <p:cNvSpPr txBox="1"/>
          <p:nvPr/>
        </p:nvSpPr>
        <p:spPr>
          <a:xfrm>
            <a:off x="654002" y="4100649"/>
            <a:ext cx="282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CTMS</a:t>
            </a:r>
          </a:p>
        </p:txBody>
      </p:sp>
      <p:sp>
        <p:nvSpPr>
          <p:cNvPr id="76" name="CasellaDiTesto 47">
            <a:extLst>
              <a:ext uri="{FF2B5EF4-FFF2-40B4-BE49-F238E27FC236}">
                <a16:creationId xmlns:a16="http://schemas.microsoft.com/office/drawing/2014/main" id="{1F027749-EB04-4540-8A08-22A23D990D31}"/>
              </a:ext>
            </a:extLst>
          </p:cNvPr>
          <p:cNvSpPr txBox="1"/>
          <p:nvPr/>
        </p:nvSpPr>
        <p:spPr>
          <a:xfrm>
            <a:off x="654001" y="5091729"/>
            <a:ext cx="282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 DISCIPLINE OMICHE</a:t>
            </a:r>
          </a:p>
        </p:txBody>
      </p:sp>
      <p:sp>
        <p:nvSpPr>
          <p:cNvPr id="77" name="CasellaDiTesto 48">
            <a:extLst>
              <a:ext uri="{FF2B5EF4-FFF2-40B4-BE49-F238E27FC236}">
                <a16:creationId xmlns:a16="http://schemas.microsoft.com/office/drawing/2014/main" id="{0F90555A-4FB5-E748-A78A-15A439A1B76C}"/>
              </a:ext>
            </a:extLst>
          </p:cNvPr>
          <p:cNvSpPr txBox="1"/>
          <p:nvPr/>
        </p:nvSpPr>
        <p:spPr>
          <a:xfrm>
            <a:off x="682025" y="6015383"/>
            <a:ext cx="282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ALTRI STRUMENTI DIGITALI</a:t>
            </a: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C77514F2-B78D-4CC6-B16D-B98BECE8BB2C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6275FAEB-0EFD-4E65-9CB9-AFBF7E984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C18F636A-DCBE-416C-BB3C-844D95BE8B8E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36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16BDDE-D2A3-4518-A536-5FEA4CA3BCE4}"/>
              </a:ext>
            </a:extLst>
          </p:cNvPr>
          <p:cNvSpPr txBox="1"/>
          <p:nvPr/>
        </p:nvSpPr>
        <p:spPr>
          <a:xfrm>
            <a:off x="1712844" y="168214"/>
            <a:ext cx="8996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MODELLO DI MATURITÀ DELLA GESTIONE DIGITALE E DELL’INTEGRAZIONE DEL DATO NEI SISTEMI DI RICERCA DEGLI IRCCS </a:t>
            </a:r>
          </a:p>
        </p:txBody>
      </p:sp>
      <p:grpSp>
        <p:nvGrpSpPr>
          <p:cNvPr id="18" name="Gruppo 34">
            <a:extLst>
              <a:ext uri="{FF2B5EF4-FFF2-40B4-BE49-F238E27FC236}">
                <a16:creationId xmlns:a16="http://schemas.microsoft.com/office/drawing/2014/main" id="{68AE6B99-C4B0-4E6D-B470-9ED36DA5304D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19" name="Immagine 35">
              <a:extLst>
                <a:ext uri="{FF2B5EF4-FFF2-40B4-BE49-F238E27FC236}">
                  <a16:creationId xmlns:a16="http://schemas.microsoft.com/office/drawing/2014/main" id="{F70EDBA1-73D0-4F28-AE84-A5D943CB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20" name="CasellaDiTesto 38">
              <a:extLst>
                <a:ext uri="{FF2B5EF4-FFF2-40B4-BE49-F238E27FC236}">
                  <a16:creationId xmlns:a16="http://schemas.microsoft.com/office/drawing/2014/main" id="{CA023E02-D012-4C65-AE38-473EF769DD58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sp>
        <p:nvSpPr>
          <p:cNvPr id="26" name="Rettangolo 25">
            <a:extLst>
              <a:ext uri="{FF2B5EF4-FFF2-40B4-BE49-F238E27FC236}">
                <a16:creationId xmlns:a16="http://schemas.microsoft.com/office/drawing/2014/main" id="{37186DEE-3F0D-471B-A306-505B41BE13E5}"/>
              </a:ext>
            </a:extLst>
          </p:cNvPr>
          <p:cNvSpPr/>
          <p:nvPr/>
        </p:nvSpPr>
        <p:spPr>
          <a:xfrm>
            <a:off x="6133683" y="1131968"/>
            <a:ext cx="2728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528CC1"/>
                </a:solidFill>
              </a:rPr>
              <a:t>CICLO DI VITA DEL DATO</a:t>
            </a:r>
            <a:endParaRPr lang="it-IT" sz="2000" dirty="0">
              <a:solidFill>
                <a:srgbClr val="528CC1"/>
              </a:solidFill>
            </a:endParaRPr>
          </a:p>
        </p:txBody>
      </p:sp>
      <p:graphicFrame>
        <p:nvGraphicFramePr>
          <p:cNvPr id="27" name="Segnaposto contenuto 4">
            <a:extLst>
              <a:ext uri="{FF2B5EF4-FFF2-40B4-BE49-F238E27FC236}">
                <a16:creationId xmlns:a16="http://schemas.microsoft.com/office/drawing/2014/main" id="{AFC14C07-488A-4136-ACB8-AD1E5A4E62BD}"/>
              </a:ext>
            </a:extLst>
          </p:cNvPr>
          <p:cNvGraphicFramePr>
            <a:graphicFrameLocks/>
          </p:cNvGraphicFramePr>
          <p:nvPr/>
        </p:nvGraphicFramePr>
        <p:xfrm>
          <a:off x="3739878" y="1573491"/>
          <a:ext cx="7620000" cy="4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E545BA6-9293-4EAB-A624-CA351280F96C}"/>
              </a:ext>
            </a:extLst>
          </p:cNvPr>
          <p:cNvSpPr/>
          <p:nvPr/>
        </p:nvSpPr>
        <p:spPr>
          <a:xfrm>
            <a:off x="630370" y="2165422"/>
            <a:ext cx="10705876" cy="1285279"/>
          </a:xfrm>
          <a:prstGeom prst="roundRect">
            <a:avLst/>
          </a:prstGeom>
          <a:noFill/>
          <a:ln w="12700">
            <a:solidFill>
              <a:srgbClr val="528C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3C07DE13-FAB9-42CB-B13B-3FA82EC8DC0E}"/>
              </a:ext>
            </a:extLst>
          </p:cNvPr>
          <p:cNvSpPr/>
          <p:nvPr/>
        </p:nvSpPr>
        <p:spPr>
          <a:xfrm>
            <a:off x="606740" y="3603503"/>
            <a:ext cx="10753138" cy="1285279"/>
          </a:xfrm>
          <a:prstGeom prst="roundRect">
            <a:avLst/>
          </a:prstGeom>
          <a:noFill/>
          <a:ln w="12700">
            <a:solidFill>
              <a:srgbClr val="528C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9999F46D-123D-4129-B25B-7B0E043B942F}"/>
              </a:ext>
            </a:extLst>
          </p:cNvPr>
          <p:cNvSpPr/>
          <p:nvPr/>
        </p:nvSpPr>
        <p:spPr>
          <a:xfrm>
            <a:off x="583108" y="5009419"/>
            <a:ext cx="10753138" cy="1285279"/>
          </a:xfrm>
          <a:prstGeom prst="roundRect">
            <a:avLst/>
          </a:prstGeom>
          <a:noFill/>
          <a:ln w="12700">
            <a:solidFill>
              <a:srgbClr val="528C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47CB804-8E3D-43A5-8454-21D1A59FC4F0}"/>
              </a:ext>
            </a:extLst>
          </p:cNvPr>
          <p:cNvSpPr txBox="1"/>
          <p:nvPr/>
        </p:nvSpPr>
        <p:spPr>
          <a:xfrm>
            <a:off x="650153" y="2582543"/>
            <a:ext cx="281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Raccolta del dato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5566102-84CD-479B-A664-884A9090DCF6}"/>
              </a:ext>
            </a:extLst>
          </p:cNvPr>
          <p:cNvSpPr txBox="1"/>
          <p:nvPr/>
        </p:nvSpPr>
        <p:spPr>
          <a:xfrm>
            <a:off x="654002" y="4043195"/>
            <a:ext cx="282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Integrazione del dato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406871B-C42E-4D8B-A473-E8027EF50ED9}"/>
              </a:ext>
            </a:extLst>
          </p:cNvPr>
          <p:cNvCxnSpPr>
            <a:cxnSpLocks/>
          </p:cNvCxnSpPr>
          <p:nvPr/>
        </p:nvCxnSpPr>
        <p:spPr>
          <a:xfrm>
            <a:off x="3734621" y="2100089"/>
            <a:ext cx="61192" cy="41450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CA79C2B5-0E55-455B-B0D6-D081AAF2A21C}"/>
              </a:ext>
            </a:extLst>
          </p:cNvPr>
          <p:cNvCxnSpPr>
            <a:cxnSpLocks/>
          </p:cNvCxnSpPr>
          <p:nvPr/>
        </p:nvCxnSpPr>
        <p:spPr>
          <a:xfrm>
            <a:off x="5603853" y="2138847"/>
            <a:ext cx="61195" cy="41558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E667CD9-0242-42A5-97EA-E40ED61FD0BC}"/>
              </a:ext>
            </a:extLst>
          </p:cNvPr>
          <p:cNvCxnSpPr>
            <a:cxnSpLocks/>
          </p:cNvCxnSpPr>
          <p:nvPr/>
        </p:nvCxnSpPr>
        <p:spPr>
          <a:xfrm>
            <a:off x="7444358" y="2138847"/>
            <a:ext cx="67131" cy="41558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D7C2FB-07E0-4A5C-A6A5-E5F8B9EA06F5}"/>
              </a:ext>
            </a:extLst>
          </p:cNvPr>
          <p:cNvCxnSpPr>
            <a:cxnSpLocks/>
          </p:cNvCxnSpPr>
          <p:nvPr/>
        </p:nvCxnSpPr>
        <p:spPr>
          <a:xfrm>
            <a:off x="9344464" y="2138847"/>
            <a:ext cx="61351" cy="41558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F669FF2-5561-4F74-9968-04A6BB96B785}"/>
              </a:ext>
            </a:extLst>
          </p:cNvPr>
          <p:cNvSpPr txBox="1"/>
          <p:nvPr/>
        </p:nvSpPr>
        <p:spPr>
          <a:xfrm>
            <a:off x="642230" y="5467392"/>
            <a:ext cx="282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Gestione del dato</a:t>
            </a:r>
          </a:p>
        </p:txBody>
      </p:sp>
      <p:sp>
        <p:nvSpPr>
          <p:cNvPr id="44" name="Ovale 2">
            <a:extLst>
              <a:ext uri="{FF2B5EF4-FFF2-40B4-BE49-F238E27FC236}">
                <a16:creationId xmlns:a16="http://schemas.microsoft.com/office/drawing/2014/main" id="{25DBE74C-6B98-4164-923B-C92865388EC5}"/>
              </a:ext>
            </a:extLst>
          </p:cNvPr>
          <p:cNvSpPr/>
          <p:nvPr/>
        </p:nvSpPr>
        <p:spPr>
          <a:xfrm>
            <a:off x="7326676" y="2698289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7">
            <a:extLst>
              <a:ext uri="{FF2B5EF4-FFF2-40B4-BE49-F238E27FC236}">
                <a16:creationId xmlns:a16="http://schemas.microsoft.com/office/drawing/2014/main" id="{CB9D0351-0F0C-4EA6-98EC-EA7B4D08972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H="1" flipV="1">
            <a:off x="7511489" y="3044183"/>
            <a:ext cx="977032" cy="10290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54">
            <a:extLst>
              <a:ext uri="{FF2B5EF4-FFF2-40B4-BE49-F238E27FC236}">
                <a16:creationId xmlns:a16="http://schemas.microsoft.com/office/drawing/2014/main" id="{28E853F9-A3C1-4D6C-8058-62CB2EC4A9FB}"/>
              </a:ext>
            </a:extLst>
          </p:cNvPr>
          <p:cNvSpPr/>
          <p:nvPr/>
        </p:nvSpPr>
        <p:spPr>
          <a:xfrm>
            <a:off x="8303708" y="4073195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55">
            <a:extLst>
              <a:ext uri="{FF2B5EF4-FFF2-40B4-BE49-F238E27FC236}">
                <a16:creationId xmlns:a16="http://schemas.microsoft.com/office/drawing/2014/main" id="{0F91D050-A386-4965-9D62-9908676FA278}"/>
              </a:ext>
            </a:extLst>
          </p:cNvPr>
          <p:cNvSpPr/>
          <p:nvPr/>
        </p:nvSpPr>
        <p:spPr>
          <a:xfrm rot="16362098">
            <a:off x="6328633" y="5496221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diritto 60">
            <a:extLst>
              <a:ext uri="{FF2B5EF4-FFF2-40B4-BE49-F238E27FC236}">
                <a16:creationId xmlns:a16="http://schemas.microsoft.com/office/drawing/2014/main" id="{C27D43B9-6B08-45B5-9CB0-653A8CBA892F}"/>
              </a:ext>
            </a:extLst>
          </p:cNvPr>
          <p:cNvCxnSpPr>
            <a:cxnSpLocks/>
            <a:stCxn id="46" idx="4"/>
            <a:endCxn id="48" idx="7"/>
          </p:cNvCxnSpPr>
          <p:nvPr/>
        </p:nvCxnSpPr>
        <p:spPr>
          <a:xfrm flipH="1">
            <a:off x="6397449" y="4419089"/>
            <a:ext cx="2091072" cy="11137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4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A9B2D30-50FD-4E51-B2F1-C91027AA5815}"/>
              </a:ext>
            </a:extLst>
          </p:cNvPr>
          <p:cNvSpPr/>
          <p:nvPr/>
        </p:nvSpPr>
        <p:spPr>
          <a:xfrm>
            <a:off x="5442803" y="1152013"/>
            <a:ext cx="3811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</a:rPr>
              <a:t>ORGANIZZAZIONE E COMPETENZE</a:t>
            </a:r>
            <a:endParaRPr lang="it-IT" sz="2000" dirty="0">
              <a:solidFill>
                <a:schemeClr val="accent2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16BDDE-D2A3-4518-A536-5FEA4CA3BCE4}"/>
              </a:ext>
            </a:extLst>
          </p:cNvPr>
          <p:cNvSpPr txBox="1"/>
          <p:nvPr/>
        </p:nvSpPr>
        <p:spPr>
          <a:xfrm>
            <a:off x="1712844" y="168214"/>
            <a:ext cx="8996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MODELLO DI MATURITÀ DELLA GESTIONE DIGITALE E DELL’INTEGRAZIONE DEL DATO NEI SISTEMI DI RICERCA DEGLI IRCCS </a:t>
            </a:r>
          </a:p>
        </p:txBody>
      </p:sp>
      <p:graphicFrame>
        <p:nvGraphicFramePr>
          <p:cNvPr id="37" name="Segnaposto contenuto 4">
            <a:extLst>
              <a:ext uri="{FF2B5EF4-FFF2-40B4-BE49-F238E27FC236}">
                <a16:creationId xmlns:a16="http://schemas.microsoft.com/office/drawing/2014/main" id="{9B907225-A68E-4639-929D-DE206B8F4DE7}"/>
              </a:ext>
            </a:extLst>
          </p:cNvPr>
          <p:cNvGraphicFramePr>
            <a:graphicFrameLocks/>
          </p:cNvGraphicFramePr>
          <p:nvPr/>
        </p:nvGraphicFramePr>
        <p:xfrm>
          <a:off x="3739878" y="1573491"/>
          <a:ext cx="7620000" cy="4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AEC29B5E-6299-4A01-A52E-271B51228D6B}"/>
              </a:ext>
            </a:extLst>
          </p:cNvPr>
          <p:cNvSpPr/>
          <p:nvPr/>
        </p:nvSpPr>
        <p:spPr>
          <a:xfrm>
            <a:off x="630370" y="2165422"/>
            <a:ext cx="10705876" cy="128527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E65324F8-10C7-4EAB-9C1E-F06FC71C76B5}"/>
              </a:ext>
            </a:extLst>
          </p:cNvPr>
          <p:cNvSpPr/>
          <p:nvPr/>
        </p:nvSpPr>
        <p:spPr>
          <a:xfrm>
            <a:off x="606740" y="3603503"/>
            <a:ext cx="10753138" cy="128527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BB5420AD-C0D7-4842-A352-6DD6AB0DCD86}"/>
              </a:ext>
            </a:extLst>
          </p:cNvPr>
          <p:cNvSpPr/>
          <p:nvPr/>
        </p:nvSpPr>
        <p:spPr>
          <a:xfrm>
            <a:off x="583108" y="5009419"/>
            <a:ext cx="10753138" cy="1285279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9289E7A-DD5A-41E3-9433-802D5CFC6C15}"/>
              </a:ext>
            </a:extLst>
          </p:cNvPr>
          <p:cNvSpPr txBox="1"/>
          <p:nvPr/>
        </p:nvSpPr>
        <p:spPr>
          <a:xfrm>
            <a:off x="650153" y="2582543"/>
            <a:ext cx="281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Competenze 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02E22B9-918A-4945-8A87-CE35F5B1461E}"/>
              </a:ext>
            </a:extLst>
          </p:cNvPr>
          <p:cNvSpPr txBox="1"/>
          <p:nvPr/>
        </p:nvSpPr>
        <p:spPr>
          <a:xfrm>
            <a:off x="667666" y="3970581"/>
            <a:ext cx="28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Meccanismi di </a:t>
            </a:r>
          </a:p>
          <a:p>
            <a:pPr algn="ctr"/>
            <a:r>
              <a:rPr lang="it-IT" b="1" dirty="0"/>
              <a:t>co-ordinamento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865927F-325E-4E6F-8F94-2DDEDDFB614C}"/>
              </a:ext>
            </a:extLst>
          </p:cNvPr>
          <p:cNvCxnSpPr>
            <a:cxnSpLocks/>
          </p:cNvCxnSpPr>
          <p:nvPr/>
        </p:nvCxnSpPr>
        <p:spPr>
          <a:xfrm>
            <a:off x="3734621" y="2100089"/>
            <a:ext cx="61192" cy="41450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D1A65C61-B3EB-420C-9DF2-68D49783F58B}"/>
              </a:ext>
            </a:extLst>
          </p:cNvPr>
          <p:cNvCxnSpPr>
            <a:cxnSpLocks/>
          </p:cNvCxnSpPr>
          <p:nvPr/>
        </p:nvCxnSpPr>
        <p:spPr>
          <a:xfrm>
            <a:off x="5603853" y="2138847"/>
            <a:ext cx="61195" cy="41558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B8C61428-5A84-413D-9205-04B8192008D3}"/>
              </a:ext>
            </a:extLst>
          </p:cNvPr>
          <p:cNvCxnSpPr>
            <a:cxnSpLocks/>
          </p:cNvCxnSpPr>
          <p:nvPr/>
        </p:nvCxnSpPr>
        <p:spPr>
          <a:xfrm>
            <a:off x="7444358" y="2138847"/>
            <a:ext cx="67131" cy="41558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978030AE-E856-4564-84B4-981F0FE657B7}"/>
              </a:ext>
            </a:extLst>
          </p:cNvPr>
          <p:cNvCxnSpPr>
            <a:cxnSpLocks/>
          </p:cNvCxnSpPr>
          <p:nvPr/>
        </p:nvCxnSpPr>
        <p:spPr>
          <a:xfrm>
            <a:off x="9344464" y="2138847"/>
            <a:ext cx="61351" cy="41558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F76A522-0582-49B9-B4CF-34636753EBB9}"/>
              </a:ext>
            </a:extLst>
          </p:cNvPr>
          <p:cNvSpPr txBox="1"/>
          <p:nvPr/>
        </p:nvSpPr>
        <p:spPr>
          <a:xfrm>
            <a:off x="775208" y="5454772"/>
            <a:ext cx="282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Ruoli e responsabilità</a:t>
            </a:r>
          </a:p>
        </p:txBody>
      </p:sp>
      <p:sp>
        <p:nvSpPr>
          <p:cNvPr id="18" name="Ovale 2">
            <a:extLst>
              <a:ext uri="{FF2B5EF4-FFF2-40B4-BE49-F238E27FC236}">
                <a16:creationId xmlns:a16="http://schemas.microsoft.com/office/drawing/2014/main" id="{67402207-70DB-4A37-89A9-B3634C1A9821}"/>
              </a:ext>
            </a:extLst>
          </p:cNvPr>
          <p:cNvSpPr/>
          <p:nvPr/>
        </p:nvSpPr>
        <p:spPr>
          <a:xfrm>
            <a:off x="6554069" y="2684670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7">
            <a:extLst>
              <a:ext uri="{FF2B5EF4-FFF2-40B4-BE49-F238E27FC236}">
                <a16:creationId xmlns:a16="http://schemas.microsoft.com/office/drawing/2014/main" id="{988B362A-062C-44CE-9B0E-F07C798F8B26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6719615" y="3030564"/>
            <a:ext cx="19267" cy="11325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54">
            <a:extLst>
              <a:ext uri="{FF2B5EF4-FFF2-40B4-BE49-F238E27FC236}">
                <a16:creationId xmlns:a16="http://schemas.microsoft.com/office/drawing/2014/main" id="{07D663B2-6A92-4683-96AB-3778A8F49D3B}"/>
              </a:ext>
            </a:extLst>
          </p:cNvPr>
          <p:cNvSpPr/>
          <p:nvPr/>
        </p:nvSpPr>
        <p:spPr>
          <a:xfrm>
            <a:off x="6534802" y="4163110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55">
            <a:extLst>
              <a:ext uri="{FF2B5EF4-FFF2-40B4-BE49-F238E27FC236}">
                <a16:creationId xmlns:a16="http://schemas.microsoft.com/office/drawing/2014/main" id="{0472BA32-9585-40EF-BFFD-A621E7992526}"/>
              </a:ext>
            </a:extLst>
          </p:cNvPr>
          <p:cNvSpPr/>
          <p:nvPr/>
        </p:nvSpPr>
        <p:spPr>
          <a:xfrm>
            <a:off x="4565177" y="5466491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diritto 60">
            <a:extLst>
              <a:ext uri="{FF2B5EF4-FFF2-40B4-BE49-F238E27FC236}">
                <a16:creationId xmlns:a16="http://schemas.microsoft.com/office/drawing/2014/main" id="{82FBA631-A231-4E49-9455-673E9DF17184}"/>
              </a:ext>
            </a:extLst>
          </p:cNvPr>
          <p:cNvCxnSpPr>
            <a:cxnSpLocks/>
            <a:stCxn id="20" idx="4"/>
            <a:endCxn id="21" idx="7"/>
          </p:cNvCxnSpPr>
          <p:nvPr/>
        </p:nvCxnSpPr>
        <p:spPr>
          <a:xfrm flipH="1">
            <a:off x="4880672" y="4509004"/>
            <a:ext cx="1838943" cy="10081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34">
            <a:extLst>
              <a:ext uri="{FF2B5EF4-FFF2-40B4-BE49-F238E27FC236}">
                <a16:creationId xmlns:a16="http://schemas.microsoft.com/office/drawing/2014/main" id="{22D1E4B6-1516-495B-A6AE-DA91F36B4162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24" name="Immagine 35">
              <a:extLst>
                <a:ext uri="{FF2B5EF4-FFF2-40B4-BE49-F238E27FC236}">
                  <a16:creationId xmlns:a16="http://schemas.microsoft.com/office/drawing/2014/main" id="{E291F2D4-5255-4BCF-92BD-214099EEA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25" name="CasellaDiTesto 38">
              <a:extLst>
                <a:ext uri="{FF2B5EF4-FFF2-40B4-BE49-F238E27FC236}">
                  <a16:creationId xmlns:a16="http://schemas.microsoft.com/office/drawing/2014/main" id="{2D5CB7D5-5791-49D4-85C5-F7CE482E42D0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0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A9B2D30-50FD-4E51-B2F1-C91027AA5815}"/>
              </a:ext>
            </a:extLst>
          </p:cNvPr>
          <p:cNvSpPr/>
          <p:nvPr/>
        </p:nvSpPr>
        <p:spPr>
          <a:xfrm>
            <a:off x="5291981" y="1152013"/>
            <a:ext cx="4408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STRATEGIA DI ORIENTAMENTO AL DATO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16BDDE-D2A3-4518-A536-5FEA4CA3BCE4}"/>
              </a:ext>
            </a:extLst>
          </p:cNvPr>
          <p:cNvSpPr txBox="1"/>
          <p:nvPr/>
        </p:nvSpPr>
        <p:spPr>
          <a:xfrm>
            <a:off x="1712844" y="168214"/>
            <a:ext cx="8996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MODELLO DI MATURITÀ DELLA GESTIONE DIGITALE E DELL’INTEGRAZIONE DEL DATO NEI SISTEMI DI RICERCA DEGLI IRCCS </a:t>
            </a:r>
          </a:p>
        </p:txBody>
      </p:sp>
      <p:graphicFrame>
        <p:nvGraphicFramePr>
          <p:cNvPr id="37" name="Segnaposto contenuto 4">
            <a:extLst>
              <a:ext uri="{FF2B5EF4-FFF2-40B4-BE49-F238E27FC236}">
                <a16:creationId xmlns:a16="http://schemas.microsoft.com/office/drawing/2014/main" id="{9B907225-A68E-4639-929D-DE206B8F4DE7}"/>
              </a:ext>
            </a:extLst>
          </p:cNvPr>
          <p:cNvGraphicFramePr>
            <a:graphicFrameLocks/>
          </p:cNvGraphicFramePr>
          <p:nvPr/>
        </p:nvGraphicFramePr>
        <p:xfrm>
          <a:off x="3739878" y="1573491"/>
          <a:ext cx="7620000" cy="4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AEC29B5E-6299-4A01-A52E-271B51228D6B}"/>
              </a:ext>
            </a:extLst>
          </p:cNvPr>
          <p:cNvSpPr/>
          <p:nvPr/>
        </p:nvSpPr>
        <p:spPr>
          <a:xfrm>
            <a:off x="599890" y="2165422"/>
            <a:ext cx="10705876" cy="1660138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E65324F8-10C7-4EAB-9C1E-F06FC71C76B5}"/>
              </a:ext>
            </a:extLst>
          </p:cNvPr>
          <p:cNvSpPr/>
          <p:nvPr/>
        </p:nvSpPr>
        <p:spPr>
          <a:xfrm>
            <a:off x="583108" y="4024328"/>
            <a:ext cx="10753138" cy="152257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9289E7A-DD5A-41E3-9433-802D5CFC6C15}"/>
              </a:ext>
            </a:extLst>
          </p:cNvPr>
          <p:cNvSpPr txBox="1"/>
          <p:nvPr/>
        </p:nvSpPr>
        <p:spPr>
          <a:xfrm>
            <a:off x="667666" y="2793875"/>
            <a:ext cx="281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Pianificazione 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02E22B9-918A-4945-8A87-CE35F5B1461E}"/>
              </a:ext>
            </a:extLst>
          </p:cNvPr>
          <p:cNvSpPr txBox="1"/>
          <p:nvPr/>
        </p:nvSpPr>
        <p:spPr>
          <a:xfrm>
            <a:off x="741102" y="4630466"/>
            <a:ext cx="28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Monitoraggio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865927F-325E-4E6F-8F94-2DDEDDFB614C}"/>
              </a:ext>
            </a:extLst>
          </p:cNvPr>
          <p:cNvCxnSpPr>
            <a:cxnSpLocks/>
          </p:cNvCxnSpPr>
          <p:nvPr/>
        </p:nvCxnSpPr>
        <p:spPr>
          <a:xfrm>
            <a:off x="3734621" y="2100089"/>
            <a:ext cx="61192" cy="344680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D1A65C61-B3EB-420C-9DF2-68D49783F58B}"/>
              </a:ext>
            </a:extLst>
          </p:cNvPr>
          <p:cNvCxnSpPr>
            <a:cxnSpLocks/>
          </p:cNvCxnSpPr>
          <p:nvPr/>
        </p:nvCxnSpPr>
        <p:spPr>
          <a:xfrm>
            <a:off x="5603853" y="2138847"/>
            <a:ext cx="61195" cy="34080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B8C61428-5A84-413D-9205-04B8192008D3}"/>
              </a:ext>
            </a:extLst>
          </p:cNvPr>
          <p:cNvCxnSpPr>
            <a:cxnSpLocks/>
          </p:cNvCxnSpPr>
          <p:nvPr/>
        </p:nvCxnSpPr>
        <p:spPr>
          <a:xfrm>
            <a:off x="7444358" y="2138847"/>
            <a:ext cx="0" cy="34080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978030AE-E856-4564-84B4-981F0FE657B7}"/>
              </a:ext>
            </a:extLst>
          </p:cNvPr>
          <p:cNvCxnSpPr>
            <a:cxnSpLocks/>
          </p:cNvCxnSpPr>
          <p:nvPr/>
        </p:nvCxnSpPr>
        <p:spPr>
          <a:xfrm>
            <a:off x="9344464" y="2138847"/>
            <a:ext cx="61351" cy="34080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54">
            <a:extLst>
              <a:ext uri="{FF2B5EF4-FFF2-40B4-BE49-F238E27FC236}">
                <a16:creationId xmlns:a16="http://schemas.microsoft.com/office/drawing/2014/main" id="{199CE1B8-03A6-4948-AB9C-5465E1B961BC}"/>
              </a:ext>
            </a:extLst>
          </p:cNvPr>
          <p:cNvSpPr/>
          <p:nvPr/>
        </p:nvSpPr>
        <p:spPr>
          <a:xfrm rot="20604406">
            <a:off x="8269229" y="2761381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55">
            <a:extLst>
              <a:ext uri="{FF2B5EF4-FFF2-40B4-BE49-F238E27FC236}">
                <a16:creationId xmlns:a16="http://schemas.microsoft.com/office/drawing/2014/main" id="{9636B6FB-5DFD-6947-9001-5EF583FCB636}"/>
              </a:ext>
            </a:extLst>
          </p:cNvPr>
          <p:cNvSpPr/>
          <p:nvPr/>
        </p:nvSpPr>
        <p:spPr>
          <a:xfrm>
            <a:off x="4576216" y="4612666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diritto 60">
            <a:extLst>
              <a:ext uri="{FF2B5EF4-FFF2-40B4-BE49-F238E27FC236}">
                <a16:creationId xmlns:a16="http://schemas.microsoft.com/office/drawing/2014/main" id="{DD9C1392-06A2-CD4E-9771-F320CE6D1A2F}"/>
              </a:ext>
            </a:extLst>
          </p:cNvPr>
          <p:cNvCxnSpPr>
            <a:cxnSpLocks/>
            <a:stCxn id="23" idx="2"/>
            <a:endCxn id="27" idx="7"/>
          </p:cNvCxnSpPr>
          <p:nvPr/>
        </p:nvCxnSpPr>
        <p:spPr>
          <a:xfrm flipH="1">
            <a:off x="4891711" y="2987106"/>
            <a:ext cx="3385214" cy="16762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o 34">
            <a:extLst>
              <a:ext uri="{FF2B5EF4-FFF2-40B4-BE49-F238E27FC236}">
                <a16:creationId xmlns:a16="http://schemas.microsoft.com/office/drawing/2014/main" id="{B76BA7C2-7858-429A-95B8-693D699ADC69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20" name="Immagine 35">
              <a:extLst>
                <a:ext uri="{FF2B5EF4-FFF2-40B4-BE49-F238E27FC236}">
                  <a16:creationId xmlns:a16="http://schemas.microsoft.com/office/drawing/2014/main" id="{5B32F9AE-0C10-4A35-A16D-970A6D72F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21" name="CasellaDiTesto 38">
              <a:extLst>
                <a:ext uri="{FF2B5EF4-FFF2-40B4-BE49-F238E27FC236}">
                  <a16:creationId xmlns:a16="http://schemas.microsoft.com/office/drawing/2014/main" id="{2E45BB11-302A-4C37-8DBA-9E09CAA11062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997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A9B2D30-50FD-4E51-B2F1-C91027AA5815}"/>
              </a:ext>
            </a:extLst>
          </p:cNvPr>
          <p:cNvSpPr/>
          <p:nvPr/>
        </p:nvSpPr>
        <p:spPr>
          <a:xfrm>
            <a:off x="6096000" y="1140715"/>
            <a:ext cx="2494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chemeClr val="accent4"/>
                </a:solidFill>
              </a:rPr>
              <a:t>PRIVACY E SICUREZZA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16BDDE-D2A3-4518-A536-5FEA4CA3BCE4}"/>
              </a:ext>
            </a:extLst>
          </p:cNvPr>
          <p:cNvSpPr txBox="1"/>
          <p:nvPr/>
        </p:nvSpPr>
        <p:spPr>
          <a:xfrm>
            <a:off x="1712844" y="168214"/>
            <a:ext cx="8996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MODELLO DI MATURITÀ DELLA GESTIONE DIGITALE E DELL’INTEGRAZIONE DEL DATO NEI SISTEMI DI RICERCA DEGLI IRCCS </a:t>
            </a:r>
          </a:p>
        </p:txBody>
      </p:sp>
      <p:graphicFrame>
        <p:nvGraphicFramePr>
          <p:cNvPr id="37" name="Segnaposto contenuto 4">
            <a:extLst>
              <a:ext uri="{FF2B5EF4-FFF2-40B4-BE49-F238E27FC236}">
                <a16:creationId xmlns:a16="http://schemas.microsoft.com/office/drawing/2014/main" id="{9B907225-A68E-4639-929D-DE206B8F4DE7}"/>
              </a:ext>
            </a:extLst>
          </p:cNvPr>
          <p:cNvGraphicFramePr>
            <a:graphicFrameLocks/>
          </p:cNvGraphicFramePr>
          <p:nvPr/>
        </p:nvGraphicFramePr>
        <p:xfrm>
          <a:off x="3739878" y="1573491"/>
          <a:ext cx="7620000" cy="4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AEC29B5E-6299-4A01-A52E-271B51228D6B}"/>
              </a:ext>
            </a:extLst>
          </p:cNvPr>
          <p:cNvSpPr/>
          <p:nvPr/>
        </p:nvSpPr>
        <p:spPr>
          <a:xfrm>
            <a:off x="599890" y="2165422"/>
            <a:ext cx="10705876" cy="1660138"/>
          </a:xfrm>
          <a:prstGeom prst="round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E65324F8-10C7-4EAB-9C1E-F06FC71C76B5}"/>
              </a:ext>
            </a:extLst>
          </p:cNvPr>
          <p:cNvSpPr/>
          <p:nvPr/>
        </p:nvSpPr>
        <p:spPr>
          <a:xfrm>
            <a:off x="583108" y="4024328"/>
            <a:ext cx="10753138" cy="1522570"/>
          </a:xfrm>
          <a:prstGeom prst="round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9289E7A-DD5A-41E3-9433-802D5CFC6C15}"/>
              </a:ext>
            </a:extLst>
          </p:cNvPr>
          <p:cNvSpPr txBox="1"/>
          <p:nvPr/>
        </p:nvSpPr>
        <p:spPr>
          <a:xfrm>
            <a:off x="667666" y="2793875"/>
            <a:ext cx="281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Privacy 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02E22B9-918A-4945-8A87-CE35F5B1461E}"/>
              </a:ext>
            </a:extLst>
          </p:cNvPr>
          <p:cNvSpPr txBox="1"/>
          <p:nvPr/>
        </p:nvSpPr>
        <p:spPr>
          <a:xfrm>
            <a:off x="741102" y="4630466"/>
            <a:ext cx="28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Sicurezza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865927F-325E-4E6F-8F94-2DDEDDFB614C}"/>
              </a:ext>
            </a:extLst>
          </p:cNvPr>
          <p:cNvCxnSpPr>
            <a:cxnSpLocks/>
          </p:cNvCxnSpPr>
          <p:nvPr/>
        </p:nvCxnSpPr>
        <p:spPr>
          <a:xfrm>
            <a:off x="3734621" y="2100089"/>
            <a:ext cx="5257" cy="344680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D1A65C61-B3EB-420C-9DF2-68D49783F58B}"/>
              </a:ext>
            </a:extLst>
          </p:cNvPr>
          <p:cNvCxnSpPr>
            <a:cxnSpLocks/>
          </p:cNvCxnSpPr>
          <p:nvPr/>
        </p:nvCxnSpPr>
        <p:spPr>
          <a:xfrm flipH="1">
            <a:off x="5574446" y="2138847"/>
            <a:ext cx="29407" cy="34080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978030AE-E856-4564-84B4-981F0FE657B7}"/>
              </a:ext>
            </a:extLst>
          </p:cNvPr>
          <p:cNvCxnSpPr>
            <a:cxnSpLocks/>
          </p:cNvCxnSpPr>
          <p:nvPr/>
        </p:nvCxnSpPr>
        <p:spPr>
          <a:xfrm>
            <a:off x="9344464" y="2138847"/>
            <a:ext cx="0" cy="340805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B8C61428-5A84-413D-9205-04B8192008D3}"/>
              </a:ext>
            </a:extLst>
          </p:cNvPr>
          <p:cNvCxnSpPr>
            <a:cxnSpLocks/>
          </p:cNvCxnSpPr>
          <p:nvPr/>
        </p:nvCxnSpPr>
        <p:spPr>
          <a:xfrm flipV="1">
            <a:off x="7444358" y="2148443"/>
            <a:ext cx="155" cy="33984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54">
            <a:extLst>
              <a:ext uri="{FF2B5EF4-FFF2-40B4-BE49-F238E27FC236}">
                <a16:creationId xmlns:a16="http://schemas.microsoft.com/office/drawing/2014/main" id="{B9D62541-2630-40DB-BD8E-4CCFE17D18E4}"/>
              </a:ext>
            </a:extLst>
          </p:cNvPr>
          <p:cNvSpPr/>
          <p:nvPr/>
        </p:nvSpPr>
        <p:spPr>
          <a:xfrm rot="1531455">
            <a:off x="6482077" y="2653085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55">
            <a:extLst>
              <a:ext uri="{FF2B5EF4-FFF2-40B4-BE49-F238E27FC236}">
                <a16:creationId xmlns:a16="http://schemas.microsoft.com/office/drawing/2014/main" id="{E4BB5BA0-AA62-4E96-9701-8612CCD20C1B}"/>
              </a:ext>
            </a:extLst>
          </p:cNvPr>
          <p:cNvSpPr/>
          <p:nvPr/>
        </p:nvSpPr>
        <p:spPr>
          <a:xfrm>
            <a:off x="6425592" y="4811948"/>
            <a:ext cx="369625" cy="34589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60">
            <a:extLst>
              <a:ext uri="{FF2B5EF4-FFF2-40B4-BE49-F238E27FC236}">
                <a16:creationId xmlns:a16="http://schemas.microsoft.com/office/drawing/2014/main" id="{8BA46839-8020-4382-AA49-F43AF4F1899E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592368" y="2982100"/>
            <a:ext cx="18037" cy="18298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34">
            <a:extLst>
              <a:ext uri="{FF2B5EF4-FFF2-40B4-BE49-F238E27FC236}">
                <a16:creationId xmlns:a16="http://schemas.microsoft.com/office/drawing/2014/main" id="{64F3D312-8E6A-4780-97F3-244DA9832F6C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21" name="Immagine 35">
              <a:extLst>
                <a:ext uri="{FF2B5EF4-FFF2-40B4-BE49-F238E27FC236}">
                  <a16:creationId xmlns:a16="http://schemas.microsoft.com/office/drawing/2014/main" id="{484DA355-82C9-4773-BEDB-040DE632C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22" name="CasellaDiTesto 38">
              <a:extLst>
                <a:ext uri="{FF2B5EF4-FFF2-40B4-BE49-F238E27FC236}">
                  <a16:creationId xmlns:a16="http://schemas.microsoft.com/office/drawing/2014/main" id="{004ED226-E525-4A34-BD3B-75B6B2EC5415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55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14092B57-D19E-4102-83FB-067CD02A64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50405" y="1510750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1DD1AF02-CE8B-4D8B-A2CB-376A4BE38667}"/>
              </a:ext>
            </a:extLst>
          </p:cNvPr>
          <p:cNvGraphicFramePr>
            <a:graphicFrameLocks/>
          </p:cNvGraphicFramePr>
          <p:nvPr/>
        </p:nvGraphicFramePr>
        <p:xfrm>
          <a:off x="1992766" y="2667001"/>
          <a:ext cx="7659756" cy="53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6A9B2D30-50FD-4E51-B2F1-C91027AA5815}"/>
              </a:ext>
            </a:extLst>
          </p:cNvPr>
          <p:cNvSpPr/>
          <p:nvPr/>
        </p:nvSpPr>
        <p:spPr>
          <a:xfrm>
            <a:off x="5235832" y="1147804"/>
            <a:ext cx="1831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Supporto digitale</a:t>
            </a:r>
            <a:endParaRPr lang="it-IT" dirty="0"/>
          </a:p>
        </p:txBody>
      </p:sp>
      <p:graphicFrame>
        <p:nvGraphicFramePr>
          <p:cNvPr id="9" name="Segnaposto contenuto 4">
            <a:extLst>
              <a:ext uri="{FF2B5EF4-FFF2-40B4-BE49-F238E27FC236}">
                <a16:creationId xmlns:a16="http://schemas.microsoft.com/office/drawing/2014/main" id="{071DBB60-F1AF-441F-90CA-88C9D8F55DF1}"/>
              </a:ext>
            </a:extLst>
          </p:cNvPr>
          <p:cNvGraphicFramePr>
            <a:graphicFrameLocks/>
          </p:cNvGraphicFramePr>
          <p:nvPr/>
        </p:nvGraphicFramePr>
        <p:xfrm>
          <a:off x="2650404" y="2482335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38F11ABB-3B03-4FF7-9BE9-6BD850D0F833}"/>
              </a:ext>
            </a:extLst>
          </p:cNvPr>
          <p:cNvSpPr/>
          <p:nvPr/>
        </p:nvSpPr>
        <p:spPr>
          <a:xfrm>
            <a:off x="4949407" y="2130289"/>
            <a:ext cx="211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Ciclo di vita del dato</a:t>
            </a:r>
            <a:endParaRPr lang="it-IT" dirty="0"/>
          </a:p>
        </p:txBody>
      </p:sp>
      <p:graphicFrame>
        <p:nvGraphicFramePr>
          <p:cNvPr id="12" name="Segnaposto contenuto 4">
            <a:extLst>
              <a:ext uri="{FF2B5EF4-FFF2-40B4-BE49-F238E27FC236}">
                <a16:creationId xmlns:a16="http://schemas.microsoft.com/office/drawing/2014/main" id="{A3F3243C-E1D1-4748-A3C1-AA4C243C2EB7}"/>
              </a:ext>
            </a:extLst>
          </p:cNvPr>
          <p:cNvGraphicFramePr>
            <a:graphicFrameLocks/>
          </p:cNvGraphicFramePr>
          <p:nvPr/>
        </p:nvGraphicFramePr>
        <p:xfrm>
          <a:off x="1992766" y="4625801"/>
          <a:ext cx="7659756" cy="53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Segnaposto contenuto 4">
            <a:extLst>
              <a:ext uri="{FF2B5EF4-FFF2-40B4-BE49-F238E27FC236}">
                <a16:creationId xmlns:a16="http://schemas.microsoft.com/office/drawing/2014/main" id="{6E8537B7-1366-4F8A-805F-E988C8E9A7A7}"/>
              </a:ext>
            </a:extLst>
          </p:cNvPr>
          <p:cNvGraphicFramePr>
            <a:graphicFrameLocks/>
          </p:cNvGraphicFramePr>
          <p:nvPr/>
        </p:nvGraphicFramePr>
        <p:xfrm>
          <a:off x="2650404" y="3509494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DC46A94-BA7A-42AC-85F3-DF0777F8BA4E}"/>
              </a:ext>
            </a:extLst>
          </p:cNvPr>
          <p:cNvSpPr/>
          <p:nvPr/>
        </p:nvSpPr>
        <p:spPr>
          <a:xfrm>
            <a:off x="4432636" y="3133955"/>
            <a:ext cx="300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Organizzazione e competenze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316BDDE-D2A3-4518-A536-5FEA4CA3BCE4}"/>
              </a:ext>
            </a:extLst>
          </p:cNvPr>
          <p:cNvSpPr txBox="1"/>
          <p:nvPr/>
        </p:nvSpPr>
        <p:spPr>
          <a:xfrm>
            <a:off x="1597545" y="140049"/>
            <a:ext cx="8996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MODELLO DI MATURITÀ PER LA GESTIONE DIGITALE E DELL’INTEGRAZIONE DEL DATO NEI SISTEMI DI RICERCA DEGLI IRCCS </a:t>
            </a:r>
          </a:p>
        </p:txBody>
      </p:sp>
      <p:graphicFrame>
        <p:nvGraphicFramePr>
          <p:cNvPr id="17" name="Segnaposto contenuto 4">
            <a:extLst>
              <a:ext uri="{FF2B5EF4-FFF2-40B4-BE49-F238E27FC236}">
                <a16:creationId xmlns:a16="http://schemas.microsoft.com/office/drawing/2014/main" id="{66738EE5-4C44-4E0E-B84D-A1C04716E54A}"/>
              </a:ext>
            </a:extLst>
          </p:cNvPr>
          <p:cNvGraphicFramePr>
            <a:graphicFrameLocks/>
          </p:cNvGraphicFramePr>
          <p:nvPr/>
        </p:nvGraphicFramePr>
        <p:xfrm>
          <a:off x="2650404" y="4538122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D6847ACA-CA1F-427A-B3B5-C6BE4614F74A}"/>
              </a:ext>
            </a:extLst>
          </p:cNvPr>
          <p:cNvSpPr/>
          <p:nvPr/>
        </p:nvSpPr>
        <p:spPr>
          <a:xfrm>
            <a:off x="4260505" y="4184607"/>
            <a:ext cx="334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Strategie di orientamento al dato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8FE3A32-3FCA-4DF8-BC49-AE9BB65CF8C5}"/>
              </a:ext>
            </a:extLst>
          </p:cNvPr>
          <p:cNvSpPr txBox="1"/>
          <p:nvPr/>
        </p:nvSpPr>
        <p:spPr>
          <a:xfrm rot="5400000">
            <a:off x="8636495" y="3205290"/>
            <a:ext cx="4313506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44546A"/>
                </a:solidFill>
              </a:rPr>
              <a:t>IRCCS Big Data </a:t>
            </a:r>
            <a:r>
              <a:rPr lang="it-IT" sz="2800" b="1" dirty="0" err="1">
                <a:solidFill>
                  <a:srgbClr val="44546A"/>
                </a:solidFill>
              </a:rPr>
              <a:t>oriented</a:t>
            </a:r>
            <a:endParaRPr lang="it-IT" sz="2800" b="1" dirty="0">
              <a:solidFill>
                <a:srgbClr val="44546A"/>
              </a:solidFill>
            </a:endParaRPr>
          </a:p>
          <a:p>
            <a:pPr algn="ctr"/>
            <a:endParaRPr lang="it-IT" sz="2800" b="1" dirty="0">
              <a:solidFill>
                <a:srgbClr val="44546A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8FB96BD-E819-4392-B78E-C500965CDF4B}"/>
              </a:ext>
            </a:extLst>
          </p:cNvPr>
          <p:cNvSpPr txBox="1"/>
          <p:nvPr/>
        </p:nvSpPr>
        <p:spPr>
          <a:xfrm rot="16200000">
            <a:off x="-717716" y="3197870"/>
            <a:ext cx="4328346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44546A"/>
                </a:solidFill>
              </a:rPr>
              <a:t>IRCCS tradizionale</a:t>
            </a:r>
          </a:p>
          <a:p>
            <a:pPr algn="ctr"/>
            <a:endParaRPr lang="it-IT" sz="2800" b="1" dirty="0">
              <a:solidFill>
                <a:schemeClr val="bg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94795F3-D16B-4DFB-B4C1-8BBFE0BEE9C8}"/>
              </a:ext>
            </a:extLst>
          </p:cNvPr>
          <p:cNvSpPr txBox="1"/>
          <p:nvPr/>
        </p:nvSpPr>
        <p:spPr>
          <a:xfrm rot="5400000">
            <a:off x="8636495" y="3451512"/>
            <a:ext cx="431350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IRCCS Big Data </a:t>
            </a:r>
            <a:r>
              <a:rPr lang="it-IT" sz="2400" b="1" dirty="0" err="1">
                <a:solidFill>
                  <a:schemeClr val="bg1"/>
                </a:solidFill>
              </a:rPr>
              <a:t>oriented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9A08B2A-E1B6-4362-A447-AFE526CF8AFE}"/>
              </a:ext>
            </a:extLst>
          </p:cNvPr>
          <p:cNvSpPr txBox="1"/>
          <p:nvPr/>
        </p:nvSpPr>
        <p:spPr>
          <a:xfrm rot="16200000">
            <a:off x="-727047" y="3453423"/>
            <a:ext cx="432834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IRCCS tradizionale</a:t>
            </a:r>
          </a:p>
        </p:txBody>
      </p:sp>
      <p:graphicFrame>
        <p:nvGraphicFramePr>
          <p:cNvPr id="20" name="Segnaposto contenuto 4">
            <a:extLst>
              <a:ext uri="{FF2B5EF4-FFF2-40B4-BE49-F238E27FC236}">
                <a16:creationId xmlns:a16="http://schemas.microsoft.com/office/drawing/2014/main" id="{0D1E2F35-11C3-4B9E-B584-C502B67EB7ED}"/>
              </a:ext>
            </a:extLst>
          </p:cNvPr>
          <p:cNvGraphicFramePr>
            <a:graphicFrameLocks/>
          </p:cNvGraphicFramePr>
          <p:nvPr/>
        </p:nvGraphicFramePr>
        <p:xfrm>
          <a:off x="2650404" y="5469763"/>
          <a:ext cx="700211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1" name="Rettangolo 20">
            <a:extLst>
              <a:ext uri="{FF2B5EF4-FFF2-40B4-BE49-F238E27FC236}">
                <a16:creationId xmlns:a16="http://schemas.microsoft.com/office/drawing/2014/main" id="{9F776EAC-3C17-4B5D-99EC-CCA5C8FC8AEF}"/>
              </a:ext>
            </a:extLst>
          </p:cNvPr>
          <p:cNvSpPr/>
          <p:nvPr/>
        </p:nvSpPr>
        <p:spPr>
          <a:xfrm>
            <a:off x="5050729" y="5103889"/>
            <a:ext cx="186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Privacy e Security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729195A-B195-47B7-B681-F61C544A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7780"/>
            <a:ext cx="2743200" cy="365125"/>
          </a:xfrm>
        </p:spPr>
        <p:txBody>
          <a:bodyPr/>
          <a:lstStyle/>
          <a:p>
            <a:fld id="{A04D306F-9FEF-4EF0-AF45-3DD7EE134741}" type="slidenum">
              <a:rPr lang="en-GB" smtClean="0">
                <a:solidFill>
                  <a:schemeClr val="bg1"/>
                </a:solidFill>
              </a:rPr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5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736FF4F-A1CE-4555-B0CE-726F211909D4}"/>
              </a:ext>
            </a:extLst>
          </p:cNvPr>
          <p:cNvSpPr/>
          <p:nvPr/>
        </p:nvSpPr>
        <p:spPr>
          <a:xfrm>
            <a:off x="294640" y="3783869"/>
            <a:ext cx="11572239" cy="2139409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DA99C32-69CA-4D3D-AC56-41553DB5FD0F}"/>
              </a:ext>
            </a:extLst>
          </p:cNvPr>
          <p:cNvSpPr/>
          <p:nvPr/>
        </p:nvSpPr>
        <p:spPr>
          <a:xfrm>
            <a:off x="309880" y="787263"/>
            <a:ext cx="11572239" cy="2806511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45C41B6-F80F-45E8-B493-FB654CF32291}"/>
              </a:ext>
            </a:extLst>
          </p:cNvPr>
          <p:cNvSpPr/>
          <p:nvPr/>
        </p:nvSpPr>
        <p:spPr>
          <a:xfrm>
            <a:off x="492761" y="874730"/>
            <a:ext cx="1117983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SUPPORTO DIGITALE</a:t>
            </a:r>
          </a:p>
          <a:p>
            <a:r>
              <a:rPr lang="it-IT" dirty="0">
                <a:latin typeface="Calibri" panose="020F0502020204030204" pitchFamily="34" charset="0"/>
              </a:rPr>
              <a:t>Presenza e livello di sviluppo di </a:t>
            </a:r>
            <a:r>
              <a:rPr lang="it-IT" b="1" dirty="0">
                <a:latin typeface="Calibri" panose="020F0502020204030204" pitchFamily="34" charset="0"/>
              </a:rPr>
              <a:t>soluzioni digitali a supporto della gestione del dato nei processi di gestione del paziente e della ricerca</a:t>
            </a:r>
            <a:r>
              <a:rPr lang="it-IT" dirty="0">
                <a:latin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</a:rPr>
              <a:t>Comprende le seguenti dimensioni di supporto digitale e sviluppo: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>
                <a:latin typeface="Calibri" panose="020F0502020204030204" pitchFamily="34" charset="0"/>
              </a:rPr>
              <a:t>Cartella Clinica Elettronica - </a:t>
            </a:r>
            <a:r>
              <a:rPr lang="it-IT" b="1" dirty="0">
                <a:latin typeface="Calibri" panose="020F0502020204030204" pitchFamily="34" charset="0"/>
              </a:rPr>
              <a:t>CCE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 err="1">
                <a:latin typeface="Calibri" panose="020F0502020204030204" pitchFamily="34" charset="0"/>
              </a:rPr>
              <a:t>Clinical</a:t>
            </a:r>
            <a:r>
              <a:rPr lang="it-IT" dirty="0">
                <a:latin typeface="Calibri" panose="020F0502020204030204" pitchFamily="34" charset="0"/>
              </a:rPr>
              <a:t> Data </a:t>
            </a:r>
            <a:r>
              <a:rPr lang="it-IT" dirty="0" err="1">
                <a:latin typeface="Calibri" panose="020F0502020204030204" pitchFamily="34" charset="0"/>
              </a:rPr>
              <a:t>Repository</a:t>
            </a:r>
            <a:r>
              <a:rPr lang="it-IT" dirty="0">
                <a:latin typeface="Calibri" panose="020F0502020204030204" pitchFamily="34" charset="0"/>
              </a:rPr>
              <a:t> - </a:t>
            </a:r>
            <a:r>
              <a:rPr lang="it-IT" b="1" dirty="0">
                <a:latin typeface="Calibri" panose="020F0502020204030204" pitchFamily="34" charset="0"/>
              </a:rPr>
              <a:t>CDR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>
                <a:latin typeface="Calibri" panose="020F0502020204030204" pitchFamily="34" charset="0"/>
              </a:rPr>
              <a:t>Gestione </a:t>
            </a:r>
            <a:r>
              <a:rPr lang="it-IT" b="1" dirty="0">
                <a:latin typeface="Calibri" panose="020F0502020204030204" pitchFamily="34" charset="0"/>
              </a:rPr>
              <a:t>DISCIPLINE OMICHE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 err="1">
                <a:latin typeface="Calibri" panose="020F0502020204030204" pitchFamily="34" charset="0"/>
              </a:rPr>
              <a:t>Clinical</a:t>
            </a:r>
            <a:r>
              <a:rPr lang="it-IT" dirty="0">
                <a:latin typeface="Calibri" panose="020F0502020204030204" pitchFamily="34" charset="0"/>
              </a:rPr>
              <a:t> Trial Management Systems - </a:t>
            </a:r>
            <a:r>
              <a:rPr lang="it-IT" b="1" dirty="0">
                <a:latin typeface="Calibri" panose="020F0502020204030204" pitchFamily="34" charset="0"/>
              </a:rPr>
              <a:t>CTMS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Altri strumenti digitali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7070503-63FE-4ED9-8137-7AF455006A9E}"/>
              </a:ext>
            </a:extLst>
          </p:cNvPr>
          <p:cNvSpPr/>
          <p:nvPr/>
        </p:nvSpPr>
        <p:spPr>
          <a:xfrm>
            <a:off x="477521" y="3861176"/>
            <a:ext cx="110457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CICLO DI VITA DEL DATO</a:t>
            </a:r>
          </a:p>
          <a:p>
            <a:r>
              <a:rPr lang="it-IT" dirty="0">
                <a:latin typeface="Calibri" panose="020F0502020204030204" pitchFamily="34" charset="0"/>
              </a:rPr>
              <a:t>Livello di </a:t>
            </a:r>
            <a:r>
              <a:rPr lang="it-IT" b="1" dirty="0">
                <a:latin typeface="Calibri" panose="020F0502020204030204" pitchFamily="34" charset="0"/>
              </a:rPr>
              <a:t>gestione complessiva del dato </a:t>
            </a:r>
            <a:r>
              <a:rPr lang="it-IT" dirty="0">
                <a:latin typeface="Calibri" panose="020F0502020204030204" pitchFamily="34" charset="0"/>
              </a:rPr>
              <a:t>all’interno dell’istituto in termini di raccolta, integrazione e mantenimento </a:t>
            </a:r>
            <a:r>
              <a:rPr lang="it-IT" b="1" dirty="0">
                <a:latin typeface="Calibri" panose="020F0502020204030204" pitchFamily="34" charset="0"/>
              </a:rPr>
              <a:t>per analisi e ricerca</a:t>
            </a:r>
            <a:r>
              <a:rPr lang="it-IT" dirty="0">
                <a:latin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</a:rPr>
              <a:t>Comprende le seguenti dimensioni: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Raccolta del dato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Integrazione del dato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Gestione e utilizzo del dato</a:t>
            </a:r>
            <a:endParaRPr lang="it-IT" b="1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F7853AE-95AB-41DA-8E1A-3C02A02776BC}"/>
              </a:ext>
            </a:extLst>
          </p:cNvPr>
          <p:cNvSpPr txBox="1">
            <a:spLocks/>
          </p:cNvSpPr>
          <p:nvPr/>
        </p:nvSpPr>
        <p:spPr>
          <a:xfrm>
            <a:off x="343749" y="111579"/>
            <a:ext cx="11441391" cy="5983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 modello di maturità sviluppato – Ambiti e dimensioni</a:t>
            </a:r>
            <a:endParaRPr lang="it-IT" sz="2800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F6C1E0C-EB92-4A59-AF1E-6E0C8803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0678C4-D813-4A25-853E-1142CCAAA744}"/>
              </a:ext>
            </a:extLst>
          </p:cNvPr>
          <p:cNvSpPr/>
          <p:nvPr/>
        </p:nvSpPr>
        <p:spPr>
          <a:xfrm>
            <a:off x="343749" y="2496287"/>
            <a:ext cx="11572239" cy="1836231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42D4B32-EAE2-40D8-BF82-E846EBD49B27}"/>
              </a:ext>
            </a:extLst>
          </p:cNvPr>
          <p:cNvSpPr/>
          <p:nvPr/>
        </p:nvSpPr>
        <p:spPr>
          <a:xfrm>
            <a:off x="511389" y="2660349"/>
            <a:ext cx="1157223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STRATEGIE DI ORIENTAMENTO AL DATO</a:t>
            </a:r>
          </a:p>
          <a:p>
            <a:r>
              <a:rPr lang="it-IT" dirty="0">
                <a:latin typeface="Calibri" panose="020F0502020204030204" pitchFamily="34" charset="0"/>
              </a:rPr>
              <a:t>Livello di integrazione della </a:t>
            </a:r>
            <a:r>
              <a:rPr lang="it-IT" b="1" dirty="0">
                <a:latin typeface="Calibri" panose="020F0502020204030204" pitchFamily="34" charset="0"/>
              </a:rPr>
              <a:t>gestione del dato in una strategia aziendale di medio-lungo termine</a:t>
            </a:r>
            <a:r>
              <a:rPr lang="it-IT" dirty="0">
                <a:latin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</a:rPr>
              <a:t>Comprende le seguenti dimensioni: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Pianificazione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Monitoraggio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F18BDF90-4AB4-448A-A840-7F444D05A46F}"/>
              </a:ext>
            </a:extLst>
          </p:cNvPr>
          <p:cNvSpPr/>
          <p:nvPr/>
        </p:nvSpPr>
        <p:spPr>
          <a:xfrm>
            <a:off x="343749" y="4411527"/>
            <a:ext cx="11572239" cy="181782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024431D-745E-4A4A-8AC7-BED5AA1E1A91}"/>
              </a:ext>
            </a:extLst>
          </p:cNvPr>
          <p:cNvSpPr/>
          <p:nvPr/>
        </p:nvSpPr>
        <p:spPr>
          <a:xfrm>
            <a:off x="496147" y="4453989"/>
            <a:ext cx="1128899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chemeClr val="accent4"/>
                </a:solidFill>
                <a:latin typeface="Calibri" panose="020F0502020204030204" pitchFamily="34" charset="0"/>
              </a:rPr>
              <a:t>PRIVACY E SECURITY</a:t>
            </a:r>
          </a:p>
          <a:p>
            <a:r>
              <a:rPr lang="it-IT" dirty="0">
                <a:latin typeface="Calibri" panose="020F0502020204030204" pitchFamily="34" charset="0"/>
              </a:rPr>
              <a:t>Livello di gestione </a:t>
            </a:r>
            <a:r>
              <a:rPr lang="it-IT" b="1" dirty="0">
                <a:latin typeface="Calibri" panose="020F0502020204030204" pitchFamily="34" charset="0"/>
              </a:rPr>
              <a:t>e tutela degli aspetti legati alla sicurezza e alla privacy </a:t>
            </a:r>
            <a:r>
              <a:rPr lang="it-IT" dirty="0">
                <a:latin typeface="Calibri" panose="020F0502020204030204" pitchFamily="34" charset="0"/>
              </a:rPr>
              <a:t>del dato in un’ottica di utilizzo e condivisione del dato digitale raccolto.</a:t>
            </a:r>
          </a:p>
          <a:p>
            <a:r>
              <a:rPr lang="it-IT" dirty="0">
                <a:latin typeface="Calibri" panose="020F0502020204030204" pitchFamily="34" charset="0"/>
              </a:rPr>
              <a:t>Comprende le seguenti dimensioni: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Livello di adozione di sistemi per garantire la privacy del dato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Livello di adozione di sistemi per garantire la sicurezza del dato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4E43D5C3-47BB-42DA-8E7B-976AF89ED74B}"/>
              </a:ext>
            </a:extLst>
          </p:cNvPr>
          <p:cNvSpPr txBox="1">
            <a:spLocks/>
          </p:cNvSpPr>
          <p:nvPr/>
        </p:nvSpPr>
        <p:spPr>
          <a:xfrm>
            <a:off x="343749" y="111579"/>
            <a:ext cx="11441391" cy="5983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 modello di maturità sviluppato – Ambiti e dimensioni</a:t>
            </a:r>
            <a:endParaRPr lang="it-IT" sz="2800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952DB97E-80AD-469F-993B-E4A9CB58B143}"/>
              </a:ext>
            </a:extLst>
          </p:cNvPr>
          <p:cNvSpPr/>
          <p:nvPr/>
        </p:nvSpPr>
        <p:spPr>
          <a:xfrm>
            <a:off x="358990" y="726352"/>
            <a:ext cx="11572239" cy="16879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A93CCF6-ED28-443D-8B6B-836B6821E690}"/>
              </a:ext>
            </a:extLst>
          </p:cNvPr>
          <p:cNvSpPr/>
          <p:nvPr/>
        </p:nvSpPr>
        <p:spPr>
          <a:xfrm>
            <a:off x="511389" y="687476"/>
            <a:ext cx="115722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</a:rPr>
              <a:t>ORGANIZZAZIONE E COMPETENZE</a:t>
            </a:r>
          </a:p>
          <a:p>
            <a:r>
              <a:rPr lang="it-IT" dirty="0">
                <a:latin typeface="Calibri" panose="020F0502020204030204" pitchFamily="34" charset="0"/>
              </a:rPr>
              <a:t>Livello di presidio all’interno dell’istituto della gestione del dato digitale e dell’integrazione dei sistemi.</a:t>
            </a:r>
          </a:p>
          <a:p>
            <a:r>
              <a:rPr lang="it-IT" dirty="0">
                <a:latin typeface="Calibri" panose="020F0502020204030204" pitchFamily="34" charset="0"/>
              </a:rPr>
              <a:t>Comprende le seguenti dimensioni: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Competenze coperte all’interno dell’istituto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Meccanismi di coordinamento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Calibri" panose="020F0502020204030204" pitchFamily="34" charset="0"/>
              </a:rPr>
              <a:t>Ruoli e responsabilità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059774-99F9-4BEC-BACD-F9EEA6EA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3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D9A4B9CC-AEA7-43B4-A795-6B1CB7372ACC}"/>
              </a:ext>
            </a:extLst>
          </p:cNvPr>
          <p:cNvSpPr/>
          <p:nvPr/>
        </p:nvSpPr>
        <p:spPr>
          <a:xfrm>
            <a:off x="0" y="0"/>
            <a:ext cx="12192000" cy="380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000" b="1" dirty="0">
                <a:latin typeface="+mj-lt"/>
              </a:rPr>
              <a:t>Supporto digitale</a:t>
            </a:r>
            <a:endParaRPr lang="it-IT" sz="20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33DD412-CE22-4ABD-AD49-E2F18EF9E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08516"/>
              </p:ext>
            </p:extLst>
          </p:nvPr>
        </p:nvGraphicFramePr>
        <p:xfrm>
          <a:off x="83976" y="432808"/>
          <a:ext cx="11935303" cy="3935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7077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101631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3091305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3126600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2738690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454798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1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2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3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4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3481194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CCE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25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Esiste un </a:t>
                      </a:r>
                      <a:r>
                        <a:rPr lang="it-IT" sz="1200" b="1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nucleo minimo di informazioni gestite in digitale</a:t>
                      </a:r>
                      <a:r>
                        <a:rPr lang="it-IT" sz="1200" b="0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 con un </a:t>
                      </a:r>
                      <a:r>
                        <a:rPr lang="it-IT" sz="1200" b="1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approccio prevalentemente documentale</a:t>
                      </a:r>
                      <a:r>
                        <a:rPr lang="it-IT" sz="1200" b="0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 limitato ad alcuni ambiti specifici (es. referti, lettera di dimissione)</a:t>
                      </a:r>
                    </a:p>
                    <a:p>
                      <a:pPr marL="171450" indent="-171450" algn="l">
                        <a:spcAft>
                          <a:spcPts val="225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I dati supportati in digitale sono </a:t>
                      </a:r>
                      <a:r>
                        <a:rPr lang="it-IT" sz="1200" b="1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condivisi solo all’interno dello specifico dipartimento</a:t>
                      </a:r>
                      <a:r>
                        <a:rPr lang="it-IT" sz="1200" b="0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 in cui vengono raccolti.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25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La CCE presenta alcune 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funzionalità avanzate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(es. rilevazione parametri vitali da apparati di monitoraggio) e registra una minima parte dei dati relativi</a:t>
                      </a: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(</a:t>
                      </a:r>
                      <a:r>
                        <a:rPr lang="it-IT" sz="1200" b="1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almeno 30%). </a:t>
                      </a: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Presenza di una CCE in cui vengono archiviati i </a:t>
                      </a:r>
                      <a:r>
                        <a:rPr lang="it-IT" sz="1200" b="1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dati basilari</a:t>
                      </a: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del percorso di cura del paziente (oltre il 60%). 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25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La maggior parte dei dati raccolti sono condivisi </a:t>
                      </a:r>
                      <a:r>
                        <a:rPr lang="it-IT" sz="1200" b="1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omogeneamente all’interno dell’intero istituto</a:t>
                      </a: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 </a:t>
                      </a:r>
                    </a:p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2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0" kern="1200" dirty="0">
                        <a:solidFill>
                          <a:srgbClr val="003F6B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25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Presenza di una CCE in cui vengono archiviati e condivisi </a:t>
                      </a:r>
                      <a:r>
                        <a:rPr lang="it-IT" sz="1200" b="1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omogeneamente all’interno dell’ istituto </a:t>
                      </a: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</a:t>
                      </a:r>
                      <a:r>
                        <a:rPr lang="it-IT" sz="1200" b="1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dati basilari</a:t>
                      </a: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del percorso di cura del paziente durante lo svolgimento di tutte le attività.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La CCE presenta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funzionalità avanzate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(es. rilevazione parametri vitali da apparati di monitoraggio) e registra una buona parte dei dati relativi</a:t>
                      </a: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</a:t>
                      </a:r>
                      <a:endParaRPr lang="it-IT" sz="1200" b="1" kern="1200" noProof="0" dirty="0">
                        <a:solidFill>
                          <a:srgbClr val="003F6B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25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Tutti i dati raccolti sono </a:t>
                      </a:r>
                      <a:r>
                        <a:rPr lang="it-IT" sz="1200" b="1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condivisi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all’interno dell’intero istituto</a:t>
                      </a:r>
                    </a:p>
                    <a:p>
                      <a:pPr marL="177800" marR="0" lvl="1" indent="-17780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25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Gestione almeno limitata (&gt;30% delle attività) di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Supporto alle decisioni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cliniche (ad esempio con linee guida e best </a:t>
                      </a:r>
                      <a:r>
                        <a:rPr lang="it-IT" sz="1200" b="0" kern="1200" dirty="0" err="1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practices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225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La CCE  fornisce un </a:t>
                      </a:r>
                      <a:r>
                        <a:rPr lang="it-IT" sz="1200" b="1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accesso omogeneo all’intero istituto e ad altri istituti </a:t>
                      </a:r>
                      <a:r>
                        <a:rPr lang="it-IT" sz="1200" b="0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a tutti i dati raccolti.</a:t>
                      </a:r>
                    </a:p>
                    <a:p>
                      <a:pPr marL="171450" indent="-171450" algn="l">
                        <a:spcAft>
                          <a:spcPts val="225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Tutte le attività </a:t>
                      </a:r>
                      <a:r>
                        <a:rPr lang="it-IT" sz="1200" b="0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identificate sono supportate dal sistema di CCE che raccoglie dati digitali in </a:t>
                      </a:r>
                      <a:r>
                        <a:rPr lang="it-IT" sz="1200" b="1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formato strutturato </a:t>
                      </a:r>
                      <a:r>
                        <a:rPr lang="it-IT" sz="1200" b="0" i="0" dirty="0">
                          <a:solidFill>
                            <a:srgbClr val="003F6B"/>
                          </a:solidFill>
                          <a:cs typeface="Helvetica" panose="020B0604020202020204" pitchFamily="34" charset="0"/>
                        </a:rPr>
                        <a:t>approfondito nell’ambito del ciclo di vita del dato.</a:t>
                      </a:r>
                    </a:p>
                    <a:p>
                      <a:pPr algn="l">
                        <a:spcAft>
                          <a:spcPts val="225"/>
                        </a:spcAft>
                      </a:pPr>
                      <a:endParaRPr lang="it-IT" sz="1200" b="0" i="0" dirty="0">
                        <a:solidFill>
                          <a:srgbClr val="003F6B"/>
                        </a:solidFill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175223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C46E9B-D0B7-46B2-8F3B-C829C260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6</a:t>
            </a:fld>
            <a:endParaRPr lang="en-GB" dirty="0"/>
          </a:p>
        </p:txBody>
      </p:sp>
      <p:grpSp>
        <p:nvGrpSpPr>
          <p:cNvPr id="10" name="Gruppo 34">
            <a:extLst>
              <a:ext uri="{FF2B5EF4-FFF2-40B4-BE49-F238E27FC236}">
                <a16:creationId xmlns:a16="http://schemas.microsoft.com/office/drawing/2014/main" id="{AD04E99E-ECE9-5B43-9CC4-EAFF2FDFE9BF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11" name="Immagine 35">
              <a:extLst>
                <a:ext uri="{FF2B5EF4-FFF2-40B4-BE49-F238E27FC236}">
                  <a16:creationId xmlns:a16="http://schemas.microsoft.com/office/drawing/2014/main" id="{F09D6438-D3C7-704C-AAE3-3AF3030CA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12" name="CasellaDiTesto 38">
              <a:extLst>
                <a:ext uri="{FF2B5EF4-FFF2-40B4-BE49-F238E27FC236}">
                  <a16:creationId xmlns:a16="http://schemas.microsoft.com/office/drawing/2014/main" id="{BAC45938-AFFC-9E4F-8847-833CA9E9C6CF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pic>
        <p:nvPicPr>
          <p:cNvPr id="1026" name="Picture 2" descr="Istituti Fisioterapici Ospitalieri - IFO -">
            <a:extLst>
              <a:ext uri="{FF2B5EF4-FFF2-40B4-BE49-F238E27FC236}">
                <a16:creationId xmlns:a16="http://schemas.microsoft.com/office/drawing/2014/main" id="{701B4C8F-1425-47C6-B447-1C906849B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5810922" y="904675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A60CE0-84AC-4E48-A810-AE0DF0CD8A5F}"/>
              </a:ext>
            </a:extLst>
          </p:cNvPr>
          <p:cNvSpPr txBox="1"/>
          <p:nvPr/>
        </p:nvSpPr>
        <p:spPr>
          <a:xfrm>
            <a:off x="83976" y="4475181"/>
            <a:ext cx="11935303" cy="169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96D5DA-6C7F-4788-9B35-4B87157FECDA}"/>
              </a:ext>
            </a:extLst>
          </p:cNvPr>
          <p:cNvSpPr txBox="1"/>
          <p:nvPr/>
        </p:nvSpPr>
        <p:spPr>
          <a:xfrm>
            <a:off x="182880" y="4475181"/>
            <a:ext cx="11836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Buona digitalizzazione delle funzionalità basilari gestite con supporto diffuso e omogeneità a livello di intero istituto. Funzionalità avanzate (rilevazione parametri vitali, prescrizione e somministrazione terapia, gestione e consultazione verbale operatorio) gestite con supporto limitato e caratterizzati di applicativi verticali per struttura/dipartimento. Non si rilevano funzionalità integrate di supporto alle decisioni cliniche.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tendere il livello 3 rispecchia l’obiettivo strategico prefissato per il 2022. In istituto, infatti, è stato recentemente avviato un progetto con un soggetto esterno (Dedalus), già fornitore della maggior parte degli applicativi e dei componenti di CCE, finalizzato all’implementazione di un Data </a:t>
            </a:r>
            <a:r>
              <a:rPr lang="it-IT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centralizzato. Il progetto è stato già approvato internamente e inizierà ufficialmente il 1° settembre 2021 con durata prevista di 9 mesi.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423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D9A4B9CC-AEA7-43B4-A795-6B1CB7372ACC}"/>
              </a:ext>
            </a:extLst>
          </p:cNvPr>
          <p:cNvSpPr/>
          <p:nvPr/>
        </p:nvSpPr>
        <p:spPr>
          <a:xfrm>
            <a:off x="0" y="0"/>
            <a:ext cx="12192000" cy="380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000" b="1" dirty="0">
                <a:latin typeface="+mj-lt"/>
              </a:rPr>
              <a:t>Supporto digitale</a:t>
            </a:r>
            <a:endParaRPr lang="it-IT" sz="20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33DD412-CE22-4ABD-AD49-E2F18EF9E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76283"/>
              </p:ext>
            </p:extLst>
          </p:nvPr>
        </p:nvGraphicFramePr>
        <p:xfrm>
          <a:off x="83976" y="432808"/>
          <a:ext cx="11935303" cy="28687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7077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101631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3091305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3126600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2738690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454798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1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2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3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4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241393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CDR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Presenza di un repository clinico aziendale dove vengono raccolti solo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alcuni documenti clinici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(es</a:t>
                      </a:r>
                      <a:r>
                        <a:rPr lang="it-IT" sz="1200" b="0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. referti, lettera di dimissione, dati demografici del paziente). 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dati raccolti sono </a:t>
                      </a:r>
                      <a:r>
                        <a:rPr lang="it-IT" sz="1200" b="1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condivisi anche solo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all’interno del dipartimento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in cui vengono raccolti.</a:t>
                      </a:r>
                      <a:endParaRPr lang="it-IT" sz="1200" b="0" dirty="0">
                        <a:solidFill>
                          <a:srgbClr val="003F6C"/>
                        </a:solidFill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25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Presenza di un repository clinico in cui vengono archiviati la maggior parte dei </a:t>
                      </a:r>
                      <a:r>
                        <a:rPr lang="it-IT" sz="1200" b="1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documenti clinici base </a:t>
                      </a: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del percorso di cura del paziente (</a:t>
                      </a:r>
                      <a:r>
                        <a:rPr lang="it-IT" sz="1200" b="1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oltre il 60%) </a:t>
                      </a: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anche se in formato non strutturato.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Inoltre, vengono raccolti anche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alcuni dati e referti dei test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 degli esami svolti dai pazienti.</a:t>
                      </a:r>
                      <a:endParaRPr lang="it-IT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25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Presenza di un repository clinico aziendale dove vengono raccolti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tutti i dati documentali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e </a:t>
                      </a:r>
                      <a:r>
                        <a:rPr lang="it-IT" sz="1200" b="1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dati strutturati clinici </a:t>
                      </a:r>
                      <a:r>
                        <a:rPr lang="it-IT" sz="1200" b="0" kern="120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dei pazienti.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25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Questi dati sono condivisi </a:t>
                      </a:r>
                      <a:r>
                        <a:rPr lang="it-IT" sz="1200" b="1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omogeneamente all’interno dell’intero istituto</a:t>
                      </a:r>
                      <a:r>
                        <a:rPr lang="it-IT" sz="1200" b="0" kern="1200" noProof="0" dirty="0">
                          <a:solidFill>
                            <a:srgbClr val="003F6B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Presenza di un repository clinico aziendale </a:t>
                      </a:r>
                      <a:r>
                        <a:rPr lang="it-IT" sz="1200" b="1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integrato e interoperabile </a:t>
                      </a:r>
                      <a:r>
                        <a:rPr lang="it-IT" sz="1200" b="0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dove vengono</a:t>
                      </a:r>
                      <a:r>
                        <a:rPr lang="it-IT" sz="1200" b="1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1200" b="0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raccolti </a:t>
                      </a:r>
                      <a:r>
                        <a:rPr lang="it-IT" sz="1200" b="1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tutti i dati sia in formato documentale sia strutturato </a:t>
                      </a:r>
                      <a:r>
                        <a:rPr lang="it-IT" sz="1200" b="0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(es. esami, dati di monitoraggio, codici ICD) 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È possibile accedere ai dati dall’intero istituto ed è prevista un’integrazione con </a:t>
                      </a:r>
                      <a:r>
                        <a:rPr lang="it-IT" sz="1200" b="1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reti esterne </a:t>
                      </a:r>
                      <a:r>
                        <a:rPr lang="it-IT" sz="1200" b="0" dirty="0">
                          <a:solidFill>
                            <a:srgbClr val="003F6C"/>
                          </a:solidFill>
                          <a:cs typeface="Helvetica" panose="020B0604020202020204" pitchFamily="34" charset="0"/>
                        </a:rPr>
                        <a:t>di condivisione dati e altri istituti.</a:t>
                      </a:r>
                      <a:endParaRPr lang="it-IT" sz="1200" b="0" dirty="0">
                        <a:solidFill>
                          <a:srgbClr val="FF0000"/>
                        </a:solidFill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15715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C46E9B-D0B7-46B2-8F3B-C829C260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7</a:t>
            </a:fld>
            <a:endParaRPr lang="en-GB" dirty="0"/>
          </a:p>
        </p:txBody>
      </p:sp>
      <p:grpSp>
        <p:nvGrpSpPr>
          <p:cNvPr id="10" name="Gruppo 34">
            <a:extLst>
              <a:ext uri="{FF2B5EF4-FFF2-40B4-BE49-F238E27FC236}">
                <a16:creationId xmlns:a16="http://schemas.microsoft.com/office/drawing/2014/main" id="{AD04E99E-ECE9-5B43-9CC4-EAFF2FDFE9BF}"/>
              </a:ext>
            </a:extLst>
          </p:cNvPr>
          <p:cNvGrpSpPr/>
          <p:nvPr/>
        </p:nvGrpSpPr>
        <p:grpSpPr>
          <a:xfrm rot="20969246" flipH="1">
            <a:off x="-305821" y="-57004"/>
            <a:ext cx="2739658" cy="1688419"/>
            <a:chOff x="10014153" y="355889"/>
            <a:chExt cx="2878864" cy="1454113"/>
          </a:xfrm>
        </p:grpSpPr>
        <p:pic>
          <p:nvPicPr>
            <p:cNvPr id="11" name="Immagine 35">
              <a:extLst>
                <a:ext uri="{FF2B5EF4-FFF2-40B4-BE49-F238E27FC236}">
                  <a16:creationId xmlns:a16="http://schemas.microsoft.com/office/drawing/2014/main" id="{F09D6438-D3C7-704C-AAE3-3AF3030CA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12" name="CasellaDiTesto 38">
              <a:extLst>
                <a:ext uri="{FF2B5EF4-FFF2-40B4-BE49-F238E27FC236}">
                  <a16:creationId xmlns:a16="http://schemas.microsoft.com/office/drawing/2014/main" id="{BAC45938-AFFC-9E4F-8847-833CA9E9C6CF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pic>
        <p:nvPicPr>
          <p:cNvPr id="13" name="Picture 2" descr="Istituti Fisioterapici Ospitalieri - IFO -">
            <a:extLst>
              <a:ext uri="{FF2B5EF4-FFF2-40B4-BE49-F238E27FC236}">
                <a16:creationId xmlns:a16="http://schemas.microsoft.com/office/drawing/2014/main" id="{FF75BBB1-9087-4570-A8DE-D31D313B5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8915100" y="895388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1174F5-85E9-46EF-A3B0-FD8156D5990E}"/>
              </a:ext>
            </a:extLst>
          </p:cNvPr>
          <p:cNvSpPr txBox="1"/>
          <p:nvPr/>
        </p:nvSpPr>
        <p:spPr>
          <a:xfrm>
            <a:off x="133427" y="3582448"/>
            <a:ext cx="1183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istituto è presente un repository aziendale con raccolta di dati sia documentali sia dati strutturati con omogeneità a livello di intero istituto. Il CDR utilizzato applica inoltre uno standard HISA nella strutturazione dei dati gestiti.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5965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D9A4B9CC-AEA7-43B4-A795-6B1CB7372ACC}"/>
              </a:ext>
            </a:extLst>
          </p:cNvPr>
          <p:cNvSpPr/>
          <p:nvPr/>
        </p:nvSpPr>
        <p:spPr>
          <a:xfrm>
            <a:off x="0" y="16702"/>
            <a:ext cx="12192000" cy="380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000" b="1" dirty="0">
                <a:latin typeface="+mj-lt"/>
              </a:rPr>
              <a:t>Supporto digitale</a:t>
            </a:r>
            <a:endParaRPr lang="it-IT" sz="20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33DD412-CE22-4ABD-AD49-E2F18EF9E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70534"/>
              </p:ext>
            </p:extLst>
          </p:nvPr>
        </p:nvGraphicFramePr>
        <p:xfrm>
          <a:off x="88743" y="396712"/>
          <a:ext cx="12013061" cy="30573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3493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650524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2618095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3084417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2756532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405578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1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2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3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4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2624053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CTMS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dato di ricerca viene gestito prevalentemente attraverso </a:t>
                      </a:r>
                      <a:r>
                        <a:rPr lang="it-IT" sz="1200" b="1" kern="1200" dirty="0" err="1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eCRF</a:t>
                      </a:r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esterne 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(fornite da CRO o sponsor) </a:t>
                      </a:r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specifiche per singolo studio. </a:t>
                      </a:r>
                    </a:p>
                    <a:p>
                      <a:pPr marL="263525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</a:t>
                      </a:r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processi di ricerca non sono supportatati 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da applicativi informatici aziendali.</a:t>
                      </a:r>
                    </a:p>
                  </a:txBody>
                  <a:tcPr marL="6350" marR="6350" marT="635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In istituto è presente almeno </a:t>
                      </a:r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uno strumento aziendale per la gestione delle eCRF interne 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 per il supporto informatico dei processi di ricerca, anche se limitato (&lt;30% delle attività).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</a:t>
                      </a:r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processi di ricerca sono supportatati in modo limitato 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da applicativi informatici verticali per dipartimento/struttura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Adozione di </a:t>
                      </a:r>
                      <a:r>
                        <a:rPr lang="it-IT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un’ infrastruttura informatica di CTMS unica a livello di Istituto </a:t>
                      </a: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per la gestione dei dati relativi alle sperimentazioni e dell’anagrafica del centro e dei relativi pazienti/sperimentatori </a:t>
                      </a:r>
                      <a:r>
                        <a:rPr lang="it-IT" sz="1200" b="0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durante lo svolgimento della maggior parte delle attività (oltre il 60%). </a:t>
                      </a: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La maggior parte dei dati viene raccolto o viene trasferito su </a:t>
                      </a:r>
                      <a:r>
                        <a:rPr lang="it-IT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eCRF interne strutturate standard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Prime esperienze di monitoring a distanza dei trial.</a:t>
                      </a:r>
                      <a:endParaRPr lang="it-IT" sz="1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Applicazione di un’ infrastruttura informatica di </a:t>
                      </a:r>
                      <a:r>
                        <a:rPr lang="it-IT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CTMS unica a livello di Istituto, interoperabile e user-</a:t>
                      </a:r>
                      <a:r>
                        <a:rPr lang="it-IT" sz="12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friendly</a:t>
                      </a: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, per la gestione comune di anche degli aspetti regolatori, normativi, burocratici e istituzionali dei trial e dei progetti di ricerca </a:t>
                      </a:r>
                      <a:r>
                        <a:rPr lang="it-IT" sz="1200" b="0" kern="120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durante lo svolgimento della maggior parte delle attività (oltre il 60%).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La maggior parte dei dati viene raccolto o viene trasferito su </a:t>
                      </a:r>
                      <a:r>
                        <a:rPr lang="it-IT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eCRF interne strutturate standard </a:t>
                      </a: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 viene adottato un software EDC per l’inserimento</a:t>
                      </a:r>
                      <a:endParaRPr lang="it-IT" sz="1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175223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4DBCAD-52F4-4977-981A-FB129799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14" name="Gruppo 34">
            <a:extLst>
              <a:ext uri="{FF2B5EF4-FFF2-40B4-BE49-F238E27FC236}">
                <a16:creationId xmlns:a16="http://schemas.microsoft.com/office/drawing/2014/main" id="{458B6554-A85A-4E32-AECD-561C46DDF50B}"/>
              </a:ext>
            </a:extLst>
          </p:cNvPr>
          <p:cNvGrpSpPr/>
          <p:nvPr/>
        </p:nvGrpSpPr>
        <p:grpSpPr>
          <a:xfrm rot="20969246" flipH="1">
            <a:off x="-240469" y="-24946"/>
            <a:ext cx="2739658" cy="1688419"/>
            <a:chOff x="10014153" y="355889"/>
            <a:chExt cx="2878864" cy="1454113"/>
          </a:xfrm>
        </p:grpSpPr>
        <p:pic>
          <p:nvPicPr>
            <p:cNvPr id="15" name="Immagine 35">
              <a:extLst>
                <a:ext uri="{FF2B5EF4-FFF2-40B4-BE49-F238E27FC236}">
                  <a16:creationId xmlns:a16="http://schemas.microsoft.com/office/drawing/2014/main" id="{CD33BC4D-98FF-45FF-B268-58C743991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2710">
              <a:off x="10014153" y="355889"/>
              <a:ext cx="2878864" cy="1454113"/>
            </a:xfrm>
            <a:prstGeom prst="rect">
              <a:avLst/>
            </a:prstGeom>
          </p:spPr>
        </p:pic>
        <p:sp>
          <p:nvSpPr>
            <p:cNvPr id="16" name="CasellaDiTesto 38">
              <a:extLst>
                <a:ext uri="{FF2B5EF4-FFF2-40B4-BE49-F238E27FC236}">
                  <a16:creationId xmlns:a16="http://schemas.microsoft.com/office/drawing/2014/main" id="{3B289C62-E73F-47ED-96AE-4FCEAE881219}"/>
                </a:ext>
              </a:extLst>
            </p:cNvPr>
            <p:cNvSpPr txBox="1"/>
            <p:nvPr/>
          </p:nvSpPr>
          <p:spPr>
            <a:xfrm rot="472710">
              <a:off x="10385638" y="849181"/>
              <a:ext cx="2157584" cy="4506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err="1">
                  <a:solidFill>
                    <a:srgbClr val="C00000"/>
                  </a:solidFill>
                  <a:latin typeface="Lato" panose="020F0502020204030203"/>
                </a:rPr>
                <a:t>Applicazione</a:t>
              </a:r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 </a:t>
              </a:r>
            </a:p>
            <a:p>
              <a:pPr algn="ctr"/>
              <a:r>
                <a:rPr lang="en-GB" sz="1400" b="1" dirty="0">
                  <a:solidFill>
                    <a:srgbClr val="C00000"/>
                  </a:solidFill>
                  <a:latin typeface="Lato" panose="020F0502020204030203"/>
                </a:rPr>
                <a:t>IFO - IRE</a:t>
              </a:r>
            </a:p>
          </p:txBody>
        </p:sp>
      </p:grpSp>
      <p:pic>
        <p:nvPicPr>
          <p:cNvPr id="18" name="Picture 2" descr="Istituti Fisioterapici Ospitalieri - IFO -">
            <a:extLst>
              <a:ext uri="{FF2B5EF4-FFF2-40B4-BE49-F238E27FC236}">
                <a16:creationId xmlns:a16="http://schemas.microsoft.com/office/drawing/2014/main" id="{72AFE2A6-C2B8-4FB8-818B-D39EC0498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0" r="23741"/>
          <a:stretch/>
        </p:blipFill>
        <p:spPr bwMode="auto">
          <a:xfrm>
            <a:off x="5525118" y="601427"/>
            <a:ext cx="570155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F35E125-6116-4719-9EC9-428288882CB3}"/>
              </a:ext>
            </a:extLst>
          </p:cNvPr>
          <p:cNvSpPr txBox="1"/>
          <p:nvPr/>
        </p:nvSpPr>
        <p:spPr>
          <a:xfrm>
            <a:off x="88743" y="3817781"/>
            <a:ext cx="1183639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uso la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piattaforma SMART per le sperimentazioni cliniche e per l’aggiornamento dei pazienti arruolati (a cura del data manager). I restanti processi di ricerca sono attualmente supportati da applicativi verticali. 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piattaforma SMART si è evoluta nel tempo ed è stata già rilasciata una nuova release che consente l'accesso anche dall'esterno e incorpora una serie di utilities per la gestione delle sperimentazioni cliniche. Aggiornamento attualmente non supportato all’interno dell’istituto, ma in progetto nel prossimo futuro.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Recente introduzione di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RedCAP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lo scopo di uniformare le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eCRF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prima raccolta tramite una serie di piattaforme specifiche per singolo studio. Per tutti i progetti è in corso una transizione dallo sviluppo di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eCRF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in-house a quello in piattaforma. </a:t>
            </a:r>
          </a:p>
          <a:p>
            <a:pPr algn="just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713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D9A4B9CC-AEA7-43B4-A795-6B1CB7372ACC}"/>
              </a:ext>
            </a:extLst>
          </p:cNvPr>
          <p:cNvSpPr/>
          <p:nvPr/>
        </p:nvSpPr>
        <p:spPr>
          <a:xfrm>
            <a:off x="0" y="16702"/>
            <a:ext cx="12192000" cy="380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2000" b="1" dirty="0">
                <a:latin typeface="+mj-lt"/>
              </a:rPr>
              <a:t>Supporto digitale</a:t>
            </a:r>
            <a:endParaRPr lang="it-IT" sz="20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33DD412-CE22-4ABD-AD49-E2F18EF9E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70296"/>
              </p:ext>
            </p:extLst>
          </p:nvPr>
        </p:nvGraphicFramePr>
        <p:xfrm>
          <a:off x="88743" y="396712"/>
          <a:ext cx="12013061" cy="37651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3493">
                  <a:extLst>
                    <a:ext uri="{9D8B030D-6E8A-4147-A177-3AD203B41FA5}">
                      <a16:colId xmlns:a16="http://schemas.microsoft.com/office/drawing/2014/main" val="1042845476"/>
                    </a:ext>
                  </a:extLst>
                </a:gridCol>
                <a:gridCol w="2650524">
                  <a:extLst>
                    <a:ext uri="{9D8B030D-6E8A-4147-A177-3AD203B41FA5}">
                      <a16:colId xmlns:a16="http://schemas.microsoft.com/office/drawing/2014/main" val="181920342"/>
                    </a:ext>
                  </a:extLst>
                </a:gridCol>
                <a:gridCol w="2618095">
                  <a:extLst>
                    <a:ext uri="{9D8B030D-6E8A-4147-A177-3AD203B41FA5}">
                      <a16:colId xmlns:a16="http://schemas.microsoft.com/office/drawing/2014/main" val="3202760087"/>
                    </a:ext>
                  </a:extLst>
                </a:gridCol>
                <a:gridCol w="3084417">
                  <a:extLst>
                    <a:ext uri="{9D8B030D-6E8A-4147-A177-3AD203B41FA5}">
                      <a16:colId xmlns:a16="http://schemas.microsoft.com/office/drawing/2014/main" val="956167497"/>
                    </a:ext>
                  </a:extLst>
                </a:gridCol>
                <a:gridCol w="2756532">
                  <a:extLst>
                    <a:ext uri="{9D8B030D-6E8A-4147-A177-3AD203B41FA5}">
                      <a16:colId xmlns:a16="http://schemas.microsoft.com/office/drawing/2014/main" val="1792841441"/>
                    </a:ext>
                  </a:extLst>
                </a:gridCol>
              </a:tblGrid>
              <a:tr h="405578"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1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2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3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Livello 4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78645"/>
                  </a:ext>
                </a:extLst>
              </a:tr>
              <a:tr h="1073543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Dati omici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dati </a:t>
                      </a:r>
                      <a:r>
                        <a:rPr lang="it-IT" sz="1200" b="0" kern="1200" dirty="0" err="1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omici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raccolti dall’istituto sono gestiti a </a:t>
                      </a:r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livello locale 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con </a:t>
                      </a:r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applicativi verticali 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per singolo ambito, o unità di ricerca.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Esistono all’interno dell’istituto </a:t>
                      </a:r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infrastrutture comuni adottate in più di un ambito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, o unità di ricerca, per la gestione del dato </a:t>
                      </a:r>
                      <a:r>
                        <a:rPr lang="it-IT" sz="1200" b="0" kern="1200" dirty="0" err="1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omico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dato </a:t>
                      </a:r>
                      <a:r>
                        <a:rPr lang="it-IT" sz="1200" b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omico</a:t>
                      </a: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, oltre ad essere gestito su </a:t>
                      </a:r>
                      <a:r>
                        <a:rPr lang="it-IT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infrastruttura unica e centralizzata</a:t>
                      </a: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, è raccolto in </a:t>
                      </a:r>
                      <a:r>
                        <a:rPr lang="it-IT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formato strutturato. </a:t>
                      </a:r>
                      <a:endParaRPr lang="it-IT" sz="12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Il dato </a:t>
                      </a:r>
                      <a:r>
                        <a:rPr lang="it-IT" sz="1200" b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omico</a:t>
                      </a: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viene raccolto e strutturato centralmente </a:t>
                      </a:r>
                      <a:r>
                        <a:rPr lang="it-IT" sz="12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secondo standard riconosciuti a livello internazionale</a:t>
                      </a:r>
                      <a:r>
                        <a:rPr lang="it-IT" sz="12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(es. HPO).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15715"/>
                  </a:ext>
                </a:extLst>
              </a:tr>
              <a:tr h="1965491"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Altri sistemi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Implementazione completa di </a:t>
                      </a:r>
                      <a:r>
                        <a:rPr lang="it-IT" altLang="en-US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almeno uno dei sistemi dipartimentali </a:t>
                      </a:r>
                      <a:r>
                        <a:rPr lang="it-IT" altLang="en-US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per il supporto dei contenuti di imaging, </a:t>
                      </a:r>
                      <a:r>
                        <a:rPr lang="it-IT" altLang="en-US" sz="1200" b="0" kern="1200" dirty="0" err="1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radiomica</a:t>
                      </a:r>
                      <a:r>
                        <a:rPr lang="it-IT" altLang="en-US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e laboratorio (es. LIS, RIS/PACS) e per la gestione dei segnali.</a:t>
                      </a:r>
                      <a:endParaRPr lang="it-IT" sz="1200" b="0" kern="1200" dirty="0">
                        <a:solidFill>
                          <a:srgbClr val="003F6C"/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2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sistemi digitali supportano </a:t>
                      </a:r>
                      <a:r>
                        <a:rPr lang="it-IT" sz="12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almeno il 30% dei contenuti</a:t>
                      </a: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raccolti dall’IRCCS di  imaging, </a:t>
                      </a:r>
                      <a:r>
                        <a:rPr lang="it-IT" sz="12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radiomica</a:t>
                      </a: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, laboratori e , </a:t>
                      </a:r>
                      <a:r>
                        <a:rPr lang="it-IT" altLang="en-US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m</a:t>
                      </a: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 </a:t>
                      </a:r>
                      <a:r>
                        <a:rPr lang="it-IT" sz="12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dati in formato digitale restano sui sistemi in cui vengono raccolte</a:t>
                      </a: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Sono presenti in istituto la maggior parte dei sistemi dipartimentali applicabili e dei sistemi per la gestione dei segnali.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200" b="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All’interno dell’istituto sono stati </a:t>
                      </a:r>
                      <a:r>
                        <a:rPr lang="it-IT" sz="12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implementati in modo completo tutti i sistemi dipartimental</a:t>
                      </a: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i che supportano </a:t>
                      </a:r>
                      <a:r>
                        <a:rPr lang="it-IT" sz="12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almeno 60% dei contenuti</a:t>
                      </a: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raccolti dall’IRCCS di  imaging, </a:t>
                      </a:r>
                      <a:r>
                        <a:rPr lang="it-IT" sz="1200" b="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radiomica</a:t>
                      </a: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e laboratori. </a:t>
                      </a:r>
                      <a:r>
                        <a:rPr lang="it-IT" sz="12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Esistono episodi di condivisione di questi contenuti a livello di istituto</a:t>
                      </a: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Sono presenti nell’istituto tutti i sistemi dipartimentali applicabili e i sistemi per la gestione dei segnali.</a:t>
                      </a:r>
                    </a:p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La maggior parte di contenuti 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raccolti dall’IRCCS di imaging, </a:t>
                      </a:r>
                      <a:r>
                        <a:rPr lang="it-IT" sz="1200" b="0" kern="1200" dirty="0" err="1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radiomica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 e laboratori </a:t>
                      </a:r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sono gestiti in modo diffuso e completo 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sui sistemi dipartimentali  centralizzati. Inoltre sono presenti esperienze avanzate di </a:t>
                      </a:r>
                      <a:r>
                        <a:rPr lang="it-IT" sz="1200" b="1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condivisione in reti dati esterne o con altri istituti</a:t>
                      </a:r>
                      <a:r>
                        <a:rPr lang="it-IT" sz="1200" b="0" kern="1200" dirty="0">
                          <a:solidFill>
                            <a:srgbClr val="003F6C"/>
                          </a:solidFill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86667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4DBCAD-52F4-4977-981A-FB129799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306F-9FEF-4EF0-AF45-3DD7EE134741}" type="slidenum">
              <a:rPr lang="en-GB" smtClean="0"/>
              <a:t>9</a:t>
            </a:fld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F3F6A0-041C-48C5-951D-6FDC1BDD180A}"/>
              </a:ext>
            </a:extLst>
          </p:cNvPr>
          <p:cNvSpPr txBox="1"/>
          <p:nvPr/>
        </p:nvSpPr>
        <p:spPr>
          <a:xfrm>
            <a:off x="177073" y="4166930"/>
            <a:ext cx="118363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Elementi differenziali emersi:</a:t>
            </a:r>
          </a:p>
          <a:p>
            <a:pPr algn="just"/>
            <a:r>
              <a:rPr lang="it-IT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Dati </a:t>
            </a:r>
            <a:r>
              <a:rPr lang="it-IT" sz="16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Omici</a:t>
            </a:r>
            <a:r>
              <a:rPr lang="it-IT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istituto i dati </a:t>
            </a:r>
            <a:r>
              <a:rPr lang="it-IT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omici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sono raccolti in due diverse strutture: un’unità che si occupa di anatomia patologica e svolge routine ad uso della clinica e una sezione di ricerca che si occupa della parte </a:t>
            </a:r>
            <a:r>
              <a:rPr lang="it-IT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omica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la ricerca. Il gruppo di bioinformatica che co-ordina la parte di ricerca, guidato da Matteo </a:t>
            </a:r>
            <a:r>
              <a:rPr lang="it-IT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Pallocca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è una struttura decisamente avanzata che vanta partecipazioni a vari progetti di ACC tra cui il progetto di ACC Lang Cancer e ha quindi esperienza anche dell’utilizzo della piattaforma di INFN. </a:t>
            </a:r>
          </a:p>
          <a:p>
            <a:pPr algn="just"/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 luce di queste premesse, </a:t>
            </a:r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rimanda il posizionamento rispetto a questa dimensione a un approfondimento successivo con Matteo </a:t>
            </a:r>
            <a:r>
              <a:rPr lang="it-IT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Pallocca</a:t>
            </a:r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responsabile del laboratorio di bioinformatica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it-IT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Altri sistemi: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-posizionamento a livello 3 in quanto viene rilevata implementazione completa di tutti i dipartimentali con condivisione a livello di intero istituto. Per questa dimensione </a:t>
            </a:r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rimanda il posizionamento ad un approfondimento successivo con il responsabile dei servizi IT in quanto responsabile di questa parte all’interno dell’azienda. </a:t>
            </a:r>
          </a:p>
        </p:txBody>
      </p:sp>
    </p:spTree>
    <p:extLst>
      <p:ext uri="{BB962C8B-B14F-4D97-AF65-F5344CB8AC3E}">
        <p14:creationId xmlns:p14="http://schemas.microsoft.com/office/powerpoint/2010/main" val="371454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20179</TotalTime>
  <Words>5067</Words>
  <Application>Microsoft Office PowerPoint</Application>
  <PresentationFormat>Widescreen</PresentationFormat>
  <Paragraphs>475</Paragraphs>
  <Slides>24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Lato</vt:lpstr>
      <vt:lpstr>Wingdings</vt:lpstr>
      <vt:lpstr>Office Theme</vt:lpstr>
      <vt:lpstr>Progetto Health Big Data Modello di maturità per la gestione digitale e l’integrazione del dato nei sistemi di ricerca degli IRCCS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Versione 1 MM integrato</dc:title>
  <dc:creator>Paolo Locatelli</dc:creator>
  <cp:lastModifiedBy>LM</cp:lastModifiedBy>
  <cp:revision>195</cp:revision>
  <dcterms:created xsi:type="dcterms:W3CDTF">2021-04-26T20:05:40Z</dcterms:created>
  <dcterms:modified xsi:type="dcterms:W3CDTF">2021-09-01T10:07:23Z</dcterms:modified>
</cp:coreProperties>
</file>