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5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H" initials="KJ" lastIdx="1" clrIdx="0">
    <p:extLst>
      <p:ext uri="{19B8F6BF-5375-455C-9EA6-DF929625EA0E}">
        <p15:presenceInfo xmlns:p15="http://schemas.microsoft.com/office/powerpoint/2012/main" userId="672b0bed00dc56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4T11:48:28.545" idx="1">
    <p:pos x="3351" y="267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3C06-5068-49D9-8079-6E72BAEF4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구조 원리 </a:t>
            </a:r>
            <a:r>
              <a:rPr lang="en-US" altLang="ko-KR" dirty="0"/>
              <a:t>: </a:t>
            </a:r>
            <a:r>
              <a:rPr lang="ko-KR" altLang="en-US" dirty="0"/>
              <a:t>캐시</a:t>
            </a:r>
          </a:p>
        </p:txBody>
      </p:sp>
    </p:spTree>
    <p:extLst>
      <p:ext uri="{BB962C8B-B14F-4D97-AF65-F5344CB8AC3E}">
        <p14:creationId xmlns:p14="http://schemas.microsoft.com/office/powerpoint/2010/main" val="153858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08CB94-5000-419C-B6E8-4167863B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517" y="2419426"/>
            <a:ext cx="4345373" cy="30142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1897E8-E1B8-4313-8164-A76802059EEE}"/>
              </a:ext>
            </a:extLst>
          </p:cNvPr>
          <p:cNvSpPr txBox="1"/>
          <p:nvPr/>
        </p:nvSpPr>
        <p:spPr>
          <a:xfrm>
            <a:off x="3478107" y="5426339"/>
            <a:ext cx="20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패밀리 레스토랑</a:t>
            </a:r>
            <a:endParaRPr lang="en-US" altLang="ko-KR" dirty="0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96187931-8933-4438-A5C6-40D20BC3C5B9}"/>
              </a:ext>
            </a:extLst>
          </p:cNvPr>
          <p:cNvSpPr/>
          <p:nvPr/>
        </p:nvSpPr>
        <p:spPr>
          <a:xfrm>
            <a:off x="2324965" y="2884927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2C51E2E6-75A3-4CA4-91F6-D2709E745796}"/>
              </a:ext>
            </a:extLst>
          </p:cNvPr>
          <p:cNvSpPr/>
          <p:nvPr/>
        </p:nvSpPr>
        <p:spPr>
          <a:xfrm>
            <a:off x="4390030" y="3689144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ABCCA96-AA0E-404A-A9C9-60E1B0B15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846656"/>
              </p:ext>
            </p:extLst>
          </p:nvPr>
        </p:nvGraphicFramePr>
        <p:xfrm>
          <a:off x="7710854" y="2753354"/>
          <a:ext cx="3565770" cy="250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770">
                  <a:extLst>
                    <a:ext uri="{9D8B030D-6E8A-4147-A177-3AD203B41FA5}">
                      <a16:colId xmlns:a16="http://schemas.microsoft.com/office/drawing/2014/main" val="800298138"/>
                    </a:ext>
                  </a:extLst>
                </a:gridCol>
              </a:tblGrid>
              <a:tr h="295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64750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모두의 스테이크 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4512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하와이안 피자 </a:t>
                      </a:r>
                      <a:r>
                        <a:rPr lang="en-US" altLang="ko-KR" dirty="0"/>
                        <a:t>(4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4225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해물 스파게티 </a:t>
                      </a:r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91343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64135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4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3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2C51E2E6-75A3-4CA4-91F6-D2709E745796}"/>
              </a:ext>
            </a:extLst>
          </p:cNvPr>
          <p:cNvSpPr/>
          <p:nvPr/>
        </p:nvSpPr>
        <p:spPr>
          <a:xfrm>
            <a:off x="1663191" y="3422618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ABCCA96-AA0E-404A-A9C9-60E1B0B1566B}"/>
              </a:ext>
            </a:extLst>
          </p:cNvPr>
          <p:cNvGraphicFramePr>
            <a:graphicFrameLocks noGrp="1"/>
          </p:cNvGraphicFramePr>
          <p:nvPr/>
        </p:nvGraphicFramePr>
        <p:xfrm>
          <a:off x="7710854" y="2753354"/>
          <a:ext cx="3565770" cy="250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770">
                  <a:extLst>
                    <a:ext uri="{9D8B030D-6E8A-4147-A177-3AD203B41FA5}">
                      <a16:colId xmlns:a16="http://schemas.microsoft.com/office/drawing/2014/main" val="800298138"/>
                    </a:ext>
                  </a:extLst>
                </a:gridCol>
              </a:tblGrid>
              <a:tr h="295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64750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모두의 스테이크 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4512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하와이안 피자 </a:t>
                      </a:r>
                      <a:r>
                        <a:rPr lang="en-US" altLang="ko-KR" dirty="0"/>
                        <a:t>(4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4225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해물 스파게티 </a:t>
                      </a:r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91343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64135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46249"/>
                  </a:ext>
                </a:extLst>
              </a:tr>
            </a:tbl>
          </a:graphicData>
        </a:graphic>
      </p:graphicFrame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4138CF7-9A7E-4430-A043-BA863802230A}"/>
              </a:ext>
            </a:extLst>
          </p:cNvPr>
          <p:cNvSpPr/>
          <p:nvPr/>
        </p:nvSpPr>
        <p:spPr>
          <a:xfrm>
            <a:off x="2277208" y="1679331"/>
            <a:ext cx="4176346" cy="42027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E3EA38-757D-42D0-B8AF-9296E8B221A2}"/>
              </a:ext>
            </a:extLst>
          </p:cNvPr>
          <p:cNvSpPr/>
          <p:nvPr/>
        </p:nvSpPr>
        <p:spPr>
          <a:xfrm>
            <a:off x="3694967" y="2704193"/>
            <a:ext cx="1340827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단기 기억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D4B700-A255-4209-AA69-6C3851ECDD1B}"/>
              </a:ext>
            </a:extLst>
          </p:cNvPr>
          <p:cNvSpPr/>
          <p:nvPr/>
        </p:nvSpPr>
        <p:spPr>
          <a:xfrm>
            <a:off x="3291211" y="3804313"/>
            <a:ext cx="2148338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미니 수첩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22CC48-2B51-48A4-91A7-6E478251B22F}"/>
              </a:ext>
            </a:extLst>
          </p:cNvPr>
          <p:cNvSpPr/>
          <p:nvPr/>
        </p:nvSpPr>
        <p:spPr>
          <a:xfrm>
            <a:off x="2788543" y="4798123"/>
            <a:ext cx="3023172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대형 수첩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79531E-2714-4D60-8F83-0C772072B074}"/>
              </a:ext>
            </a:extLst>
          </p:cNvPr>
          <p:cNvCxnSpPr/>
          <p:nvPr/>
        </p:nvCxnSpPr>
        <p:spPr>
          <a:xfrm>
            <a:off x="5732585" y="3804313"/>
            <a:ext cx="17408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A4192D-FA61-45F0-BCD1-E12E4505C1B9}"/>
              </a:ext>
            </a:extLst>
          </p:cNvPr>
          <p:cNvCxnSpPr>
            <a:cxnSpLocks/>
          </p:cNvCxnSpPr>
          <p:nvPr/>
        </p:nvCxnSpPr>
        <p:spPr>
          <a:xfrm flipH="1">
            <a:off x="5666644" y="3561060"/>
            <a:ext cx="17101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1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2C51E2E6-75A3-4CA4-91F6-D2709E745796}"/>
              </a:ext>
            </a:extLst>
          </p:cNvPr>
          <p:cNvSpPr/>
          <p:nvPr/>
        </p:nvSpPr>
        <p:spPr>
          <a:xfrm>
            <a:off x="1663191" y="3422618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ABCCA96-AA0E-404A-A9C9-60E1B0B1566B}"/>
              </a:ext>
            </a:extLst>
          </p:cNvPr>
          <p:cNvGraphicFramePr>
            <a:graphicFrameLocks noGrp="1"/>
          </p:cNvGraphicFramePr>
          <p:nvPr/>
        </p:nvGraphicFramePr>
        <p:xfrm>
          <a:off x="7710854" y="2753354"/>
          <a:ext cx="3565770" cy="250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770">
                  <a:extLst>
                    <a:ext uri="{9D8B030D-6E8A-4147-A177-3AD203B41FA5}">
                      <a16:colId xmlns:a16="http://schemas.microsoft.com/office/drawing/2014/main" val="800298138"/>
                    </a:ext>
                  </a:extLst>
                </a:gridCol>
              </a:tblGrid>
              <a:tr h="295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64750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모두의 스테이크 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4512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하와이안 피자 </a:t>
                      </a:r>
                      <a:r>
                        <a:rPr lang="en-US" altLang="ko-KR" dirty="0"/>
                        <a:t>(4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4225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해물 스파게티 </a:t>
                      </a:r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91343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64135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46249"/>
                  </a:ext>
                </a:extLst>
              </a:tr>
            </a:tbl>
          </a:graphicData>
        </a:graphic>
      </p:graphicFrame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4138CF7-9A7E-4430-A043-BA863802230A}"/>
              </a:ext>
            </a:extLst>
          </p:cNvPr>
          <p:cNvSpPr/>
          <p:nvPr/>
        </p:nvSpPr>
        <p:spPr>
          <a:xfrm>
            <a:off x="2277208" y="1679331"/>
            <a:ext cx="4176346" cy="42027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E3EA38-757D-42D0-B8AF-9296E8B221A2}"/>
              </a:ext>
            </a:extLst>
          </p:cNvPr>
          <p:cNvSpPr/>
          <p:nvPr/>
        </p:nvSpPr>
        <p:spPr>
          <a:xfrm>
            <a:off x="3694967" y="2704193"/>
            <a:ext cx="1340827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단기 기억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D4B700-A255-4209-AA69-6C3851ECDD1B}"/>
              </a:ext>
            </a:extLst>
          </p:cNvPr>
          <p:cNvSpPr/>
          <p:nvPr/>
        </p:nvSpPr>
        <p:spPr>
          <a:xfrm>
            <a:off x="3291211" y="3739141"/>
            <a:ext cx="2148338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미니 수첩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22CC48-2B51-48A4-91A7-6E478251B22F}"/>
              </a:ext>
            </a:extLst>
          </p:cNvPr>
          <p:cNvSpPr/>
          <p:nvPr/>
        </p:nvSpPr>
        <p:spPr>
          <a:xfrm>
            <a:off x="2788543" y="4973590"/>
            <a:ext cx="3023172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대형 수첩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79531E-2714-4D60-8F83-0C772072B074}"/>
              </a:ext>
            </a:extLst>
          </p:cNvPr>
          <p:cNvCxnSpPr/>
          <p:nvPr/>
        </p:nvCxnSpPr>
        <p:spPr>
          <a:xfrm>
            <a:off x="5732585" y="3804313"/>
            <a:ext cx="17408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A4192D-FA61-45F0-BCD1-E12E4505C1B9}"/>
              </a:ext>
            </a:extLst>
          </p:cNvPr>
          <p:cNvCxnSpPr>
            <a:cxnSpLocks/>
          </p:cNvCxnSpPr>
          <p:nvPr/>
        </p:nvCxnSpPr>
        <p:spPr>
          <a:xfrm flipH="1">
            <a:off x="5666644" y="3561060"/>
            <a:ext cx="17101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ED96FE-FB65-43A6-BDCB-25148B679C86}"/>
              </a:ext>
            </a:extLst>
          </p:cNvPr>
          <p:cNvSpPr/>
          <p:nvPr/>
        </p:nvSpPr>
        <p:spPr>
          <a:xfrm>
            <a:off x="3348376" y="4116722"/>
            <a:ext cx="2034008" cy="53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콜라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74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2C51E2E6-75A3-4CA4-91F6-D2709E745796}"/>
              </a:ext>
            </a:extLst>
          </p:cNvPr>
          <p:cNvSpPr/>
          <p:nvPr/>
        </p:nvSpPr>
        <p:spPr>
          <a:xfrm>
            <a:off x="1663191" y="3422618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ABCCA96-AA0E-404A-A9C9-60E1B0B1566B}"/>
              </a:ext>
            </a:extLst>
          </p:cNvPr>
          <p:cNvGraphicFramePr>
            <a:graphicFrameLocks noGrp="1"/>
          </p:cNvGraphicFramePr>
          <p:nvPr/>
        </p:nvGraphicFramePr>
        <p:xfrm>
          <a:off x="7710854" y="2753354"/>
          <a:ext cx="3565770" cy="250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770">
                  <a:extLst>
                    <a:ext uri="{9D8B030D-6E8A-4147-A177-3AD203B41FA5}">
                      <a16:colId xmlns:a16="http://schemas.microsoft.com/office/drawing/2014/main" val="800298138"/>
                    </a:ext>
                  </a:extLst>
                </a:gridCol>
              </a:tblGrid>
              <a:tr h="295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64750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모두의 스테이크 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4512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하와이안 피자 </a:t>
                      </a:r>
                      <a:r>
                        <a:rPr lang="en-US" altLang="ko-KR" dirty="0"/>
                        <a:t>(4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4225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해물 스파게티 </a:t>
                      </a:r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91343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64135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46249"/>
                  </a:ext>
                </a:extLst>
              </a:tr>
            </a:tbl>
          </a:graphicData>
        </a:graphic>
      </p:graphicFrame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4138CF7-9A7E-4430-A043-BA863802230A}"/>
              </a:ext>
            </a:extLst>
          </p:cNvPr>
          <p:cNvSpPr/>
          <p:nvPr/>
        </p:nvSpPr>
        <p:spPr>
          <a:xfrm>
            <a:off x="2277208" y="1679331"/>
            <a:ext cx="4176346" cy="42027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E3EA38-757D-42D0-B8AF-9296E8B221A2}"/>
              </a:ext>
            </a:extLst>
          </p:cNvPr>
          <p:cNvSpPr/>
          <p:nvPr/>
        </p:nvSpPr>
        <p:spPr>
          <a:xfrm>
            <a:off x="3694967" y="2704193"/>
            <a:ext cx="1340827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단기 기억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D4B700-A255-4209-AA69-6C3851ECDD1B}"/>
              </a:ext>
            </a:extLst>
          </p:cNvPr>
          <p:cNvSpPr/>
          <p:nvPr/>
        </p:nvSpPr>
        <p:spPr>
          <a:xfrm>
            <a:off x="3291211" y="3739141"/>
            <a:ext cx="2148338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미니 수첩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22CC48-2B51-48A4-91A7-6E478251B22F}"/>
              </a:ext>
            </a:extLst>
          </p:cNvPr>
          <p:cNvSpPr/>
          <p:nvPr/>
        </p:nvSpPr>
        <p:spPr>
          <a:xfrm>
            <a:off x="2788543" y="4973590"/>
            <a:ext cx="3023172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대형 수첩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79531E-2714-4D60-8F83-0C772072B074}"/>
              </a:ext>
            </a:extLst>
          </p:cNvPr>
          <p:cNvCxnSpPr/>
          <p:nvPr/>
        </p:nvCxnSpPr>
        <p:spPr>
          <a:xfrm>
            <a:off x="5732585" y="3804313"/>
            <a:ext cx="17408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A4192D-FA61-45F0-BCD1-E12E4505C1B9}"/>
              </a:ext>
            </a:extLst>
          </p:cNvPr>
          <p:cNvCxnSpPr>
            <a:cxnSpLocks/>
          </p:cNvCxnSpPr>
          <p:nvPr/>
        </p:nvCxnSpPr>
        <p:spPr>
          <a:xfrm flipH="1">
            <a:off x="5666644" y="3561060"/>
            <a:ext cx="17101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ED96FE-FB65-43A6-BDCB-25148B679C86}"/>
              </a:ext>
            </a:extLst>
          </p:cNvPr>
          <p:cNvSpPr/>
          <p:nvPr/>
        </p:nvSpPr>
        <p:spPr>
          <a:xfrm>
            <a:off x="3348376" y="4116722"/>
            <a:ext cx="2034008" cy="53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ighlight>
                  <a:srgbClr val="FF0000"/>
                </a:highlight>
              </a:rPr>
              <a:t>콜라</a:t>
            </a:r>
            <a:r>
              <a:rPr lang="ko-KR" altLang="en-US" dirty="0"/>
              <a:t> </a:t>
            </a:r>
            <a:r>
              <a:rPr lang="ko-KR" altLang="en-US" dirty="0">
                <a:highlight>
                  <a:srgbClr val="000080"/>
                </a:highlight>
              </a:rPr>
              <a:t>사이다</a:t>
            </a:r>
            <a:r>
              <a:rPr lang="ko-KR" altLang="en-US" dirty="0"/>
              <a:t>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03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2C51E2E6-75A3-4CA4-91F6-D2709E745796}"/>
              </a:ext>
            </a:extLst>
          </p:cNvPr>
          <p:cNvSpPr/>
          <p:nvPr/>
        </p:nvSpPr>
        <p:spPr>
          <a:xfrm>
            <a:off x="290634" y="2525803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ABCCA96-AA0E-404A-A9C9-60E1B0B15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75053"/>
              </p:ext>
            </p:extLst>
          </p:nvPr>
        </p:nvGraphicFramePr>
        <p:xfrm>
          <a:off x="8131907" y="2176687"/>
          <a:ext cx="3565770" cy="250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770">
                  <a:extLst>
                    <a:ext uri="{9D8B030D-6E8A-4147-A177-3AD203B41FA5}">
                      <a16:colId xmlns:a16="http://schemas.microsoft.com/office/drawing/2014/main" val="800298138"/>
                    </a:ext>
                  </a:extLst>
                </a:gridCol>
              </a:tblGrid>
              <a:tr h="295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64750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모두의 스테이크 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4512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하와이안 피자 </a:t>
                      </a:r>
                      <a:r>
                        <a:rPr lang="en-US" altLang="ko-KR" dirty="0"/>
                        <a:t>(4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4225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해물 스파게티 </a:t>
                      </a:r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91343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64135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46249"/>
                  </a:ext>
                </a:extLst>
              </a:tr>
            </a:tbl>
          </a:graphicData>
        </a:graphic>
      </p:graphicFrame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4138CF7-9A7E-4430-A043-BA863802230A}"/>
              </a:ext>
            </a:extLst>
          </p:cNvPr>
          <p:cNvSpPr/>
          <p:nvPr/>
        </p:nvSpPr>
        <p:spPr>
          <a:xfrm>
            <a:off x="492627" y="1057487"/>
            <a:ext cx="4176346" cy="32859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E3EA38-757D-42D0-B8AF-9296E8B221A2}"/>
              </a:ext>
            </a:extLst>
          </p:cNvPr>
          <p:cNvSpPr/>
          <p:nvPr/>
        </p:nvSpPr>
        <p:spPr>
          <a:xfrm>
            <a:off x="1910386" y="1533389"/>
            <a:ext cx="1340827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단기 기억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D4B700-A255-4209-AA69-6C3851ECDD1B}"/>
              </a:ext>
            </a:extLst>
          </p:cNvPr>
          <p:cNvSpPr/>
          <p:nvPr/>
        </p:nvSpPr>
        <p:spPr>
          <a:xfrm>
            <a:off x="1453618" y="2277456"/>
            <a:ext cx="2148338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미니 수첩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22CC48-2B51-48A4-91A7-6E478251B22F}"/>
              </a:ext>
            </a:extLst>
          </p:cNvPr>
          <p:cNvSpPr/>
          <p:nvPr/>
        </p:nvSpPr>
        <p:spPr>
          <a:xfrm>
            <a:off x="950950" y="3511905"/>
            <a:ext cx="3023172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대형 수첩</a:t>
            </a:r>
          </a:p>
        </p:txBody>
      </p:sp>
      <p:sp>
        <p:nvSpPr>
          <p:cNvPr id="15" name="웃는 얼굴 14">
            <a:extLst>
              <a:ext uri="{FF2B5EF4-FFF2-40B4-BE49-F238E27FC236}">
                <a16:creationId xmlns:a16="http://schemas.microsoft.com/office/drawing/2014/main" id="{AF4C197B-D7AA-4D27-87AD-DFE12AB63D9F}"/>
              </a:ext>
            </a:extLst>
          </p:cNvPr>
          <p:cNvSpPr/>
          <p:nvPr/>
        </p:nvSpPr>
        <p:spPr>
          <a:xfrm>
            <a:off x="4496544" y="5840575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7DAB99-E250-4E44-917D-178975DC01F8}"/>
              </a:ext>
            </a:extLst>
          </p:cNvPr>
          <p:cNvSpPr/>
          <p:nvPr/>
        </p:nvSpPr>
        <p:spPr>
          <a:xfrm>
            <a:off x="2462536" y="5888933"/>
            <a:ext cx="2034008" cy="53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ighlight>
                  <a:srgbClr val="000080"/>
                </a:highlight>
              </a:rPr>
              <a:t>사이다</a:t>
            </a:r>
            <a:r>
              <a:rPr lang="en-US" altLang="ko-KR" dirty="0">
                <a:highlight>
                  <a:srgbClr val="000080"/>
                </a:highlight>
              </a:rPr>
              <a:t>??</a:t>
            </a:r>
            <a:r>
              <a:rPr lang="ko-KR" altLang="en-US" dirty="0"/>
              <a:t>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9E092B-3AEB-494A-8465-D4C2A21CAFEF}"/>
              </a:ext>
            </a:extLst>
          </p:cNvPr>
          <p:cNvSpPr/>
          <p:nvPr/>
        </p:nvSpPr>
        <p:spPr>
          <a:xfrm>
            <a:off x="1510783" y="2680410"/>
            <a:ext cx="2034008" cy="53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콜라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98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2C51E2E6-75A3-4CA4-91F6-D2709E745796}"/>
              </a:ext>
            </a:extLst>
          </p:cNvPr>
          <p:cNvSpPr/>
          <p:nvPr/>
        </p:nvSpPr>
        <p:spPr>
          <a:xfrm>
            <a:off x="2223289" y="2423487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ABCCA96-AA0E-404A-A9C9-60E1B0B15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2319"/>
              </p:ext>
            </p:extLst>
          </p:nvPr>
        </p:nvGraphicFramePr>
        <p:xfrm>
          <a:off x="8801096" y="2152577"/>
          <a:ext cx="3347473" cy="223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473">
                  <a:extLst>
                    <a:ext uri="{9D8B030D-6E8A-4147-A177-3AD203B41FA5}">
                      <a16:colId xmlns:a16="http://schemas.microsoft.com/office/drawing/2014/main" val="800298138"/>
                    </a:ext>
                  </a:extLst>
                </a:gridCol>
              </a:tblGrid>
              <a:tr h="353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메모리 </a:t>
                      </a:r>
                      <a:r>
                        <a:rPr lang="en-US" altLang="ko-KR" dirty="0"/>
                        <a:t>(RAM)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64750"/>
                  </a:ext>
                </a:extLst>
              </a:tr>
              <a:tr h="3745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45127"/>
                  </a:ext>
                </a:extLst>
              </a:tr>
              <a:tr h="3745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42257"/>
                  </a:ext>
                </a:extLst>
              </a:tr>
              <a:tr h="3745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91343"/>
                  </a:ext>
                </a:extLst>
              </a:tr>
              <a:tr h="3745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64135"/>
                  </a:ext>
                </a:extLst>
              </a:tr>
              <a:tr h="3745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46249"/>
                  </a:ext>
                </a:extLst>
              </a:tr>
            </a:tbl>
          </a:graphicData>
        </a:graphic>
      </p:graphicFrame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4138CF7-9A7E-4430-A043-BA863802230A}"/>
              </a:ext>
            </a:extLst>
          </p:cNvPr>
          <p:cNvSpPr/>
          <p:nvPr/>
        </p:nvSpPr>
        <p:spPr>
          <a:xfrm>
            <a:off x="3206991" y="1204723"/>
            <a:ext cx="4176346" cy="28509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E3EA38-757D-42D0-B8AF-9296E8B221A2}"/>
              </a:ext>
            </a:extLst>
          </p:cNvPr>
          <p:cNvSpPr/>
          <p:nvPr/>
        </p:nvSpPr>
        <p:spPr>
          <a:xfrm>
            <a:off x="4624750" y="1884410"/>
            <a:ext cx="1340827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레지스터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D4B700-A255-4209-AA69-6C3851ECDD1B}"/>
              </a:ext>
            </a:extLst>
          </p:cNvPr>
          <p:cNvSpPr/>
          <p:nvPr/>
        </p:nvSpPr>
        <p:spPr>
          <a:xfrm>
            <a:off x="4202589" y="2604351"/>
            <a:ext cx="2148338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L1 </a:t>
            </a:r>
            <a:r>
              <a:rPr lang="ko-KR" altLang="en-US" dirty="0"/>
              <a:t>캐시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22CC48-2B51-48A4-91A7-6E478251B22F}"/>
              </a:ext>
            </a:extLst>
          </p:cNvPr>
          <p:cNvSpPr/>
          <p:nvPr/>
        </p:nvSpPr>
        <p:spPr>
          <a:xfrm>
            <a:off x="3765172" y="3310606"/>
            <a:ext cx="3023172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L2 </a:t>
            </a:r>
            <a:r>
              <a:rPr lang="ko-KR" altLang="en-US" dirty="0"/>
              <a:t>캐시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79531E-2714-4D60-8F83-0C772072B074}"/>
              </a:ext>
            </a:extLst>
          </p:cNvPr>
          <p:cNvCxnSpPr/>
          <p:nvPr/>
        </p:nvCxnSpPr>
        <p:spPr>
          <a:xfrm>
            <a:off x="7060219" y="3118512"/>
            <a:ext cx="17408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A4192D-FA61-45F0-BCD1-E12E4505C1B9}"/>
              </a:ext>
            </a:extLst>
          </p:cNvPr>
          <p:cNvCxnSpPr>
            <a:cxnSpLocks/>
          </p:cNvCxnSpPr>
          <p:nvPr/>
        </p:nvCxnSpPr>
        <p:spPr>
          <a:xfrm flipH="1">
            <a:off x="6945921" y="2928014"/>
            <a:ext cx="17101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9C6F07-D633-4636-9EA5-668C50C45744}"/>
              </a:ext>
            </a:extLst>
          </p:cNvPr>
          <p:cNvSpPr/>
          <p:nvPr/>
        </p:nvSpPr>
        <p:spPr>
          <a:xfrm>
            <a:off x="443522" y="5600700"/>
            <a:ext cx="1886440" cy="8846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8AFF20-2399-4664-ADA6-BB8E2AE4A6B7}"/>
              </a:ext>
            </a:extLst>
          </p:cNvPr>
          <p:cNvSpPr/>
          <p:nvPr/>
        </p:nvSpPr>
        <p:spPr>
          <a:xfrm>
            <a:off x="483747" y="5630824"/>
            <a:ext cx="85405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94F266-B0E1-4C59-9F3C-A3669C1E8A5B}"/>
              </a:ext>
            </a:extLst>
          </p:cNvPr>
          <p:cNvSpPr/>
          <p:nvPr/>
        </p:nvSpPr>
        <p:spPr>
          <a:xfrm>
            <a:off x="1026857" y="523136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CPU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B1F131-28B1-4955-BC2C-C5A97F1CD297}"/>
              </a:ext>
            </a:extLst>
          </p:cNvPr>
          <p:cNvSpPr/>
          <p:nvPr/>
        </p:nvSpPr>
        <p:spPr>
          <a:xfrm>
            <a:off x="1378027" y="5630824"/>
            <a:ext cx="85405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11A11ED-159A-4F33-BFFC-51348F1551A6}"/>
              </a:ext>
            </a:extLst>
          </p:cNvPr>
          <p:cNvSpPr/>
          <p:nvPr/>
        </p:nvSpPr>
        <p:spPr>
          <a:xfrm>
            <a:off x="483747" y="6075894"/>
            <a:ext cx="85405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595998-5642-4985-A20D-647C6C0D5AA5}"/>
              </a:ext>
            </a:extLst>
          </p:cNvPr>
          <p:cNvSpPr/>
          <p:nvPr/>
        </p:nvSpPr>
        <p:spPr>
          <a:xfrm>
            <a:off x="1378026" y="6058075"/>
            <a:ext cx="85405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5EB4D1-3863-4CE0-A47E-1D532E6F249A}"/>
              </a:ext>
            </a:extLst>
          </p:cNvPr>
          <p:cNvSpPr/>
          <p:nvPr/>
        </p:nvSpPr>
        <p:spPr>
          <a:xfrm>
            <a:off x="3166585" y="4927316"/>
            <a:ext cx="2168599" cy="190726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082701-D96F-4611-BC78-C031BAE7ED1A}"/>
              </a:ext>
            </a:extLst>
          </p:cNvPr>
          <p:cNvSpPr/>
          <p:nvPr/>
        </p:nvSpPr>
        <p:spPr>
          <a:xfrm>
            <a:off x="3398117" y="5032154"/>
            <a:ext cx="1655714" cy="7561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ALU (</a:t>
            </a:r>
            <a:r>
              <a:rPr lang="ko-KR" altLang="en-US" dirty="0"/>
              <a:t>연산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799496-B121-4E6C-91B9-AE707701883B}"/>
              </a:ext>
            </a:extLst>
          </p:cNvPr>
          <p:cNvSpPr/>
          <p:nvPr/>
        </p:nvSpPr>
        <p:spPr>
          <a:xfrm>
            <a:off x="3398117" y="5893130"/>
            <a:ext cx="1655714" cy="7561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캐시 장치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D5F947-BF35-49F9-9978-736B3FFDDA85}"/>
              </a:ext>
            </a:extLst>
          </p:cNvPr>
          <p:cNvSpPr/>
          <p:nvPr/>
        </p:nvSpPr>
        <p:spPr>
          <a:xfrm>
            <a:off x="3927718" y="460261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코어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9BEAF52-F1DA-4244-A895-20CDA5C66ADB}"/>
              </a:ext>
            </a:extLst>
          </p:cNvPr>
          <p:cNvCxnSpPr>
            <a:cxnSpLocks/>
          </p:cNvCxnSpPr>
          <p:nvPr/>
        </p:nvCxnSpPr>
        <p:spPr>
          <a:xfrm flipV="1">
            <a:off x="2217087" y="5284122"/>
            <a:ext cx="899677" cy="34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457CE46-D09B-4195-B56D-CD8D8F868CD4}"/>
              </a:ext>
            </a:extLst>
          </p:cNvPr>
          <p:cNvSpPr/>
          <p:nvPr/>
        </p:nvSpPr>
        <p:spPr>
          <a:xfrm>
            <a:off x="7480967" y="5782569"/>
            <a:ext cx="1740877" cy="5510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RAM</a:t>
            </a:r>
            <a:endParaRPr lang="ko-KR" altLang="en-US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E9D7C55C-8075-486C-9DCA-57BDEFD8E8B0}"/>
              </a:ext>
            </a:extLst>
          </p:cNvPr>
          <p:cNvCxnSpPr/>
          <p:nvPr/>
        </p:nvCxnSpPr>
        <p:spPr>
          <a:xfrm>
            <a:off x="341434" y="4537887"/>
            <a:ext cx="11509131" cy="8001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3C4E415-62AE-4A13-A63C-FFB598955C53}"/>
              </a:ext>
            </a:extLst>
          </p:cNvPr>
          <p:cNvCxnSpPr/>
          <p:nvPr/>
        </p:nvCxnSpPr>
        <p:spPr>
          <a:xfrm>
            <a:off x="5610173" y="6188640"/>
            <a:ext cx="17408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366DF36-CDE3-4E40-BC09-15EA9C0B1E56}"/>
              </a:ext>
            </a:extLst>
          </p:cNvPr>
          <p:cNvCxnSpPr>
            <a:cxnSpLocks/>
          </p:cNvCxnSpPr>
          <p:nvPr/>
        </p:nvCxnSpPr>
        <p:spPr>
          <a:xfrm flipH="1">
            <a:off x="5495875" y="5998142"/>
            <a:ext cx="17101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3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ko-KR" altLang="en-US" dirty="0"/>
              <a:t>캐시 철학</a:t>
            </a:r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2C51E2E6-75A3-4CA4-91F6-D2709E745796}"/>
              </a:ext>
            </a:extLst>
          </p:cNvPr>
          <p:cNvSpPr/>
          <p:nvPr/>
        </p:nvSpPr>
        <p:spPr>
          <a:xfrm>
            <a:off x="5168713" y="1662727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E3088209-66B2-4800-BB85-6AB62B6D04E4}"/>
              </a:ext>
            </a:extLst>
          </p:cNvPr>
          <p:cNvSpPr txBox="1">
            <a:spLocks/>
          </p:cNvSpPr>
          <p:nvPr/>
        </p:nvSpPr>
        <p:spPr>
          <a:xfrm>
            <a:off x="1371600" y="1803404"/>
            <a:ext cx="9448800" cy="4131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arenR"/>
            </a:pPr>
            <a:r>
              <a:rPr lang="en-US" altLang="ko-KR" dirty="0"/>
              <a:t>Temporal Locality</a:t>
            </a:r>
          </a:p>
          <a:p>
            <a:pPr lvl="1"/>
            <a:r>
              <a:rPr lang="ko-KR" altLang="en-US" dirty="0"/>
              <a:t>시간적으로 보면</a:t>
            </a:r>
            <a:r>
              <a:rPr lang="en-US" altLang="ko-KR" dirty="0"/>
              <a:t>, </a:t>
            </a:r>
            <a:r>
              <a:rPr lang="ko-KR" altLang="en-US" dirty="0"/>
              <a:t>방금 주문한 테이블에서 추가 주문이 나올 확률이 높다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방금 주문한걸 메모해 놓으면 편하지 않을까</a:t>
            </a:r>
            <a:r>
              <a:rPr lang="en-US" altLang="ko-KR" dirty="0"/>
              <a:t>?	</a:t>
            </a:r>
          </a:p>
          <a:p>
            <a:pPr marL="742950" indent="-742950" algn="l">
              <a:buAutoNum type="arabicParenR"/>
            </a:pPr>
            <a:endParaRPr lang="en-US" altLang="ko-KR" dirty="0"/>
          </a:p>
          <a:p>
            <a:pPr marL="742950" indent="-742950" algn="l">
              <a:buAutoNum type="arabicParenR"/>
            </a:pPr>
            <a:r>
              <a:rPr lang="en-US" altLang="ko-KR" dirty="0"/>
              <a:t>Spacial locality</a:t>
            </a:r>
          </a:p>
          <a:p>
            <a:pPr lvl="1"/>
            <a:r>
              <a:rPr lang="ko-KR" altLang="en-US" dirty="0"/>
              <a:t>공간적으로 보면</a:t>
            </a:r>
            <a:r>
              <a:rPr lang="en-US" altLang="ko-KR" dirty="0"/>
              <a:t>, </a:t>
            </a:r>
            <a:r>
              <a:rPr lang="ko-KR" altLang="en-US" dirty="0"/>
              <a:t>방금 주문한 사람 근처에 있는 사람이 추가 주문을 할 확률이 높다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방금 주문한 사람과 합석하고 있는 사람들의 주문 목록도 메모해 놓으면 편하지 않을까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273601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304</TotalTime>
  <Words>269</Words>
  <Application>Microsoft Office PowerPoint</Application>
  <PresentationFormat>와이드스크린</PresentationFormat>
  <Paragraphs>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비행기 구름</vt:lpstr>
      <vt:lpstr>컴퓨터 구조 원리 : 캐시</vt:lpstr>
      <vt:lpstr>Rookiss의 고급 식당</vt:lpstr>
      <vt:lpstr>Rookiss의 고급 식당</vt:lpstr>
      <vt:lpstr>Rookiss의 고급 식당</vt:lpstr>
      <vt:lpstr>Rookiss의 고급 식당</vt:lpstr>
      <vt:lpstr>Rookiss의 고급 식당</vt:lpstr>
      <vt:lpstr>Rookiss의 고급 식당</vt:lpstr>
      <vt:lpstr>캐시 철학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Mmorpg 개론</dc:title>
  <dc:creator>Kim JH</dc:creator>
  <cp:lastModifiedBy>Kim JH</cp:lastModifiedBy>
  <cp:revision>114</cp:revision>
  <dcterms:created xsi:type="dcterms:W3CDTF">2019-09-14T05:51:37Z</dcterms:created>
  <dcterms:modified xsi:type="dcterms:W3CDTF">2020-03-14T04:02:49Z</dcterms:modified>
</cp:coreProperties>
</file>