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5" r:id="rId7"/>
    <p:sldId id="266" r:id="rId8"/>
    <p:sldId id="269" r:id="rId9"/>
    <p:sldId id="267" r:id="rId10"/>
    <p:sldId id="273" r:id="rId11"/>
    <p:sldId id="270" r:id="rId12"/>
    <p:sldId id="271" r:id="rId13"/>
    <p:sldId id="272" r:id="rId14"/>
    <p:sldId id="26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7.sv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3C06-5068-49D9-8079-6E72BAEF4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소켓 프로그래밍 기초</a:t>
            </a:r>
          </a:p>
        </p:txBody>
      </p:sp>
    </p:spTree>
    <p:extLst>
      <p:ext uri="{BB962C8B-B14F-4D97-AF65-F5344CB8AC3E}">
        <p14:creationId xmlns:p14="http://schemas.microsoft.com/office/powerpoint/2010/main" val="153858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239622"/>
            <a:ext cx="4457700" cy="30921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90BDC7-7E3A-4326-82E0-91DAA443D350}"/>
              </a:ext>
            </a:extLst>
          </p:cNvPr>
          <p:cNvSpPr/>
          <p:nvPr/>
        </p:nvSpPr>
        <p:spPr>
          <a:xfrm>
            <a:off x="5045636" y="2239622"/>
            <a:ext cx="870438" cy="4835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입구</a:t>
            </a:r>
          </a:p>
        </p:txBody>
      </p:sp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B4BFAC7B-7022-4425-A651-F548375B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15" y="3429000"/>
            <a:ext cx="914400" cy="914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D9C93EA-6F9F-4F78-9C29-E6DCDE79E0A1}"/>
              </a:ext>
            </a:extLst>
          </p:cNvPr>
          <p:cNvSpPr/>
          <p:nvPr/>
        </p:nvSpPr>
        <p:spPr>
          <a:xfrm>
            <a:off x="4022959" y="1346225"/>
            <a:ext cx="2775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Rookiss </a:t>
            </a:r>
            <a:r>
              <a:rPr lang="ko-KR" altLang="en-US" dirty="0"/>
              <a:t>중화요리 서초점 </a:t>
            </a:r>
            <a:endParaRPr lang="en-US" altLang="ko-KR" dirty="0"/>
          </a:p>
          <a:p>
            <a:pPr algn="ctr"/>
            <a:r>
              <a:rPr lang="ko-KR" altLang="en-US" dirty="0"/>
              <a:t>정문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12D98FF-7EBA-45E8-8275-45225DE2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손님</a:t>
            </a:r>
            <a:r>
              <a:rPr lang="en-US" altLang="ko-KR" dirty="0"/>
              <a:t>) </a:t>
            </a:r>
            <a:r>
              <a:rPr lang="ko-KR" altLang="en-US" dirty="0"/>
              <a:t>손님 관점</a:t>
            </a:r>
          </a:p>
        </p:txBody>
      </p:sp>
      <p:pic>
        <p:nvPicPr>
          <p:cNvPr id="14" name="그래픽 13" descr="스마트폰">
            <a:extLst>
              <a:ext uri="{FF2B5EF4-FFF2-40B4-BE49-F238E27FC236}">
                <a16:creationId xmlns:a16="http://schemas.microsoft.com/office/drawing/2014/main" id="{C4427064-4114-498B-A0F4-0EACE88ED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3634" y="1814373"/>
            <a:ext cx="824880" cy="824880"/>
          </a:xfrm>
          <a:prstGeom prst="rect">
            <a:avLst/>
          </a:prstGeom>
        </p:spPr>
      </p:pic>
      <p:sp>
        <p:nvSpPr>
          <p:cNvPr id="16" name="웃는 얼굴 15">
            <a:extLst>
              <a:ext uri="{FF2B5EF4-FFF2-40B4-BE49-F238E27FC236}">
                <a16:creationId xmlns:a16="http://schemas.microsoft.com/office/drawing/2014/main" id="{7E103218-144A-453F-8E8C-1C61B938BD19}"/>
              </a:ext>
            </a:extLst>
          </p:cNvPr>
          <p:cNvSpPr/>
          <p:nvPr/>
        </p:nvSpPr>
        <p:spPr>
          <a:xfrm>
            <a:off x="5225878" y="1968269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4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239622"/>
            <a:ext cx="4457700" cy="30921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90BDC7-7E3A-4326-82E0-91DAA443D350}"/>
              </a:ext>
            </a:extLst>
          </p:cNvPr>
          <p:cNvSpPr/>
          <p:nvPr/>
        </p:nvSpPr>
        <p:spPr>
          <a:xfrm>
            <a:off x="5045636" y="2239622"/>
            <a:ext cx="870438" cy="4835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입구</a:t>
            </a:r>
          </a:p>
        </p:txBody>
      </p:sp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B4BFAC7B-7022-4425-A651-F548375B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15" y="3429000"/>
            <a:ext cx="914400" cy="914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D9C93EA-6F9F-4F78-9C29-E6DCDE79E0A1}"/>
              </a:ext>
            </a:extLst>
          </p:cNvPr>
          <p:cNvSpPr/>
          <p:nvPr/>
        </p:nvSpPr>
        <p:spPr>
          <a:xfrm>
            <a:off x="4022959" y="1346225"/>
            <a:ext cx="2775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Rookiss </a:t>
            </a:r>
            <a:r>
              <a:rPr lang="ko-KR" altLang="en-US" dirty="0"/>
              <a:t>중화요리 서초점 </a:t>
            </a:r>
            <a:endParaRPr lang="en-US" altLang="ko-KR" dirty="0"/>
          </a:p>
          <a:p>
            <a:pPr algn="ctr"/>
            <a:r>
              <a:rPr lang="ko-KR" altLang="en-US" dirty="0"/>
              <a:t>정문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12D98FF-7EBA-45E8-8275-45225DE2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손님</a:t>
            </a:r>
            <a:r>
              <a:rPr lang="en-US" altLang="ko-KR" dirty="0"/>
              <a:t>) </a:t>
            </a:r>
            <a:r>
              <a:rPr lang="ko-KR" altLang="en-US" dirty="0"/>
              <a:t>입장 문의</a:t>
            </a:r>
          </a:p>
        </p:txBody>
      </p:sp>
      <p:pic>
        <p:nvPicPr>
          <p:cNvPr id="14" name="그래픽 13" descr="스마트폰">
            <a:extLst>
              <a:ext uri="{FF2B5EF4-FFF2-40B4-BE49-F238E27FC236}">
                <a16:creationId xmlns:a16="http://schemas.microsoft.com/office/drawing/2014/main" id="{C4427064-4114-498B-A0F4-0EACE88ED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3634" y="1814373"/>
            <a:ext cx="824880" cy="824880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07B8E311-5330-4112-9D47-A94F3D77F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469" y="3373250"/>
            <a:ext cx="824880" cy="8248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FEF1B6-C354-4C2D-9FBD-F33CD044589F}"/>
              </a:ext>
            </a:extLst>
          </p:cNvPr>
          <p:cNvSpPr/>
          <p:nvPr/>
        </p:nvSpPr>
        <p:spPr>
          <a:xfrm>
            <a:off x="26630" y="2840596"/>
            <a:ext cx="2775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Rookiss </a:t>
            </a:r>
            <a:r>
              <a:rPr lang="ko-KR" altLang="en-US" dirty="0"/>
              <a:t>중화요리 서초점 </a:t>
            </a:r>
            <a:endParaRPr lang="en-US" altLang="ko-KR" dirty="0"/>
          </a:p>
          <a:p>
            <a:pPr algn="ctr"/>
            <a:r>
              <a:rPr lang="ko-KR" altLang="en-US" dirty="0"/>
              <a:t>정문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F02F261-616B-49BA-B163-D63DD876A4D1}"/>
              </a:ext>
            </a:extLst>
          </p:cNvPr>
          <p:cNvCxnSpPr/>
          <p:nvPr/>
        </p:nvCxnSpPr>
        <p:spPr>
          <a:xfrm flipV="1">
            <a:off x="1248508" y="2424321"/>
            <a:ext cx="3797128" cy="125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웃는 얼굴 15">
            <a:extLst>
              <a:ext uri="{FF2B5EF4-FFF2-40B4-BE49-F238E27FC236}">
                <a16:creationId xmlns:a16="http://schemas.microsoft.com/office/drawing/2014/main" id="{7E103218-144A-453F-8E8C-1C61B938BD19}"/>
              </a:ext>
            </a:extLst>
          </p:cNvPr>
          <p:cNvSpPr/>
          <p:nvPr/>
        </p:nvSpPr>
        <p:spPr>
          <a:xfrm>
            <a:off x="5225878" y="1968269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4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239622"/>
            <a:ext cx="4457700" cy="30921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90BDC7-7E3A-4326-82E0-91DAA443D350}"/>
              </a:ext>
            </a:extLst>
          </p:cNvPr>
          <p:cNvSpPr/>
          <p:nvPr/>
        </p:nvSpPr>
        <p:spPr>
          <a:xfrm>
            <a:off x="5045636" y="2239622"/>
            <a:ext cx="870438" cy="4835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입구</a:t>
            </a:r>
          </a:p>
        </p:txBody>
      </p:sp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B4BFAC7B-7022-4425-A651-F548375B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15" y="3429000"/>
            <a:ext cx="914400" cy="914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D9C93EA-6F9F-4F78-9C29-E6DCDE79E0A1}"/>
              </a:ext>
            </a:extLst>
          </p:cNvPr>
          <p:cNvSpPr/>
          <p:nvPr/>
        </p:nvSpPr>
        <p:spPr>
          <a:xfrm>
            <a:off x="4022959" y="1346225"/>
            <a:ext cx="2775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Rookiss </a:t>
            </a:r>
            <a:r>
              <a:rPr lang="ko-KR" altLang="en-US" dirty="0"/>
              <a:t>중화요리 서초점 </a:t>
            </a:r>
            <a:endParaRPr lang="en-US" altLang="ko-KR" dirty="0"/>
          </a:p>
          <a:p>
            <a:pPr algn="ctr"/>
            <a:r>
              <a:rPr lang="ko-KR" altLang="en-US" dirty="0"/>
              <a:t>정문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12D98FF-7EBA-45E8-8275-45225DE2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손님</a:t>
            </a:r>
            <a:r>
              <a:rPr lang="en-US" altLang="ko-KR" dirty="0"/>
              <a:t>) </a:t>
            </a:r>
            <a:r>
              <a:rPr lang="ko-KR" altLang="en-US" dirty="0"/>
              <a:t>대리인 입장</a:t>
            </a:r>
          </a:p>
        </p:txBody>
      </p:sp>
      <p:pic>
        <p:nvPicPr>
          <p:cNvPr id="14" name="그래픽 13" descr="스마트폰">
            <a:extLst>
              <a:ext uri="{FF2B5EF4-FFF2-40B4-BE49-F238E27FC236}">
                <a16:creationId xmlns:a16="http://schemas.microsoft.com/office/drawing/2014/main" id="{C4427064-4114-498B-A0F4-0EACE88ED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3634" y="1814373"/>
            <a:ext cx="824880" cy="824880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07B8E311-5330-4112-9D47-A94F3D77F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469" y="3373250"/>
            <a:ext cx="824880" cy="8248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FEF1B6-C354-4C2D-9FBD-F33CD044589F}"/>
              </a:ext>
            </a:extLst>
          </p:cNvPr>
          <p:cNvSpPr/>
          <p:nvPr/>
        </p:nvSpPr>
        <p:spPr>
          <a:xfrm>
            <a:off x="26630" y="2823011"/>
            <a:ext cx="2775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Rookiss </a:t>
            </a:r>
            <a:r>
              <a:rPr lang="ko-KR" altLang="en-US" dirty="0"/>
              <a:t>중화요리 서초점 </a:t>
            </a:r>
            <a:endParaRPr lang="en-US" altLang="ko-KR" dirty="0"/>
          </a:p>
          <a:p>
            <a:pPr algn="ctr"/>
            <a:r>
              <a:rPr lang="ko-KR" altLang="en-US" dirty="0"/>
              <a:t>정문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F02F261-616B-49BA-B163-D63DD876A4D1}"/>
              </a:ext>
            </a:extLst>
          </p:cNvPr>
          <p:cNvCxnSpPr/>
          <p:nvPr/>
        </p:nvCxnSpPr>
        <p:spPr>
          <a:xfrm flipV="1">
            <a:off x="1248508" y="2424321"/>
            <a:ext cx="3797128" cy="125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웃는 얼굴 15">
            <a:extLst>
              <a:ext uri="{FF2B5EF4-FFF2-40B4-BE49-F238E27FC236}">
                <a16:creationId xmlns:a16="http://schemas.microsoft.com/office/drawing/2014/main" id="{7E103218-144A-453F-8E8C-1C61B938BD19}"/>
              </a:ext>
            </a:extLst>
          </p:cNvPr>
          <p:cNvSpPr/>
          <p:nvPr/>
        </p:nvSpPr>
        <p:spPr>
          <a:xfrm>
            <a:off x="5225878" y="1968269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사람 (명)">
            <a:extLst>
              <a:ext uri="{FF2B5EF4-FFF2-40B4-BE49-F238E27FC236}">
                <a16:creationId xmlns:a16="http://schemas.microsoft.com/office/drawing/2014/main" id="{77BD453A-3841-490D-943F-C8C9F131D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35757" y="3871415"/>
            <a:ext cx="690196" cy="690196"/>
          </a:xfrm>
          <a:prstGeom prst="rect">
            <a:avLst/>
          </a:prstGeom>
        </p:spPr>
      </p:pic>
      <p:pic>
        <p:nvPicPr>
          <p:cNvPr id="18" name="그래픽 17" descr="스마트폰">
            <a:extLst>
              <a:ext uri="{FF2B5EF4-FFF2-40B4-BE49-F238E27FC236}">
                <a16:creationId xmlns:a16="http://schemas.microsoft.com/office/drawing/2014/main" id="{4EAF4A3B-EE99-47E3-A954-C985462B4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2715" y="3851413"/>
            <a:ext cx="824880" cy="82488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C5AB85-3732-49F2-A3CF-9410E2EA3296}"/>
              </a:ext>
            </a:extLst>
          </p:cNvPr>
          <p:cNvCxnSpPr>
            <a:cxnSpLocks/>
          </p:cNvCxnSpPr>
          <p:nvPr/>
        </p:nvCxnSpPr>
        <p:spPr>
          <a:xfrm>
            <a:off x="5480855" y="2481410"/>
            <a:ext cx="0" cy="148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8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239622"/>
            <a:ext cx="4457700" cy="30921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90BDC7-7E3A-4326-82E0-91DAA443D350}"/>
              </a:ext>
            </a:extLst>
          </p:cNvPr>
          <p:cNvSpPr/>
          <p:nvPr/>
        </p:nvSpPr>
        <p:spPr>
          <a:xfrm>
            <a:off x="5045636" y="2239622"/>
            <a:ext cx="870438" cy="4835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입구</a:t>
            </a:r>
          </a:p>
        </p:txBody>
      </p:sp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B4BFAC7B-7022-4425-A651-F548375B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15" y="3429000"/>
            <a:ext cx="914400" cy="914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D9C93EA-6F9F-4F78-9C29-E6DCDE79E0A1}"/>
              </a:ext>
            </a:extLst>
          </p:cNvPr>
          <p:cNvSpPr/>
          <p:nvPr/>
        </p:nvSpPr>
        <p:spPr>
          <a:xfrm>
            <a:off x="4022959" y="1346225"/>
            <a:ext cx="2775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Rookiss </a:t>
            </a:r>
            <a:r>
              <a:rPr lang="ko-KR" altLang="en-US" dirty="0"/>
              <a:t>중화요리 서초점 </a:t>
            </a:r>
            <a:endParaRPr lang="en-US" altLang="ko-KR" dirty="0"/>
          </a:p>
          <a:p>
            <a:pPr algn="ctr"/>
            <a:r>
              <a:rPr lang="ko-KR" altLang="en-US" dirty="0"/>
              <a:t>정문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12D98FF-7EBA-45E8-8275-45225DE2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손님</a:t>
            </a:r>
            <a:r>
              <a:rPr lang="en-US" altLang="ko-KR" dirty="0"/>
              <a:t>) </a:t>
            </a:r>
            <a:r>
              <a:rPr lang="ko-KR" altLang="en-US" dirty="0"/>
              <a:t>대리인 입장</a:t>
            </a:r>
          </a:p>
        </p:txBody>
      </p:sp>
      <p:pic>
        <p:nvPicPr>
          <p:cNvPr id="14" name="그래픽 13" descr="스마트폰">
            <a:extLst>
              <a:ext uri="{FF2B5EF4-FFF2-40B4-BE49-F238E27FC236}">
                <a16:creationId xmlns:a16="http://schemas.microsoft.com/office/drawing/2014/main" id="{C4427064-4114-498B-A0F4-0EACE88ED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3634" y="1814373"/>
            <a:ext cx="824880" cy="824880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07B8E311-5330-4112-9D47-A94F3D77F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469" y="3373250"/>
            <a:ext cx="824880" cy="8248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FEF1B6-C354-4C2D-9FBD-F33CD044589F}"/>
              </a:ext>
            </a:extLst>
          </p:cNvPr>
          <p:cNvSpPr/>
          <p:nvPr/>
        </p:nvSpPr>
        <p:spPr>
          <a:xfrm>
            <a:off x="26630" y="2823011"/>
            <a:ext cx="2775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Rookiss </a:t>
            </a:r>
            <a:r>
              <a:rPr lang="ko-KR" altLang="en-US" dirty="0"/>
              <a:t>중화요리 서초점 </a:t>
            </a:r>
            <a:endParaRPr lang="en-US" altLang="ko-KR" dirty="0"/>
          </a:p>
          <a:p>
            <a:pPr algn="ctr"/>
            <a:r>
              <a:rPr lang="ko-KR" altLang="en-US" dirty="0"/>
              <a:t>정문</a:t>
            </a:r>
          </a:p>
        </p:txBody>
      </p:sp>
      <p:sp>
        <p:nvSpPr>
          <p:cNvPr id="16" name="웃는 얼굴 15">
            <a:extLst>
              <a:ext uri="{FF2B5EF4-FFF2-40B4-BE49-F238E27FC236}">
                <a16:creationId xmlns:a16="http://schemas.microsoft.com/office/drawing/2014/main" id="{7E103218-144A-453F-8E8C-1C61B938BD19}"/>
              </a:ext>
            </a:extLst>
          </p:cNvPr>
          <p:cNvSpPr/>
          <p:nvPr/>
        </p:nvSpPr>
        <p:spPr>
          <a:xfrm>
            <a:off x="5225878" y="1968269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사람 (명)">
            <a:extLst>
              <a:ext uri="{FF2B5EF4-FFF2-40B4-BE49-F238E27FC236}">
                <a16:creationId xmlns:a16="http://schemas.microsoft.com/office/drawing/2014/main" id="{77BD453A-3841-490D-943F-C8C9F131D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35757" y="3871415"/>
            <a:ext cx="690196" cy="690196"/>
          </a:xfrm>
          <a:prstGeom prst="rect">
            <a:avLst/>
          </a:prstGeom>
        </p:spPr>
      </p:pic>
      <p:pic>
        <p:nvPicPr>
          <p:cNvPr id="18" name="그래픽 17" descr="스마트폰">
            <a:extLst>
              <a:ext uri="{FF2B5EF4-FFF2-40B4-BE49-F238E27FC236}">
                <a16:creationId xmlns:a16="http://schemas.microsoft.com/office/drawing/2014/main" id="{4EAF4A3B-EE99-47E3-A954-C985462B4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2715" y="3851413"/>
            <a:ext cx="824880" cy="82488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C39A469-B73B-4DD7-97A3-6C492E6B7534}"/>
              </a:ext>
            </a:extLst>
          </p:cNvPr>
          <p:cNvCxnSpPr/>
          <p:nvPr/>
        </p:nvCxnSpPr>
        <p:spPr>
          <a:xfrm>
            <a:off x="1248508" y="3744528"/>
            <a:ext cx="3887249" cy="471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068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29979979-A50E-4F79-8459-ED4269EB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ko-KR" altLang="en-US" dirty="0"/>
              <a:t>요약</a:t>
            </a:r>
          </a:p>
        </p:txBody>
      </p:sp>
      <p:pic>
        <p:nvPicPr>
          <p:cNvPr id="12" name="그래픽 11" descr="사람">
            <a:extLst>
              <a:ext uri="{FF2B5EF4-FFF2-40B4-BE49-F238E27FC236}">
                <a16:creationId xmlns:a16="http://schemas.microsoft.com/office/drawing/2014/main" id="{680275DF-484C-4606-A92E-19AB0EA63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360" y="2448612"/>
            <a:ext cx="914400" cy="914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6E9D18-C695-48B0-9F36-A7F7D18FE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60" y="4547559"/>
            <a:ext cx="2228850" cy="154606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018B82-6B48-4213-A808-857491CBAF44}"/>
              </a:ext>
            </a:extLst>
          </p:cNvPr>
          <p:cNvSpPr/>
          <p:nvPr/>
        </p:nvSpPr>
        <p:spPr>
          <a:xfrm>
            <a:off x="1383294" y="1941109"/>
            <a:ext cx="344196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핸드폰 준비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식당 번호로 입장 문의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/>
              <a:t>대리인을 통해 식당과 대화 가능</a:t>
            </a:r>
            <a:endParaRPr lang="en-US" altLang="ko-KR" dirty="0"/>
          </a:p>
          <a:p>
            <a:pPr marL="342900" indent="-342900" algn="ctr">
              <a:buAutoNum type="arabicParenR"/>
            </a:pP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58D3C5-F09C-4ECD-84E7-F8B0D2A68230}"/>
              </a:ext>
            </a:extLst>
          </p:cNvPr>
          <p:cNvSpPr/>
          <p:nvPr/>
        </p:nvSpPr>
        <p:spPr>
          <a:xfrm>
            <a:off x="3004009" y="4458639"/>
            <a:ext cx="396775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문지기 고용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문지기 교육 </a:t>
            </a:r>
            <a:r>
              <a:rPr lang="en-US" altLang="ko-KR" dirty="0"/>
              <a:t>(</a:t>
            </a:r>
            <a:r>
              <a:rPr lang="ko-KR" altLang="en-US" dirty="0"/>
              <a:t>식당 번호 알려줌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영업 시작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안내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/>
              <a:t>손님 대리인을 통해 손님과 대화 가능</a:t>
            </a:r>
            <a:endParaRPr lang="en-US" altLang="ko-KR" dirty="0"/>
          </a:p>
          <a:p>
            <a:pPr marL="342900" indent="-342900" algn="ctr">
              <a:buAutoNum type="arabicParenR"/>
            </a:pPr>
            <a:endParaRPr lang="en-US" altLang="ko-KR" dirty="0"/>
          </a:p>
          <a:p>
            <a:pPr marL="342900" indent="-342900" algn="ctr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946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29979979-A50E-4F79-8459-ED4269EB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ko-KR" altLang="en-US" dirty="0"/>
              <a:t>비교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018B82-6B48-4213-A808-857491CBAF44}"/>
              </a:ext>
            </a:extLst>
          </p:cNvPr>
          <p:cNvSpPr/>
          <p:nvPr/>
        </p:nvSpPr>
        <p:spPr>
          <a:xfrm>
            <a:off x="6060802" y="1809375"/>
            <a:ext cx="48157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소켓 준비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서버 주소로 </a:t>
            </a:r>
            <a:r>
              <a:rPr lang="en-US" altLang="ko-KR" dirty="0"/>
              <a:t>Connect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/>
              <a:t>소켓을 통해 </a:t>
            </a:r>
            <a:r>
              <a:rPr lang="en-US" altLang="ko-KR" dirty="0"/>
              <a:t>Session</a:t>
            </a:r>
            <a:r>
              <a:rPr lang="ko-KR" altLang="en-US" dirty="0"/>
              <a:t> 소켓과 패킷 송수신 가능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58D3C5-F09C-4ECD-84E7-F8B0D2A68230}"/>
              </a:ext>
            </a:extLst>
          </p:cNvPr>
          <p:cNvSpPr/>
          <p:nvPr/>
        </p:nvSpPr>
        <p:spPr>
          <a:xfrm>
            <a:off x="6740741" y="4230151"/>
            <a:ext cx="428033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Listener</a:t>
            </a:r>
            <a:r>
              <a:rPr lang="ko-KR" altLang="en-US" dirty="0"/>
              <a:t> 소켓 준비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Bind (</a:t>
            </a:r>
            <a:r>
              <a:rPr lang="ko-KR" altLang="en-US" dirty="0"/>
              <a:t>서버 주소</a:t>
            </a:r>
            <a:r>
              <a:rPr lang="en-US" altLang="ko-KR" dirty="0"/>
              <a:t>/Port</a:t>
            </a:r>
            <a:r>
              <a:rPr lang="ko-KR" altLang="en-US" dirty="0"/>
              <a:t>를 소켓에 연동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R"/>
            </a:pPr>
            <a:r>
              <a:rPr lang="en-US" altLang="ko-KR" dirty="0"/>
              <a:t>Listen</a:t>
            </a:r>
          </a:p>
          <a:p>
            <a:pPr marL="342900" indent="-342900">
              <a:buAutoNum type="arabicParenR"/>
            </a:pPr>
            <a:r>
              <a:rPr lang="en-US" altLang="ko-KR" dirty="0"/>
              <a:t>Accept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/>
              <a:t>클라 세션을 통해 손님과 통화 가능</a:t>
            </a:r>
            <a:endParaRPr lang="en-US" altLang="ko-KR" dirty="0"/>
          </a:p>
          <a:p>
            <a:pPr marL="342900" indent="-342900" algn="ctr">
              <a:buAutoNum type="arabicParenR"/>
            </a:pPr>
            <a:endParaRPr lang="en-US" altLang="ko-KR" dirty="0"/>
          </a:p>
          <a:p>
            <a:pPr marL="342900" indent="-342900" algn="ctr">
              <a:buAutoNum type="arabicParenR"/>
            </a:pPr>
            <a:endParaRPr lang="ko-KR" altLang="en-US" dirty="0"/>
          </a:p>
        </p:txBody>
      </p:sp>
      <p:pic>
        <p:nvPicPr>
          <p:cNvPr id="18" name="그래픽 17" descr="스마트폰">
            <a:extLst>
              <a:ext uri="{FF2B5EF4-FFF2-40B4-BE49-F238E27FC236}">
                <a16:creationId xmlns:a16="http://schemas.microsoft.com/office/drawing/2014/main" id="{DC74D495-9CB4-4A20-B183-3666390BA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4087" y="1674319"/>
            <a:ext cx="502695" cy="502695"/>
          </a:xfrm>
          <a:prstGeom prst="rect">
            <a:avLst/>
          </a:prstGeom>
        </p:spPr>
      </p:pic>
      <p:pic>
        <p:nvPicPr>
          <p:cNvPr id="20" name="그래픽 19" descr="사람">
            <a:extLst>
              <a:ext uri="{FF2B5EF4-FFF2-40B4-BE49-F238E27FC236}">
                <a16:creationId xmlns:a16="http://schemas.microsoft.com/office/drawing/2014/main" id="{9569126B-9CC8-4CB7-A0EB-15D8B8642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360" y="2448612"/>
            <a:ext cx="914400" cy="9144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B458F5C-BC0D-4377-9AFD-63FACBD61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531" y="4651688"/>
            <a:ext cx="1853780" cy="128589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46ED9-E445-4C5C-9E52-A715F31E0AB5}"/>
              </a:ext>
            </a:extLst>
          </p:cNvPr>
          <p:cNvSpPr/>
          <p:nvPr/>
        </p:nvSpPr>
        <p:spPr>
          <a:xfrm>
            <a:off x="1383294" y="1941109"/>
            <a:ext cx="44294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핸드폰 준비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식당 번호로 입장 문의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/>
              <a:t>휴대폰을 통해 대리인 휴대폰과 통화 가능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7E43EC-2C3A-4A0C-BF5C-AFF66D41B467}"/>
              </a:ext>
            </a:extLst>
          </p:cNvPr>
          <p:cNvSpPr/>
          <p:nvPr/>
        </p:nvSpPr>
        <p:spPr>
          <a:xfrm>
            <a:off x="2526607" y="4224261"/>
            <a:ext cx="396775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문지기 고용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문지기 교육 </a:t>
            </a:r>
            <a:r>
              <a:rPr lang="en-US" altLang="ko-KR" dirty="0"/>
              <a:t>(</a:t>
            </a:r>
            <a:r>
              <a:rPr lang="ko-KR" altLang="en-US" dirty="0"/>
              <a:t>식당 번호 알려줌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영업 시작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안내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/>
              <a:t>손님 대리인을 통해 손님과 대화 가능</a:t>
            </a:r>
            <a:endParaRPr lang="en-US" altLang="ko-KR" dirty="0"/>
          </a:p>
          <a:p>
            <a:pPr marL="342900" indent="-342900" algn="ctr">
              <a:buAutoNum type="arabicParenR"/>
            </a:pPr>
            <a:endParaRPr lang="en-US" altLang="ko-KR" dirty="0"/>
          </a:p>
          <a:p>
            <a:pPr marL="342900" indent="-342900" algn="ctr">
              <a:buAutoNum type="arabicParenR"/>
            </a:pPr>
            <a:endParaRPr lang="ko-KR" altLang="en-US" dirty="0"/>
          </a:p>
        </p:txBody>
      </p:sp>
      <p:pic>
        <p:nvPicPr>
          <p:cNvPr id="24" name="그래픽 23" descr="사람 (명)">
            <a:extLst>
              <a:ext uri="{FF2B5EF4-FFF2-40B4-BE49-F238E27FC236}">
                <a16:creationId xmlns:a16="http://schemas.microsoft.com/office/drawing/2014/main" id="{ECC7B791-B1B5-4120-8C05-CB59865F6A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8404" y="3054776"/>
            <a:ext cx="478434" cy="478434"/>
          </a:xfrm>
          <a:prstGeom prst="rect">
            <a:avLst/>
          </a:prstGeom>
        </p:spPr>
      </p:pic>
      <p:pic>
        <p:nvPicPr>
          <p:cNvPr id="25" name="그래픽 24" descr="사람 (명)">
            <a:extLst>
              <a:ext uri="{FF2B5EF4-FFF2-40B4-BE49-F238E27FC236}">
                <a16:creationId xmlns:a16="http://schemas.microsoft.com/office/drawing/2014/main" id="{4023662A-5EE1-400F-8D97-A93651D7C3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15434" y="2899331"/>
            <a:ext cx="478434" cy="478434"/>
          </a:xfrm>
          <a:prstGeom prst="rect">
            <a:avLst/>
          </a:prstGeom>
        </p:spPr>
      </p:pic>
      <p:pic>
        <p:nvPicPr>
          <p:cNvPr id="26" name="그래픽 25" descr="스마트폰">
            <a:extLst>
              <a:ext uri="{FF2B5EF4-FFF2-40B4-BE49-F238E27FC236}">
                <a16:creationId xmlns:a16="http://schemas.microsoft.com/office/drawing/2014/main" id="{93073BD5-77B7-484C-90E4-6A634034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3971" y="1779510"/>
            <a:ext cx="502695" cy="502695"/>
          </a:xfrm>
          <a:prstGeom prst="rect">
            <a:avLst/>
          </a:prstGeom>
        </p:spPr>
      </p:pic>
      <p:pic>
        <p:nvPicPr>
          <p:cNvPr id="27" name="그래픽 26" descr="스마트폰">
            <a:extLst>
              <a:ext uri="{FF2B5EF4-FFF2-40B4-BE49-F238E27FC236}">
                <a16:creationId xmlns:a16="http://schemas.microsoft.com/office/drawing/2014/main" id="{15EBD029-5D94-4332-94D4-FB6054847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7325" y="2908834"/>
            <a:ext cx="502695" cy="502695"/>
          </a:xfrm>
          <a:prstGeom prst="rect">
            <a:avLst/>
          </a:prstGeom>
        </p:spPr>
      </p:pic>
      <p:pic>
        <p:nvPicPr>
          <p:cNvPr id="28" name="그래픽 27" descr="스마트폰">
            <a:extLst>
              <a:ext uri="{FF2B5EF4-FFF2-40B4-BE49-F238E27FC236}">
                <a16:creationId xmlns:a16="http://schemas.microsoft.com/office/drawing/2014/main" id="{BA0073D1-14B5-4207-8FF2-26A0EF0B2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1057" y="3085977"/>
            <a:ext cx="502695" cy="502695"/>
          </a:xfrm>
          <a:prstGeom prst="rect">
            <a:avLst/>
          </a:prstGeom>
        </p:spPr>
      </p:pic>
      <p:pic>
        <p:nvPicPr>
          <p:cNvPr id="29" name="그래픽 28" descr="사람 (명)">
            <a:extLst>
              <a:ext uri="{FF2B5EF4-FFF2-40B4-BE49-F238E27FC236}">
                <a16:creationId xmlns:a16="http://schemas.microsoft.com/office/drawing/2014/main" id="{3DBA2125-BC15-4C8B-9084-FE773ED1AA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23439" y="5854410"/>
            <a:ext cx="478434" cy="478434"/>
          </a:xfrm>
          <a:prstGeom prst="rect">
            <a:avLst/>
          </a:prstGeom>
        </p:spPr>
      </p:pic>
      <p:pic>
        <p:nvPicPr>
          <p:cNvPr id="30" name="그래픽 29" descr="사람">
            <a:extLst>
              <a:ext uri="{FF2B5EF4-FFF2-40B4-BE49-F238E27FC236}">
                <a16:creationId xmlns:a16="http://schemas.microsoft.com/office/drawing/2014/main" id="{03D14B20-FF7E-4C48-BD13-DEA01910D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4863" y="5856792"/>
            <a:ext cx="560639" cy="560639"/>
          </a:xfrm>
          <a:prstGeom prst="rect">
            <a:avLst/>
          </a:prstGeom>
        </p:spPr>
      </p:pic>
      <p:pic>
        <p:nvPicPr>
          <p:cNvPr id="31" name="그래픽 30" descr="스마트폰">
            <a:extLst>
              <a:ext uri="{FF2B5EF4-FFF2-40B4-BE49-F238E27FC236}">
                <a16:creationId xmlns:a16="http://schemas.microsoft.com/office/drawing/2014/main" id="{BDDB356F-7B02-4D29-A325-BD5127E24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6838" y="5831562"/>
            <a:ext cx="502695" cy="502695"/>
          </a:xfrm>
          <a:prstGeom prst="rect">
            <a:avLst/>
          </a:prstGeom>
        </p:spPr>
      </p:pic>
      <p:pic>
        <p:nvPicPr>
          <p:cNvPr id="32" name="그래픽 31" descr="사람 (명)">
            <a:extLst>
              <a:ext uri="{FF2B5EF4-FFF2-40B4-BE49-F238E27FC236}">
                <a16:creationId xmlns:a16="http://schemas.microsoft.com/office/drawing/2014/main" id="{31DEE20B-0D34-49DD-A05B-6137C8C3DE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0359" y="5937584"/>
            <a:ext cx="478434" cy="478434"/>
          </a:xfrm>
          <a:prstGeom prst="rect">
            <a:avLst/>
          </a:prstGeom>
        </p:spPr>
      </p:pic>
      <p:pic>
        <p:nvPicPr>
          <p:cNvPr id="33" name="그래픽 32" descr="스마트폰">
            <a:extLst>
              <a:ext uri="{FF2B5EF4-FFF2-40B4-BE49-F238E27FC236}">
                <a16:creationId xmlns:a16="http://schemas.microsoft.com/office/drawing/2014/main" id="{43AE7C14-2050-417A-97E9-782D845C4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3758" y="5914736"/>
            <a:ext cx="502695" cy="502695"/>
          </a:xfrm>
          <a:prstGeom prst="rect">
            <a:avLst/>
          </a:prstGeom>
        </p:spPr>
      </p:pic>
      <p:pic>
        <p:nvPicPr>
          <p:cNvPr id="34" name="그래픽 33" descr="사람">
            <a:extLst>
              <a:ext uri="{FF2B5EF4-FFF2-40B4-BE49-F238E27FC236}">
                <a16:creationId xmlns:a16="http://schemas.microsoft.com/office/drawing/2014/main" id="{DC103ADA-740C-4020-9A21-119DD751B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7091" y="5866887"/>
            <a:ext cx="560639" cy="5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239622"/>
            <a:ext cx="4457700" cy="3092136"/>
          </a:xfrm>
          <a:prstGeom prst="rect">
            <a:avLst/>
          </a:prstGeom>
        </p:spPr>
      </p:pic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B4BFAC7B-7022-4425-A651-F548375B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15" y="3429000"/>
            <a:ext cx="914400" cy="91440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47D6BEC-E356-4E3D-B6A3-049B933C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</p:spTree>
    <p:extLst>
      <p:ext uri="{BB962C8B-B14F-4D97-AF65-F5344CB8AC3E}">
        <p14:creationId xmlns:p14="http://schemas.microsoft.com/office/powerpoint/2010/main" val="57214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239622"/>
            <a:ext cx="4457700" cy="30921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90BDC7-7E3A-4326-82E0-91DAA443D350}"/>
              </a:ext>
            </a:extLst>
          </p:cNvPr>
          <p:cNvSpPr/>
          <p:nvPr/>
        </p:nvSpPr>
        <p:spPr>
          <a:xfrm>
            <a:off x="5045636" y="2239622"/>
            <a:ext cx="870438" cy="4835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입구</a:t>
            </a:r>
          </a:p>
        </p:txBody>
      </p:sp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B4BFAC7B-7022-4425-A651-F548375B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15" y="3429000"/>
            <a:ext cx="914400" cy="914400"/>
          </a:xfrm>
          <a:prstGeom prst="rect">
            <a:avLst/>
          </a:prstGeom>
        </p:spPr>
      </p:pic>
      <p:sp>
        <p:nvSpPr>
          <p:cNvPr id="2" name="웃는 얼굴 1">
            <a:extLst>
              <a:ext uri="{FF2B5EF4-FFF2-40B4-BE49-F238E27FC236}">
                <a16:creationId xmlns:a16="http://schemas.microsoft.com/office/drawing/2014/main" id="{00628D37-461D-445A-B4B0-1992B1337360}"/>
              </a:ext>
            </a:extLst>
          </p:cNvPr>
          <p:cNvSpPr/>
          <p:nvPr/>
        </p:nvSpPr>
        <p:spPr>
          <a:xfrm>
            <a:off x="5225878" y="1968269"/>
            <a:ext cx="509954" cy="45605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3DBA155-445A-4AD9-AFAB-45C40F33E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식당</a:t>
            </a:r>
            <a:r>
              <a:rPr lang="en-US" altLang="ko-KR" dirty="0"/>
              <a:t>)</a:t>
            </a:r>
            <a:r>
              <a:rPr lang="ko-KR" altLang="en-US" dirty="0"/>
              <a:t>문지기 고용</a:t>
            </a:r>
          </a:p>
        </p:txBody>
      </p:sp>
    </p:spTree>
    <p:extLst>
      <p:ext uri="{BB962C8B-B14F-4D97-AF65-F5344CB8AC3E}">
        <p14:creationId xmlns:p14="http://schemas.microsoft.com/office/powerpoint/2010/main" val="48845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239622"/>
            <a:ext cx="4457700" cy="30921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90BDC7-7E3A-4326-82E0-91DAA443D350}"/>
              </a:ext>
            </a:extLst>
          </p:cNvPr>
          <p:cNvSpPr/>
          <p:nvPr/>
        </p:nvSpPr>
        <p:spPr>
          <a:xfrm>
            <a:off x="5045636" y="2239622"/>
            <a:ext cx="870438" cy="4835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입구</a:t>
            </a:r>
          </a:p>
        </p:txBody>
      </p:sp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B4BFAC7B-7022-4425-A651-F548375B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15" y="3429000"/>
            <a:ext cx="914400" cy="914400"/>
          </a:xfrm>
          <a:prstGeom prst="rect">
            <a:avLst/>
          </a:prstGeom>
        </p:spPr>
      </p:pic>
      <p:sp>
        <p:nvSpPr>
          <p:cNvPr id="2" name="웃는 얼굴 1">
            <a:extLst>
              <a:ext uri="{FF2B5EF4-FFF2-40B4-BE49-F238E27FC236}">
                <a16:creationId xmlns:a16="http://schemas.microsoft.com/office/drawing/2014/main" id="{00628D37-461D-445A-B4B0-1992B1337360}"/>
              </a:ext>
            </a:extLst>
          </p:cNvPr>
          <p:cNvSpPr/>
          <p:nvPr/>
        </p:nvSpPr>
        <p:spPr>
          <a:xfrm>
            <a:off x="5225878" y="1968269"/>
            <a:ext cx="509954" cy="45605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9C93EA-6F9F-4F78-9C29-E6DCDE79E0A1}"/>
              </a:ext>
            </a:extLst>
          </p:cNvPr>
          <p:cNvSpPr/>
          <p:nvPr/>
        </p:nvSpPr>
        <p:spPr>
          <a:xfrm>
            <a:off x="4022959" y="1346225"/>
            <a:ext cx="2775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Rookiss </a:t>
            </a:r>
            <a:r>
              <a:rPr lang="ko-KR" altLang="en-US" dirty="0"/>
              <a:t>중화요리 서초점 </a:t>
            </a:r>
            <a:endParaRPr lang="en-US" altLang="ko-KR" dirty="0"/>
          </a:p>
          <a:p>
            <a:pPr algn="ctr"/>
            <a:r>
              <a:rPr lang="ko-KR" altLang="en-US" dirty="0"/>
              <a:t>정문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12D98FF-7EBA-45E8-8275-45225DE2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식당</a:t>
            </a:r>
            <a:r>
              <a:rPr lang="en-US" altLang="ko-KR" dirty="0"/>
              <a:t>) </a:t>
            </a:r>
            <a:r>
              <a:rPr lang="ko-KR" altLang="en-US" dirty="0"/>
              <a:t>문지기 교육</a:t>
            </a:r>
          </a:p>
        </p:txBody>
      </p:sp>
      <p:pic>
        <p:nvPicPr>
          <p:cNvPr id="14" name="그래픽 13" descr="스마트폰">
            <a:extLst>
              <a:ext uri="{FF2B5EF4-FFF2-40B4-BE49-F238E27FC236}">
                <a16:creationId xmlns:a16="http://schemas.microsoft.com/office/drawing/2014/main" id="{C4427064-4114-498B-A0F4-0EACE88ED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3634" y="1814373"/>
            <a:ext cx="824880" cy="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2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239622"/>
            <a:ext cx="4457700" cy="30921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90BDC7-7E3A-4326-82E0-91DAA443D350}"/>
              </a:ext>
            </a:extLst>
          </p:cNvPr>
          <p:cNvSpPr/>
          <p:nvPr/>
        </p:nvSpPr>
        <p:spPr>
          <a:xfrm>
            <a:off x="5045636" y="2239622"/>
            <a:ext cx="870438" cy="4835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입구</a:t>
            </a:r>
          </a:p>
        </p:txBody>
      </p:sp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B4BFAC7B-7022-4425-A651-F548375B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15" y="3429000"/>
            <a:ext cx="914400" cy="914400"/>
          </a:xfrm>
          <a:prstGeom prst="rect">
            <a:avLst/>
          </a:prstGeom>
        </p:spPr>
      </p:pic>
      <p:sp>
        <p:nvSpPr>
          <p:cNvPr id="2" name="웃는 얼굴 1">
            <a:extLst>
              <a:ext uri="{FF2B5EF4-FFF2-40B4-BE49-F238E27FC236}">
                <a16:creationId xmlns:a16="http://schemas.microsoft.com/office/drawing/2014/main" id="{00628D37-461D-445A-B4B0-1992B1337360}"/>
              </a:ext>
            </a:extLst>
          </p:cNvPr>
          <p:cNvSpPr/>
          <p:nvPr/>
        </p:nvSpPr>
        <p:spPr>
          <a:xfrm>
            <a:off x="5225878" y="1968269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9C93EA-6F9F-4F78-9C29-E6DCDE79E0A1}"/>
              </a:ext>
            </a:extLst>
          </p:cNvPr>
          <p:cNvSpPr/>
          <p:nvPr/>
        </p:nvSpPr>
        <p:spPr>
          <a:xfrm>
            <a:off x="4022959" y="1346225"/>
            <a:ext cx="2775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Rookiss </a:t>
            </a:r>
            <a:r>
              <a:rPr lang="ko-KR" altLang="en-US" dirty="0"/>
              <a:t>중화요리 서초점 </a:t>
            </a:r>
            <a:endParaRPr lang="en-US" altLang="ko-KR" dirty="0"/>
          </a:p>
          <a:p>
            <a:pPr algn="ctr"/>
            <a:r>
              <a:rPr lang="ko-KR" altLang="en-US" dirty="0"/>
              <a:t>정문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D3949B7-AF75-47D2-A905-FCB56B5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식당</a:t>
            </a:r>
            <a:r>
              <a:rPr lang="en-US" altLang="ko-KR" dirty="0"/>
              <a:t>) </a:t>
            </a:r>
            <a:r>
              <a:rPr lang="ko-KR" altLang="en-US" dirty="0"/>
              <a:t>영업 시작</a:t>
            </a:r>
          </a:p>
        </p:txBody>
      </p:sp>
      <p:pic>
        <p:nvPicPr>
          <p:cNvPr id="10" name="그래픽 9" descr="스마트폰">
            <a:extLst>
              <a:ext uri="{FF2B5EF4-FFF2-40B4-BE49-F238E27FC236}">
                <a16:creationId xmlns:a16="http://schemas.microsoft.com/office/drawing/2014/main" id="{EA9977B9-F630-40F4-8BCD-8B01EAB1C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3634" y="1814373"/>
            <a:ext cx="824880" cy="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1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239622"/>
            <a:ext cx="4457700" cy="30921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90BDC7-7E3A-4326-82E0-91DAA443D350}"/>
              </a:ext>
            </a:extLst>
          </p:cNvPr>
          <p:cNvSpPr/>
          <p:nvPr/>
        </p:nvSpPr>
        <p:spPr>
          <a:xfrm>
            <a:off x="5045636" y="2239622"/>
            <a:ext cx="870438" cy="4835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입구</a:t>
            </a:r>
          </a:p>
        </p:txBody>
      </p:sp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B4BFAC7B-7022-4425-A651-F548375B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15" y="3429000"/>
            <a:ext cx="914400" cy="914400"/>
          </a:xfrm>
          <a:prstGeom prst="rect">
            <a:avLst/>
          </a:prstGeom>
        </p:spPr>
      </p:pic>
      <p:sp>
        <p:nvSpPr>
          <p:cNvPr id="2" name="웃는 얼굴 1">
            <a:extLst>
              <a:ext uri="{FF2B5EF4-FFF2-40B4-BE49-F238E27FC236}">
                <a16:creationId xmlns:a16="http://schemas.microsoft.com/office/drawing/2014/main" id="{00628D37-461D-445A-B4B0-1992B1337360}"/>
              </a:ext>
            </a:extLst>
          </p:cNvPr>
          <p:cNvSpPr/>
          <p:nvPr/>
        </p:nvSpPr>
        <p:spPr>
          <a:xfrm>
            <a:off x="5225878" y="1968269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9C93EA-6F9F-4F78-9C29-E6DCDE79E0A1}"/>
              </a:ext>
            </a:extLst>
          </p:cNvPr>
          <p:cNvSpPr/>
          <p:nvPr/>
        </p:nvSpPr>
        <p:spPr>
          <a:xfrm>
            <a:off x="4022959" y="1346225"/>
            <a:ext cx="2775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Rookiss </a:t>
            </a:r>
            <a:r>
              <a:rPr lang="ko-KR" altLang="en-US" dirty="0"/>
              <a:t>중화요리 서초점 </a:t>
            </a:r>
            <a:endParaRPr lang="en-US" altLang="ko-KR" dirty="0"/>
          </a:p>
          <a:p>
            <a:pPr algn="ctr"/>
            <a:r>
              <a:rPr lang="ko-KR" altLang="en-US" dirty="0"/>
              <a:t>정문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D3949B7-AF75-47D2-A905-FCB56B5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식당</a:t>
            </a:r>
            <a:r>
              <a:rPr lang="en-US" altLang="ko-KR" dirty="0"/>
              <a:t>) </a:t>
            </a:r>
            <a:r>
              <a:rPr lang="ko-KR" altLang="en-US" dirty="0"/>
              <a:t>안내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511F6ED-8F9C-4B2A-BFFD-6DA3F2C5C95D}"/>
              </a:ext>
            </a:extLst>
          </p:cNvPr>
          <p:cNvCxnSpPr/>
          <p:nvPr/>
        </p:nvCxnSpPr>
        <p:spPr>
          <a:xfrm flipV="1">
            <a:off x="1248508" y="2424321"/>
            <a:ext cx="3797128" cy="125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그래픽 9" descr="스마트폰">
            <a:extLst>
              <a:ext uri="{FF2B5EF4-FFF2-40B4-BE49-F238E27FC236}">
                <a16:creationId xmlns:a16="http://schemas.microsoft.com/office/drawing/2014/main" id="{EE596AD3-3D58-421E-9421-E07343930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3634" y="1814373"/>
            <a:ext cx="824880" cy="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6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239622"/>
            <a:ext cx="4457700" cy="30921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90BDC7-7E3A-4326-82E0-91DAA443D350}"/>
              </a:ext>
            </a:extLst>
          </p:cNvPr>
          <p:cNvSpPr/>
          <p:nvPr/>
        </p:nvSpPr>
        <p:spPr>
          <a:xfrm>
            <a:off x="5045636" y="2239622"/>
            <a:ext cx="870438" cy="4835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입구</a:t>
            </a:r>
          </a:p>
        </p:txBody>
      </p:sp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B4BFAC7B-7022-4425-A651-F548375B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15" y="3429000"/>
            <a:ext cx="914400" cy="914400"/>
          </a:xfrm>
          <a:prstGeom prst="rect">
            <a:avLst/>
          </a:prstGeom>
        </p:spPr>
      </p:pic>
      <p:sp>
        <p:nvSpPr>
          <p:cNvPr id="2" name="웃는 얼굴 1">
            <a:extLst>
              <a:ext uri="{FF2B5EF4-FFF2-40B4-BE49-F238E27FC236}">
                <a16:creationId xmlns:a16="http://schemas.microsoft.com/office/drawing/2014/main" id="{00628D37-461D-445A-B4B0-1992B1337360}"/>
              </a:ext>
            </a:extLst>
          </p:cNvPr>
          <p:cNvSpPr/>
          <p:nvPr/>
        </p:nvSpPr>
        <p:spPr>
          <a:xfrm>
            <a:off x="5225878" y="1968269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9C93EA-6F9F-4F78-9C29-E6DCDE79E0A1}"/>
              </a:ext>
            </a:extLst>
          </p:cNvPr>
          <p:cNvSpPr/>
          <p:nvPr/>
        </p:nvSpPr>
        <p:spPr>
          <a:xfrm>
            <a:off x="4022959" y="1346225"/>
            <a:ext cx="2775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Rookiss </a:t>
            </a:r>
            <a:r>
              <a:rPr lang="ko-KR" altLang="en-US" dirty="0"/>
              <a:t>중화요리 서초점 </a:t>
            </a:r>
            <a:endParaRPr lang="en-US" altLang="ko-KR" dirty="0"/>
          </a:p>
          <a:p>
            <a:pPr algn="ctr"/>
            <a:r>
              <a:rPr lang="ko-KR" altLang="en-US" dirty="0"/>
              <a:t>정문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D3949B7-AF75-47D2-A905-FCB56B5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식당</a:t>
            </a:r>
            <a:r>
              <a:rPr lang="en-US" altLang="ko-KR" dirty="0"/>
              <a:t>) </a:t>
            </a:r>
            <a:r>
              <a:rPr lang="ko-KR" altLang="en-US" dirty="0"/>
              <a:t>안내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511F6ED-8F9C-4B2A-BFFD-6DA3F2C5C95D}"/>
              </a:ext>
            </a:extLst>
          </p:cNvPr>
          <p:cNvCxnSpPr/>
          <p:nvPr/>
        </p:nvCxnSpPr>
        <p:spPr>
          <a:xfrm flipV="1">
            <a:off x="1248508" y="2424321"/>
            <a:ext cx="3797128" cy="125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ED4E26-5ABB-4693-AC8D-47C9B6FADB0F}"/>
              </a:ext>
            </a:extLst>
          </p:cNvPr>
          <p:cNvCxnSpPr>
            <a:cxnSpLocks/>
          </p:cNvCxnSpPr>
          <p:nvPr/>
        </p:nvCxnSpPr>
        <p:spPr>
          <a:xfrm>
            <a:off x="5480855" y="2481410"/>
            <a:ext cx="0" cy="148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그래픽 13" descr="사람 (명)">
            <a:extLst>
              <a:ext uri="{FF2B5EF4-FFF2-40B4-BE49-F238E27FC236}">
                <a16:creationId xmlns:a16="http://schemas.microsoft.com/office/drawing/2014/main" id="{4C39D7E6-D251-4D81-AF85-3CC6EBFB4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5757" y="3871415"/>
            <a:ext cx="690196" cy="690196"/>
          </a:xfrm>
          <a:prstGeom prst="rect">
            <a:avLst/>
          </a:prstGeom>
        </p:spPr>
      </p:pic>
      <p:pic>
        <p:nvPicPr>
          <p:cNvPr id="17" name="그래픽 16" descr="스마트폰">
            <a:extLst>
              <a:ext uri="{FF2B5EF4-FFF2-40B4-BE49-F238E27FC236}">
                <a16:creationId xmlns:a16="http://schemas.microsoft.com/office/drawing/2014/main" id="{5B867798-7033-4ADF-9F2B-6D0D4D955F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3634" y="1814373"/>
            <a:ext cx="824880" cy="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6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239622"/>
            <a:ext cx="4457700" cy="30921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90BDC7-7E3A-4326-82E0-91DAA443D350}"/>
              </a:ext>
            </a:extLst>
          </p:cNvPr>
          <p:cNvSpPr/>
          <p:nvPr/>
        </p:nvSpPr>
        <p:spPr>
          <a:xfrm>
            <a:off x="5045636" y="2239622"/>
            <a:ext cx="870438" cy="4835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입구</a:t>
            </a:r>
          </a:p>
        </p:txBody>
      </p:sp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B4BFAC7B-7022-4425-A651-F548375B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15" y="3429000"/>
            <a:ext cx="914400" cy="914400"/>
          </a:xfrm>
          <a:prstGeom prst="rect">
            <a:avLst/>
          </a:prstGeom>
        </p:spPr>
      </p:pic>
      <p:sp>
        <p:nvSpPr>
          <p:cNvPr id="2" name="웃는 얼굴 1">
            <a:extLst>
              <a:ext uri="{FF2B5EF4-FFF2-40B4-BE49-F238E27FC236}">
                <a16:creationId xmlns:a16="http://schemas.microsoft.com/office/drawing/2014/main" id="{00628D37-461D-445A-B4B0-1992B1337360}"/>
              </a:ext>
            </a:extLst>
          </p:cNvPr>
          <p:cNvSpPr/>
          <p:nvPr/>
        </p:nvSpPr>
        <p:spPr>
          <a:xfrm>
            <a:off x="5225878" y="1968269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9C93EA-6F9F-4F78-9C29-E6DCDE79E0A1}"/>
              </a:ext>
            </a:extLst>
          </p:cNvPr>
          <p:cNvSpPr/>
          <p:nvPr/>
        </p:nvSpPr>
        <p:spPr>
          <a:xfrm>
            <a:off x="4022959" y="1346225"/>
            <a:ext cx="2775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Rookiss </a:t>
            </a:r>
            <a:r>
              <a:rPr lang="ko-KR" altLang="en-US" dirty="0"/>
              <a:t>중화요리 서초점 </a:t>
            </a:r>
            <a:endParaRPr lang="en-US" altLang="ko-KR" dirty="0"/>
          </a:p>
          <a:p>
            <a:pPr algn="ctr"/>
            <a:r>
              <a:rPr lang="ko-KR" altLang="en-US" dirty="0"/>
              <a:t>정문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D3949B7-AF75-47D2-A905-FCB56B5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ko-KR" altLang="en-US" dirty="0"/>
              <a:t>안내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511F6ED-8F9C-4B2A-BFFD-6DA3F2C5C95D}"/>
              </a:ext>
            </a:extLst>
          </p:cNvPr>
          <p:cNvCxnSpPr/>
          <p:nvPr/>
        </p:nvCxnSpPr>
        <p:spPr>
          <a:xfrm flipV="1">
            <a:off x="1248508" y="2424321"/>
            <a:ext cx="3797128" cy="125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ED4E26-5ABB-4693-AC8D-47C9B6FADB0F}"/>
              </a:ext>
            </a:extLst>
          </p:cNvPr>
          <p:cNvCxnSpPr>
            <a:cxnSpLocks/>
          </p:cNvCxnSpPr>
          <p:nvPr/>
        </p:nvCxnSpPr>
        <p:spPr>
          <a:xfrm>
            <a:off x="5480855" y="2481410"/>
            <a:ext cx="0" cy="148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그래픽 13" descr="사람 (명)">
            <a:extLst>
              <a:ext uri="{FF2B5EF4-FFF2-40B4-BE49-F238E27FC236}">
                <a16:creationId xmlns:a16="http://schemas.microsoft.com/office/drawing/2014/main" id="{4C39D7E6-D251-4D81-AF85-3CC6EBFB4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5757" y="3871415"/>
            <a:ext cx="690196" cy="690196"/>
          </a:xfrm>
          <a:prstGeom prst="rect">
            <a:avLst/>
          </a:prstGeom>
        </p:spPr>
      </p:pic>
      <p:pic>
        <p:nvPicPr>
          <p:cNvPr id="16" name="그래픽 15" descr="스마트폰">
            <a:extLst>
              <a:ext uri="{FF2B5EF4-FFF2-40B4-BE49-F238E27FC236}">
                <a16:creationId xmlns:a16="http://schemas.microsoft.com/office/drawing/2014/main" id="{1F516AF8-BBF0-400B-A8FA-0B55B3A0F4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12715" y="3851413"/>
            <a:ext cx="824880" cy="824880"/>
          </a:xfrm>
          <a:prstGeom prst="rect">
            <a:avLst/>
          </a:prstGeom>
        </p:spPr>
      </p:pic>
      <p:pic>
        <p:nvPicPr>
          <p:cNvPr id="17" name="그래픽 16" descr="스마트폰">
            <a:extLst>
              <a:ext uri="{FF2B5EF4-FFF2-40B4-BE49-F238E27FC236}">
                <a16:creationId xmlns:a16="http://schemas.microsoft.com/office/drawing/2014/main" id="{F8C37BCA-D6DF-4BC7-B602-7EB44C211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3634" y="1814373"/>
            <a:ext cx="824880" cy="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9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239622"/>
            <a:ext cx="4457700" cy="30921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90BDC7-7E3A-4326-82E0-91DAA443D350}"/>
              </a:ext>
            </a:extLst>
          </p:cNvPr>
          <p:cNvSpPr/>
          <p:nvPr/>
        </p:nvSpPr>
        <p:spPr>
          <a:xfrm>
            <a:off x="5045636" y="2239622"/>
            <a:ext cx="870438" cy="4835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입구</a:t>
            </a:r>
          </a:p>
        </p:txBody>
      </p:sp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B4BFAC7B-7022-4425-A651-F548375B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15" y="3429000"/>
            <a:ext cx="914400" cy="914400"/>
          </a:xfrm>
          <a:prstGeom prst="rect">
            <a:avLst/>
          </a:prstGeom>
        </p:spPr>
      </p:pic>
      <p:sp>
        <p:nvSpPr>
          <p:cNvPr id="2" name="웃는 얼굴 1">
            <a:extLst>
              <a:ext uri="{FF2B5EF4-FFF2-40B4-BE49-F238E27FC236}">
                <a16:creationId xmlns:a16="http://schemas.microsoft.com/office/drawing/2014/main" id="{00628D37-461D-445A-B4B0-1992B1337360}"/>
              </a:ext>
            </a:extLst>
          </p:cNvPr>
          <p:cNvSpPr/>
          <p:nvPr/>
        </p:nvSpPr>
        <p:spPr>
          <a:xfrm>
            <a:off x="5225878" y="1968269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9C93EA-6F9F-4F78-9C29-E6DCDE79E0A1}"/>
              </a:ext>
            </a:extLst>
          </p:cNvPr>
          <p:cNvSpPr/>
          <p:nvPr/>
        </p:nvSpPr>
        <p:spPr>
          <a:xfrm>
            <a:off x="4022959" y="1346225"/>
            <a:ext cx="2775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Rookiss </a:t>
            </a:r>
            <a:r>
              <a:rPr lang="ko-KR" altLang="en-US" dirty="0"/>
              <a:t>중화요리 서초점 </a:t>
            </a:r>
            <a:endParaRPr lang="en-US" altLang="ko-KR" dirty="0"/>
          </a:p>
          <a:p>
            <a:pPr algn="ctr"/>
            <a:r>
              <a:rPr lang="ko-KR" altLang="en-US" dirty="0"/>
              <a:t>정문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D3949B7-AF75-47D2-A905-FCB56B5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식당</a:t>
            </a:r>
            <a:r>
              <a:rPr lang="en-US" altLang="ko-KR" dirty="0"/>
              <a:t>) </a:t>
            </a:r>
            <a:r>
              <a:rPr lang="ko-KR" altLang="en-US" dirty="0"/>
              <a:t>고객 유치 성공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4" name="그래픽 13" descr="사람 (명)">
            <a:extLst>
              <a:ext uri="{FF2B5EF4-FFF2-40B4-BE49-F238E27FC236}">
                <a16:creationId xmlns:a16="http://schemas.microsoft.com/office/drawing/2014/main" id="{4C39D7E6-D251-4D81-AF85-3CC6EBFB4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5757" y="3871415"/>
            <a:ext cx="690196" cy="69019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B6DFB95-F787-4997-9703-AEBEF0E3EC89}"/>
              </a:ext>
            </a:extLst>
          </p:cNvPr>
          <p:cNvCxnSpPr/>
          <p:nvPr/>
        </p:nvCxnSpPr>
        <p:spPr>
          <a:xfrm>
            <a:off x="1248508" y="3744528"/>
            <a:ext cx="3887249" cy="471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그래픽 15" descr="스마트폰">
            <a:extLst>
              <a:ext uri="{FF2B5EF4-FFF2-40B4-BE49-F238E27FC236}">
                <a16:creationId xmlns:a16="http://schemas.microsoft.com/office/drawing/2014/main" id="{7C50824A-9B51-4703-A2B0-C26A54A348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12715" y="3851413"/>
            <a:ext cx="824880" cy="824880"/>
          </a:xfrm>
          <a:prstGeom prst="rect">
            <a:avLst/>
          </a:prstGeom>
        </p:spPr>
      </p:pic>
      <p:pic>
        <p:nvPicPr>
          <p:cNvPr id="17" name="그래픽 16" descr="스마트폰">
            <a:extLst>
              <a:ext uri="{FF2B5EF4-FFF2-40B4-BE49-F238E27FC236}">
                <a16:creationId xmlns:a16="http://schemas.microsoft.com/office/drawing/2014/main" id="{50638147-78D0-4322-A7E4-EBD9C1A82A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3634" y="1814373"/>
            <a:ext cx="824880" cy="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17087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279</TotalTime>
  <Words>215</Words>
  <Application>Microsoft Office PowerPoint</Application>
  <PresentationFormat>와이드스크린</PresentationFormat>
  <Paragraphs>82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비행기 구름</vt:lpstr>
      <vt:lpstr>소켓 프로그래밍 기초</vt:lpstr>
      <vt:lpstr>Rookiss의 고급 식당</vt:lpstr>
      <vt:lpstr>(식당)문지기 고용</vt:lpstr>
      <vt:lpstr>(식당) 문지기 교육</vt:lpstr>
      <vt:lpstr>(식당) 영업 시작</vt:lpstr>
      <vt:lpstr>(식당) 안내</vt:lpstr>
      <vt:lpstr>(식당) 안내</vt:lpstr>
      <vt:lpstr>안내</vt:lpstr>
      <vt:lpstr>(식당) 고객 유치 성공!</vt:lpstr>
      <vt:lpstr>(손님) 손님 관점</vt:lpstr>
      <vt:lpstr>(손님) 입장 문의</vt:lpstr>
      <vt:lpstr>(손님) 대리인 입장</vt:lpstr>
      <vt:lpstr>(손님) 대리인 입장</vt:lpstr>
      <vt:lpstr>요약</vt:lpstr>
      <vt:lpstr>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Mmorpg 개론</dc:title>
  <dc:creator>Kim JH</dc:creator>
  <cp:lastModifiedBy>Kim JH</cp:lastModifiedBy>
  <cp:revision>156</cp:revision>
  <dcterms:created xsi:type="dcterms:W3CDTF">2019-09-14T05:51:37Z</dcterms:created>
  <dcterms:modified xsi:type="dcterms:W3CDTF">2020-03-22T07:19:27Z</dcterms:modified>
</cp:coreProperties>
</file>