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307" r:id="rId4"/>
    <p:sldId id="259" r:id="rId5"/>
    <p:sldId id="308" r:id="rId6"/>
    <p:sldId id="309" r:id="rId7"/>
    <p:sldId id="31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TCP</a:t>
            </a:r>
            <a:r>
              <a:rPr lang="ko-KR" altLang="en-US"/>
              <a:t> 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집">
            <a:extLst>
              <a:ext uri="{FF2B5EF4-FFF2-40B4-BE49-F238E27FC236}">
                <a16:creationId xmlns:a16="http://schemas.microsoft.com/office/drawing/2014/main" id="{3DF854F7-5A96-466C-89F4-1F8461C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607" y="4950366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8CA4E68A-9EC9-4FEE-A727-79B5C0B7D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935" y="3876200"/>
            <a:ext cx="914400" cy="914400"/>
          </a:xfrm>
          <a:prstGeom prst="rect">
            <a:avLst/>
          </a:prstGeom>
        </p:spPr>
      </p:pic>
      <p:pic>
        <p:nvPicPr>
          <p:cNvPr id="21" name="그래픽 20" descr="집">
            <a:extLst>
              <a:ext uri="{FF2B5EF4-FFF2-40B4-BE49-F238E27FC236}">
                <a16:creationId xmlns:a16="http://schemas.microsoft.com/office/drawing/2014/main" id="{75143198-389B-482A-A7E9-61D245FB3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249" y="1610201"/>
            <a:ext cx="914400" cy="914400"/>
          </a:xfrm>
          <a:prstGeom prst="rect">
            <a:avLst/>
          </a:prstGeom>
        </p:spPr>
      </p:pic>
      <p:pic>
        <p:nvPicPr>
          <p:cNvPr id="8" name="그래픽 7" descr="집">
            <a:extLst>
              <a:ext uri="{FF2B5EF4-FFF2-40B4-BE49-F238E27FC236}">
                <a16:creationId xmlns:a16="http://schemas.microsoft.com/office/drawing/2014/main" id="{A570DF11-F0E8-48EF-9164-85A50279B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4620" y="1610201"/>
            <a:ext cx="914400" cy="914400"/>
          </a:xfrm>
          <a:prstGeom prst="rect">
            <a:avLst/>
          </a:prstGeom>
        </p:spPr>
      </p:pic>
      <p:pic>
        <p:nvPicPr>
          <p:cNvPr id="9" name="그래픽 8" descr="집">
            <a:extLst>
              <a:ext uri="{FF2B5EF4-FFF2-40B4-BE49-F238E27FC236}">
                <a16:creationId xmlns:a16="http://schemas.microsoft.com/office/drawing/2014/main" id="{4BBCE9AC-8135-4B94-B8D2-4D0628B10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552" y="2524601"/>
            <a:ext cx="914400" cy="914400"/>
          </a:xfrm>
          <a:prstGeom prst="rect">
            <a:avLst/>
          </a:prstGeom>
        </p:spPr>
      </p:pic>
      <p:pic>
        <p:nvPicPr>
          <p:cNvPr id="10" name="그래픽 9" descr="집">
            <a:extLst>
              <a:ext uri="{FF2B5EF4-FFF2-40B4-BE49-F238E27FC236}">
                <a16:creationId xmlns:a16="http://schemas.microsoft.com/office/drawing/2014/main" id="{C0D086BA-1D2A-4C68-ABB1-A1917DAF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923" y="2524601"/>
            <a:ext cx="914400" cy="914400"/>
          </a:xfrm>
          <a:prstGeom prst="rect">
            <a:avLst/>
          </a:prstGeom>
        </p:spPr>
      </p:pic>
      <p:pic>
        <p:nvPicPr>
          <p:cNvPr id="11" name="그래픽 10" descr="집">
            <a:extLst>
              <a:ext uri="{FF2B5EF4-FFF2-40B4-BE49-F238E27FC236}">
                <a16:creationId xmlns:a16="http://schemas.microsoft.com/office/drawing/2014/main" id="{7B231B7D-2E56-4AFC-B748-861116152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1357248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3AEA1C19-A125-4C9D-BF16-EF4A8BAB2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1357248"/>
            <a:ext cx="914400" cy="914400"/>
          </a:xfrm>
          <a:prstGeom prst="rect">
            <a:avLst/>
          </a:prstGeom>
        </p:spPr>
      </p:pic>
      <p:pic>
        <p:nvPicPr>
          <p:cNvPr id="13" name="그래픽 12" descr="집">
            <a:extLst>
              <a:ext uri="{FF2B5EF4-FFF2-40B4-BE49-F238E27FC236}">
                <a16:creationId xmlns:a16="http://schemas.microsoft.com/office/drawing/2014/main" id="{1AC36D03-3F0D-4923-B050-0662630C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877" y="2431677"/>
            <a:ext cx="914400" cy="914400"/>
          </a:xfrm>
          <a:prstGeom prst="rect">
            <a:avLst/>
          </a:prstGeom>
        </p:spPr>
      </p:pic>
      <p:pic>
        <p:nvPicPr>
          <p:cNvPr id="14" name="그래픽 13" descr="집">
            <a:extLst>
              <a:ext uri="{FF2B5EF4-FFF2-40B4-BE49-F238E27FC236}">
                <a16:creationId xmlns:a16="http://schemas.microsoft.com/office/drawing/2014/main" id="{831ED974-4D59-4C10-8D04-5954A78A7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248" y="2431677"/>
            <a:ext cx="914400" cy="914400"/>
          </a:xfrm>
          <a:prstGeom prst="rect">
            <a:avLst/>
          </a:prstGeom>
        </p:spPr>
      </p:pic>
      <p:pic>
        <p:nvPicPr>
          <p:cNvPr id="17" name="그래픽 16" descr="집">
            <a:extLst>
              <a:ext uri="{FF2B5EF4-FFF2-40B4-BE49-F238E27FC236}">
                <a16:creationId xmlns:a16="http://schemas.microsoft.com/office/drawing/2014/main" id="{C7D20023-1A1D-4286-9C73-7AB4F5CE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1731" y="3896201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089333" y="575633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택배 배송센터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91731" y="47657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경비실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88AED-E102-43F3-AA11-364455F57F58}"/>
              </a:ext>
            </a:extLst>
          </p:cNvPr>
          <p:cNvSpPr/>
          <p:nvPr/>
        </p:nvSpPr>
        <p:spPr>
          <a:xfrm>
            <a:off x="1636818" y="52229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삼성 아파트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609F0-BFEE-49D7-A8A6-89F89BA8163A}"/>
              </a:ext>
            </a:extLst>
          </p:cNvPr>
          <p:cNvSpPr/>
          <p:nvPr/>
        </p:nvSpPr>
        <p:spPr>
          <a:xfrm>
            <a:off x="8676500" y="513503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현대 아파트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D7F9D4F-90DD-4501-8959-85E7108C07B1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주소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319CE69-C1FE-4850-937A-43AB3CF632DA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정책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C8E16170-7FA4-4429-8694-E0F5E27F803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D6A6824-CE4A-438A-BAAB-DF09CB701B1B}"/>
              </a:ext>
            </a:extLst>
          </p:cNvPr>
          <p:cNvSpPr/>
          <p:nvPr/>
        </p:nvSpPr>
        <p:spPr>
          <a:xfrm>
            <a:off x="4842299" y="3257166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단지 경로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028E6AF1-A92E-4E79-A494-59F778231325}"/>
              </a:ext>
            </a:extLst>
          </p:cNvPr>
          <p:cNvSpPr/>
          <p:nvPr/>
        </p:nvSpPr>
        <p:spPr>
          <a:xfrm>
            <a:off x="4842299" y="4034171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 운송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E35A40-FD09-421C-A56F-DE67DDB2ADEC}"/>
              </a:ext>
            </a:extLst>
          </p:cNvPr>
          <p:cNvSpPr/>
          <p:nvPr/>
        </p:nvSpPr>
        <p:spPr>
          <a:xfrm>
            <a:off x="1026642" y="147947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201</a:t>
            </a:r>
            <a:r>
              <a:rPr lang="ko-KR" altLang="en-US" dirty="0"/>
              <a:t>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7E3A8-50B4-4E49-BD89-21A927E33AF1}"/>
              </a:ext>
            </a:extLst>
          </p:cNvPr>
          <p:cNvSpPr/>
          <p:nvPr/>
        </p:nvSpPr>
        <p:spPr>
          <a:xfrm>
            <a:off x="8087434" y="236204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101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41117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10B9-6CAD-4CB9-ADC3-382D685DE9F5}"/>
              </a:ext>
            </a:extLst>
          </p:cNvPr>
          <p:cNvSpPr/>
          <p:nvPr/>
        </p:nvSpPr>
        <p:spPr>
          <a:xfrm>
            <a:off x="763055" y="1331453"/>
            <a:ext cx="3004082" cy="3890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D37CB-2180-42B7-ACAD-B60E73CB3D73}"/>
              </a:ext>
            </a:extLst>
          </p:cNvPr>
          <p:cNvSpPr/>
          <p:nvPr/>
        </p:nvSpPr>
        <p:spPr>
          <a:xfrm>
            <a:off x="1771553" y="46827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C176CD-29DE-4664-9400-0BE26EDB5DC3}"/>
              </a:ext>
            </a:extLst>
          </p:cNvPr>
          <p:cNvSpPr/>
          <p:nvPr/>
        </p:nvSpPr>
        <p:spPr>
          <a:xfrm>
            <a:off x="5344309" y="57878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666FA-365E-4D8A-93B2-BBF1BC44692B}"/>
              </a:ext>
            </a:extLst>
          </p:cNvPr>
          <p:cNvSpPr/>
          <p:nvPr/>
        </p:nvSpPr>
        <p:spPr>
          <a:xfrm>
            <a:off x="8869616" y="465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6E2054-8F5B-4420-B34F-D0B27B4FA03A}"/>
              </a:ext>
            </a:extLst>
          </p:cNvPr>
          <p:cNvSpPr/>
          <p:nvPr/>
        </p:nvSpPr>
        <p:spPr>
          <a:xfrm>
            <a:off x="7814477" y="1165636"/>
            <a:ext cx="3004082" cy="396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389A6D-0A9C-476E-A472-334030FD8BCF}"/>
              </a:ext>
            </a:extLst>
          </p:cNvPr>
          <p:cNvCxnSpPr>
            <a:cxnSpLocks/>
          </p:cNvCxnSpPr>
          <p:nvPr/>
        </p:nvCxnSpPr>
        <p:spPr>
          <a:xfrm>
            <a:off x="1790172" y="2271648"/>
            <a:ext cx="419963" cy="16045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DD6527-ECCA-410E-909D-81FF64BB4879}"/>
              </a:ext>
            </a:extLst>
          </p:cNvPr>
          <p:cNvCxnSpPr>
            <a:cxnSpLocks/>
          </p:cNvCxnSpPr>
          <p:nvPr/>
        </p:nvCxnSpPr>
        <p:spPr>
          <a:xfrm>
            <a:off x="2587291" y="4550470"/>
            <a:ext cx="2880968" cy="6973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BBF4E-E782-4EF6-80FC-D2006CCD9BEA}"/>
              </a:ext>
            </a:extLst>
          </p:cNvPr>
          <p:cNvCxnSpPr>
            <a:cxnSpLocks/>
          </p:cNvCxnSpPr>
          <p:nvPr/>
        </p:nvCxnSpPr>
        <p:spPr>
          <a:xfrm flipV="1">
            <a:off x="6114123" y="4504801"/>
            <a:ext cx="2801917" cy="8002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4937189-41F5-4506-9CEF-CA6D4292D820}"/>
              </a:ext>
            </a:extLst>
          </p:cNvPr>
          <p:cNvCxnSpPr>
            <a:cxnSpLocks/>
          </p:cNvCxnSpPr>
          <p:nvPr/>
        </p:nvCxnSpPr>
        <p:spPr>
          <a:xfrm flipH="1" flipV="1">
            <a:off x="8676500" y="3289636"/>
            <a:ext cx="528020" cy="7445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컴퓨터">
            <a:extLst>
              <a:ext uri="{FF2B5EF4-FFF2-40B4-BE49-F238E27FC236}">
                <a16:creationId xmlns:a16="http://schemas.microsoft.com/office/drawing/2014/main" id="{BF33B574-707F-434A-845A-EBF2BA05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54" y="1689427"/>
            <a:ext cx="914400" cy="914400"/>
          </a:xfrm>
          <a:prstGeom prst="rect">
            <a:avLst/>
          </a:prstGeom>
        </p:spPr>
      </p:pic>
      <p:pic>
        <p:nvPicPr>
          <p:cNvPr id="31" name="그래픽 30" descr="컴퓨터">
            <a:extLst>
              <a:ext uri="{FF2B5EF4-FFF2-40B4-BE49-F238E27FC236}">
                <a16:creationId xmlns:a16="http://schemas.microsoft.com/office/drawing/2014/main" id="{40F93B15-CEA2-43FD-B9EE-7B00062C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228" y="1702324"/>
            <a:ext cx="914400" cy="914400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07A5A7AA-47E9-4935-9EC7-FFC76147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797" y="2621736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">
            <a:extLst>
              <a:ext uri="{FF2B5EF4-FFF2-40B4-BE49-F238E27FC236}">
                <a16:creationId xmlns:a16="http://schemas.microsoft.com/office/drawing/2014/main" id="{C5A59A3D-18B7-46C9-9848-1BC8796F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90" y="2649395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">
            <a:extLst>
              <a:ext uri="{FF2B5EF4-FFF2-40B4-BE49-F238E27FC236}">
                <a16:creationId xmlns:a16="http://schemas.microsoft.com/office/drawing/2014/main" id="{D3E74B6F-7031-4F45-8D73-ECE631D8A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3200" y="1521992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">
            <a:extLst>
              <a:ext uri="{FF2B5EF4-FFF2-40B4-BE49-F238E27FC236}">
                <a16:creationId xmlns:a16="http://schemas.microsoft.com/office/drawing/2014/main" id="{716CCA65-AA3A-4A40-B4A1-518F21C1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1521992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">
            <a:extLst>
              <a:ext uri="{FF2B5EF4-FFF2-40B4-BE49-F238E27FC236}">
                <a16:creationId xmlns:a16="http://schemas.microsoft.com/office/drawing/2014/main" id="{819E3B87-01CA-49D8-A78E-3666A05A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5" y="2535075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">
            <a:extLst>
              <a:ext uri="{FF2B5EF4-FFF2-40B4-BE49-F238E27FC236}">
                <a16:creationId xmlns:a16="http://schemas.microsoft.com/office/drawing/2014/main" id="{563F1983-B97D-4D1C-A6AA-9D102C0E2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7700" y="2514600"/>
            <a:ext cx="914400" cy="914400"/>
          </a:xfrm>
          <a:prstGeom prst="rect">
            <a:avLst/>
          </a:prstGeom>
        </p:spPr>
      </p:pic>
      <p:pic>
        <p:nvPicPr>
          <p:cNvPr id="38" name="그래픽 37" descr="컴퓨터">
            <a:extLst>
              <a:ext uri="{FF2B5EF4-FFF2-40B4-BE49-F238E27FC236}">
                <a16:creationId xmlns:a16="http://schemas.microsoft.com/office/drawing/2014/main" id="{76D5DB57-58B0-48C6-80C3-23B01B8A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1553" y="3762749"/>
            <a:ext cx="914400" cy="914400"/>
          </a:xfrm>
          <a:prstGeom prst="rect">
            <a:avLst/>
          </a:prstGeom>
        </p:spPr>
      </p:pic>
      <p:pic>
        <p:nvPicPr>
          <p:cNvPr id="39" name="그래픽 38" descr="컴퓨터">
            <a:extLst>
              <a:ext uri="{FF2B5EF4-FFF2-40B4-BE49-F238E27FC236}">
                <a16:creationId xmlns:a16="http://schemas.microsoft.com/office/drawing/2014/main" id="{F8F91C5A-CA6C-432E-BD43-ED63C9C6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494" y="3825044"/>
            <a:ext cx="914400" cy="914400"/>
          </a:xfrm>
          <a:prstGeom prst="rect">
            <a:avLst/>
          </a:prstGeom>
        </p:spPr>
      </p:pic>
      <p:pic>
        <p:nvPicPr>
          <p:cNvPr id="40" name="그래픽 39" descr="컴퓨터">
            <a:extLst>
              <a:ext uri="{FF2B5EF4-FFF2-40B4-BE49-F238E27FC236}">
                <a16:creationId xmlns:a16="http://schemas.microsoft.com/office/drawing/2014/main" id="{E1A83E43-8114-4AFD-A1D4-6D92FA8E7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6267" y="5044866"/>
            <a:ext cx="914400" cy="914400"/>
          </a:xfrm>
          <a:prstGeom prst="rect">
            <a:avLst/>
          </a:prstGeom>
        </p:spPr>
      </p:pic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2A96059-F9CF-4117-ADCD-4FC848944BBA}"/>
              </a:ext>
            </a:extLst>
          </p:cNvPr>
          <p:cNvSpPr/>
          <p:nvPr/>
        </p:nvSpPr>
        <p:spPr>
          <a:xfrm>
            <a:off x="4842299" y="2469149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BA04FE2-DC87-4674-808A-DD7814863192}"/>
              </a:ext>
            </a:extLst>
          </p:cNvPr>
          <p:cNvSpPr/>
          <p:nvPr/>
        </p:nvSpPr>
        <p:spPr>
          <a:xfrm>
            <a:off x="4842299" y="1671892"/>
            <a:ext cx="1758462" cy="703384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트랜스포트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827E1CBF-8329-4188-8CE5-3C35F7B745C3}"/>
              </a:ext>
            </a:extLst>
          </p:cNvPr>
          <p:cNvSpPr/>
          <p:nvPr/>
        </p:nvSpPr>
        <p:spPr>
          <a:xfrm>
            <a:off x="4842299" y="849570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B30D02CE-6E36-456D-80C0-D485CA38BFD6}"/>
              </a:ext>
            </a:extLst>
          </p:cNvPr>
          <p:cNvSpPr/>
          <p:nvPr/>
        </p:nvSpPr>
        <p:spPr>
          <a:xfrm>
            <a:off x="4842299" y="3257166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링크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CB52205-2582-402C-ADD8-FE9AAEBA9081}"/>
              </a:ext>
            </a:extLst>
          </p:cNvPr>
          <p:cNvSpPr/>
          <p:nvPr/>
        </p:nvSpPr>
        <p:spPr>
          <a:xfrm>
            <a:off x="4842299" y="4034171"/>
            <a:ext cx="1758462" cy="70338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피지컬</a:t>
            </a:r>
          </a:p>
        </p:txBody>
      </p:sp>
    </p:spTree>
    <p:extLst>
      <p:ext uri="{BB962C8B-B14F-4D97-AF65-F5344CB8AC3E}">
        <p14:creationId xmlns:p14="http://schemas.microsoft.com/office/powerpoint/2010/main" val="237225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47D6BEC-E356-4E3D-B6A3-049B933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[Tcp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uDP]  </a:t>
            </a:r>
            <a:r>
              <a:rPr lang="ko-KR" altLang="en-US" dirty="0"/>
              <a:t>차이점은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2" name="그래픽 11" descr="전화">
            <a:extLst>
              <a:ext uri="{FF2B5EF4-FFF2-40B4-BE49-F238E27FC236}">
                <a16:creationId xmlns:a16="http://schemas.microsoft.com/office/drawing/2014/main" id="{EE8FF8E2-A5BE-4F1D-A8CB-9EDC9E99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7785" y="2443516"/>
            <a:ext cx="914400" cy="914400"/>
          </a:xfrm>
          <a:prstGeom prst="rect">
            <a:avLst/>
          </a:prstGeom>
        </p:spPr>
      </p:pic>
      <p:pic>
        <p:nvPicPr>
          <p:cNvPr id="15" name="그래픽 14" descr="봉투">
            <a:extLst>
              <a:ext uri="{FF2B5EF4-FFF2-40B4-BE49-F238E27FC236}">
                <a16:creationId xmlns:a16="http://schemas.microsoft.com/office/drawing/2014/main" id="{EF4939EB-D631-43A9-81F3-4F53BCC83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7785" y="4353632"/>
            <a:ext cx="914400" cy="914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214099-DC92-4079-A8FA-190344D0A74B}"/>
              </a:ext>
            </a:extLst>
          </p:cNvPr>
          <p:cNvSpPr/>
          <p:nvPr/>
        </p:nvSpPr>
        <p:spPr>
          <a:xfrm>
            <a:off x="1314657" y="2268209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64DC55-715A-40C1-93C2-A8BB3B392FF7}"/>
              </a:ext>
            </a:extLst>
          </p:cNvPr>
          <p:cNvSpPr/>
          <p:nvPr/>
        </p:nvSpPr>
        <p:spPr>
          <a:xfrm>
            <a:off x="1296222" y="4140889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UDP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FF4B9B-FFC2-4408-B8A1-21C0DE03FA77}"/>
              </a:ext>
            </a:extLst>
          </p:cNvPr>
          <p:cNvSpPr/>
          <p:nvPr/>
        </p:nvSpPr>
        <p:spPr>
          <a:xfrm>
            <a:off x="3685763" y="2637541"/>
            <a:ext cx="1975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안전한 트럭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전화 연결 방식</a:t>
            </a:r>
          </a:p>
        </p:txBody>
      </p:sp>
      <p:pic>
        <p:nvPicPr>
          <p:cNvPr id="21" name="그래픽 20" descr="오토바이">
            <a:extLst>
              <a:ext uri="{FF2B5EF4-FFF2-40B4-BE49-F238E27FC236}">
                <a16:creationId xmlns:a16="http://schemas.microsoft.com/office/drawing/2014/main" id="{AD328C69-BC2F-487F-A20C-6D4C23489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163" y="4334914"/>
            <a:ext cx="914400" cy="914400"/>
          </a:xfrm>
          <a:prstGeom prst="rect">
            <a:avLst/>
          </a:prstGeom>
        </p:spPr>
      </p:pic>
      <p:pic>
        <p:nvPicPr>
          <p:cNvPr id="22" name="그래픽 21" descr="트럭">
            <a:extLst>
              <a:ext uri="{FF2B5EF4-FFF2-40B4-BE49-F238E27FC236}">
                <a16:creationId xmlns:a16="http://schemas.microsoft.com/office/drawing/2014/main" id="{59940219-4651-4322-A9FA-E619F377E2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421" y="2462234"/>
            <a:ext cx="914400" cy="9144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FAB7CC-4796-494C-806E-1B6E878A9AAC}"/>
              </a:ext>
            </a:extLst>
          </p:cNvPr>
          <p:cNvSpPr/>
          <p:nvPr/>
        </p:nvSpPr>
        <p:spPr>
          <a:xfrm>
            <a:off x="3685763" y="4468948"/>
            <a:ext cx="2206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위험한 총알 배송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우편 전송 방식</a:t>
            </a:r>
          </a:p>
        </p:txBody>
      </p:sp>
    </p:spTree>
    <p:extLst>
      <p:ext uri="{BB962C8B-B14F-4D97-AF65-F5344CB8AC3E}">
        <p14:creationId xmlns:p14="http://schemas.microsoft.com/office/powerpoint/2010/main" val="57214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47D6BEC-E356-4E3D-B6A3-049B933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[Tcp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uDP]  </a:t>
            </a:r>
            <a:r>
              <a:rPr lang="ko-KR" altLang="en-US" dirty="0"/>
              <a:t>연결 지향성</a:t>
            </a:r>
          </a:p>
        </p:txBody>
      </p:sp>
      <p:pic>
        <p:nvPicPr>
          <p:cNvPr id="12" name="그래픽 11" descr="전화">
            <a:extLst>
              <a:ext uri="{FF2B5EF4-FFF2-40B4-BE49-F238E27FC236}">
                <a16:creationId xmlns:a16="http://schemas.microsoft.com/office/drawing/2014/main" id="{EE8FF8E2-A5BE-4F1D-A8CB-9EDC9E99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601" y="2452875"/>
            <a:ext cx="914400" cy="914400"/>
          </a:xfrm>
          <a:prstGeom prst="rect">
            <a:avLst/>
          </a:prstGeom>
        </p:spPr>
      </p:pic>
      <p:pic>
        <p:nvPicPr>
          <p:cNvPr id="15" name="그래픽 14" descr="봉투">
            <a:extLst>
              <a:ext uri="{FF2B5EF4-FFF2-40B4-BE49-F238E27FC236}">
                <a16:creationId xmlns:a16="http://schemas.microsoft.com/office/drawing/2014/main" id="{EF4939EB-D631-43A9-81F3-4F53BCC83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601" y="4334913"/>
            <a:ext cx="914400" cy="914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214099-DC92-4079-A8FA-190344D0A74B}"/>
              </a:ext>
            </a:extLst>
          </p:cNvPr>
          <p:cNvSpPr/>
          <p:nvPr/>
        </p:nvSpPr>
        <p:spPr>
          <a:xfrm>
            <a:off x="1314657" y="2268209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64DC55-715A-40C1-93C2-A8BB3B392FF7}"/>
              </a:ext>
            </a:extLst>
          </p:cNvPr>
          <p:cNvSpPr/>
          <p:nvPr/>
        </p:nvSpPr>
        <p:spPr>
          <a:xfrm>
            <a:off x="1296222" y="4140889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UDP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FAB7CC-4796-494C-806E-1B6E878A9AAC}"/>
              </a:ext>
            </a:extLst>
          </p:cNvPr>
          <p:cNvSpPr/>
          <p:nvPr/>
        </p:nvSpPr>
        <p:spPr>
          <a:xfrm>
            <a:off x="3123055" y="4468948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비연결형 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419088-8E82-4528-AF93-2B929EC92FDD}"/>
              </a:ext>
            </a:extLst>
          </p:cNvPr>
          <p:cNvSpPr/>
          <p:nvPr/>
        </p:nvSpPr>
        <p:spPr>
          <a:xfrm>
            <a:off x="3123055" y="282682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연결형 서비스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B1FB96-3B21-48BB-9175-65F49B54EF1C}"/>
              </a:ext>
            </a:extLst>
          </p:cNvPr>
          <p:cNvSpPr/>
          <p:nvPr/>
        </p:nvSpPr>
        <p:spPr>
          <a:xfrm>
            <a:off x="5526286" y="2826825"/>
            <a:ext cx="4937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연결을 위해 할당되는 논리적인 경로가 있다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전송 순서가 보장된다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A0C0F7-1B68-4A55-8074-6099574E0797}"/>
              </a:ext>
            </a:extLst>
          </p:cNvPr>
          <p:cNvSpPr/>
          <p:nvPr/>
        </p:nvSpPr>
        <p:spPr>
          <a:xfrm>
            <a:off x="5526286" y="4468947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연결이라는 개념이 없다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전송 순서 보장되지 않는다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568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47D6BEC-E356-4E3D-B6A3-049B933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[Tcp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uDP]  </a:t>
            </a:r>
            <a:r>
              <a:rPr lang="ko-KR" altLang="en-US" dirty="0"/>
              <a:t>속도와 신뢰성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214099-DC92-4079-A8FA-190344D0A74B}"/>
              </a:ext>
            </a:extLst>
          </p:cNvPr>
          <p:cNvSpPr/>
          <p:nvPr/>
        </p:nvSpPr>
        <p:spPr>
          <a:xfrm>
            <a:off x="1314657" y="2268209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64DC55-715A-40C1-93C2-A8BB3B392FF7}"/>
              </a:ext>
            </a:extLst>
          </p:cNvPr>
          <p:cNvSpPr/>
          <p:nvPr/>
        </p:nvSpPr>
        <p:spPr>
          <a:xfrm>
            <a:off x="1296222" y="4140889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UDP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FF4B9B-FFC2-4408-B8A1-21C0DE03FA77}"/>
              </a:ext>
            </a:extLst>
          </p:cNvPr>
          <p:cNvSpPr/>
          <p:nvPr/>
        </p:nvSpPr>
        <p:spPr>
          <a:xfrm>
            <a:off x="3123055" y="2637541"/>
            <a:ext cx="1770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신뢰성 </a:t>
            </a:r>
            <a:r>
              <a:rPr lang="en-US" altLang="ko-KR" dirty="0"/>
              <a:t>	Good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	Bad</a:t>
            </a:r>
            <a:endParaRPr lang="ko-KR" altLang="en-US" dirty="0"/>
          </a:p>
        </p:txBody>
      </p:sp>
      <p:pic>
        <p:nvPicPr>
          <p:cNvPr id="21" name="그래픽 20" descr="오토바이">
            <a:extLst>
              <a:ext uri="{FF2B5EF4-FFF2-40B4-BE49-F238E27FC236}">
                <a16:creationId xmlns:a16="http://schemas.microsoft.com/office/drawing/2014/main" id="{AD328C69-BC2F-487F-A20C-6D4C2348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601" y="4325555"/>
            <a:ext cx="914400" cy="914400"/>
          </a:xfrm>
          <a:prstGeom prst="rect">
            <a:avLst/>
          </a:prstGeom>
        </p:spPr>
      </p:pic>
      <p:pic>
        <p:nvPicPr>
          <p:cNvPr id="22" name="그래픽 21" descr="트럭">
            <a:extLst>
              <a:ext uri="{FF2B5EF4-FFF2-40B4-BE49-F238E27FC236}">
                <a16:creationId xmlns:a16="http://schemas.microsoft.com/office/drawing/2014/main" id="{59940219-4651-4322-A9FA-E619F377E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363" y="2474815"/>
            <a:ext cx="914400" cy="9144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FAB7CC-4796-494C-806E-1B6E878A9AAC}"/>
              </a:ext>
            </a:extLst>
          </p:cNvPr>
          <p:cNvSpPr/>
          <p:nvPr/>
        </p:nvSpPr>
        <p:spPr>
          <a:xfrm>
            <a:off x="3123055" y="4468948"/>
            <a:ext cx="1770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신뢰성 </a:t>
            </a:r>
            <a:r>
              <a:rPr lang="en-US" altLang="ko-KR" dirty="0"/>
              <a:t>	Bad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	Good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6B069B-095A-4B41-A53E-F621B5AEEB5D}"/>
              </a:ext>
            </a:extLst>
          </p:cNvPr>
          <p:cNvSpPr/>
          <p:nvPr/>
        </p:nvSpPr>
        <p:spPr>
          <a:xfrm>
            <a:off x="5288745" y="2505670"/>
            <a:ext cx="67217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분실이 일어나면 책임지고 다시 전송한다</a:t>
            </a:r>
            <a:r>
              <a:rPr lang="en-US" altLang="ko-KR" dirty="0"/>
              <a:t> (</a:t>
            </a:r>
            <a:r>
              <a:rPr lang="ko-KR" altLang="en-US" dirty="0"/>
              <a:t>신뢰성 </a:t>
            </a:r>
            <a:r>
              <a:rPr lang="en-US" altLang="ko-KR" dirty="0"/>
              <a:t>Good)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물건을 주고 받을 상황이 아니면 일부만 보냄 </a:t>
            </a:r>
            <a:r>
              <a:rPr lang="en-US" altLang="ko-KR" dirty="0"/>
              <a:t>(</a:t>
            </a:r>
            <a:r>
              <a:rPr lang="ko-KR" altLang="en-US" dirty="0"/>
              <a:t>흐름</a:t>
            </a:r>
            <a:r>
              <a:rPr lang="en-US" altLang="ko-KR" dirty="0"/>
              <a:t>/</a:t>
            </a:r>
            <a:r>
              <a:rPr lang="ko-KR" altLang="en-US" dirty="0"/>
              <a:t>혼잡제어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고려할 것이 많으니 속도가 </a:t>
            </a:r>
            <a:r>
              <a:rPr lang="en-US" altLang="ko-KR" dirty="0"/>
              <a:t>Bad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BF4710-9004-4FDD-AC71-C03B95742A32}"/>
              </a:ext>
            </a:extLst>
          </p:cNvPr>
          <p:cNvSpPr/>
          <p:nvPr/>
        </p:nvSpPr>
        <p:spPr>
          <a:xfrm>
            <a:off x="5387169" y="4459589"/>
            <a:ext cx="42402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분실에 대한 책임 없음 </a:t>
            </a:r>
            <a:r>
              <a:rPr lang="en-US" altLang="ko-KR" dirty="0"/>
              <a:t>(</a:t>
            </a:r>
            <a:r>
              <a:rPr lang="ko-KR" altLang="en-US" dirty="0"/>
              <a:t>신뢰성 </a:t>
            </a:r>
            <a:r>
              <a:rPr lang="en-US" altLang="ko-KR" dirty="0"/>
              <a:t>Bad)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일단 보내고 생각한다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단순하기 때문에 속도가 </a:t>
            </a:r>
            <a:r>
              <a:rPr lang="en-US" altLang="ko-KR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100229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47D6BEC-E356-4E3D-B6A3-049B933C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[Tcp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uDP]  </a:t>
            </a:r>
            <a:r>
              <a:rPr lang="ko-KR" altLang="en-US" dirty="0"/>
              <a:t>차이점은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2" name="그래픽 11" descr="전화">
            <a:extLst>
              <a:ext uri="{FF2B5EF4-FFF2-40B4-BE49-F238E27FC236}">
                <a16:creationId xmlns:a16="http://schemas.microsoft.com/office/drawing/2014/main" id="{EE8FF8E2-A5BE-4F1D-A8CB-9EDC9E99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7785" y="2443516"/>
            <a:ext cx="914400" cy="914400"/>
          </a:xfrm>
          <a:prstGeom prst="rect">
            <a:avLst/>
          </a:prstGeom>
        </p:spPr>
      </p:pic>
      <p:pic>
        <p:nvPicPr>
          <p:cNvPr id="15" name="그래픽 14" descr="봉투">
            <a:extLst>
              <a:ext uri="{FF2B5EF4-FFF2-40B4-BE49-F238E27FC236}">
                <a16:creationId xmlns:a16="http://schemas.microsoft.com/office/drawing/2014/main" id="{EF4939EB-D631-43A9-81F3-4F53BCC83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7785" y="4353632"/>
            <a:ext cx="914400" cy="914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214099-DC92-4079-A8FA-190344D0A74B}"/>
              </a:ext>
            </a:extLst>
          </p:cNvPr>
          <p:cNvSpPr/>
          <p:nvPr/>
        </p:nvSpPr>
        <p:spPr>
          <a:xfrm>
            <a:off x="1314657" y="2268209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64DC55-715A-40C1-93C2-A8BB3B392FF7}"/>
              </a:ext>
            </a:extLst>
          </p:cNvPr>
          <p:cNvSpPr/>
          <p:nvPr/>
        </p:nvSpPr>
        <p:spPr>
          <a:xfrm>
            <a:off x="1296222" y="4140889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UDP</a:t>
            </a:r>
            <a:endParaRPr lang="ko-KR" altLang="en-US" dirty="0"/>
          </a:p>
        </p:txBody>
      </p:sp>
      <p:pic>
        <p:nvPicPr>
          <p:cNvPr id="21" name="그래픽 20" descr="오토바이">
            <a:extLst>
              <a:ext uri="{FF2B5EF4-FFF2-40B4-BE49-F238E27FC236}">
                <a16:creationId xmlns:a16="http://schemas.microsoft.com/office/drawing/2014/main" id="{AD328C69-BC2F-487F-A20C-6D4C23489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163" y="4334914"/>
            <a:ext cx="914400" cy="914400"/>
          </a:xfrm>
          <a:prstGeom prst="rect">
            <a:avLst/>
          </a:prstGeom>
        </p:spPr>
      </p:pic>
      <p:pic>
        <p:nvPicPr>
          <p:cNvPr id="22" name="그래픽 21" descr="트럭">
            <a:extLst>
              <a:ext uri="{FF2B5EF4-FFF2-40B4-BE49-F238E27FC236}">
                <a16:creationId xmlns:a16="http://schemas.microsoft.com/office/drawing/2014/main" id="{59940219-4651-4322-A9FA-E619F377E2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421" y="2462234"/>
            <a:ext cx="914400" cy="914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300982-E695-4D08-91D8-7E194A346D47}"/>
              </a:ext>
            </a:extLst>
          </p:cNvPr>
          <p:cNvSpPr/>
          <p:nvPr/>
        </p:nvSpPr>
        <p:spPr>
          <a:xfrm>
            <a:off x="5139276" y="2213191"/>
            <a:ext cx="672171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연결을 위해 할당되는 논리적인 경로가 있다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전송 순서가 보장된다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3)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분실이 일어나면 책임지고 다시 전송한다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신뢰성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Good)</a:t>
            </a:r>
          </a:p>
          <a:p>
            <a:r>
              <a:rPr lang="en-US" altLang="ko-KR" dirty="0"/>
              <a:t>4)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물건을 주고 받을 상황이 아니면 일부만 보냄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흐름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혼잡제어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고려할 것이 많으니 속도가 </a:t>
            </a:r>
            <a:r>
              <a:rPr lang="en-US" altLang="ko-KR" dirty="0"/>
              <a:t>Bad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3196BA-5EF8-4FCE-9FE8-83A82F70790C}"/>
              </a:ext>
            </a:extLst>
          </p:cNvPr>
          <p:cNvSpPr/>
          <p:nvPr/>
        </p:nvSpPr>
        <p:spPr>
          <a:xfrm>
            <a:off x="5139276" y="4140889"/>
            <a:ext cx="42402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연결이라는 개념이 없다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accent1"/>
                </a:solidFill>
              </a:rPr>
              <a:t>분실에 대한 책임 없음 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신뢰성 </a:t>
            </a:r>
            <a:r>
              <a:rPr lang="en-US" altLang="ko-KR" dirty="0">
                <a:solidFill>
                  <a:schemeClr val="accent1"/>
                </a:solidFill>
              </a:rPr>
              <a:t>Bad)</a:t>
            </a: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accent1"/>
                </a:solidFill>
              </a:rPr>
              <a:t>전송 순서 보장되지 않는다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accent1"/>
                </a:solidFill>
              </a:rPr>
              <a:t>일단 보내고 생각한다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/>
              <a:t>단순하기 때문에 속도가 </a:t>
            </a:r>
            <a:r>
              <a:rPr lang="en-US" altLang="ko-KR" dirty="0"/>
              <a:t>Good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305589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324</TotalTime>
  <Words>237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비행기 구름</vt:lpstr>
      <vt:lpstr>TCP 프로토콜</vt:lpstr>
      <vt:lpstr>PowerPoint 프레젠테이션</vt:lpstr>
      <vt:lpstr>PowerPoint 프레젠테이션</vt:lpstr>
      <vt:lpstr>[Tcp vs uDP]  차이점은?</vt:lpstr>
      <vt:lpstr>[Tcp vs uDP]  연결 지향성</vt:lpstr>
      <vt:lpstr>[Tcp vs uDP]  속도와 신뢰성</vt:lpstr>
      <vt:lpstr>[Tcp vs uDP]  차이점은?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182</cp:revision>
  <dcterms:created xsi:type="dcterms:W3CDTF">2019-09-14T05:51:37Z</dcterms:created>
  <dcterms:modified xsi:type="dcterms:W3CDTF">2020-03-29T06:05:46Z</dcterms:modified>
</cp:coreProperties>
</file>