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9" r:id="rId3"/>
    <p:sldId id="310" r:id="rId4"/>
    <p:sldId id="311" r:id="rId5"/>
    <p:sldId id="351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12" r:id="rId22"/>
    <p:sldId id="313" r:id="rId23"/>
    <p:sldId id="331" r:id="rId24"/>
    <p:sldId id="332" r:id="rId25"/>
    <p:sldId id="315" r:id="rId26"/>
    <p:sldId id="273" r:id="rId27"/>
    <p:sldId id="274" r:id="rId28"/>
    <p:sldId id="275" r:id="rId29"/>
    <p:sldId id="276" r:id="rId30"/>
    <p:sldId id="277" r:id="rId31"/>
    <p:sldId id="30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04" r:id="rId40"/>
    <p:sldId id="305" r:id="rId41"/>
    <p:sldId id="335" r:id="rId42"/>
    <p:sldId id="352" r:id="rId43"/>
    <p:sldId id="353" r:id="rId44"/>
    <p:sldId id="354" r:id="rId45"/>
    <p:sldId id="355" r:id="rId46"/>
    <p:sldId id="336" r:id="rId47"/>
    <p:sldId id="297" r:id="rId48"/>
    <p:sldId id="286" r:id="rId49"/>
    <p:sldId id="287" r:id="rId50"/>
    <p:sldId id="308" r:id="rId51"/>
    <p:sldId id="309" r:id="rId52"/>
    <p:sldId id="298" r:id="rId53"/>
    <p:sldId id="288" r:id="rId54"/>
    <p:sldId id="289" r:id="rId55"/>
    <p:sldId id="343" r:id="rId56"/>
    <p:sldId id="299" r:id="rId57"/>
    <p:sldId id="30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310"/>
            <p14:sldId id="311"/>
            <p14:sldId id="35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12"/>
            <p14:sldId id="313"/>
            <p14:sldId id="331"/>
            <p14:sldId id="332"/>
            <p14:sldId id="315"/>
            <p14:sldId id="273"/>
            <p14:sldId id="274"/>
            <p14:sldId id="275"/>
            <p14:sldId id="276"/>
            <p14:sldId id="277"/>
            <p14:sldId id="303"/>
            <p14:sldId id="344"/>
            <p14:sldId id="345"/>
            <p14:sldId id="346"/>
            <p14:sldId id="347"/>
            <p14:sldId id="348"/>
            <p14:sldId id="349"/>
            <p14:sldId id="350"/>
            <p14:sldId id="304"/>
            <p14:sldId id="305"/>
            <p14:sldId id="335"/>
            <p14:sldId id="352"/>
            <p14:sldId id="353"/>
            <p14:sldId id="354"/>
            <p14:sldId id="355"/>
            <p14:sldId id="336"/>
            <p14:sldId id="297"/>
            <p14:sldId id="286"/>
            <p14:sldId id="287"/>
            <p14:sldId id="308"/>
            <p14:sldId id="309"/>
            <p14:sldId id="298"/>
            <p14:sldId id="288"/>
            <p14:sldId id="289"/>
            <p14:sldId id="343"/>
            <p14:sldId id="29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44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28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03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19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32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40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94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The Practice of Computing Using Python, Punch, Enbody, ©2011 Pearson Addison-Wesley.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081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3" r:id="rId12"/>
    <p:sldLayoutId id="2147483664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Functions -- </a:t>
            </a:r>
            <a:r>
              <a:rPr lang="en-US" dirty="0" err="1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Function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defintion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9755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159" b="-4159"/>
          <a:stretch>
            <a:fillRect/>
          </a:stretch>
        </p:blipFill>
        <p:spPr>
          <a:xfrm>
            <a:off x="0" y="152400"/>
            <a:ext cx="9144000" cy="6324600"/>
          </a:xfrm>
        </p:spPr>
      </p:pic>
    </p:spTree>
    <p:extLst>
      <p:ext uri="{BB962C8B-B14F-4D97-AF65-F5344CB8AC3E}">
        <p14:creationId xmlns:p14="http://schemas.microsoft.com/office/powerpoint/2010/main" val="244187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 indicates the value that is returned by the function</a:t>
            </a:r>
          </a:p>
          <a:p>
            <a:r>
              <a:rPr lang="en-US" dirty="0"/>
              <a:t>The statement is optional (the function can return nothing). If no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/>
              <a:t>, function is often called a procedure.</a:t>
            </a:r>
          </a:p>
        </p:txBody>
      </p:sp>
    </p:spTree>
    <p:extLst>
      <p:ext uri="{BB962C8B-B14F-4D97-AF65-F5344CB8AC3E}">
        <p14:creationId xmlns:p14="http://schemas.microsoft.com/office/powerpoint/2010/main" val="1041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6.1</a:t>
            </a:r>
          </a:p>
          <a:p>
            <a:r>
              <a:rPr lang="en-US" dirty="0"/>
              <a:t>Temp convert</a:t>
            </a:r>
          </a:p>
        </p:txBody>
      </p:sp>
    </p:spTree>
    <p:extLst>
      <p:ext uri="{BB962C8B-B14F-4D97-AF65-F5344CB8AC3E}">
        <p14:creationId xmlns:p14="http://schemas.microsoft.com/office/powerpoint/2010/main" val="176612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8627" b="-48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57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quoted string in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triple quoted string just after the def is called a </a:t>
            </a:r>
            <a:r>
              <a:rPr lang="en-US" b="1" i="1" dirty="0" err="1"/>
              <a:t>docstring</a:t>
            </a:r>
            <a:r>
              <a:rPr lang="zh-CN" altLang="en-US" b="1" i="1" dirty="0"/>
              <a:t>（</a:t>
            </a:r>
            <a:r>
              <a:rPr lang="zh-CN" altLang="en-US" b="1" i="1" dirty="0">
                <a:solidFill>
                  <a:srgbClr val="FF0000"/>
                </a:solidFill>
              </a:rPr>
              <a:t>文档字符串</a:t>
            </a:r>
            <a:r>
              <a:rPr lang="zh-CN" altLang="en-US" b="1" i="1" dirty="0"/>
              <a:t>）</a:t>
            </a:r>
            <a:endParaRPr lang="en-US" b="1" i="1" dirty="0"/>
          </a:p>
          <a:p>
            <a:r>
              <a:rPr lang="en-US" dirty="0" err="1"/>
              <a:t>docstring</a:t>
            </a:r>
            <a:r>
              <a:rPr lang="en-US" dirty="0"/>
              <a:t> is documentation of the function</a:t>
            </a:r>
            <a:r>
              <a:rPr lang="fr-FR" dirty="0"/>
              <a:t>'</a:t>
            </a:r>
            <a:r>
              <a:rPr lang="en-US" dirty="0"/>
              <a:t>s purpose, to be used by other tools to tell the user what the function is used for.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416853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>
                <a:latin typeface="Arial" pitchFamily="-108" charset="0"/>
              </a:rPr>
              <a:t>celsius_to_Fahrenheit</a:t>
            </a:r>
            <a:r>
              <a:rPr lang="en-US" sz="2400" b="0" u="none" dirty="0">
                <a:latin typeface="Arial" pitchFamily="-108" charset="0"/>
              </a:rPr>
              <a:t> (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):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 * 1.8 + 32.0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33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1752600"/>
            <a:ext cx="350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Call copies 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2514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function</a:t>
            </a:r>
          </a:p>
        </p:txBody>
      </p:sp>
    </p:spTree>
    <p:extLst>
      <p:ext uri="{BB962C8B-B14F-4D97-AF65-F5344CB8AC3E}">
        <p14:creationId xmlns:p14="http://schemas.microsoft.com/office/powerpoint/2010/main" val="199357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u="none" dirty="0"/>
              <a:t>Operation (con</a:t>
            </a:r>
            <a:r>
              <a:rPr lang="fr-FR" sz="4400" b="0" u="none" dirty="0"/>
              <a:t>'</a:t>
            </a:r>
            <a:r>
              <a:rPr lang="en-US" sz="4400" b="0" u="none" dirty="0"/>
              <a:t>t)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function is 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2743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0" dirty="0">
                <a:latin typeface="Arial" pitchFamily="-108" charset="0"/>
              </a:rPr>
              <a:t>returned</a:t>
            </a:r>
            <a:r>
              <a:rPr lang="en-US" sz="3200" b="0" u="none" dirty="0">
                <a:latin typeface="Arial" pitchFamily="-108" charset="0"/>
              </a:rPr>
              <a:t>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>
                <a:latin typeface="Arial" pitchFamily="-108" charset="0"/>
              </a:rPr>
              <a:t>celsius_to_Fahrenheit</a:t>
            </a:r>
            <a:r>
              <a:rPr lang="en-US" sz="2400" b="0" u="none" dirty="0">
                <a:latin typeface="Arial" pitchFamily="-108" charset="0"/>
              </a:rPr>
              <a:t> (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):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 * 1.8 + 32.0</a:t>
            </a: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1257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7427" b="-37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430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6.2</a:t>
            </a:r>
          </a:p>
          <a:p>
            <a:r>
              <a:rPr lang="en-US" dirty="0"/>
              <a:t>Full Temp Program</a:t>
            </a:r>
          </a:p>
        </p:txBody>
      </p:sp>
    </p:spTree>
    <p:extLst>
      <p:ext uri="{BB962C8B-B14F-4D97-AF65-F5344CB8AC3E}">
        <p14:creationId xmlns:p14="http://schemas.microsoft.com/office/powerpoint/2010/main" val="9820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0998" b="-30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211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---</a:t>
            </a:r>
            <a:r>
              <a:rPr lang="zh-CN" altLang="en-US" dirty="0"/>
              <a:t>角度转换为弧度函数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600200" y="2209800"/>
            <a:ext cx="6248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弧度</a:t>
            </a:r>
            <a:r>
              <a:rPr lang="en-US" altLang="zh-CN" sz="3600" dirty="0"/>
              <a:t>=</a:t>
            </a:r>
            <a:r>
              <a:rPr lang="zh-CN" altLang="en-US" sz="3600" dirty="0"/>
              <a:t>角度乘以</a:t>
            </a:r>
            <a:r>
              <a:rPr lang="el-GR" sz="3600" dirty="0"/>
              <a:t>π</a:t>
            </a:r>
            <a:r>
              <a:rPr lang="zh-CN" altLang="en-US" sz="3600" dirty="0"/>
              <a:t>后再除以</a:t>
            </a:r>
            <a:r>
              <a:rPr lang="en-US" altLang="zh-CN" sz="3600" dirty="0"/>
              <a:t>180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---</a:t>
            </a:r>
            <a:r>
              <a:rPr lang="en-US" altLang="zh-CN" dirty="0" err="1"/>
              <a:t>Drawline</a:t>
            </a:r>
            <a:r>
              <a:rPr lang="zh-CN" altLang="en-US" dirty="0"/>
              <a:t>函数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81000" y="1676400"/>
            <a:ext cx="85138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任务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1</a:t>
            </a: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在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(x1,y1)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与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(x2,y2)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两点之间画线代码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任务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2</a:t>
            </a: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转换成画线函数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5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en-US" altLang="zh-CN" dirty="0" err="1"/>
              <a:t>drawLine</a:t>
            </a:r>
            <a:r>
              <a:rPr lang="en-US" altLang="zh-CN" dirty="0"/>
              <a:t>   </a:t>
            </a:r>
            <a:r>
              <a:rPr lang="zh-CN" altLang="en-US" dirty="0"/>
              <a:t>画线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7025403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2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演示画箭头 </a:t>
            </a:r>
            <a:r>
              <a:rPr lang="en-US" altLang="zh-CN" dirty="0" err="1"/>
              <a:t>drawArrow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85800"/>
            <a:ext cx="6852736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7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重写五星红旗程序</a:t>
            </a:r>
          </a:p>
        </p:txBody>
      </p:sp>
    </p:spTree>
    <p:extLst>
      <p:ext uri="{BB962C8B-B14F-4D97-AF65-F5344CB8AC3E}">
        <p14:creationId xmlns:p14="http://schemas.microsoft.com/office/powerpoint/2010/main" val="183610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6.3</a:t>
            </a:r>
          </a:p>
          <a:p>
            <a:r>
              <a:rPr lang="en-US" dirty="0"/>
              <a:t>re-implement </a:t>
            </a:r>
            <a:r>
              <a:rPr lang="en-US" dirty="0" err="1"/>
              <a:t>len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4419600"/>
            <a:ext cx="58528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 DIY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求字符串长度的函数</a:t>
            </a:r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</a:rPr>
              <a:t>len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4194" b="-44194"/>
          <a:stretch>
            <a:fillRect/>
          </a:stretch>
        </p:blipFill>
        <p:spPr>
          <a:xfrm>
            <a:off x="0" y="76200"/>
            <a:ext cx="9144000" cy="63246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6.4</a:t>
            </a:r>
          </a:p>
          <a:p>
            <a:r>
              <a:rPr lang="en-US" dirty="0"/>
              <a:t>Count letters in string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membership in lowercase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import string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string.ascii_lowercase</a:t>
            </a:r>
            <a:r>
              <a:rPr lang="en-US" dirty="0"/>
              <a:t>, string of  lowercase </a:t>
            </a:r>
            <a:r>
              <a:rPr lang="en-US" dirty="0" err="1"/>
              <a:t>english</a:t>
            </a:r>
            <a:r>
              <a:rPr lang="en-US" dirty="0"/>
              <a:t> letters</a:t>
            </a:r>
          </a:p>
          <a:p>
            <a:pPr lvl="1"/>
            <a:r>
              <a:rPr lang="fr-FR" dirty="0"/>
              <a:t>'</a:t>
            </a:r>
            <a:r>
              <a:rPr lang="en-US" dirty="0" err="1">
                <a:solidFill>
                  <a:srgbClr val="2D2D8A"/>
                </a:solidFill>
              </a:rPr>
              <a:t>abcdefghijklmnopqrstuvwxyz</a:t>
            </a:r>
            <a:r>
              <a:rPr lang="fr-FR" dirty="0">
                <a:solidFill>
                  <a:srgbClr val="2D2D8A"/>
                </a:solidFill>
              </a:rPr>
              <a:t>'</a:t>
            </a:r>
            <a:endParaRPr lang="en-US" dirty="0">
              <a:solidFill>
                <a:srgbClr val="2D2D8A"/>
              </a:solidFill>
            </a:endParaRPr>
          </a:p>
          <a:p>
            <a:r>
              <a:rPr lang="en-US" dirty="0"/>
              <a:t>check if each char is a member (using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 operator) of </a:t>
            </a:r>
            <a:r>
              <a:rPr lang="en-US" dirty="0" err="1">
                <a:latin typeface="Courier New"/>
                <a:cs typeface="Courier New"/>
              </a:rPr>
              <a:t>string.ascii_lowercase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char.lower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before membership (catch Capital Letters that way)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从数学函数讲起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62000" y="2743200"/>
            <a:ext cx="301717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f(x)=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sym typeface="Symbol"/>
              </a:rPr>
              <a:t>x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sym typeface="Symbol"/>
              </a:rPr>
              <a:t>f(x)=sin(x)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sym typeface="Symbol"/>
              </a:rPr>
              <a:t>f(</a:t>
            </a:r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  <a:sym typeface="Symbol"/>
              </a:rPr>
              <a:t>x,y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sym typeface="Symbol"/>
              </a:rPr>
              <a:t>)=x*y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29200" y="2743200"/>
            <a:ext cx="37089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</a:rPr>
              <a:t>math.sqrt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(x)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math.sin(x)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200400" y="3048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38600" y="3657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194114" y="4800600"/>
            <a:ext cx="89498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问题：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能不能我们自己也定义函数？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函数的功能除了计算以外，还能增加什么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?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24400" y="1981200"/>
            <a:ext cx="3964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Rockwell Extra Bold" charset="0"/>
              </a:rPr>
              <a:t>Python</a:t>
            </a:r>
            <a:r>
              <a:rPr lang="zh-CN" altLang="en-US" sz="2400" dirty="0">
                <a:solidFill>
                  <a:srgbClr val="FF0000"/>
                </a:solidFill>
                <a:latin typeface="Rockwell Extra Bold" charset="0"/>
              </a:rPr>
              <a:t>建立了数学函书库</a:t>
            </a:r>
          </a:p>
        </p:txBody>
      </p:sp>
    </p:spTree>
    <p:extLst>
      <p:ext uri="{BB962C8B-B14F-4D97-AF65-F5344CB8AC3E}">
        <p14:creationId xmlns:p14="http://schemas.microsoft.com/office/powerpoint/2010/main" val="2540122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6458" b="-36458"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838200"/>
          </a:xfrm>
        </p:spPr>
        <p:txBody>
          <a:bodyPr/>
          <a:lstStyle/>
          <a:p>
            <a:r>
              <a:rPr lang="zh-CN" altLang="en-US" dirty="0"/>
              <a:t>练习：统计小写字母和大写字母各多少个？</a:t>
            </a:r>
          </a:p>
        </p:txBody>
      </p:sp>
    </p:spTree>
    <p:extLst>
      <p:ext uri="{BB962C8B-B14F-4D97-AF65-F5344CB8AC3E}">
        <p14:creationId xmlns:p14="http://schemas.microsoft.com/office/powerpoint/2010/main" val="3561619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295400"/>
            <a:ext cx="7239000" cy="5562600"/>
          </a:xfrm>
        </p:spPr>
        <p:txBody>
          <a:bodyPr/>
          <a:lstStyle/>
          <a:p>
            <a:r>
              <a:rPr lang="zh-CN" altLang="en-US" dirty="0"/>
              <a:t>全局变量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global_var</a:t>
            </a:r>
            <a:r>
              <a:rPr lang="en-US" altLang="zh-CN" dirty="0"/>
              <a:t>=1</a:t>
            </a:r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f1():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local_var</a:t>
            </a:r>
            <a:r>
              <a:rPr lang="en-US" altLang="zh-CN" dirty="0"/>
              <a:t> =2</a:t>
            </a:r>
          </a:p>
          <a:p>
            <a:pPr marL="0" indent="0">
              <a:buNone/>
            </a:pPr>
            <a:r>
              <a:rPr lang="en-US" altLang="zh-CN" dirty="0"/>
              <a:t>    print(</a:t>
            </a:r>
            <a:r>
              <a:rPr lang="en-US" altLang="zh-CN" dirty="0" err="1"/>
              <a:t>global_var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print(</a:t>
            </a:r>
            <a:r>
              <a:rPr lang="en-US" altLang="zh-CN" dirty="0" err="1"/>
              <a:t>local_var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f1()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global_var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local_var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24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x=1</a:t>
            </a:r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f2():</a:t>
            </a:r>
          </a:p>
          <a:p>
            <a:pPr marL="0" indent="0">
              <a:buNone/>
            </a:pPr>
            <a:r>
              <a:rPr lang="en-US" altLang="zh-CN" dirty="0"/>
              <a:t>    x=2</a:t>
            </a:r>
          </a:p>
          <a:p>
            <a:pPr marL="0" indent="0">
              <a:buNone/>
            </a:pPr>
            <a:r>
              <a:rPr lang="en-US" altLang="zh-CN" dirty="0"/>
              <a:t>    print(x)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f2()</a:t>
            </a:r>
          </a:p>
          <a:p>
            <a:pPr marL="0" indent="0">
              <a:buNone/>
            </a:pPr>
            <a:r>
              <a:rPr lang="en-US" altLang="zh-CN" dirty="0"/>
              <a:t>print(x)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25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 = </a:t>
            </a:r>
            <a:r>
              <a:rPr lang="en-US" altLang="zh-CN" dirty="0" err="1"/>
              <a:t>eval</a:t>
            </a:r>
            <a:r>
              <a:rPr lang="en-US" altLang="zh-CN" dirty="0"/>
              <a:t>(input("Enter a number:"))</a:t>
            </a:r>
          </a:p>
          <a:p>
            <a:pPr marL="0" indent="0">
              <a:buNone/>
            </a:pPr>
            <a:r>
              <a:rPr lang="en-US" altLang="zh-CN" dirty="0"/>
              <a:t>if m&gt;0:</a:t>
            </a:r>
          </a:p>
          <a:p>
            <a:pPr marL="0" indent="0">
              <a:buNone/>
            </a:pPr>
            <a:r>
              <a:rPr lang="en-US" altLang="zh-CN" dirty="0"/>
              <a:t>    y = 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print(y)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42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/>
              <a:t>sum = 0</a:t>
            </a:r>
          </a:p>
          <a:p>
            <a:pPr marL="0" indent="0">
              <a:buNone/>
            </a:pPr>
            <a:r>
              <a:rPr lang="nn-NO" altLang="zh-CN" dirty="0"/>
              <a:t>for i in range(5):</a:t>
            </a:r>
          </a:p>
          <a:p>
            <a:pPr marL="0" indent="0">
              <a:buNone/>
            </a:pPr>
            <a:r>
              <a:rPr lang="nn-NO" altLang="zh-CN" dirty="0"/>
              <a:t>    sum+=i</a:t>
            </a:r>
          </a:p>
          <a:p>
            <a:pPr marL="0" indent="0">
              <a:buNone/>
            </a:pPr>
            <a:endParaRPr lang="nn-NO" altLang="zh-CN" dirty="0"/>
          </a:p>
          <a:p>
            <a:pPr marL="0" indent="0">
              <a:buNone/>
            </a:pPr>
            <a:r>
              <a:rPr lang="nn-NO" altLang="zh-CN" dirty="0"/>
              <a:t>print(i)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10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0" y="1646237"/>
            <a:ext cx="3886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x=1</a:t>
            </a:r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increase():</a:t>
            </a:r>
          </a:p>
          <a:p>
            <a:pPr marL="0" indent="0">
              <a:buNone/>
            </a:pPr>
            <a:r>
              <a:rPr lang="en-US" altLang="zh-CN" dirty="0"/>
              <a:t>    global x</a:t>
            </a:r>
          </a:p>
          <a:p>
            <a:pPr marL="0" indent="0">
              <a:buNone/>
            </a:pPr>
            <a:r>
              <a:rPr lang="en-US" altLang="zh-CN" dirty="0"/>
              <a:t>    x=x+1</a:t>
            </a:r>
          </a:p>
          <a:p>
            <a:pPr marL="0" indent="0">
              <a:buNone/>
            </a:pPr>
            <a:r>
              <a:rPr lang="en-US" altLang="zh-CN" dirty="0"/>
              <a:t>    print(x)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increase()</a:t>
            </a:r>
          </a:p>
          <a:p>
            <a:pPr marL="0" indent="0">
              <a:buNone/>
            </a:pPr>
            <a:r>
              <a:rPr lang="en-US" altLang="zh-CN" dirty="0"/>
              <a:t>print()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629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但在一个函数中修改全局变量并不是一个好习惯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962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使用到的全局变量只是作为引用，不在函数中修改它的值的话，不需要加</a:t>
            </a:r>
            <a:r>
              <a:rPr lang="en-US" altLang="zh-CN" dirty="0"/>
              <a:t>global</a:t>
            </a:r>
            <a:r>
              <a:rPr lang="zh-CN" altLang="en-US" dirty="0"/>
              <a:t>关键字。</a:t>
            </a:r>
            <a:endParaRPr lang="en-US" altLang="zh-CN" dirty="0"/>
          </a:p>
          <a:p>
            <a:r>
              <a:rPr lang="zh-CN" altLang="en-US" dirty="0"/>
              <a:t>使用到的全局变量，需要在函数中修改的话，就涉及到歧义问题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结论：引用全局变量，不需要</a:t>
            </a:r>
            <a:r>
              <a:rPr lang="en-US" altLang="zh-CN" b="1" dirty="0" err="1"/>
              <a:t>golbal</a:t>
            </a:r>
            <a:r>
              <a:rPr lang="zh-CN" altLang="en-US" b="1" dirty="0"/>
              <a:t>声明，修改全局变量，需要使用</a:t>
            </a:r>
            <a:r>
              <a:rPr lang="en-US" altLang="zh-CN" b="1" dirty="0"/>
              <a:t>global</a:t>
            </a:r>
            <a:r>
              <a:rPr lang="zh-CN" altLang="en-US" b="1" dirty="0"/>
              <a:t>声明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同名全局变量的引用</a:t>
            </a:r>
            <a:r>
              <a:rPr lang="en-US" altLang="zh-CN" b="1" dirty="0"/>
              <a:t>.</a:t>
            </a:r>
            <a:r>
              <a:rPr lang="en-US" altLang="zh-CN" b="1" dirty="0" err="1"/>
              <a:t>py</a:t>
            </a:r>
            <a:r>
              <a:rPr lang="zh-CN" altLang="en-US" b="1" dirty="0"/>
              <a:t>（尽量不取为同名）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807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关于位置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First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Second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First</a:t>
            </a:r>
            <a:r>
              <a:rPr lang="zh-CN" altLang="en-US" dirty="0"/>
              <a:t>引用</a:t>
            </a:r>
            <a:r>
              <a:rPr lang="en-US" altLang="zh-CN" dirty="0"/>
              <a:t>Second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函数位置异同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49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—--</a:t>
            </a:r>
            <a:r>
              <a:rPr lang="zh-CN" altLang="en-US" dirty="0"/>
              <a:t>生日快乐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2209800" y="3657600"/>
            <a:ext cx="52629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心得： 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函数名具有可读性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通过函数名可以调用函数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参数化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封装，重用</a:t>
            </a:r>
          </a:p>
        </p:txBody>
      </p:sp>
    </p:spTree>
    <p:extLst>
      <p:ext uri="{BB962C8B-B14F-4D97-AF65-F5344CB8AC3E}">
        <p14:creationId xmlns:p14="http://schemas.microsoft.com/office/powerpoint/2010/main" val="339172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从上述例子总结：</a:t>
            </a:r>
            <a:endParaRPr lang="en-US" dirty="0">
              <a:solidFill>
                <a:srgbClr val="FF0000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Mathematics 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“encapsulate” the performance of some particular operation, so it can be used by others (for example, the 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function)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函数执行一定操作，返回结果</a:t>
            </a:r>
            <a:endParaRPr lang="en-US" altLang="zh-CN" dirty="0">
              <a:solidFill>
                <a:srgbClr val="FF0000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封装代码，有自己的名字，可复用，有参数</a:t>
            </a:r>
            <a:endParaRPr lang="en-US" dirty="0">
              <a:solidFill>
                <a:srgbClr val="FF0000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0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 求三角形面积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P254 </a:t>
            </a:r>
            <a:r>
              <a:rPr lang="zh-CN" altLang="en-US" dirty="0"/>
              <a:t>（定位</a:t>
            </a:r>
            <a:r>
              <a:rPr lang="en-US" altLang="zh-CN" dirty="0"/>
              <a:t>P287 </a:t>
            </a:r>
            <a:r>
              <a:rPr lang="zh-CN" altLang="en-US" dirty="0"/>
              <a:t>）</a:t>
            </a:r>
            <a:r>
              <a:rPr lang="en-US" altLang="zh-CN" dirty="0"/>
              <a:t> 5.3.4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017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962025"/>
            <a:ext cx="89725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09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5" y="274638"/>
            <a:ext cx="8405870" cy="16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46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5" y="257053"/>
            <a:ext cx="9015413" cy="39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3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6" y="152400"/>
            <a:ext cx="8760868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2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将十进制数转换为十六进制数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7560959" cy="8001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764931" y="4667936"/>
            <a:ext cx="480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记住：后余为高位</a:t>
            </a:r>
          </a:p>
        </p:txBody>
      </p:sp>
    </p:spTree>
    <p:extLst>
      <p:ext uri="{BB962C8B-B14F-4D97-AF65-F5344CB8AC3E}">
        <p14:creationId xmlns:p14="http://schemas.microsoft.com/office/powerpoint/2010/main" val="2929340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functions help?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our problem solving easier (solved smaller problems as functions)</a:t>
            </a:r>
          </a:p>
          <a:p>
            <a:r>
              <a:rPr lang="en-US" dirty="0"/>
              <a:t>main program very readable (details hid in the functions)</a:t>
            </a:r>
          </a:p>
        </p:txBody>
      </p:sp>
    </p:spTree>
    <p:extLst>
      <p:ext uri="{BB962C8B-B14F-4D97-AF65-F5344CB8AC3E}">
        <p14:creationId xmlns:p14="http://schemas.microsoft.com/office/powerpoint/2010/main" val="1404522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1" dirty="0"/>
              <a:t>只做一件事</a:t>
            </a:r>
            <a:r>
              <a:rPr lang="en-US" dirty="0"/>
              <a:t>. If it does too many things, it should be broken down into multiple functions (</a:t>
            </a:r>
            <a:r>
              <a:rPr lang="en-US" dirty="0" err="1"/>
              <a:t>refactored</a:t>
            </a:r>
            <a:r>
              <a:rPr lang="en-US" dirty="0"/>
              <a:t>)</a:t>
            </a:r>
          </a:p>
          <a:p>
            <a:r>
              <a:rPr lang="zh-CN" altLang="en-US" b="1" i="1" dirty="0"/>
              <a:t>可读</a:t>
            </a:r>
            <a:r>
              <a:rPr lang="en-US" altLang="zh-CN" b="1" i="1" dirty="0"/>
              <a:t>.</a:t>
            </a:r>
            <a:r>
              <a:rPr lang="en-US" b="1" i="1" dirty="0"/>
              <a:t>  </a:t>
            </a:r>
            <a:r>
              <a:rPr lang="en-US" dirty="0"/>
              <a:t>How often should we say this? If you write it, it should be readable</a:t>
            </a:r>
          </a:p>
          <a:p>
            <a:r>
              <a:rPr lang="zh-CN" altLang="en-US" b="1" i="1" dirty="0"/>
              <a:t>可重用</a:t>
            </a:r>
            <a:r>
              <a:rPr lang="en-US" dirty="0"/>
              <a:t>. If it does one thing well, then when a similar situation (in another program) occurs, use it there as well.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</a:t>
            </a:r>
            <a:r>
              <a:rPr lang="en-US" dirty="0"/>
              <a:t>. A function should check for all the cases where it might be invoked. Check for potential errors.</a:t>
            </a:r>
          </a:p>
          <a:p>
            <a:r>
              <a:rPr lang="zh-CN" altLang="en-US" b="1" i="1" dirty="0"/>
              <a:t>重构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—--</a:t>
            </a:r>
            <a:r>
              <a:rPr lang="zh-CN" altLang="en-US" dirty="0"/>
              <a:t>圆面积函数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2209800" y="3657600"/>
            <a:ext cx="52629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心得： 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函数名具有可读性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通过函数名可以调用函数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参数化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封装，重用</a:t>
            </a:r>
          </a:p>
        </p:txBody>
      </p:sp>
    </p:spTree>
    <p:extLst>
      <p:ext uri="{BB962C8B-B14F-4D97-AF65-F5344CB8AC3E}">
        <p14:creationId xmlns:p14="http://schemas.microsoft.com/office/powerpoint/2010/main" val="112723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5.3.7 </a:t>
            </a:r>
            <a:r>
              <a:rPr lang="zh-CN" altLang="en-US" dirty="0"/>
              <a:t>没有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书上</a:t>
            </a:r>
            <a:r>
              <a:rPr lang="en-US" altLang="zh-CN" dirty="0"/>
              <a:t>260</a:t>
            </a:r>
            <a:r>
              <a:rPr lang="zh-CN" altLang="en-US" dirty="0"/>
              <a:t>（电子版定位</a:t>
            </a:r>
            <a:r>
              <a:rPr lang="en-US" altLang="zh-CN" dirty="0"/>
              <a:t>293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87FE7-39B1-40BC-9C10-997E2CB4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600"/>
            <a:ext cx="9144000" cy="29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7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5.3.8 </a:t>
            </a:r>
            <a:r>
              <a:rPr lang="zh-CN" altLang="en-US" dirty="0"/>
              <a:t>多条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E84E22-594B-4522-A86D-9A16BA1C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8" y="1219200"/>
            <a:ext cx="7286625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476583-C33D-41D7-8D0E-03CF509D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62400"/>
            <a:ext cx="8458200" cy="23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35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should do one thing</a:t>
            </a:r>
          </a:p>
        </p:txBody>
      </p:sp>
    </p:spTree>
    <p:extLst>
      <p:ext uri="{BB962C8B-B14F-4D97-AF65-F5344CB8AC3E}">
        <p14:creationId xmlns:p14="http://schemas.microsoft.com/office/powerpoint/2010/main" val="1312031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have no return statements are often called </a:t>
            </a:r>
            <a:r>
              <a:rPr lang="en-US" i="1" dirty="0"/>
              <a:t>procedures</a:t>
            </a:r>
            <a:r>
              <a:rPr lang="en-US" dirty="0"/>
              <a:t>.</a:t>
            </a:r>
          </a:p>
          <a:p>
            <a:r>
              <a:rPr lang="en-US" dirty="0"/>
              <a:t>Procedures are used to perform some duty (print output, store a file, etc.)</a:t>
            </a:r>
          </a:p>
          <a:p>
            <a:r>
              <a:rPr lang="en-US" dirty="0"/>
              <a:t>Remember, return is not required.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returns in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have multiple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statements.</a:t>
            </a:r>
          </a:p>
          <a:p>
            <a:r>
              <a:rPr lang="en-US" dirty="0"/>
              <a:t>Remember, the first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 executed ends the function.</a:t>
            </a:r>
          </a:p>
          <a:p>
            <a:r>
              <a:rPr lang="en-US" dirty="0"/>
              <a:t>Multiple returns can be confusing to the reader and should be used judiciously.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练习编写可重用图形函数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writeText</a:t>
            </a:r>
            <a:endParaRPr lang="en-US" altLang="zh-CN" dirty="0"/>
          </a:p>
          <a:p>
            <a:r>
              <a:rPr lang="en-US" altLang="zh-CN" dirty="0" err="1"/>
              <a:t>drawPoint</a:t>
            </a:r>
            <a:endParaRPr lang="en-US" altLang="zh-CN" dirty="0"/>
          </a:p>
          <a:p>
            <a:r>
              <a:rPr lang="en-US" altLang="zh-CN" dirty="0" err="1"/>
              <a:t>drawCircle</a:t>
            </a:r>
            <a:endParaRPr lang="en-US" altLang="zh-CN" dirty="0"/>
          </a:p>
          <a:p>
            <a:r>
              <a:rPr lang="en-US" altLang="zh-CN" dirty="0" err="1"/>
              <a:t>drawRectangle</a:t>
            </a:r>
            <a:endParaRPr lang="en-US" altLang="zh-CN" dirty="0"/>
          </a:p>
          <a:p>
            <a:r>
              <a:rPr lang="en-US" altLang="zh-CN" dirty="0" err="1"/>
              <a:t>drawLine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76400"/>
            <a:ext cx="2924196" cy="27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4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Reminder, rules so far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err="1">
                <a:latin typeface="Arial" charset="0"/>
                <a:ea typeface="ＭＳ Ｐゴシック" charset="0"/>
              </a:rPr>
              <a:t>imporve</a:t>
            </a:r>
            <a:r>
              <a:rPr lang="en-US" sz="2400" dirty="0">
                <a:latin typeface="Arial" charset="0"/>
                <a:ea typeface="ＭＳ Ｐゴシック" charset="0"/>
              </a:rPr>
              <a:t>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function should do one thing.</a:t>
            </a: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36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重写五星红旗</a:t>
            </a:r>
            <a:endParaRPr lang="en-US" altLang="zh-CN" dirty="0"/>
          </a:p>
          <a:p>
            <a:r>
              <a:rPr lang="en-US" altLang="zh-CN" dirty="0" err="1"/>
              <a:t>drawArrow</a:t>
            </a:r>
            <a:endParaRPr lang="en-US" altLang="zh-CN" dirty="0"/>
          </a:p>
          <a:p>
            <a:r>
              <a:rPr lang="zh-CN" altLang="en-US" dirty="0"/>
              <a:t>绘制美国国旗，函数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40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函数基本特点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代表执行单独的操作</a:t>
            </a:r>
            <a:endParaRPr lang="en-US" altLang="zh-CN" dirty="0"/>
          </a:p>
          <a:p>
            <a:r>
              <a:rPr lang="zh-CN" altLang="en-US" dirty="0"/>
              <a:t>采用零个或多个参数作为输入</a:t>
            </a:r>
            <a:endParaRPr lang="en-US" altLang="zh-CN" dirty="0"/>
          </a:p>
          <a:p>
            <a:r>
              <a:rPr lang="zh-CN" altLang="en-US" dirty="0"/>
              <a:t>返回值（可能为复合对象）作为输出</a:t>
            </a:r>
          </a:p>
        </p:txBody>
      </p:sp>
    </p:spTree>
    <p:extLst>
      <p:ext uri="{BB962C8B-B14F-4D97-AF65-F5344CB8AC3E}">
        <p14:creationId xmlns:p14="http://schemas.microsoft.com/office/powerpoint/2010/main" val="404944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分而治之</a:t>
            </a:r>
            <a:endParaRPr lang="en-US" altLang="zh-CN" dirty="0"/>
          </a:p>
          <a:p>
            <a:r>
              <a:rPr lang="zh-CN" altLang="en-US" dirty="0"/>
              <a:t>抽象</a:t>
            </a:r>
            <a:endParaRPr lang="en-US" altLang="zh-CN" dirty="0"/>
          </a:p>
          <a:p>
            <a:r>
              <a:rPr lang="zh-CN" altLang="en-US" dirty="0"/>
              <a:t>重用</a:t>
            </a:r>
            <a:endParaRPr lang="en-US" altLang="zh-CN" dirty="0"/>
          </a:p>
          <a:p>
            <a:r>
              <a:rPr lang="zh-CN" altLang="en-US" dirty="0"/>
              <a:t>共享</a:t>
            </a:r>
            <a:endParaRPr lang="en-US" altLang="zh-CN" dirty="0"/>
          </a:p>
          <a:p>
            <a:r>
              <a:rPr lang="zh-CN" altLang="en-US" dirty="0"/>
              <a:t>安全性</a:t>
            </a:r>
            <a:endParaRPr lang="en-US" altLang="zh-CN" dirty="0"/>
          </a:p>
          <a:p>
            <a:r>
              <a:rPr lang="zh-CN" altLang="en-US" dirty="0"/>
              <a:t>简化</a:t>
            </a:r>
            <a:r>
              <a:rPr lang="en-US" altLang="zh-CN" dirty="0"/>
              <a:t>/</a:t>
            </a:r>
            <a:r>
              <a:rPr lang="zh-CN" altLang="en-US" dirty="0"/>
              <a:t>可读性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8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F = C * 1.8 + 32.0</a:t>
            </a:r>
          </a:p>
          <a:p>
            <a:pPr lvl="1" eaLnBrk="1" hangingPunct="1"/>
            <a:r>
              <a:rPr lang="en-US" dirty="0"/>
              <a:t>Functional notation: </a:t>
            </a:r>
          </a:p>
          <a:p>
            <a:pPr marL="457200" lvl="1" indent="0" eaLnBrk="1" hangingPunct="1">
              <a:buNone/>
            </a:pPr>
            <a:r>
              <a:rPr lang="en-US" dirty="0"/>
              <a:t>	F ~ </a:t>
            </a:r>
            <a:r>
              <a:rPr lang="en-US" dirty="0" err="1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        </a:t>
            </a:r>
            <a:r>
              <a:rPr lang="en-US" dirty="0" err="1"/>
              <a:t>celsius_to_Fahrenheit</a:t>
            </a:r>
            <a:r>
              <a:rPr lang="en-US" dirty="0"/>
              <a:t>(C) = C * 1.8 + 32.0</a:t>
            </a:r>
          </a:p>
        </p:txBody>
      </p:sp>
    </p:spTree>
    <p:extLst>
      <p:ext uri="{BB962C8B-B14F-4D97-AF65-F5344CB8AC3E}">
        <p14:creationId xmlns:p14="http://schemas.microsoft.com/office/powerpoint/2010/main" val="17682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F =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10333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1688</TotalTime>
  <Words>1302</Words>
  <Application>Microsoft Office PowerPoint</Application>
  <PresentationFormat>全屏显示(4:3)</PresentationFormat>
  <Paragraphs>208</Paragraphs>
  <Slides>57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Monaco</vt:lpstr>
      <vt:lpstr>Rosewood Std Regular</vt:lpstr>
      <vt:lpstr>Arial</vt:lpstr>
      <vt:lpstr>Bernard MT Condensed</vt:lpstr>
      <vt:lpstr>Calibri</vt:lpstr>
      <vt:lpstr>Courier New</vt:lpstr>
      <vt:lpstr>Rockwell Extra Bold</vt:lpstr>
      <vt:lpstr>Times New Roman</vt:lpstr>
      <vt:lpstr>Wingdings</vt:lpstr>
      <vt:lpstr>template</vt:lpstr>
      <vt:lpstr>PowerPoint 演示文稿</vt:lpstr>
      <vt:lpstr>What is a function?</vt:lpstr>
      <vt:lpstr>从数学函数讲起</vt:lpstr>
      <vt:lpstr>演示—--生日快乐</vt:lpstr>
      <vt:lpstr>演示—--圆面积函数</vt:lpstr>
      <vt:lpstr>函数基本特点</vt:lpstr>
      <vt:lpstr>Why have them?</vt:lpstr>
      <vt:lpstr>Mathematical Notation</vt:lpstr>
      <vt:lpstr>Python Invocation</vt:lpstr>
      <vt:lpstr>Function defintion</vt:lpstr>
      <vt:lpstr>PowerPoint 演示文稿</vt:lpstr>
      <vt:lpstr>return statement</vt:lpstr>
      <vt:lpstr>PowerPoint 演示文稿</vt:lpstr>
      <vt:lpstr>PowerPoint 演示文稿</vt:lpstr>
      <vt:lpstr>Triple quoted string in function</vt:lpstr>
      <vt:lpstr>Operation</vt:lpstr>
      <vt:lpstr>PowerPoint 演示文稿</vt:lpstr>
      <vt:lpstr>PowerPoint 演示文稿</vt:lpstr>
      <vt:lpstr>PowerPoint 演示文稿</vt:lpstr>
      <vt:lpstr>PowerPoint 演示文稿</vt:lpstr>
      <vt:lpstr>练习---角度转换为弧度函数</vt:lpstr>
      <vt:lpstr>练习---Drawline函数</vt:lpstr>
      <vt:lpstr>PowerPoint 演示文稿</vt:lpstr>
      <vt:lpstr>PowerPoint 演示文稿</vt:lpstr>
      <vt:lpstr>重写五星红旗程序</vt:lpstr>
      <vt:lpstr>PowerPoint 演示文稿</vt:lpstr>
      <vt:lpstr>PowerPoint 演示文稿</vt:lpstr>
      <vt:lpstr>PowerPoint 演示文稿</vt:lpstr>
      <vt:lpstr>check membership in lowercase</vt:lpstr>
      <vt:lpstr>PowerPoint 演示文稿</vt:lpstr>
      <vt:lpstr>PowerPoint 演示文稿</vt:lpstr>
      <vt:lpstr>变量的作用域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从上述例子总结：</vt:lpstr>
      <vt:lpstr>例子 求三角形面积</vt:lpstr>
      <vt:lpstr>PowerPoint 演示文稿</vt:lpstr>
      <vt:lpstr>PowerPoint 演示文稿</vt:lpstr>
      <vt:lpstr>PowerPoint 演示文稿</vt:lpstr>
      <vt:lpstr>PowerPoint 演示文稿</vt:lpstr>
      <vt:lpstr>练习</vt:lpstr>
      <vt:lpstr>Did functions help?</vt:lpstr>
      <vt:lpstr>How to write a function</vt:lpstr>
      <vt:lpstr>More on functions</vt:lpstr>
      <vt:lpstr>5.3.7 没有return语句</vt:lpstr>
      <vt:lpstr>5.3.8 多条return语句</vt:lpstr>
      <vt:lpstr>Rule 8</vt:lpstr>
      <vt:lpstr>Procedures</vt:lpstr>
      <vt:lpstr>Multiple returns in a function</vt:lpstr>
      <vt:lpstr>练习编写可重用图形函数</vt:lpstr>
      <vt:lpstr>Reminder, rules so far</vt:lpstr>
      <vt:lpstr>练习作业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MS</cp:lastModifiedBy>
  <cp:revision>135</cp:revision>
  <dcterms:created xsi:type="dcterms:W3CDTF">2012-03-21T18:49:41Z</dcterms:created>
  <dcterms:modified xsi:type="dcterms:W3CDTF">2021-11-10T09:48:06Z</dcterms:modified>
</cp:coreProperties>
</file>