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20B0D-41E6-4944-B03B-DD3A039086ED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9E4E3-9480-4138-B274-CA834227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2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E011D6-2547-8F43-8B6E-7BB31C3438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5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B2600-0EEB-7641-BCA4-FDED515382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169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6C87E-CEDF-3044-BFFD-D17ED5A6C49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656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12BAB2-EC5A-F346-BF62-76F5B68F527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274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A2280E-3806-E74A-B19D-74AC57F5B3D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64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58928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00" y="3352800"/>
            <a:ext cx="58928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8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9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1"/>
            <a:ext cx="114808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768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4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03200" y="152400"/>
            <a:ext cx="117856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5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38400" y="6629400"/>
            <a:ext cx="8737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The Practice of Computing Using Python, Punch, Enbody, ©2011 Pearson Addison-Wesley. All rights reserved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0" y="-228600"/>
            <a:ext cx="119888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46400" y="685800"/>
            <a:ext cx="61976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10841349" y="197933"/>
            <a:ext cx="1251628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" y="5638800"/>
            <a:ext cx="71717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12192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04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Functions -- </a:t>
            </a:r>
            <a:r>
              <a:rPr lang="en-US" dirty="0" err="1" smtClean="0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4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Function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defintion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447800"/>
            <a:ext cx="89154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g(C) = C*1.8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:                        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+ 32.0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           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parameter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5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159" b="-4159"/>
          <a:stretch>
            <a:fillRect/>
          </a:stretch>
        </p:blipFill>
        <p:spPr>
          <a:xfrm>
            <a:off x="1524000" y="152400"/>
            <a:ext cx="9144000" cy="6324600"/>
          </a:xfrm>
        </p:spPr>
      </p:pic>
    </p:spTree>
    <p:extLst>
      <p:ext uri="{BB962C8B-B14F-4D97-AF65-F5344CB8AC3E}">
        <p14:creationId xmlns:p14="http://schemas.microsoft.com/office/powerpoint/2010/main" val="313934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indicates the value that is returned by the function</a:t>
            </a:r>
          </a:p>
          <a:p>
            <a:r>
              <a:rPr lang="en-US" dirty="0" smtClean="0"/>
              <a:t>The statement is optional (the function can return nothing). If no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/>
              <a:t>, function is often called a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6.1</a:t>
            </a:r>
          </a:p>
          <a:p>
            <a:r>
              <a:rPr lang="en-US" dirty="0" smtClean="0"/>
              <a:t>Temp convert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3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8627" b="-48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250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quoted string in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triple quoted string just after the def is called a </a:t>
            </a:r>
            <a:r>
              <a:rPr lang="en-US" b="1" i="1" dirty="0" err="1" smtClean="0"/>
              <a:t>docstring</a:t>
            </a:r>
            <a:r>
              <a:rPr lang="zh-CN" altLang="en-US" b="1" i="1" dirty="0" smtClean="0"/>
              <a:t>（</a:t>
            </a:r>
            <a:r>
              <a:rPr lang="zh-CN" altLang="en-US" b="1" i="1" dirty="0" smtClean="0">
                <a:solidFill>
                  <a:srgbClr val="FF0000"/>
                </a:solidFill>
              </a:rPr>
              <a:t>文档字符串</a:t>
            </a:r>
            <a:r>
              <a:rPr lang="zh-CN" altLang="en-US" b="1" i="1" dirty="0" smtClean="0"/>
              <a:t>）</a:t>
            </a:r>
            <a:endParaRPr lang="en-US" b="1" i="1" dirty="0" smtClean="0"/>
          </a:p>
          <a:p>
            <a:r>
              <a:rPr lang="en-US" dirty="0" err="1" smtClean="0"/>
              <a:t>docstring</a:t>
            </a:r>
            <a:r>
              <a:rPr lang="en-US" dirty="0" smtClean="0"/>
              <a:t> is documentation of the function</a:t>
            </a:r>
            <a:r>
              <a:rPr lang="fr-FR" dirty="0" smtClean="0"/>
              <a:t>'</a:t>
            </a:r>
            <a:r>
              <a:rPr lang="en-US" dirty="0" smtClean="0"/>
              <a:t>s purpose, to be used by other tools to tell the user what the function is used for. More on that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410200" y="3810000"/>
            <a:ext cx="46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3340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34000" y="4191001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celsius_to_Fahrenheit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      return </a:t>
            </a:r>
            <a:r>
              <a:rPr lang="en-US" sz="2400" dirty="0" err="1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 * 1.8 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32.0</a:t>
            </a:r>
            <a:endParaRPr lang="en-US" sz="2400" dirty="0">
              <a:solidFill>
                <a:srgbClr val="000000"/>
              </a:solidFill>
              <a:latin typeface="Arial" pitchFamily="-108" charset="0"/>
              <a:ea typeface="ＭＳ Ｐゴシック" charset="0"/>
              <a:cs typeface="Arial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057400" y="1828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828800" y="1981201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Monaco"/>
                <a:ea typeface="ＭＳ Ｐゴシック" charset="0"/>
                <a:cs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Monaco"/>
              </a:rPr>
              <a:t>F =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 charset="0"/>
                <a:cs typeface="Monaco"/>
              </a:rPr>
              <a:t>celsius_to_fahrenheit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Monaco"/>
              </a:rPr>
              <a:t>(C)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324600" y="1752600"/>
            <a:ext cx="350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1. Call copies argument C to parameter Temp </a:t>
            </a: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4038600" y="2971800"/>
            <a:ext cx="4533900" cy="1143000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676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2. Control transfers to </a:t>
            </a:r>
            <a:r>
              <a:rPr lang="en-US" sz="32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function</a:t>
            </a:r>
            <a:endParaRPr lang="en-US" sz="3200" dirty="0">
              <a:solidFill>
                <a:srgbClr val="000000"/>
              </a:solidFill>
              <a:latin typeface="Arial" pitchFamily="-108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8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utoUpdateAnimBg="0"/>
      <p:bldP spid="55303" grpId="0" animBg="1"/>
      <p:bldP spid="55304" grpId="0" autoUpdateAnimBg="0"/>
      <p:bldP spid="55305" grpId="0" autoUpdateAnimBg="0"/>
      <p:bldP spid="55307" grpId="0" animBg="1"/>
      <p:bldP spid="553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Operation (</a:t>
            </a:r>
            <a:r>
              <a:rPr lang="en-US" sz="4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con</a:t>
            </a:r>
            <a:r>
              <a:rPr lang="fr-FR" sz="4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'</a:t>
            </a:r>
            <a:r>
              <a:rPr lang="en-US" sz="4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sz="4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410200" y="3810000"/>
            <a:ext cx="46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400800" y="213360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3. Expression in </a:t>
            </a:r>
            <a:r>
              <a:rPr lang="en-US" sz="32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function is </a:t>
            </a:r>
            <a:r>
              <a:rPr lang="en-US" sz="32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09800" y="3810001"/>
            <a:ext cx="2743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4. Value of expression is returned to the invoker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09800" y="1676400"/>
            <a:ext cx="4038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981200" y="1828801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Monaco"/>
                <a:ea typeface="ＭＳ Ｐゴシック" charset="0"/>
                <a:cs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Monaco"/>
              </a:rPr>
              <a:t>F =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 charset="0"/>
                <a:cs typeface="Monaco"/>
              </a:rPr>
              <a:t>celsius_to_fahrenheit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 charset="0"/>
                <a:cs typeface="Monaco"/>
              </a:rPr>
              <a:t>(C)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6388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638800" y="4191001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celsius_to_Fahrenheit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      return </a:t>
            </a:r>
            <a:r>
              <a:rPr lang="en-US" sz="2400" dirty="0" err="1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 * 1.8 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 pitchFamily="-108" charset="0"/>
                <a:ea typeface="ＭＳ Ｐゴシック" charset="0"/>
                <a:cs typeface="Arial" charset="0"/>
              </a:rPr>
              <a:t>32.0</a:t>
            </a:r>
            <a:endParaRPr lang="en-US" sz="2400" dirty="0">
              <a:solidFill>
                <a:srgbClr val="000000"/>
              </a:solidFill>
              <a:latin typeface="Arial" pitchFamily="-108" charset="0"/>
              <a:ea typeface="ＭＳ Ｐゴシック" charset="0"/>
              <a:cs typeface="Arial" charset="0"/>
            </a:endParaRP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2781300" y="3048000"/>
            <a:ext cx="3314700" cy="22860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2" grpId="0" animBg="1"/>
      <p:bldP spid="13" grpId="0" autoUpdateAnimBg="0"/>
      <p:bldP spid="16" grpId="0" animBg="1"/>
      <p:bldP spid="17" grpId="0" autoUpdateAnimBg="0"/>
      <p:bldP spid="563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7427" b="-37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39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6.2</a:t>
            </a:r>
          </a:p>
          <a:p>
            <a:r>
              <a:rPr lang="en-US" dirty="0" smtClean="0"/>
              <a:t>Full Temp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0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0998" b="-30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64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角度转换为弧度函数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124200" y="2209801"/>
            <a:ext cx="6248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弧度</a:t>
            </a:r>
            <a:r>
              <a:rPr lang="en-US" altLang="zh-CN" sz="36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=</a:t>
            </a:r>
            <a:r>
              <a:rPr lang="zh-CN" altLang="en-US" sz="36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角度乘以</a:t>
            </a:r>
            <a:r>
              <a:rPr lang="el-GR" sz="36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zh-CN" altLang="en-US" sz="36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后再除以</a:t>
            </a:r>
            <a:r>
              <a:rPr lang="en-US" altLang="zh-CN" sz="36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180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从数学函数讲起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286001" y="2743200"/>
            <a:ext cx="301717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f(x)=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  <a:sym typeface="Symbol"/>
              </a:rPr>
              <a:t>x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  <a:sym typeface="Symbol"/>
              </a:rPr>
              <a:t>f(x)=sin(x)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  <a:sym typeface="Symbol"/>
              </a:rPr>
              <a:t>f(</a:t>
            </a:r>
            <a:r>
              <a:rPr lang="en-US" altLang="zh-CN" sz="3600" dirty="0" err="1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  <a:sym typeface="Symbol"/>
              </a:rPr>
              <a:t>x,y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  <a:sym typeface="Symbol"/>
              </a:rPr>
              <a:t>)=x*y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553200" y="2743201"/>
            <a:ext cx="37089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math.sqrt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math.sin(x)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724400" y="3048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562600" y="3657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1718114" y="4800600"/>
            <a:ext cx="89498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问题：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1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能不能我们自己也定义函数？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函数的功能除了计算以外，还能增加什么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?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248401" y="1981201"/>
            <a:ext cx="3964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Python</a:t>
            </a:r>
            <a:r>
              <a:rPr lang="zh-CN" altLang="en-US" sz="24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建立了数学函书库</a:t>
            </a:r>
            <a:endParaRPr lang="zh-CN" altLang="en-US" sz="24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—--</a:t>
            </a:r>
            <a:r>
              <a:rPr lang="zh-CN" altLang="en-US" dirty="0" smtClean="0"/>
              <a:t>生日快乐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733801" y="3657600"/>
            <a:ext cx="526297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心得： 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函数名具有可读性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通过函数名可以调用函数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参数化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封装，重用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—--</a:t>
            </a:r>
            <a:r>
              <a:rPr lang="zh-CN" altLang="en-US" dirty="0"/>
              <a:t>圆</a:t>
            </a:r>
            <a:r>
              <a:rPr lang="zh-CN" altLang="en-US" dirty="0" smtClean="0"/>
              <a:t>面积函数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733801" y="3657600"/>
            <a:ext cx="526297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心得： 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函数名具有可读性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通过函数名可以调用函数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参数化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  <a:ea typeface="ＭＳ Ｐゴシック" charset="0"/>
                <a:cs typeface="Arial" charset="0"/>
              </a:rPr>
              <a:t>封装，重用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函数基本特点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代表执行单独的操作</a:t>
            </a:r>
            <a:endParaRPr lang="en-US" altLang="zh-CN" dirty="0" smtClean="0"/>
          </a:p>
          <a:p>
            <a:r>
              <a:rPr lang="zh-CN" altLang="en-US" dirty="0" smtClean="0"/>
              <a:t>采用零个或多个参数作为输入</a:t>
            </a:r>
            <a:endParaRPr lang="en-US" altLang="zh-CN" dirty="0" smtClean="0"/>
          </a:p>
          <a:p>
            <a:r>
              <a:rPr lang="zh-CN" altLang="en-US" dirty="0"/>
              <a:t>返回</a:t>
            </a:r>
            <a:r>
              <a:rPr lang="zh-CN" altLang="en-US" dirty="0" smtClean="0"/>
              <a:t>值（可能为复合对象）作为输出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7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分而治之</a:t>
            </a:r>
            <a:endParaRPr lang="en-US" altLang="zh-CN" dirty="0" smtClean="0"/>
          </a:p>
          <a:p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zh-CN" altLang="en-US" dirty="0" smtClean="0"/>
              <a:t>重用</a:t>
            </a:r>
            <a:endParaRPr lang="en-US" altLang="zh-CN" dirty="0" smtClean="0"/>
          </a:p>
          <a:p>
            <a:r>
              <a:rPr lang="zh-CN" altLang="en-US" dirty="0" smtClean="0"/>
              <a:t>共享</a:t>
            </a:r>
            <a:endParaRPr lang="en-US" altLang="zh-CN" dirty="0" smtClean="0"/>
          </a:p>
          <a:p>
            <a:r>
              <a:rPr lang="zh-CN" altLang="en-US" dirty="0" smtClean="0"/>
              <a:t>安全性</a:t>
            </a:r>
            <a:endParaRPr lang="en-US" altLang="zh-CN" dirty="0" smtClean="0"/>
          </a:p>
          <a:p>
            <a:r>
              <a:rPr lang="zh-CN" altLang="en-US" dirty="0" smtClean="0"/>
              <a:t>简化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可读性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1752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lvl="1" eaLnBrk="1" hangingPunct="1"/>
            <a:r>
              <a:rPr lang="en-US" dirty="0"/>
              <a:t>Formula:   F = C * 1.8 + 32.0</a:t>
            </a:r>
          </a:p>
          <a:p>
            <a:pPr lvl="1" eaLnBrk="1" hangingPunct="1"/>
            <a:r>
              <a:rPr lang="en-US" dirty="0"/>
              <a:t>Functional notation: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 </a:t>
            </a: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 err="1" smtClean="0"/>
              <a:t>celsius_to_Fahrenheit</a:t>
            </a:r>
            <a:r>
              <a:rPr lang="en-US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dirty="0"/>
              <a:t>   </a:t>
            </a:r>
            <a:r>
              <a:rPr lang="en-US" dirty="0" smtClean="0"/>
              <a:t>        </a:t>
            </a:r>
            <a:r>
              <a:rPr lang="en-US" dirty="0" err="1" smtClean="0"/>
              <a:t>celsius_to_Fahrenheit</a:t>
            </a:r>
            <a:r>
              <a:rPr lang="en-US" dirty="0"/>
              <a:t>(C) = </a:t>
            </a:r>
            <a:r>
              <a:rPr lang="en-US" dirty="0" smtClean="0"/>
              <a:t>C * 1.8 </a:t>
            </a:r>
            <a:r>
              <a:rPr lang="en-US" dirty="0"/>
              <a:t>+ 32.0</a:t>
            </a:r>
          </a:p>
        </p:txBody>
      </p:sp>
    </p:spTree>
    <p:extLst>
      <p:ext uri="{BB962C8B-B14F-4D97-AF65-F5344CB8AC3E}">
        <p14:creationId xmlns:p14="http://schemas.microsoft.com/office/powerpoint/2010/main" val="34775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Invocation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F = </a:t>
            </a:r>
            <a:r>
              <a:rPr lang="en-US" dirty="0" err="1" smtClean="0"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(C)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invocation is much the same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                                                                     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argument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40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宽屏</PresentationFormat>
  <Paragraphs>84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Monaco</vt:lpstr>
      <vt:lpstr>ＭＳ Ｐゴシック</vt:lpstr>
      <vt:lpstr>Rosewood Std Regular</vt:lpstr>
      <vt:lpstr>等线</vt:lpstr>
      <vt:lpstr>Arial</vt:lpstr>
      <vt:lpstr>Bernard MT Condensed</vt:lpstr>
      <vt:lpstr>Courier New</vt:lpstr>
      <vt:lpstr>Rockwell Extra Bold</vt:lpstr>
      <vt:lpstr>Symbol</vt:lpstr>
      <vt:lpstr>Times New Roman</vt:lpstr>
      <vt:lpstr>Wingdings</vt:lpstr>
      <vt:lpstr>template</vt:lpstr>
      <vt:lpstr>PowerPoint 演示文稿</vt:lpstr>
      <vt:lpstr>What is a function?</vt:lpstr>
      <vt:lpstr>从数学函数讲起</vt:lpstr>
      <vt:lpstr>演示—--生日快乐</vt:lpstr>
      <vt:lpstr>演示—--圆面积函数</vt:lpstr>
      <vt:lpstr>函数基本特点</vt:lpstr>
      <vt:lpstr>Why have them?</vt:lpstr>
      <vt:lpstr>Mathematical Notation</vt:lpstr>
      <vt:lpstr>Python Invocation</vt:lpstr>
      <vt:lpstr>Function defintion</vt:lpstr>
      <vt:lpstr>PowerPoint 演示文稿</vt:lpstr>
      <vt:lpstr>return statement</vt:lpstr>
      <vt:lpstr>PowerPoint 演示文稿</vt:lpstr>
      <vt:lpstr>PowerPoint 演示文稿</vt:lpstr>
      <vt:lpstr>Triple quoted string in function</vt:lpstr>
      <vt:lpstr>Operation</vt:lpstr>
      <vt:lpstr>PowerPoint 演示文稿</vt:lpstr>
      <vt:lpstr>PowerPoint 演示文稿</vt:lpstr>
      <vt:lpstr>PowerPoint 演示文稿</vt:lpstr>
      <vt:lpstr>PowerPoint 演示文稿</vt:lpstr>
      <vt:lpstr>练习---角度转换为弧度函数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SWU_LY</dc:creator>
  <cp:lastModifiedBy>SWU_LY</cp:lastModifiedBy>
  <cp:revision>1</cp:revision>
  <dcterms:created xsi:type="dcterms:W3CDTF">2021-11-05T16:09:45Z</dcterms:created>
  <dcterms:modified xsi:type="dcterms:W3CDTF">2021-11-05T16:10:08Z</dcterms:modified>
</cp:coreProperties>
</file>