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39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10681-1206-46FA-AF08-B4F096DDE57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4D5D7-C2FA-46D3-A9C3-6150400D0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CD6188-9BE5-4A01-8E96-3C2883C9F578}" type="slidenum">
              <a:rPr lang="en-US" altLang="zh-CN" sz="1000">
                <a:solidFill>
                  <a:srgbClr val="000000"/>
                </a:solidFill>
              </a:rPr>
              <a:pPr/>
              <a:t>3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920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6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6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76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2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34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Copyright 2012 by Pearson Education, Inc. All Rights Reserved.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Rectangle 6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D90286-D64F-4E0E-8DB6-86F0AD9669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5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6BD0C-8301-417C-BEF7-74AE1CBE782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0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39164-5E2F-4345-9002-B2A21D50D9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1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6AA1B-6A17-4BA0-85DD-F427476C0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9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1FF6B-1222-4AE3-9EE9-9E9589D6A02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17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48745-B7E0-44D7-B83F-8D9D9E5375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96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BD9E4-5DAC-430D-BEBC-BE5722F34A8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0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8F7F4-DFB5-4C48-A54C-D85513A3F73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9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9EA41-F235-43B0-8BC1-E51B4E63E20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55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7EF98-ECB4-45A8-9AA6-BA98C52514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96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22957-A5FB-452F-9AA5-1C151C9E1B3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48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218BA-AC5D-46A5-AB65-EC083ED9F8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99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34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Copyright 2012 by Pearson Education, Inc. All Rights Reserved.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Rectangle 6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D90286-D64F-4E0E-8DB6-86F0AD9669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98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6BD0C-8301-417C-BEF7-74AE1CBE782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06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39164-5E2F-4345-9002-B2A21D50D9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46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6AA1B-6A17-4BA0-85DD-F427476C0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62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1FF6B-1222-4AE3-9EE9-9E9589D6A02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114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48745-B7E0-44D7-B83F-8D9D9E5375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21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BD9E4-5DAC-430D-BEBC-BE5722F34A8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58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8F7F4-DFB5-4C48-A54C-D85513A3F73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3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9EA41-F235-43B0-8BC1-E51B4E63E20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8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7EF98-ECB4-45A8-9AA6-BA98C52514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28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22957-A5FB-452F-9AA5-1C151C9E1B3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591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218BA-AC5D-46A5-AB65-EC083ED9F8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12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22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3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8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D587B03-C721-424A-9861-126251CB7458}" type="slidenum">
              <a:rPr lang="en-US" altLang="zh-CN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Copyright 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0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D587B03-C721-424A-9861-126251CB7458}" type="slidenum">
              <a:rPr lang="en-US" altLang="zh-CN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Copyright 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48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ml/DataAnalysi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cs.armstrong.edu/liang/py/html/DataAnalysis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列表和元组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4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The Python List Data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an ordered sequence of items.</a:t>
            </a:r>
            <a:r>
              <a:rPr lang="zh-CN" alt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列表是一个有序序列</a:t>
            </a:r>
            <a:endParaRPr lang="en-US" dirty="0">
              <a:solidFill>
                <a:srgbClr val="FF0000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you have seen such a sequence before in a string. A string is just a particular kind of list (what kind)?</a:t>
            </a:r>
          </a:p>
        </p:txBody>
      </p:sp>
    </p:spTree>
    <p:extLst>
      <p:ext uri="{BB962C8B-B14F-4D97-AF65-F5344CB8AC3E}">
        <p14:creationId xmlns:p14="http://schemas.microsoft.com/office/powerpoint/2010/main" val="41793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列表可以包含其他元素，而不仅包含字符。</a:t>
            </a:r>
            <a:endParaRPr lang="en-US" altLang="zh-CN" dirty="0"/>
          </a:p>
          <a:p>
            <a:r>
              <a:rPr lang="zh-CN" altLang="en-US" dirty="0"/>
              <a:t>不通类型元素可以混合在同一个列表中。</a:t>
            </a:r>
            <a:endParaRPr lang="en-US" altLang="zh-CN" dirty="0"/>
          </a:p>
          <a:p>
            <a:r>
              <a:rPr lang="zh-CN" altLang="en-US" dirty="0"/>
              <a:t>列表是可变类型</a:t>
            </a:r>
          </a:p>
        </p:txBody>
      </p:sp>
    </p:spTree>
    <p:extLst>
      <p:ext uri="{BB962C8B-B14F-4D97-AF65-F5344CB8AC3E}">
        <p14:creationId xmlns:p14="http://schemas.microsoft.com/office/powerpoint/2010/main" val="21317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all data structures, lists have a </a:t>
            </a:r>
            <a:r>
              <a:rPr lang="en-US" b="1" i="1" dirty="0"/>
              <a:t>constructor </a:t>
            </a:r>
            <a:r>
              <a:rPr lang="zh-CN" altLang="en-US" b="1" i="1" dirty="0"/>
              <a:t>（</a:t>
            </a:r>
            <a:r>
              <a:rPr lang="zh-CN" altLang="en-US" b="1" i="1" dirty="0">
                <a:solidFill>
                  <a:srgbClr val="FF0000"/>
                </a:solidFill>
              </a:rPr>
              <a:t>构造函数</a:t>
            </a:r>
            <a:r>
              <a:rPr lang="en-US" altLang="zh-CN" b="1" i="1" dirty="0">
                <a:solidFill>
                  <a:srgbClr val="FF0000"/>
                </a:solidFill>
              </a:rPr>
              <a:t>list</a:t>
            </a:r>
            <a:r>
              <a:rPr lang="zh-CN" altLang="en-US" b="1" i="1" dirty="0">
                <a:solidFill>
                  <a:srgbClr val="FF0000"/>
                </a:solidFill>
              </a:rPr>
              <a:t>构造列表</a:t>
            </a:r>
            <a:r>
              <a:rPr lang="zh-CN" altLang="en-US" b="1" i="1" dirty="0"/>
              <a:t>）</a:t>
            </a:r>
            <a:r>
              <a:rPr lang="en-US" dirty="0"/>
              <a:t>, named the same as the data structure. It takes an </a:t>
            </a:r>
            <a:r>
              <a:rPr lang="en-US" dirty="0" err="1"/>
              <a:t>iterable</a:t>
            </a:r>
            <a:r>
              <a:rPr lang="en-US" dirty="0"/>
              <a:t> data structure and </a:t>
            </a:r>
            <a:r>
              <a:rPr lang="en-US" b="1" i="1" dirty="0"/>
              <a:t>adds each item </a:t>
            </a:r>
            <a:r>
              <a:rPr lang="en-US" dirty="0"/>
              <a:t>to the list</a:t>
            </a:r>
          </a:p>
          <a:p>
            <a:r>
              <a:rPr lang="zh-CN" altLang="en-US" dirty="0"/>
              <a:t>使用</a:t>
            </a:r>
            <a:r>
              <a:rPr lang="en-US" dirty="0"/>
              <a:t>[ ]</a:t>
            </a:r>
            <a:r>
              <a:rPr lang="zh-CN" altLang="en-US" dirty="0"/>
              <a:t>构造列表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95400" y="5144869"/>
            <a:ext cx="69461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构造函数 或方括号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[],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逗号很重要</a:t>
            </a:r>
          </a:p>
        </p:txBody>
      </p:sp>
    </p:spTree>
    <p:extLst>
      <p:ext uri="{BB962C8B-B14F-4D97-AF65-F5344CB8AC3E}">
        <p14:creationId xmlns:p14="http://schemas.microsoft.com/office/powerpoint/2010/main" val="28503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218" b="-17218"/>
          <a:stretch>
            <a:fillRect/>
          </a:stretch>
        </p:blipFill>
        <p:spPr>
          <a:xfrm>
            <a:off x="6869" y="1143000"/>
            <a:ext cx="9060931" cy="4983163"/>
          </a:xfrm>
        </p:spPr>
      </p:pic>
    </p:spTree>
    <p:extLst>
      <p:ext uri="{BB962C8B-B14F-4D97-AF65-F5344CB8AC3E}">
        <p14:creationId xmlns:p14="http://schemas.microsoft.com/office/powerpoint/2010/main" val="38139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DFCA3D-38C7-480B-8ED2-7D1AFC892301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52463"/>
          </a:xfrm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Creating Lists</a:t>
            </a:r>
          </a:p>
        </p:txBody>
      </p:sp>
      <p:sp>
        <p:nvSpPr>
          <p:cNvPr id="7172" name="Text Box 1033"/>
          <p:cNvSpPr txBox="1">
            <a:spLocks noChangeArrowheads="1"/>
          </p:cNvSpPr>
          <p:nvPr/>
        </p:nvSpPr>
        <p:spPr bwMode="auto">
          <a:xfrm>
            <a:off x="193675" y="1739900"/>
            <a:ext cx="86804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list1 = list() # Create an empty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list2 = list([2, 3, 4]) # Create a list with elements 2, 3,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list3 = list(["red", "green", "blue"]) # Create a list with strings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list4 = list(range(3, 6)) # Create a list with elements 3, 4,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list5 = list("</a:t>
            </a:r>
            <a:r>
              <a:rPr lang="en-US" altLang="zh-CN" dirty="0" err="1">
                <a:solidFill>
                  <a:srgbClr val="000000"/>
                </a:solidFill>
                <a:ea typeface="SimSun" panose="02010600030101010101" pitchFamily="2" charset="-122"/>
              </a:rPr>
              <a:t>abcd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") # Create a list with characters a, b, c</a:t>
            </a:r>
          </a:p>
        </p:txBody>
      </p:sp>
      <p:sp>
        <p:nvSpPr>
          <p:cNvPr id="7173" name="Rectangle 1040"/>
          <p:cNvSpPr>
            <a:spLocks noChangeArrowheads="1"/>
          </p:cNvSpPr>
          <p:nvPr/>
        </p:nvSpPr>
        <p:spPr bwMode="auto">
          <a:xfrm>
            <a:off x="2171700" y="1912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4" name="Text Box 1041"/>
          <p:cNvSpPr txBox="1">
            <a:spLocks noChangeArrowheads="1"/>
          </p:cNvSpPr>
          <p:nvPr/>
        </p:nvSpPr>
        <p:spPr bwMode="auto">
          <a:xfrm>
            <a:off x="269875" y="4849813"/>
            <a:ext cx="8680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list1 = [] # Same as list()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list2 = [2, 3, 4] # Same as list([2, 3, 4])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list3 = ["red", "green"] # Same as list(["red", "green"])</a:t>
            </a:r>
          </a:p>
        </p:txBody>
      </p:sp>
      <p:sp>
        <p:nvSpPr>
          <p:cNvPr id="7175" name="Text Box 1042"/>
          <p:cNvSpPr txBox="1">
            <a:spLocks noChangeArrowheads="1"/>
          </p:cNvSpPr>
          <p:nvPr/>
        </p:nvSpPr>
        <p:spPr bwMode="auto">
          <a:xfrm>
            <a:off x="231775" y="1085850"/>
            <a:ext cx="868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zh-CN" sz="2800">
                <a:solidFill>
                  <a:srgbClr val="000000"/>
                </a:solidFill>
                <a:ea typeface="SimSun" panose="02010600030101010101" pitchFamily="2" charset="-122"/>
              </a:rPr>
              <a:t>Creating list using the list class</a:t>
            </a:r>
            <a:endParaRPr lang="en-US" altLang="zh-CN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7176" name="Text Box 1043"/>
          <p:cNvSpPr txBox="1">
            <a:spLocks noChangeArrowheads="1"/>
          </p:cNvSpPr>
          <p:nvPr/>
        </p:nvSpPr>
        <p:spPr bwMode="auto">
          <a:xfrm>
            <a:off x="193675" y="4159250"/>
            <a:ext cx="868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zh-CN">
                <a:solidFill>
                  <a:srgbClr val="000000"/>
                </a:solidFill>
                <a:ea typeface="SimSun" panose="02010600030101010101" pitchFamily="2" charset="-122"/>
              </a:rPr>
              <a:t>For convenience, you may create a list using the following syntax:</a:t>
            </a:r>
          </a:p>
        </p:txBody>
      </p:sp>
    </p:spTree>
    <p:extLst>
      <p:ext uri="{BB962C8B-B14F-4D97-AF65-F5344CB8AC3E}">
        <p14:creationId xmlns:p14="http://schemas.microsoft.com/office/powerpoint/2010/main" val="2635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92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981200" y="3048000"/>
            <a:ext cx="4748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请将此表格构造为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list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二维列表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953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88011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5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zh-CN" altLang="en-US" dirty="0"/>
              <a:t>二维列表</a:t>
            </a:r>
            <a:r>
              <a:rPr lang="en-US" dirty="0"/>
              <a:t>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a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, [1, 2, 3],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]</a:t>
            </a:r>
            <a:endParaRPr lang="en-US" dirty="0"/>
          </a:p>
          <a:p>
            <a:r>
              <a:rPr lang="en-US" dirty="0"/>
              <a:t>What is the second element (index 1) of that list? Another list.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[1][0] </a:t>
            </a: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apply left to right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	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[1, 2, 3]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[1, 2, 3][0]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1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352800" y="5791200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二维列表</a:t>
            </a:r>
          </a:p>
        </p:txBody>
      </p:sp>
    </p:spTree>
    <p:extLst>
      <p:ext uri="{BB962C8B-B14F-4D97-AF65-F5344CB8AC3E}">
        <p14:creationId xmlns:p14="http://schemas.microsoft.com/office/powerpoint/2010/main" val="3916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19200" y="152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王麻子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2667000" y="4038600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构造二维列表</a:t>
            </a:r>
          </a:p>
        </p:txBody>
      </p:sp>
    </p:spTree>
    <p:extLst>
      <p:ext uri="{BB962C8B-B14F-4D97-AF65-F5344CB8AC3E}">
        <p14:creationId xmlns:p14="http://schemas.microsoft.com/office/powerpoint/2010/main" val="42916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6.2 </a:t>
            </a:r>
            <a:r>
              <a:rPr lang="zh-CN" altLang="en-US" dirty="0">
                <a:ea typeface="ＭＳ Ｐゴシック" pitchFamily="-108" charset="-128"/>
                <a:cs typeface="ＭＳ Ｐゴシック" pitchFamily="-108" charset="-128"/>
              </a:rPr>
              <a:t>操作列表</a:t>
            </a:r>
            <a:r>
              <a:rPr lang="en-US" altLang="zh-CN" dirty="0"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altLang="zh-CN" dirty="0"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Similarities with 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concatenate/+ (but only of lists)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repeat/*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indexing (the [ ] operator)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slicing ([:])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membership (the in operator)</a:t>
            </a:r>
          </a:p>
          <a:p>
            <a:pPr eaLnBrk="1" hangingPunct="1"/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(the length operator)</a:t>
            </a:r>
          </a:p>
        </p:txBody>
      </p:sp>
    </p:spTree>
    <p:extLst>
      <p:ext uri="{BB962C8B-B14F-4D97-AF65-F5344CB8AC3E}">
        <p14:creationId xmlns:p14="http://schemas.microsoft.com/office/powerpoint/2010/main" val="14318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C3440A-D641-4ECC-97C6-95E1EC7315FF}" type="slidenum">
              <a:rPr lang="en-US" altLang="zh-CN" sz="1400">
                <a:solidFill>
                  <a:srgbClr val="000000"/>
                </a:solidFill>
              </a:rPr>
              <a:pPr/>
              <a:t>2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  <a:noFill/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Opening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8642350" cy="5106988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3500" dirty="0">
                <a:ea typeface="SimSun" panose="02010600030101010101" pitchFamily="2" charset="-122"/>
              </a:rPr>
              <a:t>Read one hundred numbers, compute their average, and find out how many numbers are above the average. </a:t>
            </a:r>
          </a:p>
        </p:txBody>
      </p:sp>
    </p:spTree>
    <p:extLst>
      <p:ext uri="{BB962C8B-B14F-4D97-AF65-F5344CB8AC3E}">
        <p14:creationId xmlns:p14="http://schemas.microsoft.com/office/powerpoint/2010/main" val="1193452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[1, 2, 3] + [4] </a:t>
            </a:r>
            <a:r>
              <a:rPr lang="en-US" sz="2800" dirty="0" err="1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4]</a:t>
            </a:r>
          </a:p>
          <a:p>
            <a:pPr>
              <a:buNone/>
            </a:pP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3] * 2 </a:t>
            </a:r>
            <a:r>
              <a:rPr lang="en-US" sz="2800" dirty="0" err="1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1, 2, 3]</a:t>
            </a:r>
          </a:p>
          <a:p>
            <a:pPr>
              <a:buNone/>
            </a:pPr>
            <a:endParaRPr lang="en-US" sz="2800" dirty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1 in [1, 2, 3] </a:t>
            </a:r>
            <a:r>
              <a:rPr lang="en-US" sz="2800" dirty="0" err="1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>
              <a:buNone/>
            </a:pP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3] &lt; [1, 2, 4] </a:t>
            </a:r>
            <a:r>
              <a:rPr lang="en-US" sz="2800" dirty="0" err="1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compare index to index, first difference determines the result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4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-108" charset="-128"/>
                <a:cs typeface="ＭＳ Ｐゴシック" pitchFamily="-108" charset="-128"/>
              </a:rPr>
              <a:t>differences between lists and strings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can contain a mixture of any python object, strings can only hold characters</a:t>
            </a:r>
          </a:p>
          <a:p>
            <a:pPr lvl="1" eaLnBrk="1" hangingPunct="1"/>
            <a:r>
              <a:rPr lang="en-US" dirty="0"/>
              <a:t>1,"bill",1.2345, True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mutable, their values can be changed, while strings are immutable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designated with [ ], with elements separated by commas, strings use " " or </a:t>
            </a:r>
            <a:r>
              <a:rPr lang="fr-FR" dirty="0"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fr-FR" dirty="0"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635" r="-16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01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2EEDA-6D53-4552-882C-60B8D7B157E9}" type="slidenum">
              <a:rPr lang="en-US" altLang="zh-CN" sz="1400">
                <a:solidFill>
                  <a:srgbClr val="000000"/>
                </a:solidFill>
              </a:rPr>
              <a:pPr/>
              <a:t>23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5163"/>
          </a:xfrm>
          <a:noFill/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Indexer Operator []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269875" y="1009650"/>
          <a:ext cx="8564563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4800600" imgH="3035300" progId="Word.Picture.8">
                  <p:embed/>
                </p:oleObj>
              </mc:Choice>
              <mc:Fallback>
                <p:oleObj name="Picture" r:id="rId3" imgW="4800600" imgH="303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009650"/>
                        <a:ext cx="8564563" cy="540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494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 little confusing, what does the [ ] mean, a list or an index?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		[1, 2, 3][1]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2</a:t>
            </a:r>
          </a:p>
          <a:p>
            <a:r>
              <a:rPr lang="en-US" dirty="0">
                <a:ea typeface="ＭＳ Ｐゴシック" pitchFamily="-111" charset="-128"/>
                <a:cs typeface="Courier New"/>
                <a:sym typeface="Symbol" pitchFamily="-111" charset="2"/>
              </a:rPr>
              <a:t>Context solves the problem. Index always comes at the end of an expression, and is preceded by something (a variable, a sequence)</a:t>
            </a:r>
            <a:endParaRPr lang="en-US" dirty="0"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971800" y="5257800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注意方括号！</a:t>
            </a:r>
          </a:p>
        </p:txBody>
      </p:sp>
    </p:spTree>
    <p:extLst>
      <p:ext uri="{BB962C8B-B14F-4D97-AF65-F5344CB8AC3E}">
        <p14:creationId xmlns:p14="http://schemas.microsoft.com/office/powerpoint/2010/main" val="37998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a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, [1, 2, 3],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]</a:t>
            </a:r>
            <a:endParaRPr lang="en-US" dirty="0"/>
          </a:p>
          <a:p>
            <a:r>
              <a:rPr lang="en-US" dirty="0"/>
              <a:t>What is the second element (index 1) of that list? Another list.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[1][0] </a:t>
            </a: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apply left to right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	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[1, 2, 3]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[1, 2, 3][0]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1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  <a:latin typeface="Courier New"/>
                <a:cs typeface="Courier New"/>
              </a:rPr>
              <a:t>len(lst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: number of elements in list (top level). 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len([1, [1, 2], 3]) 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3</a:t>
            </a:r>
          </a:p>
          <a:p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min(</a:t>
            </a:r>
            <a:r>
              <a:rPr lang="en-US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dirty="0">
                <a:ea typeface="ＭＳ Ｐゴシック" pitchFamily="-111" charset="-128"/>
                <a:cs typeface="Courier New"/>
                <a:sym typeface="Symbol" pitchFamily="-111" charset="2"/>
              </a:rPr>
              <a:t>:</a:t>
            </a:r>
            <a:r>
              <a:rPr lang="en-US" dirty="0">
                <a:solidFill>
                  <a:schemeClr val="accent6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dirty="0">
                <a:ea typeface="ＭＳ Ｐゴシック" pitchFamily="-111" charset="-128"/>
                <a:cs typeface="Courier New"/>
                <a:sym typeface="Symbol" pitchFamily="-111" charset="2"/>
              </a:rPr>
              <a:t>smallest element. Must all be the same type!</a:t>
            </a:r>
          </a:p>
          <a:p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max(</a:t>
            </a:r>
            <a:r>
              <a:rPr lang="en-US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dirty="0">
                <a:ea typeface="ＭＳ Ｐゴシック" pitchFamily="-111" charset="-128"/>
                <a:cs typeface="Courier New"/>
                <a:sym typeface="Symbol" pitchFamily="-111" charset="2"/>
              </a:rPr>
              <a:t>: largest element, again all must be the same type</a:t>
            </a:r>
          </a:p>
          <a:p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sum(</a:t>
            </a:r>
            <a:r>
              <a:rPr lang="en-US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dirty="0">
                <a:ea typeface="ＭＳ Ｐゴシック" pitchFamily="-111" charset="-128"/>
                <a:cs typeface="Courier New"/>
                <a:sym typeface="Symbol" pitchFamily="-111" charset="2"/>
              </a:rPr>
              <a:t>: sum of the elements, numeric only </a:t>
            </a:r>
          </a:p>
          <a:p>
            <a:endParaRPr lang="en-US" dirty="0">
              <a:solidFill>
                <a:schemeClr val="accent6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42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cs typeface="Courier New"/>
              </a:rPr>
              <a:t>You can iterate through the elements of a list like you did with a string:</a:t>
            </a:r>
          </a:p>
          <a:p>
            <a:pPr marL="0" indent="0">
              <a:buNone/>
            </a:pPr>
            <a:endParaRPr lang="en-US" sz="2800" dirty="0"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2971800"/>
            <a:ext cx="90348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 object</a:t>
            </a:r>
            <a:r>
              <a:rPr lang="fr-FR" dirty="0"/>
              <a:t>'</a:t>
            </a:r>
            <a:r>
              <a:rPr lang="en-US" dirty="0"/>
              <a:t>s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immutable. Once created, the object</a:t>
            </a:r>
            <a:r>
              <a:rPr lang="fr-FR" dirty="0"/>
              <a:t>'</a:t>
            </a:r>
            <a:r>
              <a:rPr lang="en-US" dirty="0"/>
              <a:t>s contents cannot be changed. New objects can be created to reflect a change, but the object itself cannot be changed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abc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[0]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	</a:t>
            </a: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cannot do!</a:t>
            </a:r>
          </a:p>
          <a:p>
            <a:pPr>
              <a:buNone/>
            </a:pP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instead, make new </a:t>
            </a:r>
            <a:r>
              <a:rPr lang="en-US" sz="2800" dirty="0" err="1">
                <a:solidFill>
                  <a:srgbClr val="009999"/>
                </a:solidFill>
                <a:latin typeface="Courier New"/>
                <a:cs typeface="Courier New"/>
              </a:rPr>
              <a:t>str</a:t>
            </a:r>
            <a:endParaRPr lang="en-US" sz="2800" dirty="0">
              <a:solidFill>
                <a:srgbClr val="009999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new_str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my_str.replace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a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,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277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FA1C58-DFE2-4EE3-9365-3C3FB89B0509}" type="slidenum">
              <a:rPr lang="en-US" altLang="zh-CN" sz="1400">
                <a:solidFill>
                  <a:srgbClr val="000000"/>
                </a:solidFill>
              </a:rPr>
              <a:pPr/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Solution </a:t>
            </a:r>
          </a:p>
        </p:txBody>
      </p:sp>
      <p:sp>
        <p:nvSpPr>
          <p:cNvPr id="44134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8038" y="4695825"/>
            <a:ext cx="3611562" cy="485775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CBCBCB"/>
                </a:solidFill>
                <a:latin typeface="Book Antiqua" panose="02040602050305030304" pitchFamily="18" charset="0"/>
                <a:ea typeface="SimSun" panose="02010600030101010101" pitchFamily="2" charset="-122"/>
                <a:hlinkClick r:id="rId3" action="ppaction://program"/>
              </a:rPr>
              <a:t>DataAnalysis</a:t>
            </a:r>
            <a:endParaRPr lang="en-US" altLang="zh-CN" dirty="0">
              <a:solidFill>
                <a:srgbClr val="CBCBCB"/>
              </a:solidFill>
              <a:ea typeface="SimSun" panose="02010600030101010101" pitchFamily="2" charset="-122"/>
            </a:endParaRPr>
          </a:p>
        </p:txBody>
      </p:sp>
      <p:sp>
        <p:nvSpPr>
          <p:cNvPr id="5126" name="AutoShape 6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193675" y="46958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91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6.3.1 </a:t>
            </a:r>
            <a:r>
              <a:rPr lang="zh-CN" altLang="en-US" dirty="0"/>
              <a:t>列表的可变性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Lists are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strings, lists are mutable. You </a:t>
            </a:r>
            <a:r>
              <a:rPr lang="en-US" b="1" i="1" dirty="0"/>
              <a:t>can</a:t>
            </a:r>
            <a:r>
              <a:rPr lang="en-US" u="sng" dirty="0"/>
              <a:t> </a:t>
            </a:r>
            <a:r>
              <a:rPr lang="en-US" dirty="0"/>
              <a:t>change the object</a:t>
            </a:r>
            <a:r>
              <a:rPr lang="fr-FR" dirty="0"/>
              <a:t>'</a:t>
            </a:r>
            <a:r>
              <a:rPr lang="en-US" dirty="0"/>
              <a:t>s contents!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[1, 2, 3]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[0] = 127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[127, 2, 3]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5016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6.3.2 </a:t>
            </a:r>
            <a:r>
              <a:rPr lang="zh-CN" altLang="en-US" dirty="0"/>
              <a:t>列表的方法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Remember, a function is a small program (such as </a:t>
            </a:r>
            <a:r>
              <a:rPr lang="en-US" dirty="0" err="1">
                <a:solidFill>
                  <a:srgbClr val="2D2D8A"/>
                </a:solidFill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) that takes some arguments, the stuff in the parenthesis, and returns some value</a:t>
            </a:r>
          </a:p>
          <a:p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method is a function called in a special way,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dot call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. It is called in the context of an object (or a variable associated with an object)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1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Again, lists have methods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my_list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 = [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a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,1,True]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my_list.append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z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)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914400" y="2971800"/>
            <a:ext cx="228600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65125" y="4010025"/>
            <a:ext cx="2555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the object 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we are calling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method with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33800" y="4038600"/>
            <a:ext cx="1878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the name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the method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3276600" y="2743200"/>
            <a:ext cx="5334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096000" y="2286000"/>
            <a:ext cx="1963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arguments 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 method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5105400" y="25908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37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Some new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mutable and can change:</a:t>
            </a:r>
          </a:p>
          <a:p>
            <a:pPr lvl="1" eaLnBrk="1" hangingPunct="1"/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[0]=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  #index assignment</a:t>
            </a:r>
          </a:p>
          <a:p>
            <a:pPr lvl="1" eaLnBrk="1" hangingPunct="1"/>
            <a:r>
              <a:rPr lang="en-US" dirty="0" err="1">
                <a:latin typeface="Courier New"/>
                <a:cs typeface="Courier New"/>
              </a:rPr>
              <a:t>my_list.append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my_list.extend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>
                <a:latin typeface="Courier New"/>
                <a:cs typeface="Courier New"/>
              </a:rPr>
              <a:t>my_list.pop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>
                <a:latin typeface="Courier New"/>
                <a:cs typeface="Courier New"/>
              </a:rPr>
              <a:t>my_list.insert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my_list.remove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>
                <a:latin typeface="Courier New"/>
                <a:cs typeface="Courier New"/>
              </a:rPr>
              <a:t>my_list.sort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>
                <a:latin typeface="Courier New"/>
                <a:cs typeface="Courier New"/>
              </a:rPr>
              <a:t>my_list.reverse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my_list.count</a:t>
            </a:r>
            <a:r>
              <a:rPr lang="en-US" altLang="zh-CN" dirty="0">
                <a:latin typeface="Courier New"/>
                <a:cs typeface="Courier New"/>
              </a:rPr>
              <a:t>()    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P322</a:t>
            </a:r>
            <a:r>
              <a:rPr lang="zh-CN" altLang="en-US" dirty="0">
                <a:solidFill>
                  <a:srgbClr val="FF0000"/>
                </a:solidFill>
                <a:latin typeface="Courier New"/>
                <a:cs typeface="Courier New"/>
              </a:rPr>
              <a:t>例子</a:t>
            </a:r>
            <a:endParaRPr lang="en-US" altLang="zh-CN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 eaLnBrk="1" hangingPunct="1"/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765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EECD55-2726-4F9D-85A8-78D4354C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16D732-BBD5-4008-8420-870BCCB0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8BF4DFC-3CA6-4788-9F37-91CDE78F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8" y="533400"/>
            <a:ext cx="878440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45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40A297-9B5C-45BC-BCC5-9AAA7503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4C1C4D-A2A4-44EC-984A-D9254411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3184E94-03AC-4029-ACA9-807667CB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9" y="838200"/>
            <a:ext cx="8861241" cy="5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7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and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Part of the "science" in computer science is the design and use of data structures and algorithms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As you go on in CS, you will learn more and more about these two areas </a:t>
            </a:r>
          </a:p>
        </p:txBody>
      </p:sp>
    </p:spTree>
    <p:extLst>
      <p:ext uri="{BB962C8B-B14F-4D97-AF65-F5344CB8AC3E}">
        <p14:creationId xmlns:p14="http://schemas.microsoft.com/office/powerpoint/2010/main" val="190612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Data Structures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particular ways of storing data to make some operation easier or more efficient. That is, they are tuned for certain tasks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suited to solving certain problems, and they are often associated with algorithms.</a:t>
            </a:r>
          </a:p>
        </p:txBody>
      </p:sp>
    </p:spTree>
    <p:extLst>
      <p:ext uri="{BB962C8B-B14F-4D97-AF65-F5344CB8AC3E}">
        <p14:creationId xmlns:p14="http://schemas.microsoft.com/office/powerpoint/2010/main" val="6790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Kinds of data structures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Roughly two kinds of data structures: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built-in data structures, data structures that are so common as to be provided by default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user-defined data structures (classes in object oriented programming) that are designed for a particular task</a:t>
            </a:r>
          </a:p>
        </p:txBody>
      </p:sp>
    </p:spTree>
    <p:extLst>
      <p:ext uri="{BB962C8B-B14F-4D97-AF65-F5344CB8AC3E}">
        <p14:creationId xmlns:p14="http://schemas.microsoft.com/office/powerpoint/2010/main" val="200415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built in data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comes with a general set of built in data structures: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tuples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dictionaries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others...</a:t>
            </a:r>
          </a:p>
        </p:txBody>
      </p:sp>
    </p:spTree>
    <p:extLst>
      <p:ext uri="{BB962C8B-B14F-4D97-AF65-F5344CB8AC3E}">
        <p14:creationId xmlns:p14="http://schemas.microsoft.com/office/powerpoint/2010/main" val="426530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8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全屏显示(4:3)</PresentationFormat>
  <Paragraphs>156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template</vt:lpstr>
      <vt:lpstr>International</vt:lpstr>
      <vt:lpstr>1_International</vt:lpstr>
      <vt:lpstr>Picture</vt:lpstr>
      <vt:lpstr>PowerPoint 演示文稿</vt:lpstr>
      <vt:lpstr>Opening Problem</vt:lpstr>
      <vt:lpstr>Solution </vt:lpstr>
      <vt:lpstr>Data Structures</vt:lpstr>
      <vt:lpstr>Data Structures and algorithms</vt:lpstr>
      <vt:lpstr>Data Structures</vt:lpstr>
      <vt:lpstr>Kinds of data structures</vt:lpstr>
      <vt:lpstr>Python built in data structures</vt:lpstr>
      <vt:lpstr>Lists</vt:lpstr>
      <vt:lpstr>The Python List Data Structure</vt:lpstr>
      <vt:lpstr>PowerPoint 演示文稿</vt:lpstr>
      <vt:lpstr>Make a List</vt:lpstr>
      <vt:lpstr>make a list</vt:lpstr>
      <vt:lpstr>Creating Lists</vt:lpstr>
      <vt:lpstr>任务</vt:lpstr>
      <vt:lpstr>2 二维列表</vt:lpstr>
      <vt:lpstr>2 二维列表List of Lists</vt:lpstr>
      <vt:lpstr>任务</vt:lpstr>
      <vt:lpstr>6.2 操作列表 Similarities with strings</vt:lpstr>
      <vt:lpstr>Operators</vt:lpstr>
      <vt:lpstr>differences between lists and strings</vt:lpstr>
      <vt:lpstr>PowerPoint 演示文稿</vt:lpstr>
      <vt:lpstr>Indexer Operator []</vt:lpstr>
      <vt:lpstr>Indexing</vt:lpstr>
      <vt:lpstr>List of Lists</vt:lpstr>
      <vt:lpstr>List Functions</vt:lpstr>
      <vt:lpstr>Iteration</vt:lpstr>
      <vt:lpstr>Mutable</vt:lpstr>
      <vt:lpstr>Change an object's contents</vt:lpstr>
      <vt:lpstr>6.3.1 列表的可变性 Lists are mutable</vt:lpstr>
      <vt:lpstr>6.3.2 列表的方法  List methods</vt:lpstr>
      <vt:lpstr>Again, lists have methods </vt:lpstr>
      <vt:lpstr>Some new methods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SkyUN.Org</dc:creator>
  <cp:lastModifiedBy>SkyUN.Org</cp:lastModifiedBy>
  <cp:revision>1</cp:revision>
  <dcterms:created xsi:type="dcterms:W3CDTF">2021-11-18T13:52:00Z</dcterms:created>
  <dcterms:modified xsi:type="dcterms:W3CDTF">2021-11-18T13:52:24Z</dcterms:modified>
</cp:coreProperties>
</file>