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67" r:id="rId6"/>
    <p:sldId id="259" r:id="rId7"/>
    <p:sldId id="261" r:id="rId8"/>
    <p:sldId id="264" r:id="rId9"/>
    <p:sldId id="263" r:id="rId10"/>
    <p:sldId id="265" r:id="rId11"/>
    <p:sldId id="262" r:id="rId12"/>
    <p:sldId id="26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57"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understand-text-summarization-and-create-your-own-summarizer-in-python-b26a9f09fc70" TargetMode="External"/><Relationship Id="rId2" Type="http://schemas.openxmlformats.org/officeDocument/2006/relationships/hyperlink" Target="https://blog.floydhub.com/gentle-introduction-to-text-summarization-in-machine-learn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reddit.com/r/autotldr/comments/e9lppn/queensland_school_runs_out_of_water_as_commercial/" TargetMode="External"/><Relationship Id="rId3" Type="http://schemas.openxmlformats.org/officeDocument/2006/relationships/hyperlink" Target="https://www.reddit.com/r/autotldr/comments/e9k7cn/australia_queensland_school_runs_out_of_water_as/" TargetMode="External"/><Relationship Id="rId7" Type="http://schemas.openxmlformats.org/officeDocument/2006/relationships/hyperlink" Target="https://smmry.com/" TargetMode="External"/><Relationship Id="rId2" Type="http://schemas.openxmlformats.org/officeDocument/2006/relationships/hyperlink" Target="https://machinelearningmastery.com/gentle-introduction-text-summarization/" TargetMode="External"/><Relationship Id="rId1" Type="http://schemas.openxmlformats.org/officeDocument/2006/relationships/slideLayout" Target="../slideLayouts/slideLayout2.xml"/><Relationship Id="rId6" Type="http://schemas.openxmlformats.org/officeDocument/2006/relationships/hyperlink" Target="https://developer.aylien.com/text-api-demo?text=http%3A%2F%2Fwww.bbc.com%2Fsport%2F0%2Ffootball%2F25912393&amp;tab=concepts&amp;run=1" TargetMode="External"/><Relationship Id="rId5" Type="http://schemas.openxmlformats.org/officeDocument/2006/relationships/hyperlink" Target="https://towardsdatascience.com/understand-text-summarization-and-create-your-own-summarizer-in-python-b26a9f09fc70" TargetMode="External"/><Relationship Id="rId4" Type="http://schemas.openxmlformats.org/officeDocument/2006/relationships/hyperlink" Target="https://www.google.com/search?sxsrf=ACYBGNSOmPjE0FQkwjsU_zT1Vjc9lWbf1Q%3A1576146303356&amp;ei=fxXyXbanFYmf_Qa52rewDg&amp;q=natural+language+processing&amp;oq=Natural+&amp;gs_l=psy-ab.1.0.0i67j0i273j0i67l5j0j0i67j0.1770413.1774872..1777238...0.2..0.122.1626.23j1......0....1..gws-wiz.......0i71j0i131j0i131i67.UNXCtyqb7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B2A6-D23B-4CFD-A0B0-70793D68D941}"/>
              </a:ext>
            </a:extLst>
          </p:cNvPr>
          <p:cNvSpPr>
            <a:spLocks noGrp="1"/>
          </p:cNvSpPr>
          <p:nvPr>
            <p:ph type="ctrTitle"/>
          </p:nvPr>
        </p:nvSpPr>
        <p:spPr/>
        <p:txBody>
          <a:bodyPr/>
          <a:lstStyle/>
          <a:p>
            <a:r>
              <a:rPr lang="en-US" dirty="0"/>
              <a:t>Automatic Text Summarization</a:t>
            </a:r>
          </a:p>
        </p:txBody>
      </p:sp>
      <p:sp>
        <p:nvSpPr>
          <p:cNvPr id="3" name="Subtitle 2">
            <a:extLst>
              <a:ext uri="{FF2B5EF4-FFF2-40B4-BE49-F238E27FC236}">
                <a16:creationId xmlns:a16="http://schemas.microsoft.com/office/drawing/2014/main" id="{CB5BE41E-2581-461B-87C9-10FDAE40EC0E}"/>
              </a:ext>
            </a:extLst>
          </p:cNvPr>
          <p:cNvSpPr>
            <a:spLocks noGrp="1"/>
          </p:cNvSpPr>
          <p:nvPr>
            <p:ph type="subTitle" idx="1"/>
          </p:nvPr>
        </p:nvSpPr>
        <p:spPr>
          <a:xfrm>
            <a:off x="1620278" y="5034901"/>
            <a:ext cx="7766936" cy="1096899"/>
          </a:xfrm>
        </p:spPr>
        <p:txBody>
          <a:bodyPr>
            <a:normAutofit/>
          </a:bodyPr>
          <a:lstStyle/>
          <a:p>
            <a:r>
              <a:rPr lang="en-US" sz="2400" dirty="0"/>
              <a:t>Submitted by: Sulav Rupakheti</a:t>
            </a:r>
          </a:p>
          <a:p>
            <a:r>
              <a:rPr lang="en-US" sz="2400" dirty="0"/>
              <a:t>IST 664 NLP, Thursdays 6PM</a:t>
            </a:r>
          </a:p>
        </p:txBody>
      </p:sp>
    </p:spTree>
    <p:extLst>
      <p:ext uri="{BB962C8B-B14F-4D97-AF65-F5344CB8AC3E}">
        <p14:creationId xmlns:p14="http://schemas.microsoft.com/office/powerpoint/2010/main" val="513972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43B5-E4BB-446E-A875-E3BAD458F770}"/>
              </a:ext>
            </a:extLst>
          </p:cNvPr>
          <p:cNvSpPr>
            <a:spLocks noGrp="1"/>
          </p:cNvSpPr>
          <p:nvPr>
            <p:ph type="title"/>
          </p:nvPr>
        </p:nvSpPr>
        <p:spPr/>
        <p:txBody>
          <a:bodyPr/>
          <a:lstStyle/>
          <a:p>
            <a:r>
              <a:rPr lang="en-US" dirty="0"/>
              <a:t>Sentence Realization and Summary</a:t>
            </a:r>
          </a:p>
        </p:txBody>
      </p:sp>
      <p:sp>
        <p:nvSpPr>
          <p:cNvPr id="3" name="Content Placeholder 2">
            <a:extLst>
              <a:ext uri="{FF2B5EF4-FFF2-40B4-BE49-F238E27FC236}">
                <a16:creationId xmlns:a16="http://schemas.microsoft.com/office/drawing/2014/main" id="{56340E2C-369E-44AE-B895-F3E2F504CB31}"/>
              </a:ext>
            </a:extLst>
          </p:cNvPr>
          <p:cNvSpPr>
            <a:spLocks noGrp="1"/>
          </p:cNvSpPr>
          <p:nvPr>
            <p:ph idx="1"/>
          </p:nvPr>
        </p:nvSpPr>
        <p:spPr>
          <a:xfrm>
            <a:off x="677334" y="2160589"/>
            <a:ext cx="10955866" cy="4324878"/>
          </a:xfrm>
        </p:spPr>
        <p:txBody>
          <a:bodyPr>
            <a:normAutofit/>
          </a:bodyPr>
          <a:lstStyle/>
          <a:p>
            <a:r>
              <a:rPr lang="en-US" sz="3200" dirty="0"/>
              <a:t>Ordered sentences are simplified by getting redundant parts removed E.g. parts such as “On the other hand”, “As a matter of fact”, are removed [5]</a:t>
            </a:r>
          </a:p>
          <a:p>
            <a:endParaRPr lang="en-US" sz="3200" dirty="0"/>
          </a:p>
          <a:p>
            <a:r>
              <a:rPr lang="en-US" sz="3200" dirty="0"/>
              <a:t>Final summarized version is created. [5]</a:t>
            </a:r>
          </a:p>
          <a:p>
            <a:pPr marL="0" indent="0">
              <a:buNone/>
            </a:pPr>
            <a:endParaRPr lang="en-US" sz="3200" dirty="0"/>
          </a:p>
          <a:p>
            <a:endParaRPr lang="en-US" sz="3200" dirty="0"/>
          </a:p>
          <a:p>
            <a:endParaRPr lang="en-US" sz="3200" dirty="0"/>
          </a:p>
        </p:txBody>
      </p:sp>
    </p:spTree>
    <p:extLst>
      <p:ext uri="{BB962C8B-B14F-4D97-AF65-F5344CB8AC3E}">
        <p14:creationId xmlns:p14="http://schemas.microsoft.com/office/powerpoint/2010/main" val="585907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5807-C5A9-45D2-A493-676EBFCF4523}"/>
              </a:ext>
            </a:extLst>
          </p:cNvPr>
          <p:cNvSpPr>
            <a:spLocks noGrp="1"/>
          </p:cNvSpPr>
          <p:nvPr>
            <p:ph type="title"/>
          </p:nvPr>
        </p:nvSpPr>
        <p:spPr/>
        <p:txBody>
          <a:bodyPr>
            <a:normAutofit fontScale="90000"/>
          </a:bodyPr>
          <a:lstStyle/>
          <a:p>
            <a:r>
              <a:rPr lang="en-US" dirty="0"/>
              <a:t>Examples: Step by Step guide to Try Extractive Text Summarization on Your Own</a:t>
            </a:r>
          </a:p>
        </p:txBody>
      </p:sp>
      <p:sp>
        <p:nvSpPr>
          <p:cNvPr id="3" name="Content Placeholder 2">
            <a:extLst>
              <a:ext uri="{FF2B5EF4-FFF2-40B4-BE49-F238E27FC236}">
                <a16:creationId xmlns:a16="http://schemas.microsoft.com/office/drawing/2014/main" id="{B5D8AE79-CD90-40C3-B53E-E91CC6ACF018}"/>
              </a:ext>
            </a:extLst>
          </p:cNvPr>
          <p:cNvSpPr>
            <a:spLocks noGrp="1"/>
          </p:cNvSpPr>
          <p:nvPr>
            <p:ph idx="1"/>
          </p:nvPr>
        </p:nvSpPr>
        <p:spPr/>
        <p:txBody>
          <a:bodyPr/>
          <a:lstStyle/>
          <a:p>
            <a:r>
              <a:rPr lang="en-US" dirty="0">
                <a:hlinkClick r:id="rId2"/>
              </a:rPr>
              <a:t>https://blog.floydhub.com/gentle-introduction-to-text-summarization-in-machine-learning/</a:t>
            </a:r>
            <a:endParaRPr lang="en-US" dirty="0"/>
          </a:p>
          <a:p>
            <a:r>
              <a:rPr lang="en-US" dirty="0">
                <a:hlinkClick r:id="rId3"/>
              </a:rPr>
              <a:t>https://towardsdatascience.com/understand-text-summarization-and-create-your-own-summarizer-in-python-b26a9f09fc70</a:t>
            </a:r>
            <a:endParaRPr lang="en-US" dirty="0"/>
          </a:p>
        </p:txBody>
      </p:sp>
    </p:spTree>
    <p:extLst>
      <p:ext uri="{BB962C8B-B14F-4D97-AF65-F5344CB8AC3E}">
        <p14:creationId xmlns:p14="http://schemas.microsoft.com/office/powerpoint/2010/main" val="59681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0043-32BB-4001-8FE5-672C8C596CA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9E27809-2F49-4BA1-A283-458CB6274E2D}"/>
              </a:ext>
            </a:extLst>
          </p:cNvPr>
          <p:cNvSpPr>
            <a:spLocks noGrp="1"/>
          </p:cNvSpPr>
          <p:nvPr>
            <p:ph idx="1"/>
          </p:nvPr>
        </p:nvSpPr>
        <p:spPr/>
        <p:txBody>
          <a:bodyPr>
            <a:normAutofit fontScale="77500" lnSpcReduction="20000"/>
          </a:bodyPr>
          <a:lstStyle/>
          <a:p>
            <a:r>
              <a:rPr lang="en-US" dirty="0">
                <a:hlinkClick r:id="rId2"/>
              </a:rPr>
              <a:t>[1]https://machinelearningmastery.com/gentle-introduction-text-summarization/</a:t>
            </a:r>
            <a:endParaRPr lang="en-US" dirty="0"/>
          </a:p>
          <a:p>
            <a:r>
              <a:rPr lang="en-US" dirty="0">
                <a:hlinkClick r:id="rId3"/>
              </a:rPr>
              <a:t>[2]https://www.reddit.com/r/autotldr/comments/e9k7cn/australia_queensland_school_runs_out_of_water_as/</a:t>
            </a:r>
            <a:endParaRPr lang="en-US" dirty="0"/>
          </a:p>
          <a:p>
            <a:r>
              <a:rPr lang="en-US" dirty="0">
                <a:hlinkClick r:id="rId4"/>
              </a:rPr>
              <a:t>[3]https://www.google.com/</a:t>
            </a:r>
            <a:r>
              <a:rPr lang="en-US" dirty="0" err="1">
                <a:hlinkClick r:id="rId4"/>
              </a:rPr>
              <a:t>search?sxsrf</a:t>
            </a:r>
            <a:r>
              <a:rPr lang="en-US" dirty="0">
                <a:hlinkClick r:id="rId4"/>
              </a:rPr>
              <a:t>=ACYBGNSOmPjE0FQkwjsU_zT1Vjc9lWbf1Q%3A1576146303356&amp;ei=fxXyXbanFYmf_Qa52rewDg&amp;q=</a:t>
            </a:r>
            <a:r>
              <a:rPr lang="en-US" dirty="0" err="1">
                <a:hlinkClick r:id="rId4"/>
              </a:rPr>
              <a:t>natural+language+processing&amp;oq</a:t>
            </a:r>
            <a:r>
              <a:rPr lang="en-US" dirty="0">
                <a:hlinkClick r:id="rId4"/>
              </a:rPr>
              <a:t>=Natural+&amp;</a:t>
            </a:r>
            <a:r>
              <a:rPr lang="en-US" dirty="0" err="1">
                <a:hlinkClick r:id="rId4"/>
              </a:rPr>
              <a:t>gs_l</a:t>
            </a:r>
            <a:r>
              <a:rPr lang="en-US" dirty="0">
                <a:hlinkClick r:id="rId4"/>
              </a:rPr>
              <a:t>=psy-ab.1.0.0i67j0i273j0i67l5j0j0i67j0.1770413.1774872..1777238...0.2..0.122.1626.23j1......0....1..gws-wiz.......0i71j0i131j0i131i67.UNXCtyqb7PY</a:t>
            </a:r>
            <a:endParaRPr lang="en-US" dirty="0"/>
          </a:p>
          <a:p>
            <a:r>
              <a:rPr lang="en-US" dirty="0">
                <a:hlinkClick r:id="rId5"/>
              </a:rPr>
              <a:t>[4]https://towardsdatascience.com/understand-text-summarization-and-create-your-own-summarizer-in-python-b26a9f09fc70</a:t>
            </a:r>
            <a:endParaRPr lang="en-US" dirty="0"/>
          </a:p>
          <a:p>
            <a:r>
              <a:rPr lang="en-US" dirty="0"/>
              <a:t>[5]Teaching materials provided by the professor in class</a:t>
            </a:r>
          </a:p>
          <a:p>
            <a:r>
              <a:rPr lang="en-US" dirty="0"/>
              <a:t>[6]</a:t>
            </a:r>
            <a:r>
              <a:rPr lang="en-US" dirty="0">
                <a:hlinkClick r:id="rId6"/>
              </a:rPr>
              <a:t>https://developer.aylien.com/text-api-demo?text=http%3A%2F%2Fwww.bbc.com%2Fsport%2F0%2Ffootball%2F25912393&amp;tab=concepts&amp;run=1</a:t>
            </a:r>
            <a:endParaRPr lang="en-US" dirty="0"/>
          </a:p>
          <a:p>
            <a:r>
              <a:rPr lang="en-US" dirty="0"/>
              <a:t>[7]</a:t>
            </a:r>
            <a:r>
              <a:rPr lang="en-US" dirty="0">
                <a:hlinkClick r:id="rId7"/>
              </a:rPr>
              <a:t>https://smmry.com/</a:t>
            </a:r>
            <a:endParaRPr lang="en-US" dirty="0"/>
          </a:p>
          <a:p>
            <a:r>
              <a:rPr lang="en-US" dirty="0"/>
              <a:t>[8]</a:t>
            </a:r>
            <a:r>
              <a:rPr lang="en-US" dirty="0">
                <a:hlinkClick r:id="rId8"/>
              </a:rPr>
              <a:t>https://www.reddit.com/r/autotldr/comments/e9lppn/queensland_school_runs_out_of_water_as_commercial/</a:t>
            </a:r>
            <a:endParaRPr lang="en-US" dirty="0"/>
          </a:p>
        </p:txBody>
      </p:sp>
    </p:spTree>
    <p:extLst>
      <p:ext uri="{BB962C8B-B14F-4D97-AF65-F5344CB8AC3E}">
        <p14:creationId xmlns:p14="http://schemas.microsoft.com/office/powerpoint/2010/main" val="2727524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1A27C-7DFF-47EA-8F5C-FDBCDDAB592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6ABAA7-1026-4C88-95B2-4575F6E181E5}"/>
              </a:ext>
            </a:extLst>
          </p:cNvPr>
          <p:cNvSpPr>
            <a:spLocks noGrp="1"/>
          </p:cNvSpPr>
          <p:nvPr>
            <p:ph idx="1"/>
          </p:nvPr>
        </p:nvSpPr>
        <p:spPr>
          <a:xfrm>
            <a:off x="677334" y="2160589"/>
            <a:ext cx="8596668" cy="4087811"/>
          </a:xfrm>
        </p:spPr>
        <p:txBody>
          <a:bodyPr>
            <a:noAutofit/>
          </a:bodyPr>
          <a:lstStyle/>
          <a:p>
            <a:r>
              <a:rPr lang="en-US" sz="2800" dirty="0"/>
              <a:t>Text Summarization is the process a creating a shorter, fluent summary of a longer text document.</a:t>
            </a:r>
          </a:p>
          <a:p>
            <a:endParaRPr lang="en-US" sz="2800" dirty="0"/>
          </a:p>
          <a:p>
            <a:r>
              <a:rPr lang="en-US" sz="2800" dirty="0"/>
              <a:t>With an ever-increasing and usually an exponential increase in volume of text content on the internet, automated text summarization can be a useful tool.</a:t>
            </a:r>
          </a:p>
        </p:txBody>
      </p:sp>
    </p:spTree>
    <p:extLst>
      <p:ext uri="{BB962C8B-B14F-4D97-AF65-F5344CB8AC3E}">
        <p14:creationId xmlns:p14="http://schemas.microsoft.com/office/powerpoint/2010/main" val="1658565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86C8-026B-47B5-A6F1-F7E0B287C84B}"/>
              </a:ext>
            </a:extLst>
          </p:cNvPr>
          <p:cNvSpPr>
            <a:spLocks noGrp="1"/>
          </p:cNvSpPr>
          <p:nvPr>
            <p:ph type="title"/>
          </p:nvPr>
        </p:nvSpPr>
        <p:spPr/>
        <p:txBody>
          <a:bodyPr/>
          <a:lstStyle/>
          <a:p>
            <a:r>
              <a:rPr lang="en-US" dirty="0"/>
              <a:t>Example -1</a:t>
            </a:r>
          </a:p>
        </p:txBody>
      </p:sp>
      <p:pic>
        <p:nvPicPr>
          <p:cNvPr id="8" name="Picture 7">
            <a:extLst>
              <a:ext uri="{FF2B5EF4-FFF2-40B4-BE49-F238E27FC236}">
                <a16:creationId xmlns:a16="http://schemas.microsoft.com/office/drawing/2014/main" id="{E432D703-6496-4AAD-BF24-2266C03F6B60}"/>
              </a:ext>
            </a:extLst>
          </p:cNvPr>
          <p:cNvPicPr>
            <a:picLocks noChangeAspect="1"/>
          </p:cNvPicPr>
          <p:nvPr/>
        </p:nvPicPr>
        <p:blipFill>
          <a:blip r:embed="rId2"/>
          <a:stretch>
            <a:fillRect/>
          </a:stretch>
        </p:blipFill>
        <p:spPr>
          <a:xfrm>
            <a:off x="677334" y="1644650"/>
            <a:ext cx="4205764" cy="4441825"/>
          </a:xfrm>
          <a:prstGeom prst="rect">
            <a:avLst/>
          </a:prstGeom>
        </p:spPr>
      </p:pic>
      <p:sp>
        <p:nvSpPr>
          <p:cNvPr id="3" name="TextBox 2">
            <a:extLst>
              <a:ext uri="{FF2B5EF4-FFF2-40B4-BE49-F238E27FC236}">
                <a16:creationId xmlns:a16="http://schemas.microsoft.com/office/drawing/2014/main" id="{A1DC811E-DD72-4935-8443-723759D085A6}"/>
              </a:ext>
            </a:extLst>
          </p:cNvPr>
          <p:cNvSpPr txBox="1"/>
          <p:nvPr/>
        </p:nvSpPr>
        <p:spPr>
          <a:xfrm>
            <a:off x="5553075" y="1537613"/>
            <a:ext cx="466725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Google/search engines are likely one of the first set of companies that made automatic text summarization mainstream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highlighted part in green is an example of automatic text summarization that a user sees when performing a search on Google.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Multiple extractive text summarization techniques are likely being used (TF-IDF, Cosine similarity, etc.) to provide this to the users. Google does not disclose this information.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the summaries tend to be helpful, they are not always 100% on-point and only contain keywords at times. </a:t>
            </a:r>
          </a:p>
          <a:p>
            <a:r>
              <a:rPr lang="en-US" dirty="0"/>
              <a:t> </a:t>
            </a:r>
          </a:p>
        </p:txBody>
      </p:sp>
      <p:sp>
        <p:nvSpPr>
          <p:cNvPr id="6" name="TextBox 5">
            <a:extLst>
              <a:ext uri="{FF2B5EF4-FFF2-40B4-BE49-F238E27FC236}">
                <a16:creationId xmlns:a16="http://schemas.microsoft.com/office/drawing/2014/main" id="{1112C123-4555-4737-AF26-C6A88D39243E}"/>
              </a:ext>
            </a:extLst>
          </p:cNvPr>
          <p:cNvSpPr txBox="1"/>
          <p:nvPr/>
        </p:nvSpPr>
        <p:spPr>
          <a:xfrm>
            <a:off x="677334" y="6211669"/>
            <a:ext cx="4667250" cy="923330"/>
          </a:xfrm>
          <a:prstGeom prst="rect">
            <a:avLst/>
          </a:prstGeom>
          <a:noFill/>
        </p:spPr>
        <p:txBody>
          <a:bodyPr wrap="square" rtlCol="0">
            <a:spAutoFit/>
          </a:bodyPr>
          <a:lstStyle/>
          <a:p>
            <a:r>
              <a:rPr lang="en-US" dirty="0"/>
              <a:t>Fig.1: Example of a typical google search which includes text summarization [3]</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74078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86C8-026B-47B5-A6F1-F7E0B287C84B}"/>
              </a:ext>
            </a:extLst>
          </p:cNvPr>
          <p:cNvSpPr>
            <a:spLocks noGrp="1"/>
          </p:cNvSpPr>
          <p:nvPr>
            <p:ph type="title"/>
          </p:nvPr>
        </p:nvSpPr>
        <p:spPr/>
        <p:txBody>
          <a:bodyPr/>
          <a:lstStyle/>
          <a:p>
            <a:r>
              <a:rPr lang="en-US" dirty="0"/>
              <a:t>Example -2</a:t>
            </a:r>
          </a:p>
        </p:txBody>
      </p:sp>
      <p:pic>
        <p:nvPicPr>
          <p:cNvPr id="13" name="Picture 12">
            <a:extLst>
              <a:ext uri="{FF2B5EF4-FFF2-40B4-BE49-F238E27FC236}">
                <a16:creationId xmlns:a16="http://schemas.microsoft.com/office/drawing/2014/main" id="{82FAD5A9-2860-42E9-BD7E-5FBBBCE8B885}"/>
              </a:ext>
            </a:extLst>
          </p:cNvPr>
          <p:cNvPicPr>
            <a:picLocks noChangeAspect="1"/>
          </p:cNvPicPr>
          <p:nvPr/>
        </p:nvPicPr>
        <p:blipFill>
          <a:blip r:embed="rId2"/>
          <a:stretch>
            <a:fillRect/>
          </a:stretch>
        </p:blipFill>
        <p:spPr>
          <a:xfrm>
            <a:off x="540252" y="1657351"/>
            <a:ext cx="4974724" cy="4238624"/>
          </a:xfrm>
          <a:prstGeom prst="rect">
            <a:avLst/>
          </a:prstGeom>
        </p:spPr>
      </p:pic>
      <p:sp>
        <p:nvSpPr>
          <p:cNvPr id="5" name="TextBox 4">
            <a:extLst>
              <a:ext uri="{FF2B5EF4-FFF2-40B4-BE49-F238E27FC236}">
                <a16:creationId xmlns:a16="http://schemas.microsoft.com/office/drawing/2014/main" id="{5A64D1F7-8DC2-4606-A063-7806B14EECE2}"/>
              </a:ext>
            </a:extLst>
          </p:cNvPr>
          <p:cNvSpPr txBox="1"/>
          <p:nvPr/>
        </p:nvSpPr>
        <p:spPr>
          <a:xfrm>
            <a:off x="6305552" y="1562100"/>
            <a:ext cx="4667250" cy="5355312"/>
          </a:xfrm>
          <a:prstGeom prst="rect">
            <a:avLst/>
          </a:prstGeom>
          <a:noFill/>
        </p:spPr>
        <p:txBody>
          <a:bodyPr wrap="square" rtlCol="0">
            <a:spAutoFit/>
          </a:bodyPr>
          <a:lstStyle/>
          <a:p>
            <a:pPr marL="285750" indent="-285750">
              <a:buFont typeface="Arial" panose="020B0604020202020204" pitchFamily="34" charset="0"/>
              <a:buChar char="•"/>
            </a:pPr>
            <a:r>
              <a:rPr lang="en-US" dirty="0" err="1"/>
              <a:t>Autotldr</a:t>
            </a:r>
            <a:r>
              <a:rPr lang="en-US" dirty="0"/>
              <a:t> is a bot on reddit.com that automatically summarizes popular user-submitted webpages into summarized versions. It only provides summary, as a new post on reddit.com, if it can reduce the text content by at least 70%.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bot uses smmry.com to create its content, which is a for profit entity that helps customers summarize text content, using NLP and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While positively received by its users, Smmry.com does not disclose how it works or what algorithm it uses. It would have to be evaluated manually for its accuracy.</a:t>
            </a:r>
          </a:p>
          <a:p>
            <a:r>
              <a:rPr lang="en-US" dirty="0"/>
              <a:t> </a:t>
            </a:r>
          </a:p>
        </p:txBody>
      </p:sp>
      <p:sp>
        <p:nvSpPr>
          <p:cNvPr id="6" name="TextBox 5">
            <a:extLst>
              <a:ext uri="{FF2B5EF4-FFF2-40B4-BE49-F238E27FC236}">
                <a16:creationId xmlns:a16="http://schemas.microsoft.com/office/drawing/2014/main" id="{263BADD2-6414-4BC8-80CC-AEC49B6E1857}"/>
              </a:ext>
            </a:extLst>
          </p:cNvPr>
          <p:cNvSpPr txBox="1"/>
          <p:nvPr/>
        </p:nvSpPr>
        <p:spPr>
          <a:xfrm>
            <a:off x="540252" y="5895975"/>
            <a:ext cx="4667250" cy="1200329"/>
          </a:xfrm>
          <a:prstGeom prst="rect">
            <a:avLst/>
          </a:prstGeom>
          <a:noFill/>
        </p:spPr>
        <p:txBody>
          <a:bodyPr wrap="square" rtlCol="0">
            <a:spAutoFit/>
          </a:bodyPr>
          <a:lstStyle/>
          <a:p>
            <a:r>
              <a:rPr lang="en-US" dirty="0"/>
              <a:t>Fig.2: Screenshot showing a positively-reviewed bot on reddit.com, known for summarizing news articles [8]</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9047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186C8-026B-47B5-A6F1-F7E0B287C84B}"/>
              </a:ext>
            </a:extLst>
          </p:cNvPr>
          <p:cNvSpPr>
            <a:spLocks noGrp="1"/>
          </p:cNvSpPr>
          <p:nvPr>
            <p:ph type="title"/>
          </p:nvPr>
        </p:nvSpPr>
        <p:spPr/>
        <p:txBody>
          <a:bodyPr/>
          <a:lstStyle/>
          <a:p>
            <a:r>
              <a:rPr lang="en-US" dirty="0"/>
              <a:t>Example -3</a:t>
            </a:r>
          </a:p>
        </p:txBody>
      </p:sp>
      <p:sp>
        <p:nvSpPr>
          <p:cNvPr id="6" name="TextBox 5">
            <a:extLst>
              <a:ext uri="{FF2B5EF4-FFF2-40B4-BE49-F238E27FC236}">
                <a16:creationId xmlns:a16="http://schemas.microsoft.com/office/drawing/2014/main" id="{1B612E6D-D11B-43C9-AF84-D3463FCFAD59}"/>
              </a:ext>
            </a:extLst>
          </p:cNvPr>
          <p:cNvSpPr txBox="1"/>
          <p:nvPr/>
        </p:nvSpPr>
        <p:spPr>
          <a:xfrm>
            <a:off x="6514131" y="1692563"/>
            <a:ext cx="466725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service lets user create summary for any webpage containing text.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lets users decide the number of sentences required in summarized version of the text.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company does not disclose how it works or what algorithm it uses. It would have to be evaluated manually for its accuracy.</a:t>
            </a:r>
          </a:p>
          <a:p>
            <a:r>
              <a:rPr lang="en-US" dirty="0"/>
              <a:t> </a:t>
            </a:r>
          </a:p>
        </p:txBody>
      </p:sp>
      <p:sp>
        <p:nvSpPr>
          <p:cNvPr id="7" name="TextBox 6">
            <a:extLst>
              <a:ext uri="{FF2B5EF4-FFF2-40B4-BE49-F238E27FC236}">
                <a16:creationId xmlns:a16="http://schemas.microsoft.com/office/drawing/2014/main" id="{7F184392-BDCF-48A6-8BB2-29814788E978}"/>
              </a:ext>
            </a:extLst>
          </p:cNvPr>
          <p:cNvSpPr txBox="1"/>
          <p:nvPr/>
        </p:nvSpPr>
        <p:spPr>
          <a:xfrm>
            <a:off x="504626" y="5831731"/>
            <a:ext cx="5836796" cy="646331"/>
          </a:xfrm>
          <a:prstGeom prst="rect">
            <a:avLst/>
          </a:prstGeom>
          <a:noFill/>
        </p:spPr>
        <p:txBody>
          <a:bodyPr wrap="square" rtlCol="0">
            <a:spAutoFit/>
          </a:bodyPr>
          <a:lstStyle/>
          <a:p>
            <a:r>
              <a:rPr lang="en-US" dirty="0"/>
              <a:t>Fig.3: Screenshot showing one of the for-profit text summarization service provided by aylien.com. [6]</a:t>
            </a:r>
          </a:p>
        </p:txBody>
      </p:sp>
      <p:pic>
        <p:nvPicPr>
          <p:cNvPr id="9" name="Picture 8">
            <a:extLst>
              <a:ext uri="{FF2B5EF4-FFF2-40B4-BE49-F238E27FC236}">
                <a16:creationId xmlns:a16="http://schemas.microsoft.com/office/drawing/2014/main" id="{F3E85E71-25C0-426C-9CD7-35095FDE9036}"/>
              </a:ext>
            </a:extLst>
          </p:cNvPr>
          <p:cNvPicPr>
            <a:picLocks noChangeAspect="1"/>
          </p:cNvPicPr>
          <p:nvPr/>
        </p:nvPicPr>
        <p:blipFill>
          <a:blip r:embed="rId2"/>
          <a:stretch>
            <a:fillRect/>
          </a:stretch>
        </p:blipFill>
        <p:spPr>
          <a:xfrm>
            <a:off x="504626" y="1692563"/>
            <a:ext cx="5836797" cy="4055093"/>
          </a:xfrm>
          <a:prstGeom prst="rect">
            <a:avLst/>
          </a:prstGeom>
        </p:spPr>
      </p:pic>
    </p:spTree>
    <p:extLst>
      <p:ext uri="{BB962C8B-B14F-4D97-AF65-F5344CB8AC3E}">
        <p14:creationId xmlns:p14="http://schemas.microsoft.com/office/powerpoint/2010/main" val="2552601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7CB46-5E4B-4DA2-9F50-3465B2B94402}"/>
              </a:ext>
            </a:extLst>
          </p:cNvPr>
          <p:cNvSpPr>
            <a:spLocks noGrp="1"/>
          </p:cNvSpPr>
          <p:nvPr>
            <p:ph type="title"/>
          </p:nvPr>
        </p:nvSpPr>
        <p:spPr/>
        <p:txBody>
          <a:bodyPr/>
          <a:lstStyle/>
          <a:p>
            <a:r>
              <a:rPr lang="en-US" dirty="0"/>
              <a:t>Methods of Text Summarization</a:t>
            </a:r>
          </a:p>
        </p:txBody>
      </p:sp>
      <p:sp>
        <p:nvSpPr>
          <p:cNvPr id="3" name="Content Placeholder 2">
            <a:extLst>
              <a:ext uri="{FF2B5EF4-FFF2-40B4-BE49-F238E27FC236}">
                <a16:creationId xmlns:a16="http://schemas.microsoft.com/office/drawing/2014/main" id="{D811BDCB-75DD-44B4-936E-79E7BC7EE772}"/>
              </a:ext>
            </a:extLst>
          </p:cNvPr>
          <p:cNvSpPr>
            <a:spLocks noGrp="1"/>
          </p:cNvSpPr>
          <p:nvPr>
            <p:ph idx="1"/>
          </p:nvPr>
        </p:nvSpPr>
        <p:spPr/>
        <p:txBody>
          <a:bodyPr>
            <a:normAutofit/>
          </a:bodyPr>
          <a:lstStyle/>
          <a:p>
            <a:r>
              <a:rPr lang="en-US" sz="2800" dirty="0"/>
              <a:t>Extractive </a:t>
            </a:r>
            <a:r>
              <a:rPr lang="en-US" sz="2800" dirty="0">
                <a:sym typeface="Wingdings" panose="05000000000000000000" pitchFamily="2" charset="2"/>
              </a:rPr>
              <a:t> Create a summary using a subset of words present in the original source.[1],[4],[5]</a:t>
            </a:r>
          </a:p>
          <a:p>
            <a:pPr marL="0" indent="0">
              <a:buNone/>
            </a:pPr>
            <a:endParaRPr lang="en-US" sz="2800" dirty="0"/>
          </a:p>
          <a:p>
            <a:r>
              <a:rPr lang="en-US" sz="2800" dirty="0"/>
              <a:t>Abstractive </a:t>
            </a:r>
            <a:r>
              <a:rPr lang="en-US" sz="2800" dirty="0">
                <a:sym typeface="Wingdings" panose="05000000000000000000" pitchFamily="2" charset="2"/>
              </a:rPr>
              <a:t> Create a summary expressing the ideas in source document, including words that do not appear in the original. It can be compared to how a human would read something and summarize in their own words. [1],[4],[5]</a:t>
            </a:r>
            <a:endParaRPr lang="en-US" sz="2800" dirty="0"/>
          </a:p>
        </p:txBody>
      </p:sp>
    </p:spTree>
    <p:extLst>
      <p:ext uri="{BB962C8B-B14F-4D97-AF65-F5344CB8AC3E}">
        <p14:creationId xmlns:p14="http://schemas.microsoft.com/office/powerpoint/2010/main" val="4275670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43B5-E4BB-446E-A875-E3BAD458F770}"/>
              </a:ext>
            </a:extLst>
          </p:cNvPr>
          <p:cNvSpPr>
            <a:spLocks noGrp="1"/>
          </p:cNvSpPr>
          <p:nvPr>
            <p:ph type="title"/>
          </p:nvPr>
        </p:nvSpPr>
        <p:spPr/>
        <p:txBody>
          <a:bodyPr/>
          <a:lstStyle/>
          <a:p>
            <a:r>
              <a:rPr lang="en-US" dirty="0"/>
              <a:t>Typical Text Summarization Approach</a:t>
            </a:r>
          </a:p>
        </p:txBody>
      </p:sp>
      <p:sp>
        <p:nvSpPr>
          <p:cNvPr id="3" name="Content Placeholder 2">
            <a:extLst>
              <a:ext uri="{FF2B5EF4-FFF2-40B4-BE49-F238E27FC236}">
                <a16:creationId xmlns:a16="http://schemas.microsoft.com/office/drawing/2014/main" id="{56340E2C-369E-44AE-B895-F3E2F504CB31}"/>
              </a:ext>
            </a:extLst>
          </p:cNvPr>
          <p:cNvSpPr>
            <a:spLocks noGrp="1"/>
          </p:cNvSpPr>
          <p:nvPr>
            <p:ph idx="1"/>
          </p:nvPr>
        </p:nvSpPr>
        <p:spPr>
          <a:xfrm>
            <a:off x="677334" y="2160589"/>
            <a:ext cx="8596668" cy="2559691"/>
          </a:xfrm>
        </p:spPr>
        <p:txBody>
          <a:bodyPr>
            <a:normAutofit/>
          </a:bodyPr>
          <a:lstStyle/>
          <a:p>
            <a:r>
              <a:rPr lang="en-US" sz="3200" dirty="0"/>
              <a:t>Content Selection</a:t>
            </a:r>
          </a:p>
          <a:p>
            <a:r>
              <a:rPr lang="en-US" sz="3200" dirty="0"/>
              <a:t>Information Ordering</a:t>
            </a:r>
          </a:p>
          <a:p>
            <a:r>
              <a:rPr lang="en-US" sz="3200" dirty="0"/>
              <a:t>Sentence Realization</a:t>
            </a:r>
          </a:p>
          <a:p>
            <a:r>
              <a:rPr lang="en-US" sz="3200" dirty="0"/>
              <a:t>Create Summary</a:t>
            </a:r>
          </a:p>
          <a:p>
            <a:endParaRPr lang="en-US" sz="3200" dirty="0"/>
          </a:p>
          <a:p>
            <a:endParaRPr lang="en-US" sz="3200" dirty="0"/>
          </a:p>
        </p:txBody>
      </p:sp>
      <p:pic>
        <p:nvPicPr>
          <p:cNvPr id="4" name="Picture 3">
            <a:extLst>
              <a:ext uri="{FF2B5EF4-FFF2-40B4-BE49-F238E27FC236}">
                <a16:creationId xmlns:a16="http://schemas.microsoft.com/office/drawing/2014/main" id="{112FABC4-D9B2-4E17-BE69-D341CA1E3BFD}"/>
              </a:ext>
            </a:extLst>
          </p:cNvPr>
          <p:cNvPicPr>
            <a:picLocks noChangeAspect="1"/>
          </p:cNvPicPr>
          <p:nvPr/>
        </p:nvPicPr>
        <p:blipFill>
          <a:blip r:embed="rId2"/>
          <a:stretch>
            <a:fillRect/>
          </a:stretch>
        </p:blipFill>
        <p:spPr>
          <a:xfrm>
            <a:off x="461982" y="4838811"/>
            <a:ext cx="9167793" cy="1496955"/>
          </a:xfrm>
          <a:prstGeom prst="rect">
            <a:avLst/>
          </a:prstGeom>
        </p:spPr>
      </p:pic>
      <p:sp>
        <p:nvSpPr>
          <p:cNvPr id="5" name="TextBox 4">
            <a:extLst>
              <a:ext uri="{FF2B5EF4-FFF2-40B4-BE49-F238E27FC236}">
                <a16:creationId xmlns:a16="http://schemas.microsoft.com/office/drawing/2014/main" id="{8901BB8E-6785-4D77-A8EB-4AD62D30EAF1}"/>
              </a:ext>
            </a:extLst>
          </p:cNvPr>
          <p:cNvSpPr txBox="1"/>
          <p:nvPr/>
        </p:nvSpPr>
        <p:spPr>
          <a:xfrm>
            <a:off x="333175" y="6335766"/>
            <a:ext cx="9296599" cy="369332"/>
          </a:xfrm>
          <a:prstGeom prst="rect">
            <a:avLst/>
          </a:prstGeom>
          <a:noFill/>
        </p:spPr>
        <p:txBody>
          <a:bodyPr wrap="square" rtlCol="0">
            <a:spAutoFit/>
          </a:bodyPr>
          <a:lstStyle/>
          <a:p>
            <a:r>
              <a:rPr lang="en-US" dirty="0"/>
              <a:t>Fig.4: Typical workflow of a text summarization [5]</a:t>
            </a:r>
          </a:p>
        </p:txBody>
      </p:sp>
    </p:spTree>
    <p:extLst>
      <p:ext uri="{BB962C8B-B14F-4D97-AF65-F5344CB8AC3E}">
        <p14:creationId xmlns:p14="http://schemas.microsoft.com/office/powerpoint/2010/main" val="1701421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43B5-E4BB-446E-A875-E3BAD458F770}"/>
              </a:ext>
            </a:extLst>
          </p:cNvPr>
          <p:cNvSpPr>
            <a:spLocks noGrp="1"/>
          </p:cNvSpPr>
          <p:nvPr>
            <p:ph type="title"/>
          </p:nvPr>
        </p:nvSpPr>
        <p:spPr/>
        <p:txBody>
          <a:bodyPr/>
          <a:lstStyle/>
          <a:p>
            <a:r>
              <a:rPr lang="en-US" dirty="0"/>
              <a:t>Content Selection</a:t>
            </a:r>
          </a:p>
        </p:txBody>
      </p:sp>
      <p:sp>
        <p:nvSpPr>
          <p:cNvPr id="3" name="Content Placeholder 2">
            <a:extLst>
              <a:ext uri="{FF2B5EF4-FFF2-40B4-BE49-F238E27FC236}">
                <a16:creationId xmlns:a16="http://schemas.microsoft.com/office/drawing/2014/main" id="{56340E2C-369E-44AE-B895-F3E2F504CB31}"/>
              </a:ext>
            </a:extLst>
          </p:cNvPr>
          <p:cNvSpPr>
            <a:spLocks noGrp="1"/>
          </p:cNvSpPr>
          <p:nvPr>
            <p:ph idx="1"/>
          </p:nvPr>
        </p:nvSpPr>
        <p:spPr>
          <a:xfrm>
            <a:off x="677334" y="2160589"/>
            <a:ext cx="10955866" cy="4324878"/>
          </a:xfrm>
        </p:spPr>
        <p:txBody>
          <a:bodyPr>
            <a:normAutofit/>
          </a:bodyPr>
          <a:lstStyle/>
          <a:p>
            <a:r>
              <a:rPr lang="en-US" sz="3200" dirty="0"/>
              <a:t>Document is parsed, and sentences are segmented. The segmented sentences are then extracted using methods such as selecting sentences based on the signature topic of the document (simple approach), computing probability of observing the word in the input more often than in the background corpus (centroid-based approach), scoring sentences using a ranking system (e.g. </a:t>
            </a:r>
            <a:r>
              <a:rPr lang="en-US" sz="3200" dirty="0" err="1"/>
              <a:t>TextRank</a:t>
            </a:r>
            <a:r>
              <a:rPr lang="en-US" sz="3200" dirty="0"/>
              <a:t>, </a:t>
            </a:r>
            <a:r>
              <a:rPr lang="en-US" sz="3200" dirty="0" err="1"/>
              <a:t>LexRank</a:t>
            </a:r>
            <a:r>
              <a:rPr lang="en-US" sz="3200" dirty="0"/>
              <a:t>, PageRank) [5]</a:t>
            </a:r>
          </a:p>
          <a:p>
            <a:endParaRPr lang="en-US" sz="3200" dirty="0"/>
          </a:p>
          <a:p>
            <a:endParaRPr lang="en-US" sz="3200" dirty="0"/>
          </a:p>
        </p:txBody>
      </p:sp>
    </p:spTree>
    <p:extLst>
      <p:ext uri="{BB962C8B-B14F-4D97-AF65-F5344CB8AC3E}">
        <p14:creationId xmlns:p14="http://schemas.microsoft.com/office/powerpoint/2010/main" val="412806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E43B5-E4BB-446E-A875-E3BAD458F770}"/>
              </a:ext>
            </a:extLst>
          </p:cNvPr>
          <p:cNvSpPr>
            <a:spLocks noGrp="1"/>
          </p:cNvSpPr>
          <p:nvPr>
            <p:ph type="title"/>
          </p:nvPr>
        </p:nvSpPr>
        <p:spPr/>
        <p:txBody>
          <a:bodyPr/>
          <a:lstStyle/>
          <a:p>
            <a:r>
              <a:rPr lang="en-US" dirty="0"/>
              <a:t>Information Ordering</a:t>
            </a:r>
          </a:p>
        </p:txBody>
      </p:sp>
      <p:sp>
        <p:nvSpPr>
          <p:cNvPr id="3" name="Content Placeholder 2">
            <a:extLst>
              <a:ext uri="{FF2B5EF4-FFF2-40B4-BE49-F238E27FC236}">
                <a16:creationId xmlns:a16="http://schemas.microsoft.com/office/drawing/2014/main" id="{56340E2C-369E-44AE-B895-F3E2F504CB31}"/>
              </a:ext>
            </a:extLst>
          </p:cNvPr>
          <p:cNvSpPr>
            <a:spLocks noGrp="1"/>
          </p:cNvSpPr>
          <p:nvPr>
            <p:ph idx="1"/>
          </p:nvPr>
        </p:nvSpPr>
        <p:spPr>
          <a:xfrm>
            <a:off x="677334" y="2160589"/>
            <a:ext cx="10955866" cy="4324878"/>
          </a:xfrm>
        </p:spPr>
        <p:txBody>
          <a:bodyPr>
            <a:normAutofit/>
          </a:bodyPr>
          <a:lstStyle/>
          <a:p>
            <a:r>
              <a:rPr lang="en-US" sz="3200" dirty="0"/>
              <a:t>The selected sentences are then ordered chronologically, by topic – order in the same way the topics are ordered in the original document, and by coherence – choose orderings that make neighboring sentences similar [5]</a:t>
            </a:r>
          </a:p>
          <a:p>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421038389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150</TotalTime>
  <Words>893</Words>
  <Application>Microsoft Office PowerPoint</Application>
  <PresentationFormat>Widescreen</PresentationFormat>
  <Paragraphs>66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Trebuchet MS</vt:lpstr>
      <vt:lpstr>Wingdings 3</vt:lpstr>
      <vt:lpstr>Facet</vt:lpstr>
      <vt:lpstr>Automatic Text Summarization</vt:lpstr>
      <vt:lpstr>Introduction</vt:lpstr>
      <vt:lpstr>Example -1</vt:lpstr>
      <vt:lpstr>Example -2</vt:lpstr>
      <vt:lpstr>Example -3</vt:lpstr>
      <vt:lpstr>Methods of Text Summarization</vt:lpstr>
      <vt:lpstr>Typical Text Summarization Approach</vt:lpstr>
      <vt:lpstr>Content Selection</vt:lpstr>
      <vt:lpstr>Information Ordering</vt:lpstr>
      <vt:lpstr>Sentence Realization and Summary</vt:lpstr>
      <vt:lpstr>Examples: Step by Step guide to Try Extractive Text Summarization on Your Own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dc:title>
  <dc:creator>Sulav Rupakheti</dc:creator>
  <cp:lastModifiedBy>Brian Hogan</cp:lastModifiedBy>
  <cp:revision>78</cp:revision>
  <dcterms:created xsi:type="dcterms:W3CDTF">2019-12-12T10:29:37Z</dcterms:created>
  <dcterms:modified xsi:type="dcterms:W3CDTF">2019-12-12T21:14:10Z</dcterms:modified>
</cp:coreProperties>
</file>