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7" r:id="rId4"/>
    <p:sldId id="268" r:id="rId5"/>
    <p:sldId id="272" r:id="rId6"/>
    <p:sldId id="273" r:id="rId7"/>
    <p:sldId id="265" r:id="rId8"/>
    <p:sldId id="275" r:id="rId9"/>
    <p:sldId id="271" r:id="rId10"/>
    <p:sldId id="261" r:id="rId11"/>
    <p:sldId id="263" r:id="rId12"/>
    <p:sldId id="264"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57"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5BC0445-A50E-4DD7-9466-FCCA7B84CA8D}"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0104C7FE-79F8-49CA-BE29-3A3F714BAA32}">
      <dgm:prSet/>
      <dgm:spPr/>
      <dgm:t>
        <a:bodyPr/>
        <a:lstStyle/>
        <a:p>
          <a:pPr>
            <a:lnSpc>
              <a:spcPct val="100000"/>
            </a:lnSpc>
          </a:pPr>
          <a:r>
            <a:rPr lang="en-US"/>
            <a:t>Any dialogue system that not only conducts natural language processing, but also automatically responds using human language.</a:t>
          </a:r>
        </a:p>
      </dgm:t>
    </dgm:pt>
    <dgm:pt modelId="{9BBEAE86-ECFB-4620-8513-279A6B7C6C78}" type="parTrans" cxnId="{13089031-8B31-4409-8699-30E36229F8F4}">
      <dgm:prSet/>
      <dgm:spPr/>
      <dgm:t>
        <a:bodyPr/>
        <a:lstStyle/>
        <a:p>
          <a:endParaRPr lang="en-US"/>
        </a:p>
      </dgm:t>
    </dgm:pt>
    <dgm:pt modelId="{42DF09E3-9907-4501-BBEB-1594AEC4E13C}" type="sibTrans" cxnId="{13089031-8B31-4409-8699-30E36229F8F4}">
      <dgm:prSet/>
      <dgm:spPr/>
      <dgm:t>
        <a:bodyPr/>
        <a:lstStyle/>
        <a:p>
          <a:endParaRPr lang="en-US"/>
        </a:p>
      </dgm:t>
    </dgm:pt>
    <dgm:pt modelId="{690D868D-F609-46FB-B5C8-D2FDAEEF0C7E}">
      <dgm:prSet/>
      <dgm:spPr/>
      <dgm:t>
        <a:bodyPr/>
        <a:lstStyle/>
        <a:p>
          <a:pPr>
            <a:lnSpc>
              <a:spcPct val="100000"/>
            </a:lnSpc>
          </a:pPr>
          <a:r>
            <a:rPr lang="en-US"/>
            <a:t>Siri, Google Assistant, chatbots, automated phone attendants, etc.</a:t>
          </a:r>
        </a:p>
      </dgm:t>
    </dgm:pt>
    <dgm:pt modelId="{88CD877A-A46C-4A2F-84CA-D14D958107A2}" type="parTrans" cxnId="{B2BE0CAC-1764-41B8-95F7-61CF72E77CBA}">
      <dgm:prSet/>
      <dgm:spPr/>
      <dgm:t>
        <a:bodyPr/>
        <a:lstStyle/>
        <a:p>
          <a:endParaRPr lang="en-US"/>
        </a:p>
      </dgm:t>
    </dgm:pt>
    <dgm:pt modelId="{817AC84E-D126-40EE-B9BE-FFB843E69019}" type="sibTrans" cxnId="{B2BE0CAC-1764-41B8-95F7-61CF72E77CBA}">
      <dgm:prSet/>
      <dgm:spPr/>
      <dgm:t>
        <a:bodyPr/>
        <a:lstStyle/>
        <a:p>
          <a:endParaRPr lang="en-US"/>
        </a:p>
      </dgm:t>
    </dgm:pt>
    <dgm:pt modelId="{B68201B9-CC32-498A-BC59-463AAC2D1114}">
      <dgm:prSet/>
      <dgm:spPr/>
      <dgm:t>
        <a:bodyPr/>
        <a:lstStyle/>
        <a:p>
          <a:pPr>
            <a:lnSpc>
              <a:spcPct val="100000"/>
            </a:lnSpc>
          </a:pPr>
          <a:r>
            <a:rPr lang="en-US"/>
            <a:t>Can read inputs and output conversations in text, speech, graphics, or virtual gestures.</a:t>
          </a:r>
        </a:p>
      </dgm:t>
    </dgm:pt>
    <dgm:pt modelId="{84E0E516-D62B-40F1-AC1F-843B660C583C}" type="parTrans" cxnId="{B1074390-703F-463D-B33E-80691830F30F}">
      <dgm:prSet/>
      <dgm:spPr/>
      <dgm:t>
        <a:bodyPr/>
        <a:lstStyle/>
        <a:p>
          <a:endParaRPr lang="en-US"/>
        </a:p>
      </dgm:t>
    </dgm:pt>
    <dgm:pt modelId="{FEE59CD8-33A8-464C-BC56-29674BD9C904}" type="sibTrans" cxnId="{B1074390-703F-463D-B33E-80691830F30F}">
      <dgm:prSet/>
      <dgm:spPr/>
      <dgm:t>
        <a:bodyPr/>
        <a:lstStyle/>
        <a:p>
          <a:endParaRPr lang="en-US"/>
        </a:p>
      </dgm:t>
    </dgm:pt>
    <dgm:pt modelId="{5E58D002-EA0C-482D-B360-C917DF75A9BC}">
      <dgm:prSet/>
      <dgm:spPr/>
      <dgm:t>
        <a:bodyPr/>
        <a:lstStyle/>
        <a:p>
          <a:pPr>
            <a:lnSpc>
              <a:spcPct val="100000"/>
            </a:lnSpc>
          </a:pPr>
          <a:r>
            <a:rPr lang="en-US" dirty="0"/>
            <a:t>Research ongoing in improving CA understanding (tone, emotion, pauses in speech) in order to increase user trust in CA and improve experience. Users are more likely to truthfully engage with a CA if they feel that it understands </a:t>
          </a:r>
          <a:r>
            <a:rPr lang="en-US"/>
            <a:t>their nuances.</a:t>
          </a:r>
          <a:endParaRPr lang="en-US" dirty="0"/>
        </a:p>
      </dgm:t>
    </dgm:pt>
    <dgm:pt modelId="{55AFB894-2294-4FDF-BA8E-D1EA3C0D7D91}" type="parTrans" cxnId="{5D9C4CB8-F897-42EF-9339-46401EC6902A}">
      <dgm:prSet/>
      <dgm:spPr/>
      <dgm:t>
        <a:bodyPr/>
        <a:lstStyle/>
        <a:p>
          <a:endParaRPr lang="en-US"/>
        </a:p>
      </dgm:t>
    </dgm:pt>
    <dgm:pt modelId="{672EE105-C82F-4BEF-AEFB-E59559FCDE52}" type="sibTrans" cxnId="{5D9C4CB8-F897-42EF-9339-46401EC6902A}">
      <dgm:prSet/>
      <dgm:spPr/>
      <dgm:t>
        <a:bodyPr/>
        <a:lstStyle/>
        <a:p>
          <a:endParaRPr lang="en-US"/>
        </a:p>
      </dgm:t>
    </dgm:pt>
    <dgm:pt modelId="{2FBBA758-C024-4FDF-B772-61CFD5BD6B0A}" type="pres">
      <dgm:prSet presAssocID="{45BC0445-A50E-4DD7-9466-FCCA7B84CA8D}" presName="root" presStyleCnt="0">
        <dgm:presLayoutVars>
          <dgm:dir/>
          <dgm:resizeHandles val="exact"/>
        </dgm:presLayoutVars>
      </dgm:prSet>
      <dgm:spPr/>
    </dgm:pt>
    <dgm:pt modelId="{25EC6868-DAF5-47CE-8DDE-566BD21F9452}" type="pres">
      <dgm:prSet presAssocID="{0104C7FE-79F8-49CA-BE29-3A3F714BAA32}" presName="compNode" presStyleCnt="0"/>
      <dgm:spPr/>
    </dgm:pt>
    <dgm:pt modelId="{C6B0008F-E56F-447D-BE2C-3430FDF9A218}" type="pres">
      <dgm:prSet presAssocID="{0104C7FE-79F8-49CA-BE29-3A3F714BAA32}" presName="bgRect" presStyleLbl="bgShp" presStyleIdx="0" presStyleCnt="3"/>
      <dgm:spPr/>
    </dgm:pt>
    <dgm:pt modelId="{797515E3-5577-4B0C-B307-D068CF411294}" type="pres">
      <dgm:prSet presAssocID="{0104C7FE-79F8-49CA-BE29-3A3F714BAA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00197A0E-9B2F-4444-B6D7-283389926691}" type="pres">
      <dgm:prSet presAssocID="{0104C7FE-79F8-49CA-BE29-3A3F714BAA32}" presName="spaceRect" presStyleCnt="0"/>
      <dgm:spPr/>
    </dgm:pt>
    <dgm:pt modelId="{792AC650-6ABA-4E6D-A2A7-125BE161844C}" type="pres">
      <dgm:prSet presAssocID="{0104C7FE-79F8-49CA-BE29-3A3F714BAA32}" presName="parTx" presStyleLbl="revTx" presStyleIdx="0" presStyleCnt="4">
        <dgm:presLayoutVars>
          <dgm:chMax val="0"/>
          <dgm:chPref val="0"/>
        </dgm:presLayoutVars>
      </dgm:prSet>
      <dgm:spPr/>
    </dgm:pt>
    <dgm:pt modelId="{E9ECC651-7F15-43FD-A0CE-C810B8CCCAAC}" type="pres">
      <dgm:prSet presAssocID="{0104C7FE-79F8-49CA-BE29-3A3F714BAA32}" presName="desTx" presStyleLbl="revTx" presStyleIdx="1" presStyleCnt="4">
        <dgm:presLayoutVars/>
      </dgm:prSet>
      <dgm:spPr/>
    </dgm:pt>
    <dgm:pt modelId="{B25BD76B-65E9-4612-990D-C56DD9CFFFB5}" type="pres">
      <dgm:prSet presAssocID="{42DF09E3-9907-4501-BBEB-1594AEC4E13C}" presName="sibTrans" presStyleCnt="0"/>
      <dgm:spPr/>
    </dgm:pt>
    <dgm:pt modelId="{D45893AD-C909-4A6C-800B-9C9394D07B0E}" type="pres">
      <dgm:prSet presAssocID="{B68201B9-CC32-498A-BC59-463AAC2D1114}" presName="compNode" presStyleCnt="0"/>
      <dgm:spPr/>
    </dgm:pt>
    <dgm:pt modelId="{D76C7198-3ECE-4FAF-97B5-788EB6D6649A}" type="pres">
      <dgm:prSet presAssocID="{B68201B9-CC32-498A-BC59-463AAC2D1114}" presName="bgRect" presStyleLbl="bgShp" presStyleIdx="1" presStyleCnt="3"/>
      <dgm:spPr/>
    </dgm:pt>
    <dgm:pt modelId="{1A04D879-7C7C-4E95-B7B1-778E6BB5FD34}" type="pres">
      <dgm:prSet presAssocID="{B68201B9-CC32-498A-BC59-463AAC2D11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2AFAF034-2E71-42F4-A838-3F3A59ACE8E8}" type="pres">
      <dgm:prSet presAssocID="{B68201B9-CC32-498A-BC59-463AAC2D1114}" presName="spaceRect" presStyleCnt="0"/>
      <dgm:spPr/>
    </dgm:pt>
    <dgm:pt modelId="{59201E7C-1FEB-4038-886A-701E1E828977}" type="pres">
      <dgm:prSet presAssocID="{B68201B9-CC32-498A-BC59-463AAC2D1114}" presName="parTx" presStyleLbl="revTx" presStyleIdx="2" presStyleCnt="4">
        <dgm:presLayoutVars>
          <dgm:chMax val="0"/>
          <dgm:chPref val="0"/>
        </dgm:presLayoutVars>
      </dgm:prSet>
      <dgm:spPr/>
    </dgm:pt>
    <dgm:pt modelId="{B1F2D185-BD6C-4433-9230-0D196DD44ED4}" type="pres">
      <dgm:prSet presAssocID="{FEE59CD8-33A8-464C-BC56-29674BD9C904}" presName="sibTrans" presStyleCnt="0"/>
      <dgm:spPr/>
    </dgm:pt>
    <dgm:pt modelId="{AFCCE83D-2856-402E-BB35-AD237A50D9F2}" type="pres">
      <dgm:prSet presAssocID="{5E58D002-EA0C-482D-B360-C917DF75A9BC}" presName="compNode" presStyleCnt="0"/>
      <dgm:spPr/>
    </dgm:pt>
    <dgm:pt modelId="{D9C8F34A-0C5E-414B-83EA-D25C25D5BA1B}" type="pres">
      <dgm:prSet presAssocID="{5E58D002-EA0C-482D-B360-C917DF75A9BC}" presName="bgRect" presStyleLbl="bgShp" presStyleIdx="2" presStyleCnt="3"/>
      <dgm:spPr/>
    </dgm:pt>
    <dgm:pt modelId="{13BC5849-615F-48C3-848D-908C42C720DA}" type="pres">
      <dgm:prSet presAssocID="{5E58D002-EA0C-482D-B360-C917DF75A9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1BAC2858-8231-40A1-A148-104791C7CD4D}" type="pres">
      <dgm:prSet presAssocID="{5E58D002-EA0C-482D-B360-C917DF75A9BC}" presName="spaceRect" presStyleCnt="0"/>
      <dgm:spPr/>
    </dgm:pt>
    <dgm:pt modelId="{571BDF99-532F-4F79-BEE2-AA6B3AC76911}" type="pres">
      <dgm:prSet presAssocID="{5E58D002-EA0C-482D-B360-C917DF75A9BC}" presName="parTx" presStyleLbl="revTx" presStyleIdx="3" presStyleCnt="4">
        <dgm:presLayoutVars>
          <dgm:chMax val="0"/>
          <dgm:chPref val="0"/>
        </dgm:presLayoutVars>
      </dgm:prSet>
      <dgm:spPr/>
    </dgm:pt>
  </dgm:ptLst>
  <dgm:cxnLst>
    <dgm:cxn modelId="{7ECC8302-88E2-43F1-ACAD-9269DAF75DFC}" type="presOf" srcId="{B68201B9-CC32-498A-BC59-463AAC2D1114}" destId="{59201E7C-1FEB-4038-886A-701E1E828977}" srcOrd="0" destOrd="0" presId="urn:microsoft.com/office/officeart/2018/2/layout/IconVerticalSolidList"/>
    <dgm:cxn modelId="{64078A23-5A74-4366-B484-04D29E2628EF}" type="presOf" srcId="{45BC0445-A50E-4DD7-9466-FCCA7B84CA8D}" destId="{2FBBA758-C024-4FDF-B772-61CFD5BD6B0A}" srcOrd="0" destOrd="0" presId="urn:microsoft.com/office/officeart/2018/2/layout/IconVerticalSolidList"/>
    <dgm:cxn modelId="{13089031-8B31-4409-8699-30E36229F8F4}" srcId="{45BC0445-A50E-4DD7-9466-FCCA7B84CA8D}" destId="{0104C7FE-79F8-49CA-BE29-3A3F714BAA32}" srcOrd="0" destOrd="0" parTransId="{9BBEAE86-ECFB-4620-8513-279A6B7C6C78}" sibTransId="{42DF09E3-9907-4501-BBEB-1594AEC4E13C}"/>
    <dgm:cxn modelId="{82550E8D-6208-4D51-8DD1-DE714A266E87}" type="presOf" srcId="{690D868D-F609-46FB-B5C8-D2FDAEEF0C7E}" destId="{E9ECC651-7F15-43FD-A0CE-C810B8CCCAAC}" srcOrd="0" destOrd="0" presId="urn:microsoft.com/office/officeart/2018/2/layout/IconVerticalSolidList"/>
    <dgm:cxn modelId="{E0B86190-DF06-469A-8CE6-C1B0DCE1465C}" type="presOf" srcId="{0104C7FE-79F8-49CA-BE29-3A3F714BAA32}" destId="{792AC650-6ABA-4E6D-A2A7-125BE161844C}" srcOrd="0" destOrd="0" presId="urn:microsoft.com/office/officeart/2018/2/layout/IconVerticalSolidList"/>
    <dgm:cxn modelId="{B1074390-703F-463D-B33E-80691830F30F}" srcId="{45BC0445-A50E-4DD7-9466-FCCA7B84CA8D}" destId="{B68201B9-CC32-498A-BC59-463AAC2D1114}" srcOrd="1" destOrd="0" parTransId="{84E0E516-D62B-40F1-AC1F-843B660C583C}" sibTransId="{FEE59CD8-33A8-464C-BC56-29674BD9C904}"/>
    <dgm:cxn modelId="{B2BE0CAC-1764-41B8-95F7-61CF72E77CBA}" srcId="{0104C7FE-79F8-49CA-BE29-3A3F714BAA32}" destId="{690D868D-F609-46FB-B5C8-D2FDAEEF0C7E}" srcOrd="0" destOrd="0" parTransId="{88CD877A-A46C-4A2F-84CA-D14D958107A2}" sibTransId="{817AC84E-D126-40EE-B9BE-FFB843E69019}"/>
    <dgm:cxn modelId="{5D9C4CB8-F897-42EF-9339-46401EC6902A}" srcId="{45BC0445-A50E-4DD7-9466-FCCA7B84CA8D}" destId="{5E58D002-EA0C-482D-B360-C917DF75A9BC}" srcOrd="2" destOrd="0" parTransId="{55AFB894-2294-4FDF-BA8E-D1EA3C0D7D91}" sibTransId="{672EE105-C82F-4BEF-AEFB-E59559FCDE52}"/>
    <dgm:cxn modelId="{C08023FB-2300-4477-BBCC-37F5127359F4}" type="presOf" srcId="{5E58D002-EA0C-482D-B360-C917DF75A9BC}" destId="{571BDF99-532F-4F79-BEE2-AA6B3AC76911}" srcOrd="0" destOrd="0" presId="urn:microsoft.com/office/officeart/2018/2/layout/IconVerticalSolidList"/>
    <dgm:cxn modelId="{EDD7D154-8E64-4F68-87CD-5F01A5DCE9F2}" type="presParOf" srcId="{2FBBA758-C024-4FDF-B772-61CFD5BD6B0A}" destId="{25EC6868-DAF5-47CE-8DDE-566BD21F9452}" srcOrd="0" destOrd="0" presId="urn:microsoft.com/office/officeart/2018/2/layout/IconVerticalSolidList"/>
    <dgm:cxn modelId="{76F7ADF0-06DC-4B73-B76B-38487C0EFF9E}" type="presParOf" srcId="{25EC6868-DAF5-47CE-8DDE-566BD21F9452}" destId="{C6B0008F-E56F-447D-BE2C-3430FDF9A218}" srcOrd="0" destOrd="0" presId="urn:microsoft.com/office/officeart/2018/2/layout/IconVerticalSolidList"/>
    <dgm:cxn modelId="{BF0F873B-4CAD-4831-B6F0-3CA03FEB1161}" type="presParOf" srcId="{25EC6868-DAF5-47CE-8DDE-566BD21F9452}" destId="{797515E3-5577-4B0C-B307-D068CF411294}" srcOrd="1" destOrd="0" presId="urn:microsoft.com/office/officeart/2018/2/layout/IconVerticalSolidList"/>
    <dgm:cxn modelId="{EEFA2E9E-9D6B-4C88-9422-FF351264B8D9}" type="presParOf" srcId="{25EC6868-DAF5-47CE-8DDE-566BD21F9452}" destId="{00197A0E-9B2F-4444-B6D7-283389926691}" srcOrd="2" destOrd="0" presId="urn:microsoft.com/office/officeart/2018/2/layout/IconVerticalSolidList"/>
    <dgm:cxn modelId="{DAB09E0D-96D1-41C6-A705-F5C929D93DCB}" type="presParOf" srcId="{25EC6868-DAF5-47CE-8DDE-566BD21F9452}" destId="{792AC650-6ABA-4E6D-A2A7-125BE161844C}" srcOrd="3" destOrd="0" presId="urn:microsoft.com/office/officeart/2018/2/layout/IconVerticalSolidList"/>
    <dgm:cxn modelId="{6889BAD9-F6E8-4C13-8248-C85C592FF598}" type="presParOf" srcId="{25EC6868-DAF5-47CE-8DDE-566BD21F9452}" destId="{E9ECC651-7F15-43FD-A0CE-C810B8CCCAAC}" srcOrd="4" destOrd="0" presId="urn:microsoft.com/office/officeart/2018/2/layout/IconVerticalSolidList"/>
    <dgm:cxn modelId="{652F7872-1905-4408-9293-E1467D734BDE}" type="presParOf" srcId="{2FBBA758-C024-4FDF-B772-61CFD5BD6B0A}" destId="{B25BD76B-65E9-4612-990D-C56DD9CFFFB5}" srcOrd="1" destOrd="0" presId="urn:microsoft.com/office/officeart/2018/2/layout/IconVerticalSolidList"/>
    <dgm:cxn modelId="{0E11A221-D8B6-45DA-A519-8D93A04AFF3B}" type="presParOf" srcId="{2FBBA758-C024-4FDF-B772-61CFD5BD6B0A}" destId="{D45893AD-C909-4A6C-800B-9C9394D07B0E}" srcOrd="2" destOrd="0" presId="urn:microsoft.com/office/officeart/2018/2/layout/IconVerticalSolidList"/>
    <dgm:cxn modelId="{F395606D-E5A0-4044-871B-3D5F1D10BF2B}" type="presParOf" srcId="{D45893AD-C909-4A6C-800B-9C9394D07B0E}" destId="{D76C7198-3ECE-4FAF-97B5-788EB6D6649A}" srcOrd="0" destOrd="0" presId="urn:microsoft.com/office/officeart/2018/2/layout/IconVerticalSolidList"/>
    <dgm:cxn modelId="{5A31045F-8C99-456D-8AF3-4DE40C753C32}" type="presParOf" srcId="{D45893AD-C909-4A6C-800B-9C9394D07B0E}" destId="{1A04D879-7C7C-4E95-B7B1-778E6BB5FD34}" srcOrd="1" destOrd="0" presId="urn:microsoft.com/office/officeart/2018/2/layout/IconVerticalSolidList"/>
    <dgm:cxn modelId="{4EED5A79-1610-49F3-B652-96F70DB60EB4}" type="presParOf" srcId="{D45893AD-C909-4A6C-800B-9C9394D07B0E}" destId="{2AFAF034-2E71-42F4-A838-3F3A59ACE8E8}" srcOrd="2" destOrd="0" presId="urn:microsoft.com/office/officeart/2018/2/layout/IconVerticalSolidList"/>
    <dgm:cxn modelId="{6DE1C99C-754F-40EE-A633-E1011F88E1AB}" type="presParOf" srcId="{D45893AD-C909-4A6C-800B-9C9394D07B0E}" destId="{59201E7C-1FEB-4038-886A-701E1E828977}" srcOrd="3" destOrd="0" presId="urn:microsoft.com/office/officeart/2018/2/layout/IconVerticalSolidList"/>
    <dgm:cxn modelId="{1FDAF415-7C9F-4FC0-8189-AB6D3F606D34}" type="presParOf" srcId="{2FBBA758-C024-4FDF-B772-61CFD5BD6B0A}" destId="{B1F2D185-BD6C-4433-9230-0D196DD44ED4}" srcOrd="3" destOrd="0" presId="urn:microsoft.com/office/officeart/2018/2/layout/IconVerticalSolidList"/>
    <dgm:cxn modelId="{22F3D385-F0F1-472E-83DF-D98462DF7C73}" type="presParOf" srcId="{2FBBA758-C024-4FDF-B772-61CFD5BD6B0A}" destId="{AFCCE83D-2856-402E-BB35-AD237A50D9F2}" srcOrd="4" destOrd="0" presId="urn:microsoft.com/office/officeart/2018/2/layout/IconVerticalSolidList"/>
    <dgm:cxn modelId="{F1880022-F828-4F95-B1B4-26D75B5E6971}" type="presParOf" srcId="{AFCCE83D-2856-402E-BB35-AD237A50D9F2}" destId="{D9C8F34A-0C5E-414B-83EA-D25C25D5BA1B}" srcOrd="0" destOrd="0" presId="urn:microsoft.com/office/officeart/2018/2/layout/IconVerticalSolidList"/>
    <dgm:cxn modelId="{C64522E1-FF8C-4337-8CB2-EE7290749F90}" type="presParOf" srcId="{AFCCE83D-2856-402E-BB35-AD237A50D9F2}" destId="{13BC5849-615F-48C3-848D-908C42C720DA}" srcOrd="1" destOrd="0" presId="urn:microsoft.com/office/officeart/2018/2/layout/IconVerticalSolidList"/>
    <dgm:cxn modelId="{20847905-A175-480F-8FF4-96AD0C924B72}" type="presParOf" srcId="{AFCCE83D-2856-402E-BB35-AD237A50D9F2}" destId="{1BAC2858-8231-40A1-A148-104791C7CD4D}" srcOrd="2" destOrd="0" presId="urn:microsoft.com/office/officeart/2018/2/layout/IconVerticalSolidList"/>
    <dgm:cxn modelId="{96E6FD1A-776D-409B-9CF9-4C9AD739D29E}" type="presParOf" srcId="{AFCCE83D-2856-402E-BB35-AD237A50D9F2}" destId="{571BDF99-532F-4F79-BEE2-AA6B3AC769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73944-5971-4B94-8A15-1B98A4F2F1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EB080B-F886-4A22-85F7-5AB2FFDDD34F}">
      <dgm:prSet custT="1"/>
      <dgm:spPr/>
      <dgm:t>
        <a:bodyPr/>
        <a:lstStyle/>
        <a:p>
          <a:r>
            <a:rPr lang="en-US" sz="1600"/>
            <a:t>Dementia patients retain much of their conversational abilities, however patients experience frustration during routine conversations</a:t>
          </a:r>
          <a:endParaRPr lang="en-US" sz="1600" dirty="0"/>
        </a:p>
      </dgm:t>
    </dgm:pt>
    <dgm:pt modelId="{619E08E0-955C-4722-8955-584E87AC21CB}" type="parTrans" cxnId="{E11C7AF4-544E-48E1-9AC6-CEE8E105263C}">
      <dgm:prSet/>
      <dgm:spPr/>
      <dgm:t>
        <a:bodyPr/>
        <a:lstStyle/>
        <a:p>
          <a:endParaRPr lang="en-US"/>
        </a:p>
      </dgm:t>
    </dgm:pt>
    <dgm:pt modelId="{F511258F-B3FB-42E2-9282-A2E6887384C6}" type="sibTrans" cxnId="{E11C7AF4-544E-48E1-9AC6-CEE8E105263C}">
      <dgm:prSet/>
      <dgm:spPr/>
      <dgm:t>
        <a:bodyPr/>
        <a:lstStyle/>
        <a:p>
          <a:endParaRPr lang="en-US"/>
        </a:p>
      </dgm:t>
    </dgm:pt>
    <dgm:pt modelId="{9CA9A753-5C55-42D0-97D3-0FEE6374C3EE}">
      <dgm:prSet custT="1"/>
      <dgm:spPr/>
      <dgm:t>
        <a:bodyPr/>
        <a:lstStyle/>
        <a:p>
          <a:r>
            <a:rPr lang="en-US" sz="1600"/>
            <a:t>Russian technology company, Endurance, developed a companion chatbot </a:t>
          </a:r>
          <a:endParaRPr lang="en-US" sz="1600" dirty="0"/>
        </a:p>
      </dgm:t>
    </dgm:pt>
    <dgm:pt modelId="{44D4D366-05C4-4248-ADFE-630E4665350C}" type="parTrans" cxnId="{86985870-D99E-4F92-B920-21A4382396DA}">
      <dgm:prSet/>
      <dgm:spPr/>
      <dgm:t>
        <a:bodyPr/>
        <a:lstStyle/>
        <a:p>
          <a:endParaRPr lang="en-US"/>
        </a:p>
      </dgm:t>
    </dgm:pt>
    <dgm:pt modelId="{06322A0A-BB78-4C97-ADF6-58CDEE0E535D}" type="sibTrans" cxnId="{86985870-D99E-4F92-B920-21A4382396DA}">
      <dgm:prSet/>
      <dgm:spPr/>
      <dgm:t>
        <a:bodyPr/>
        <a:lstStyle/>
        <a:p>
          <a:endParaRPr lang="en-US"/>
        </a:p>
      </dgm:t>
    </dgm:pt>
    <dgm:pt modelId="{C5B65DFD-6429-4758-9954-C073FD10B968}">
      <dgm:prSet custT="1"/>
      <dgm:spPr/>
      <dgm:t>
        <a:bodyPr/>
        <a:lstStyle/>
        <a:p>
          <a:r>
            <a:rPr lang="en-US" sz="1600"/>
            <a:t>The chatbot attempts to target deviations in conversational branches </a:t>
          </a:r>
          <a:endParaRPr lang="en-US" sz="1600" dirty="0"/>
        </a:p>
      </dgm:t>
    </dgm:pt>
    <dgm:pt modelId="{22A6BAD6-DF23-40FC-B160-E83636F0FA40}" type="parTrans" cxnId="{97258409-05AB-40A8-A1B2-197863341A87}">
      <dgm:prSet/>
      <dgm:spPr/>
      <dgm:t>
        <a:bodyPr/>
        <a:lstStyle/>
        <a:p>
          <a:endParaRPr lang="en-US"/>
        </a:p>
      </dgm:t>
    </dgm:pt>
    <dgm:pt modelId="{78ED7542-E01C-44CF-8DB4-1710DD138CB1}" type="sibTrans" cxnId="{97258409-05AB-40A8-A1B2-197863341A87}">
      <dgm:prSet/>
      <dgm:spPr/>
      <dgm:t>
        <a:bodyPr/>
        <a:lstStyle/>
        <a:p>
          <a:endParaRPr lang="en-US"/>
        </a:p>
      </dgm:t>
    </dgm:pt>
    <dgm:pt modelId="{FBE73326-FF7D-40E3-A25C-0E00AD996C83}">
      <dgm:prSet custT="1"/>
      <dgm:spPr/>
      <dgm:t>
        <a:bodyPr/>
        <a:lstStyle/>
        <a:p>
          <a:r>
            <a:rPr lang="en-US" sz="1600"/>
            <a:t>The cloud-based solution allows physicians and family members to review communication logs to identify degradation patterns</a:t>
          </a:r>
          <a:endParaRPr lang="en-US" sz="1600" dirty="0"/>
        </a:p>
      </dgm:t>
    </dgm:pt>
    <dgm:pt modelId="{C1AFA7B4-41DC-41EB-BF42-1F51288B4F92}" type="parTrans" cxnId="{A2F34D8A-5622-4780-A7F4-E58C9CE9C045}">
      <dgm:prSet/>
      <dgm:spPr/>
      <dgm:t>
        <a:bodyPr/>
        <a:lstStyle/>
        <a:p>
          <a:endParaRPr lang="en-US"/>
        </a:p>
      </dgm:t>
    </dgm:pt>
    <dgm:pt modelId="{50B59904-4FC4-4FA1-82F6-A29DC335E4B9}" type="sibTrans" cxnId="{A2F34D8A-5622-4780-A7F4-E58C9CE9C045}">
      <dgm:prSet/>
      <dgm:spPr/>
      <dgm:t>
        <a:bodyPr/>
        <a:lstStyle/>
        <a:p>
          <a:endParaRPr lang="en-US"/>
        </a:p>
      </dgm:t>
    </dgm:pt>
    <dgm:pt modelId="{3F471B6C-973D-4C29-91E2-D4882EC01AC4}" type="pres">
      <dgm:prSet presAssocID="{D3273944-5971-4B94-8A15-1B98A4F2F127}" presName="root" presStyleCnt="0">
        <dgm:presLayoutVars>
          <dgm:dir/>
          <dgm:resizeHandles val="exact"/>
        </dgm:presLayoutVars>
      </dgm:prSet>
      <dgm:spPr/>
    </dgm:pt>
    <dgm:pt modelId="{435B0436-B947-4943-83F9-43F464CE85FD}" type="pres">
      <dgm:prSet presAssocID="{E0EB080B-F886-4A22-85F7-5AB2FFDDD34F}" presName="compNode" presStyleCnt="0"/>
      <dgm:spPr/>
    </dgm:pt>
    <dgm:pt modelId="{71FE7A54-A4AA-4B69-90A7-4C4FE4F591EE}" type="pres">
      <dgm:prSet presAssocID="{E0EB080B-F886-4A22-85F7-5AB2FFDDD3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CF5EE47F-1646-4EE9-AD80-AFAF8EA47CF3}" type="pres">
      <dgm:prSet presAssocID="{E0EB080B-F886-4A22-85F7-5AB2FFDDD34F}" presName="spaceRect" presStyleCnt="0"/>
      <dgm:spPr/>
    </dgm:pt>
    <dgm:pt modelId="{DAC28CAA-7448-4E2C-BCC1-80D32DA16672}" type="pres">
      <dgm:prSet presAssocID="{E0EB080B-F886-4A22-85F7-5AB2FFDDD34F}" presName="textRect" presStyleLbl="revTx" presStyleIdx="0" presStyleCnt="4">
        <dgm:presLayoutVars>
          <dgm:chMax val="1"/>
          <dgm:chPref val="1"/>
        </dgm:presLayoutVars>
      </dgm:prSet>
      <dgm:spPr/>
    </dgm:pt>
    <dgm:pt modelId="{A1D5F55F-3EF6-4587-BF8F-0A1832919FD1}" type="pres">
      <dgm:prSet presAssocID="{F511258F-B3FB-42E2-9282-A2E6887384C6}" presName="sibTrans" presStyleCnt="0"/>
      <dgm:spPr/>
    </dgm:pt>
    <dgm:pt modelId="{466DE961-5BE4-4653-AD22-D503914C0704}" type="pres">
      <dgm:prSet presAssocID="{9CA9A753-5C55-42D0-97D3-0FEE6374C3EE}" presName="compNode" presStyleCnt="0"/>
      <dgm:spPr/>
    </dgm:pt>
    <dgm:pt modelId="{9A1FEF3A-3EFA-4C67-A004-93BAEE37A406}" type="pres">
      <dgm:prSet presAssocID="{9CA9A753-5C55-42D0-97D3-0FEE6374C3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a:ext>
      </dgm:extLst>
    </dgm:pt>
    <dgm:pt modelId="{5D031DC6-CE78-4E5E-B34F-832B7B5CA499}" type="pres">
      <dgm:prSet presAssocID="{9CA9A753-5C55-42D0-97D3-0FEE6374C3EE}" presName="spaceRect" presStyleCnt="0"/>
      <dgm:spPr/>
    </dgm:pt>
    <dgm:pt modelId="{EEA5D38E-8394-4919-AE6F-54E7424C65D6}" type="pres">
      <dgm:prSet presAssocID="{9CA9A753-5C55-42D0-97D3-0FEE6374C3EE}" presName="textRect" presStyleLbl="revTx" presStyleIdx="1" presStyleCnt="4">
        <dgm:presLayoutVars>
          <dgm:chMax val="1"/>
          <dgm:chPref val="1"/>
        </dgm:presLayoutVars>
      </dgm:prSet>
      <dgm:spPr/>
    </dgm:pt>
    <dgm:pt modelId="{61C6C215-14F1-442D-A32D-4F2733D6E6D2}" type="pres">
      <dgm:prSet presAssocID="{06322A0A-BB78-4C97-ADF6-58CDEE0E535D}" presName="sibTrans" presStyleCnt="0"/>
      <dgm:spPr/>
    </dgm:pt>
    <dgm:pt modelId="{F6282595-D394-4065-882A-20503D0C0641}" type="pres">
      <dgm:prSet presAssocID="{C5B65DFD-6429-4758-9954-C073FD10B968}" presName="compNode" presStyleCnt="0"/>
      <dgm:spPr/>
    </dgm:pt>
    <dgm:pt modelId="{713A141E-B28F-4077-BA36-6A28A520E12A}" type="pres">
      <dgm:prSet presAssocID="{C5B65DFD-6429-4758-9954-C073FD10B9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etwork"/>
        </a:ext>
      </dgm:extLst>
    </dgm:pt>
    <dgm:pt modelId="{DC8ABF9E-907A-4988-8F89-8672E20D010E}" type="pres">
      <dgm:prSet presAssocID="{C5B65DFD-6429-4758-9954-C073FD10B968}" presName="spaceRect" presStyleCnt="0"/>
      <dgm:spPr/>
    </dgm:pt>
    <dgm:pt modelId="{7A00A4A4-D9F2-45CA-AC3E-7195CE8290F8}" type="pres">
      <dgm:prSet presAssocID="{C5B65DFD-6429-4758-9954-C073FD10B968}" presName="textRect" presStyleLbl="revTx" presStyleIdx="2" presStyleCnt="4">
        <dgm:presLayoutVars>
          <dgm:chMax val="1"/>
          <dgm:chPref val="1"/>
        </dgm:presLayoutVars>
      </dgm:prSet>
      <dgm:spPr/>
    </dgm:pt>
    <dgm:pt modelId="{311A987F-14D6-46D7-B2E4-B9317CFB385B}" type="pres">
      <dgm:prSet presAssocID="{78ED7542-E01C-44CF-8DB4-1710DD138CB1}" presName="sibTrans" presStyleCnt="0"/>
      <dgm:spPr/>
    </dgm:pt>
    <dgm:pt modelId="{75F321FD-0327-4C59-B524-DEDB184D6AC1}" type="pres">
      <dgm:prSet presAssocID="{FBE73326-FF7D-40E3-A25C-0E00AD996C83}" presName="compNode" presStyleCnt="0"/>
      <dgm:spPr/>
    </dgm:pt>
    <dgm:pt modelId="{ACAEB360-1159-44A8-998B-F2C4F5BDE8C2}" type="pres">
      <dgm:prSet presAssocID="{FBE73326-FF7D-40E3-A25C-0E00AD996C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arget Audience"/>
        </a:ext>
      </dgm:extLst>
    </dgm:pt>
    <dgm:pt modelId="{687AC439-40AC-4673-ACFD-752210CC2EB7}" type="pres">
      <dgm:prSet presAssocID="{FBE73326-FF7D-40E3-A25C-0E00AD996C83}" presName="spaceRect" presStyleCnt="0"/>
      <dgm:spPr/>
    </dgm:pt>
    <dgm:pt modelId="{F54D6BFD-8422-4A27-85B3-3BBE9B36DDA8}" type="pres">
      <dgm:prSet presAssocID="{FBE73326-FF7D-40E3-A25C-0E00AD996C83}" presName="textRect" presStyleLbl="revTx" presStyleIdx="3" presStyleCnt="4">
        <dgm:presLayoutVars>
          <dgm:chMax val="1"/>
          <dgm:chPref val="1"/>
        </dgm:presLayoutVars>
      </dgm:prSet>
      <dgm:spPr/>
    </dgm:pt>
  </dgm:ptLst>
  <dgm:cxnLst>
    <dgm:cxn modelId="{97258409-05AB-40A8-A1B2-197863341A87}" srcId="{D3273944-5971-4B94-8A15-1B98A4F2F127}" destId="{C5B65DFD-6429-4758-9954-C073FD10B968}" srcOrd="2" destOrd="0" parTransId="{22A6BAD6-DF23-40FC-B160-E83636F0FA40}" sibTransId="{78ED7542-E01C-44CF-8DB4-1710DD138CB1}"/>
    <dgm:cxn modelId="{D16B4F2A-3F73-453B-BEF4-801BB90665DF}" type="presOf" srcId="{E0EB080B-F886-4A22-85F7-5AB2FFDDD34F}" destId="{DAC28CAA-7448-4E2C-BCC1-80D32DA16672}" srcOrd="0" destOrd="0" presId="urn:microsoft.com/office/officeart/2018/2/layout/IconLabelList"/>
    <dgm:cxn modelId="{FEEB2835-0A75-48DF-AB1C-B45524115289}" type="presOf" srcId="{FBE73326-FF7D-40E3-A25C-0E00AD996C83}" destId="{F54D6BFD-8422-4A27-85B3-3BBE9B36DDA8}" srcOrd="0" destOrd="0" presId="urn:microsoft.com/office/officeart/2018/2/layout/IconLabelList"/>
    <dgm:cxn modelId="{A3CB5F3F-4305-43B2-A16D-C90F6B430F0F}" type="presOf" srcId="{9CA9A753-5C55-42D0-97D3-0FEE6374C3EE}" destId="{EEA5D38E-8394-4919-AE6F-54E7424C65D6}" srcOrd="0" destOrd="0" presId="urn:microsoft.com/office/officeart/2018/2/layout/IconLabelList"/>
    <dgm:cxn modelId="{73AA934E-B989-40F6-B29B-48522E51472F}" type="presOf" srcId="{C5B65DFD-6429-4758-9954-C073FD10B968}" destId="{7A00A4A4-D9F2-45CA-AC3E-7195CE8290F8}" srcOrd="0" destOrd="0" presId="urn:microsoft.com/office/officeart/2018/2/layout/IconLabelList"/>
    <dgm:cxn modelId="{86985870-D99E-4F92-B920-21A4382396DA}" srcId="{D3273944-5971-4B94-8A15-1B98A4F2F127}" destId="{9CA9A753-5C55-42D0-97D3-0FEE6374C3EE}" srcOrd="1" destOrd="0" parTransId="{44D4D366-05C4-4248-ADFE-630E4665350C}" sibTransId="{06322A0A-BB78-4C97-ADF6-58CDEE0E535D}"/>
    <dgm:cxn modelId="{A2F34D8A-5622-4780-A7F4-E58C9CE9C045}" srcId="{D3273944-5971-4B94-8A15-1B98A4F2F127}" destId="{FBE73326-FF7D-40E3-A25C-0E00AD996C83}" srcOrd="3" destOrd="0" parTransId="{C1AFA7B4-41DC-41EB-BF42-1F51288B4F92}" sibTransId="{50B59904-4FC4-4FA1-82F6-A29DC335E4B9}"/>
    <dgm:cxn modelId="{E75D07D5-A34A-451B-8929-07335E890B96}" type="presOf" srcId="{D3273944-5971-4B94-8A15-1B98A4F2F127}" destId="{3F471B6C-973D-4C29-91E2-D4882EC01AC4}" srcOrd="0" destOrd="0" presId="urn:microsoft.com/office/officeart/2018/2/layout/IconLabelList"/>
    <dgm:cxn modelId="{E11C7AF4-544E-48E1-9AC6-CEE8E105263C}" srcId="{D3273944-5971-4B94-8A15-1B98A4F2F127}" destId="{E0EB080B-F886-4A22-85F7-5AB2FFDDD34F}" srcOrd="0" destOrd="0" parTransId="{619E08E0-955C-4722-8955-584E87AC21CB}" sibTransId="{F511258F-B3FB-42E2-9282-A2E6887384C6}"/>
    <dgm:cxn modelId="{1C0A13AD-CCD4-49E0-98DD-3E7868E0AEB4}" type="presParOf" srcId="{3F471B6C-973D-4C29-91E2-D4882EC01AC4}" destId="{435B0436-B947-4943-83F9-43F464CE85FD}" srcOrd="0" destOrd="0" presId="urn:microsoft.com/office/officeart/2018/2/layout/IconLabelList"/>
    <dgm:cxn modelId="{9F1F0F60-9001-4CBB-B999-7AC671683222}" type="presParOf" srcId="{435B0436-B947-4943-83F9-43F464CE85FD}" destId="{71FE7A54-A4AA-4B69-90A7-4C4FE4F591EE}" srcOrd="0" destOrd="0" presId="urn:microsoft.com/office/officeart/2018/2/layout/IconLabelList"/>
    <dgm:cxn modelId="{4BC2840F-2633-4E20-9454-4521A190F4D5}" type="presParOf" srcId="{435B0436-B947-4943-83F9-43F464CE85FD}" destId="{CF5EE47F-1646-4EE9-AD80-AFAF8EA47CF3}" srcOrd="1" destOrd="0" presId="urn:microsoft.com/office/officeart/2018/2/layout/IconLabelList"/>
    <dgm:cxn modelId="{42FE86C7-6D99-4FD9-A59D-319DAB5F7FE1}" type="presParOf" srcId="{435B0436-B947-4943-83F9-43F464CE85FD}" destId="{DAC28CAA-7448-4E2C-BCC1-80D32DA16672}" srcOrd="2" destOrd="0" presId="urn:microsoft.com/office/officeart/2018/2/layout/IconLabelList"/>
    <dgm:cxn modelId="{D320546C-E1B2-4D21-A6FC-17D2B26A82C1}" type="presParOf" srcId="{3F471B6C-973D-4C29-91E2-D4882EC01AC4}" destId="{A1D5F55F-3EF6-4587-BF8F-0A1832919FD1}" srcOrd="1" destOrd="0" presId="urn:microsoft.com/office/officeart/2018/2/layout/IconLabelList"/>
    <dgm:cxn modelId="{529B90D4-5773-4AC8-87D7-297FDC9095DC}" type="presParOf" srcId="{3F471B6C-973D-4C29-91E2-D4882EC01AC4}" destId="{466DE961-5BE4-4653-AD22-D503914C0704}" srcOrd="2" destOrd="0" presId="urn:microsoft.com/office/officeart/2018/2/layout/IconLabelList"/>
    <dgm:cxn modelId="{5B9AF8C9-E1DE-4149-93BB-84992C6855A3}" type="presParOf" srcId="{466DE961-5BE4-4653-AD22-D503914C0704}" destId="{9A1FEF3A-3EFA-4C67-A004-93BAEE37A406}" srcOrd="0" destOrd="0" presId="urn:microsoft.com/office/officeart/2018/2/layout/IconLabelList"/>
    <dgm:cxn modelId="{F466C2F4-6B80-46C0-BDD7-1385BC4991E7}" type="presParOf" srcId="{466DE961-5BE4-4653-AD22-D503914C0704}" destId="{5D031DC6-CE78-4E5E-B34F-832B7B5CA499}" srcOrd="1" destOrd="0" presId="urn:microsoft.com/office/officeart/2018/2/layout/IconLabelList"/>
    <dgm:cxn modelId="{8658E587-DAB1-4C45-9E6B-7ABFCC98553C}" type="presParOf" srcId="{466DE961-5BE4-4653-AD22-D503914C0704}" destId="{EEA5D38E-8394-4919-AE6F-54E7424C65D6}" srcOrd="2" destOrd="0" presId="urn:microsoft.com/office/officeart/2018/2/layout/IconLabelList"/>
    <dgm:cxn modelId="{04C6A95C-9AFD-4C74-9EEC-9712D9DD1580}" type="presParOf" srcId="{3F471B6C-973D-4C29-91E2-D4882EC01AC4}" destId="{61C6C215-14F1-442D-A32D-4F2733D6E6D2}" srcOrd="3" destOrd="0" presId="urn:microsoft.com/office/officeart/2018/2/layout/IconLabelList"/>
    <dgm:cxn modelId="{6FE892E8-871F-4C3B-BB52-55E17988D749}" type="presParOf" srcId="{3F471B6C-973D-4C29-91E2-D4882EC01AC4}" destId="{F6282595-D394-4065-882A-20503D0C0641}" srcOrd="4" destOrd="0" presId="urn:microsoft.com/office/officeart/2018/2/layout/IconLabelList"/>
    <dgm:cxn modelId="{B8AD35BD-FADB-4536-BED3-3599A6099A69}" type="presParOf" srcId="{F6282595-D394-4065-882A-20503D0C0641}" destId="{713A141E-B28F-4077-BA36-6A28A520E12A}" srcOrd="0" destOrd="0" presId="urn:microsoft.com/office/officeart/2018/2/layout/IconLabelList"/>
    <dgm:cxn modelId="{56FF180C-B85C-46A2-80E1-9614973E5108}" type="presParOf" srcId="{F6282595-D394-4065-882A-20503D0C0641}" destId="{DC8ABF9E-907A-4988-8F89-8672E20D010E}" srcOrd="1" destOrd="0" presId="urn:microsoft.com/office/officeart/2018/2/layout/IconLabelList"/>
    <dgm:cxn modelId="{2DF25BF5-503A-4FF7-8C04-7D8D5D35A9A1}" type="presParOf" srcId="{F6282595-D394-4065-882A-20503D0C0641}" destId="{7A00A4A4-D9F2-45CA-AC3E-7195CE8290F8}" srcOrd="2" destOrd="0" presId="urn:microsoft.com/office/officeart/2018/2/layout/IconLabelList"/>
    <dgm:cxn modelId="{67E696F5-0610-4E6B-8F52-8CA2A2890E2D}" type="presParOf" srcId="{3F471B6C-973D-4C29-91E2-D4882EC01AC4}" destId="{311A987F-14D6-46D7-B2E4-B9317CFB385B}" srcOrd="5" destOrd="0" presId="urn:microsoft.com/office/officeart/2018/2/layout/IconLabelList"/>
    <dgm:cxn modelId="{A4849A86-3899-4BC7-9E60-81F5895BCAB7}" type="presParOf" srcId="{3F471B6C-973D-4C29-91E2-D4882EC01AC4}" destId="{75F321FD-0327-4C59-B524-DEDB184D6AC1}" srcOrd="6" destOrd="0" presId="urn:microsoft.com/office/officeart/2018/2/layout/IconLabelList"/>
    <dgm:cxn modelId="{5685F4CB-7A27-4647-A00A-3F86E46EF513}" type="presParOf" srcId="{75F321FD-0327-4C59-B524-DEDB184D6AC1}" destId="{ACAEB360-1159-44A8-998B-F2C4F5BDE8C2}" srcOrd="0" destOrd="0" presId="urn:microsoft.com/office/officeart/2018/2/layout/IconLabelList"/>
    <dgm:cxn modelId="{D265F150-1A1B-498E-877C-9D4C994307B5}" type="presParOf" srcId="{75F321FD-0327-4C59-B524-DEDB184D6AC1}" destId="{687AC439-40AC-4673-ACFD-752210CC2EB7}" srcOrd="1" destOrd="0" presId="urn:microsoft.com/office/officeart/2018/2/layout/IconLabelList"/>
    <dgm:cxn modelId="{5BF092A2-9D65-4E88-B1DD-3E73AE368747}" type="presParOf" srcId="{75F321FD-0327-4C59-B524-DEDB184D6AC1}" destId="{F54D6BFD-8422-4A27-85B3-3BBE9B36DD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73944-5971-4B94-8A15-1B98A4F2F1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EB080B-F886-4A22-85F7-5AB2FFDDD34F}">
      <dgm:prSet custT="1"/>
      <dgm:spPr/>
      <dgm:t>
        <a:bodyPr/>
        <a:lstStyle/>
        <a:p>
          <a:r>
            <a:rPr lang="en-US" sz="1600" dirty="0"/>
            <a:t>Doctors routinely find themselves having to spend more and more time handling administrative tasks, reducing time for patients and increasing doctor burnout</a:t>
          </a:r>
        </a:p>
      </dgm:t>
    </dgm:pt>
    <dgm:pt modelId="{619E08E0-955C-4722-8955-584E87AC21CB}" type="parTrans" cxnId="{E11C7AF4-544E-48E1-9AC6-CEE8E105263C}">
      <dgm:prSet/>
      <dgm:spPr/>
      <dgm:t>
        <a:bodyPr/>
        <a:lstStyle/>
        <a:p>
          <a:endParaRPr lang="en-US"/>
        </a:p>
      </dgm:t>
    </dgm:pt>
    <dgm:pt modelId="{F511258F-B3FB-42E2-9282-A2E6887384C6}" type="sibTrans" cxnId="{E11C7AF4-544E-48E1-9AC6-CEE8E105263C}">
      <dgm:prSet/>
      <dgm:spPr/>
      <dgm:t>
        <a:bodyPr/>
        <a:lstStyle/>
        <a:p>
          <a:endParaRPr lang="en-US"/>
        </a:p>
      </dgm:t>
    </dgm:pt>
    <dgm:pt modelId="{9CA9A753-5C55-42D0-97D3-0FEE6374C3EE}">
      <dgm:prSet custT="1"/>
      <dgm:spPr/>
      <dgm:t>
        <a:bodyPr/>
        <a:lstStyle/>
        <a:p>
          <a:r>
            <a:rPr lang="en-US" sz="1600" dirty="0"/>
            <a:t>Robin healthcare developed an embodied conversational agent that recognizes speech inputs from doctors, including complex medical and billing terminology. A camera can also capture optional visual inputs, such as patient symptoms.</a:t>
          </a:r>
        </a:p>
      </dgm:t>
    </dgm:pt>
    <dgm:pt modelId="{44D4D366-05C4-4248-ADFE-630E4665350C}" type="parTrans" cxnId="{86985870-D99E-4F92-B920-21A4382396DA}">
      <dgm:prSet/>
      <dgm:spPr/>
      <dgm:t>
        <a:bodyPr/>
        <a:lstStyle/>
        <a:p>
          <a:endParaRPr lang="en-US"/>
        </a:p>
      </dgm:t>
    </dgm:pt>
    <dgm:pt modelId="{06322A0A-BB78-4C97-ADF6-58CDEE0E535D}" type="sibTrans" cxnId="{86985870-D99E-4F92-B920-21A4382396DA}">
      <dgm:prSet/>
      <dgm:spPr/>
      <dgm:t>
        <a:bodyPr/>
        <a:lstStyle/>
        <a:p>
          <a:endParaRPr lang="en-US"/>
        </a:p>
      </dgm:t>
    </dgm:pt>
    <dgm:pt modelId="{C5B65DFD-6429-4758-9954-C073FD10B968}">
      <dgm:prSet custT="1"/>
      <dgm:spPr/>
      <dgm:t>
        <a:bodyPr/>
        <a:lstStyle/>
        <a:p>
          <a:r>
            <a:rPr lang="en-US" sz="1600" dirty="0"/>
            <a:t>The CA is integrated into the clinic’s/hospitals Electronic Health Record (EHR) software and can automatically record doctor findings into patient records and kick off billing requests on a doctor’s request.</a:t>
          </a:r>
        </a:p>
      </dgm:t>
    </dgm:pt>
    <dgm:pt modelId="{22A6BAD6-DF23-40FC-B160-E83636F0FA40}" type="parTrans" cxnId="{97258409-05AB-40A8-A1B2-197863341A87}">
      <dgm:prSet/>
      <dgm:spPr/>
      <dgm:t>
        <a:bodyPr/>
        <a:lstStyle/>
        <a:p>
          <a:endParaRPr lang="en-US"/>
        </a:p>
      </dgm:t>
    </dgm:pt>
    <dgm:pt modelId="{78ED7542-E01C-44CF-8DB4-1710DD138CB1}" type="sibTrans" cxnId="{97258409-05AB-40A8-A1B2-197863341A87}">
      <dgm:prSet/>
      <dgm:spPr/>
      <dgm:t>
        <a:bodyPr/>
        <a:lstStyle/>
        <a:p>
          <a:endParaRPr lang="en-US"/>
        </a:p>
      </dgm:t>
    </dgm:pt>
    <dgm:pt modelId="{FBE73326-FF7D-40E3-A25C-0E00AD996C83}">
      <dgm:prSet custT="1"/>
      <dgm:spPr/>
      <dgm:t>
        <a:bodyPr/>
        <a:lstStyle/>
        <a:p>
          <a:r>
            <a:rPr lang="en-US" sz="1600" dirty="0"/>
            <a:t>The CA is HIPAA compliant and uses military grade encryption for maximal patient privacy. Continuous R&amp;D is done to provide greater integration with EHRs.</a:t>
          </a:r>
        </a:p>
      </dgm:t>
    </dgm:pt>
    <dgm:pt modelId="{C1AFA7B4-41DC-41EB-BF42-1F51288B4F92}" type="parTrans" cxnId="{A2F34D8A-5622-4780-A7F4-E58C9CE9C045}">
      <dgm:prSet/>
      <dgm:spPr/>
      <dgm:t>
        <a:bodyPr/>
        <a:lstStyle/>
        <a:p>
          <a:endParaRPr lang="en-US"/>
        </a:p>
      </dgm:t>
    </dgm:pt>
    <dgm:pt modelId="{50B59904-4FC4-4FA1-82F6-A29DC335E4B9}" type="sibTrans" cxnId="{A2F34D8A-5622-4780-A7F4-E58C9CE9C045}">
      <dgm:prSet/>
      <dgm:spPr/>
      <dgm:t>
        <a:bodyPr/>
        <a:lstStyle/>
        <a:p>
          <a:endParaRPr lang="en-US"/>
        </a:p>
      </dgm:t>
    </dgm:pt>
    <dgm:pt modelId="{3F471B6C-973D-4C29-91E2-D4882EC01AC4}" type="pres">
      <dgm:prSet presAssocID="{D3273944-5971-4B94-8A15-1B98A4F2F127}" presName="root" presStyleCnt="0">
        <dgm:presLayoutVars>
          <dgm:dir/>
          <dgm:resizeHandles val="exact"/>
        </dgm:presLayoutVars>
      </dgm:prSet>
      <dgm:spPr/>
    </dgm:pt>
    <dgm:pt modelId="{435B0436-B947-4943-83F9-43F464CE85FD}" type="pres">
      <dgm:prSet presAssocID="{E0EB080B-F886-4A22-85F7-5AB2FFDDD34F}" presName="compNode" presStyleCnt="0"/>
      <dgm:spPr/>
    </dgm:pt>
    <dgm:pt modelId="{71FE7A54-A4AA-4B69-90A7-4C4FE4F591EE}" type="pres">
      <dgm:prSet presAssocID="{E0EB080B-F886-4A22-85F7-5AB2FFDDD3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CF5EE47F-1646-4EE9-AD80-AFAF8EA47CF3}" type="pres">
      <dgm:prSet presAssocID="{E0EB080B-F886-4A22-85F7-5AB2FFDDD34F}" presName="spaceRect" presStyleCnt="0"/>
      <dgm:spPr/>
    </dgm:pt>
    <dgm:pt modelId="{DAC28CAA-7448-4E2C-BCC1-80D32DA16672}" type="pres">
      <dgm:prSet presAssocID="{E0EB080B-F886-4A22-85F7-5AB2FFDDD34F}" presName="textRect" presStyleLbl="revTx" presStyleIdx="0" presStyleCnt="4">
        <dgm:presLayoutVars>
          <dgm:chMax val="1"/>
          <dgm:chPref val="1"/>
        </dgm:presLayoutVars>
      </dgm:prSet>
      <dgm:spPr/>
    </dgm:pt>
    <dgm:pt modelId="{A1D5F55F-3EF6-4587-BF8F-0A1832919FD1}" type="pres">
      <dgm:prSet presAssocID="{F511258F-B3FB-42E2-9282-A2E6887384C6}" presName="sibTrans" presStyleCnt="0"/>
      <dgm:spPr/>
    </dgm:pt>
    <dgm:pt modelId="{466DE961-5BE4-4653-AD22-D503914C0704}" type="pres">
      <dgm:prSet presAssocID="{9CA9A753-5C55-42D0-97D3-0FEE6374C3EE}" presName="compNode" presStyleCnt="0"/>
      <dgm:spPr/>
    </dgm:pt>
    <dgm:pt modelId="{9A1FEF3A-3EFA-4C67-A004-93BAEE37A406}" type="pres">
      <dgm:prSet presAssocID="{9CA9A753-5C55-42D0-97D3-0FEE6374C3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a:ext>
      </dgm:extLst>
    </dgm:pt>
    <dgm:pt modelId="{5D031DC6-CE78-4E5E-B34F-832B7B5CA499}" type="pres">
      <dgm:prSet presAssocID="{9CA9A753-5C55-42D0-97D3-0FEE6374C3EE}" presName="spaceRect" presStyleCnt="0"/>
      <dgm:spPr/>
    </dgm:pt>
    <dgm:pt modelId="{EEA5D38E-8394-4919-AE6F-54E7424C65D6}" type="pres">
      <dgm:prSet presAssocID="{9CA9A753-5C55-42D0-97D3-0FEE6374C3EE}" presName="textRect" presStyleLbl="revTx" presStyleIdx="1" presStyleCnt="4">
        <dgm:presLayoutVars>
          <dgm:chMax val="1"/>
          <dgm:chPref val="1"/>
        </dgm:presLayoutVars>
      </dgm:prSet>
      <dgm:spPr/>
    </dgm:pt>
    <dgm:pt modelId="{61C6C215-14F1-442D-A32D-4F2733D6E6D2}" type="pres">
      <dgm:prSet presAssocID="{06322A0A-BB78-4C97-ADF6-58CDEE0E535D}" presName="sibTrans" presStyleCnt="0"/>
      <dgm:spPr/>
    </dgm:pt>
    <dgm:pt modelId="{F6282595-D394-4065-882A-20503D0C0641}" type="pres">
      <dgm:prSet presAssocID="{C5B65DFD-6429-4758-9954-C073FD10B968}" presName="compNode" presStyleCnt="0"/>
      <dgm:spPr/>
    </dgm:pt>
    <dgm:pt modelId="{713A141E-B28F-4077-BA36-6A28A520E12A}" type="pres">
      <dgm:prSet presAssocID="{C5B65DFD-6429-4758-9954-C073FD10B9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etwork"/>
        </a:ext>
      </dgm:extLst>
    </dgm:pt>
    <dgm:pt modelId="{DC8ABF9E-907A-4988-8F89-8672E20D010E}" type="pres">
      <dgm:prSet presAssocID="{C5B65DFD-6429-4758-9954-C073FD10B968}" presName="spaceRect" presStyleCnt="0"/>
      <dgm:spPr/>
    </dgm:pt>
    <dgm:pt modelId="{7A00A4A4-D9F2-45CA-AC3E-7195CE8290F8}" type="pres">
      <dgm:prSet presAssocID="{C5B65DFD-6429-4758-9954-C073FD10B968}" presName="textRect" presStyleLbl="revTx" presStyleIdx="2" presStyleCnt="4">
        <dgm:presLayoutVars>
          <dgm:chMax val="1"/>
          <dgm:chPref val="1"/>
        </dgm:presLayoutVars>
      </dgm:prSet>
      <dgm:spPr/>
    </dgm:pt>
    <dgm:pt modelId="{311A987F-14D6-46D7-B2E4-B9317CFB385B}" type="pres">
      <dgm:prSet presAssocID="{78ED7542-E01C-44CF-8DB4-1710DD138CB1}" presName="sibTrans" presStyleCnt="0"/>
      <dgm:spPr/>
    </dgm:pt>
    <dgm:pt modelId="{75F321FD-0327-4C59-B524-DEDB184D6AC1}" type="pres">
      <dgm:prSet presAssocID="{FBE73326-FF7D-40E3-A25C-0E00AD996C83}" presName="compNode" presStyleCnt="0"/>
      <dgm:spPr/>
    </dgm:pt>
    <dgm:pt modelId="{ACAEB360-1159-44A8-998B-F2C4F5BDE8C2}" type="pres">
      <dgm:prSet presAssocID="{FBE73326-FF7D-40E3-A25C-0E00AD996C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arget Audience"/>
        </a:ext>
      </dgm:extLst>
    </dgm:pt>
    <dgm:pt modelId="{687AC439-40AC-4673-ACFD-752210CC2EB7}" type="pres">
      <dgm:prSet presAssocID="{FBE73326-FF7D-40E3-A25C-0E00AD996C83}" presName="spaceRect" presStyleCnt="0"/>
      <dgm:spPr/>
    </dgm:pt>
    <dgm:pt modelId="{F54D6BFD-8422-4A27-85B3-3BBE9B36DDA8}" type="pres">
      <dgm:prSet presAssocID="{FBE73326-FF7D-40E3-A25C-0E00AD996C83}" presName="textRect" presStyleLbl="revTx" presStyleIdx="3" presStyleCnt="4">
        <dgm:presLayoutVars>
          <dgm:chMax val="1"/>
          <dgm:chPref val="1"/>
        </dgm:presLayoutVars>
      </dgm:prSet>
      <dgm:spPr/>
    </dgm:pt>
  </dgm:ptLst>
  <dgm:cxnLst>
    <dgm:cxn modelId="{97258409-05AB-40A8-A1B2-197863341A87}" srcId="{D3273944-5971-4B94-8A15-1B98A4F2F127}" destId="{C5B65DFD-6429-4758-9954-C073FD10B968}" srcOrd="2" destOrd="0" parTransId="{22A6BAD6-DF23-40FC-B160-E83636F0FA40}" sibTransId="{78ED7542-E01C-44CF-8DB4-1710DD138CB1}"/>
    <dgm:cxn modelId="{D16B4F2A-3F73-453B-BEF4-801BB90665DF}" type="presOf" srcId="{E0EB080B-F886-4A22-85F7-5AB2FFDDD34F}" destId="{DAC28CAA-7448-4E2C-BCC1-80D32DA16672}" srcOrd="0" destOrd="0" presId="urn:microsoft.com/office/officeart/2018/2/layout/IconLabelList"/>
    <dgm:cxn modelId="{FEEB2835-0A75-48DF-AB1C-B45524115289}" type="presOf" srcId="{FBE73326-FF7D-40E3-A25C-0E00AD996C83}" destId="{F54D6BFD-8422-4A27-85B3-3BBE9B36DDA8}" srcOrd="0" destOrd="0" presId="urn:microsoft.com/office/officeart/2018/2/layout/IconLabelList"/>
    <dgm:cxn modelId="{A3CB5F3F-4305-43B2-A16D-C90F6B430F0F}" type="presOf" srcId="{9CA9A753-5C55-42D0-97D3-0FEE6374C3EE}" destId="{EEA5D38E-8394-4919-AE6F-54E7424C65D6}" srcOrd="0" destOrd="0" presId="urn:microsoft.com/office/officeart/2018/2/layout/IconLabelList"/>
    <dgm:cxn modelId="{73AA934E-B989-40F6-B29B-48522E51472F}" type="presOf" srcId="{C5B65DFD-6429-4758-9954-C073FD10B968}" destId="{7A00A4A4-D9F2-45CA-AC3E-7195CE8290F8}" srcOrd="0" destOrd="0" presId="urn:microsoft.com/office/officeart/2018/2/layout/IconLabelList"/>
    <dgm:cxn modelId="{86985870-D99E-4F92-B920-21A4382396DA}" srcId="{D3273944-5971-4B94-8A15-1B98A4F2F127}" destId="{9CA9A753-5C55-42D0-97D3-0FEE6374C3EE}" srcOrd="1" destOrd="0" parTransId="{44D4D366-05C4-4248-ADFE-630E4665350C}" sibTransId="{06322A0A-BB78-4C97-ADF6-58CDEE0E535D}"/>
    <dgm:cxn modelId="{A2F34D8A-5622-4780-A7F4-E58C9CE9C045}" srcId="{D3273944-5971-4B94-8A15-1B98A4F2F127}" destId="{FBE73326-FF7D-40E3-A25C-0E00AD996C83}" srcOrd="3" destOrd="0" parTransId="{C1AFA7B4-41DC-41EB-BF42-1F51288B4F92}" sibTransId="{50B59904-4FC4-4FA1-82F6-A29DC335E4B9}"/>
    <dgm:cxn modelId="{E75D07D5-A34A-451B-8929-07335E890B96}" type="presOf" srcId="{D3273944-5971-4B94-8A15-1B98A4F2F127}" destId="{3F471B6C-973D-4C29-91E2-D4882EC01AC4}" srcOrd="0" destOrd="0" presId="urn:microsoft.com/office/officeart/2018/2/layout/IconLabelList"/>
    <dgm:cxn modelId="{E11C7AF4-544E-48E1-9AC6-CEE8E105263C}" srcId="{D3273944-5971-4B94-8A15-1B98A4F2F127}" destId="{E0EB080B-F886-4A22-85F7-5AB2FFDDD34F}" srcOrd="0" destOrd="0" parTransId="{619E08E0-955C-4722-8955-584E87AC21CB}" sibTransId="{F511258F-B3FB-42E2-9282-A2E6887384C6}"/>
    <dgm:cxn modelId="{1C0A13AD-CCD4-49E0-98DD-3E7868E0AEB4}" type="presParOf" srcId="{3F471B6C-973D-4C29-91E2-D4882EC01AC4}" destId="{435B0436-B947-4943-83F9-43F464CE85FD}" srcOrd="0" destOrd="0" presId="urn:microsoft.com/office/officeart/2018/2/layout/IconLabelList"/>
    <dgm:cxn modelId="{9F1F0F60-9001-4CBB-B999-7AC671683222}" type="presParOf" srcId="{435B0436-B947-4943-83F9-43F464CE85FD}" destId="{71FE7A54-A4AA-4B69-90A7-4C4FE4F591EE}" srcOrd="0" destOrd="0" presId="urn:microsoft.com/office/officeart/2018/2/layout/IconLabelList"/>
    <dgm:cxn modelId="{4BC2840F-2633-4E20-9454-4521A190F4D5}" type="presParOf" srcId="{435B0436-B947-4943-83F9-43F464CE85FD}" destId="{CF5EE47F-1646-4EE9-AD80-AFAF8EA47CF3}" srcOrd="1" destOrd="0" presId="urn:microsoft.com/office/officeart/2018/2/layout/IconLabelList"/>
    <dgm:cxn modelId="{42FE86C7-6D99-4FD9-A59D-319DAB5F7FE1}" type="presParOf" srcId="{435B0436-B947-4943-83F9-43F464CE85FD}" destId="{DAC28CAA-7448-4E2C-BCC1-80D32DA16672}" srcOrd="2" destOrd="0" presId="urn:microsoft.com/office/officeart/2018/2/layout/IconLabelList"/>
    <dgm:cxn modelId="{D320546C-E1B2-4D21-A6FC-17D2B26A82C1}" type="presParOf" srcId="{3F471B6C-973D-4C29-91E2-D4882EC01AC4}" destId="{A1D5F55F-3EF6-4587-BF8F-0A1832919FD1}" srcOrd="1" destOrd="0" presId="urn:microsoft.com/office/officeart/2018/2/layout/IconLabelList"/>
    <dgm:cxn modelId="{529B90D4-5773-4AC8-87D7-297FDC9095DC}" type="presParOf" srcId="{3F471B6C-973D-4C29-91E2-D4882EC01AC4}" destId="{466DE961-5BE4-4653-AD22-D503914C0704}" srcOrd="2" destOrd="0" presId="urn:microsoft.com/office/officeart/2018/2/layout/IconLabelList"/>
    <dgm:cxn modelId="{5B9AF8C9-E1DE-4149-93BB-84992C6855A3}" type="presParOf" srcId="{466DE961-5BE4-4653-AD22-D503914C0704}" destId="{9A1FEF3A-3EFA-4C67-A004-93BAEE37A406}" srcOrd="0" destOrd="0" presId="urn:microsoft.com/office/officeart/2018/2/layout/IconLabelList"/>
    <dgm:cxn modelId="{F466C2F4-6B80-46C0-BDD7-1385BC4991E7}" type="presParOf" srcId="{466DE961-5BE4-4653-AD22-D503914C0704}" destId="{5D031DC6-CE78-4E5E-B34F-832B7B5CA499}" srcOrd="1" destOrd="0" presId="urn:microsoft.com/office/officeart/2018/2/layout/IconLabelList"/>
    <dgm:cxn modelId="{8658E587-DAB1-4C45-9E6B-7ABFCC98553C}" type="presParOf" srcId="{466DE961-5BE4-4653-AD22-D503914C0704}" destId="{EEA5D38E-8394-4919-AE6F-54E7424C65D6}" srcOrd="2" destOrd="0" presId="urn:microsoft.com/office/officeart/2018/2/layout/IconLabelList"/>
    <dgm:cxn modelId="{04C6A95C-9AFD-4C74-9EEC-9712D9DD1580}" type="presParOf" srcId="{3F471B6C-973D-4C29-91E2-D4882EC01AC4}" destId="{61C6C215-14F1-442D-A32D-4F2733D6E6D2}" srcOrd="3" destOrd="0" presId="urn:microsoft.com/office/officeart/2018/2/layout/IconLabelList"/>
    <dgm:cxn modelId="{6FE892E8-871F-4C3B-BB52-55E17988D749}" type="presParOf" srcId="{3F471B6C-973D-4C29-91E2-D4882EC01AC4}" destId="{F6282595-D394-4065-882A-20503D0C0641}" srcOrd="4" destOrd="0" presId="urn:microsoft.com/office/officeart/2018/2/layout/IconLabelList"/>
    <dgm:cxn modelId="{B8AD35BD-FADB-4536-BED3-3599A6099A69}" type="presParOf" srcId="{F6282595-D394-4065-882A-20503D0C0641}" destId="{713A141E-B28F-4077-BA36-6A28A520E12A}" srcOrd="0" destOrd="0" presId="urn:microsoft.com/office/officeart/2018/2/layout/IconLabelList"/>
    <dgm:cxn modelId="{56FF180C-B85C-46A2-80E1-9614973E5108}" type="presParOf" srcId="{F6282595-D394-4065-882A-20503D0C0641}" destId="{DC8ABF9E-907A-4988-8F89-8672E20D010E}" srcOrd="1" destOrd="0" presId="urn:microsoft.com/office/officeart/2018/2/layout/IconLabelList"/>
    <dgm:cxn modelId="{2DF25BF5-503A-4FF7-8C04-7D8D5D35A9A1}" type="presParOf" srcId="{F6282595-D394-4065-882A-20503D0C0641}" destId="{7A00A4A4-D9F2-45CA-AC3E-7195CE8290F8}" srcOrd="2" destOrd="0" presId="urn:microsoft.com/office/officeart/2018/2/layout/IconLabelList"/>
    <dgm:cxn modelId="{67E696F5-0610-4E6B-8F52-8CA2A2890E2D}" type="presParOf" srcId="{3F471B6C-973D-4C29-91E2-D4882EC01AC4}" destId="{311A987F-14D6-46D7-B2E4-B9317CFB385B}" srcOrd="5" destOrd="0" presId="urn:microsoft.com/office/officeart/2018/2/layout/IconLabelList"/>
    <dgm:cxn modelId="{A4849A86-3899-4BC7-9E60-81F5895BCAB7}" type="presParOf" srcId="{3F471B6C-973D-4C29-91E2-D4882EC01AC4}" destId="{75F321FD-0327-4C59-B524-DEDB184D6AC1}" srcOrd="6" destOrd="0" presId="urn:microsoft.com/office/officeart/2018/2/layout/IconLabelList"/>
    <dgm:cxn modelId="{5685F4CB-7A27-4647-A00A-3F86E46EF513}" type="presParOf" srcId="{75F321FD-0327-4C59-B524-DEDB184D6AC1}" destId="{ACAEB360-1159-44A8-998B-F2C4F5BDE8C2}" srcOrd="0" destOrd="0" presId="urn:microsoft.com/office/officeart/2018/2/layout/IconLabelList"/>
    <dgm:cxn modelId="{D265F150-1A1B-498E-877C-9D4C994307B5}" type="presParOf" srcId="{75F321FD-0327-4C59-B524-DEDB184D6AC1}" destId="{687AC439-40AC-4673-ACFD-752210CC2EB7}" srcOrd="1" destOrd="0" presId="urn:microsoft.com/office/officeart/2018/2/layout/IconLabelList"/>
    <dgm:cxn modelId="{5BF092A2-9D65-4E88-B1DD-3E73AE368747}" type="presParOf" srcId="{75F321FD-0327-4C59-B524-DEDB184D6AC1}" destId="{F54D6BFD-8422-4A27-85B3-3BBE9B36DDA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FAC219-6F51-4205-BE3A-883CDBFB62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0AA5F73-FB82-43DB-B0C6-CC419A40DCA9}">
      <dgm:prSet/>
      <dgm:spPr/>
      <dgm:t>
        <a:bodyPr/>
        <a:lstStyle/>
        <a:p>
          <a:pPr>
            <a:lnSpc>
              <a:spcPct val="100000"/>
            </a:lnSpc>
          </a:pPr>
          <a:r>
            <a:rPr lang="en-US"/>
            <a:t>Continued challenges with the machine’s ability to parse human speech</a:t>
          </a:r>
        </a:p>
      </dgm:t>
    </dgm:pt>
    <dgm:pt modelId="{B0BED00F-B378-4BF1-A168-829289322A4A}" type="parTrans" cxnId="{03DA9829-72F3-4262-9D21-54276BA3A899}">
      <dgm:prSet/>
      <dgm:spPr/>
      <dgm:t>
        <a:bodyPr/>
        <a:lstStyle/>
        <a:p>
          <a:endParaRPr lang="en-US"/>
        </a:p>
      </dgm:t>
    </dgm:pt>
    <dgm:pt modelId="{8691F1CD-2E90-40E1-BFE0-99FA87389B83}" type="sibTrans" cxnId="{03DA9829-72F3-4262-9D21-54276BA3A899}">
      <dgm:prSet/>
      <dgm:spPr/>
      <dgm:t>
        <a:bodyPr/>
        <a:lstStyle/>
        <a:p>
          <a:endParaRPr lang="en-US"/>
        </a:p>
      </dgm:t>
    </dgm:pt>
    <dgm:pt modelId="{3950BA17-F230-4F4E-B155-AEDE7DFF1F5A}">
      <dgm:prSet/>
      <dgm:spPr/>
      <dgm:t>
        <a:bodyPr/>
        <a:lstStyle/>
        <a:p>
          <a:pPr>
            <a:lnSpc>
              <a:spcPct val="100000"/>
            </a:lnSpc>
          </a:pPr>
          <a:r>
            <a:rPr lang="en-US"/>
            <a:t>Requires continued developments in NLP to improve algorithms</a:t>
          </a:r>
        </a:p>
      </dgm:t>
    </dgm:pt>
    <dgm:pt modelId="{C9377A2E-7910-4652-A5D4-1E9EBFF2DCF4}" type="parTrans" cxnId="{132E906D-C568-4501-BC5B-5164422AE740}">
      <dgm:prSet/>
      <dgm:spPr/>
      <dgm:t>
        <a:bodyPr/>
        <a:lstStyle/>
        <a:p>
          <a:endParaRPr lang="en-US"/>
        </a:p>
      </dgm:t>
    </dgm:pt>
    <dgm:pt modelId="{DB943C75-24EB-4D0B-969B-4DCC2BA95991}" type="sibTrans" cxnId="{132E906D-C568-4501-BC5B-5164422AE740}">
      <dgm:prSet/>
      <dgm:spPr/>
      <dgm:t>
        <a:bodyPr/>
        <a:lstStyle/>
        <a:p>
          <a:endParaRPr lang="en-US"/>
        </a:p>
      </dgm:t>
    </dgm:pt>
    <dgm:pt modelId="{4C426D45-E8A5-4AA2-830B-E765FD93F2FA}">
      <dgm:prSet/>
      <dgm:spPr/>
      <dgm:t>
        <a:bodyPr/>
        <a:lstStyle/>
        <a:p>
          <a:pPr>
            <a:lnSpc>
              <a:spcPct val="100000"/>
            </a:lnSpc>
          </a:pPr>
          <a:r>
            <a:rPr lang="en-US"/>
            <a:t>Must learn nuances in dialogue and complex elements such as metaphors and sarcasm</a:t>
          </a:r>
        </a:p>
      </dgm:t>
    </dgm:pt>
    <dgm:pt modelId="{4306AF9A-2A33-410D-B6BE-1F8F75E3AC4B}" type="parTrans" cxnId="{0EBAB43E-58D3-4135-85CA-F6095F9B753A}">
      <dgm:prSet/>
      <dgm:spPr/>
      <dgm:t>
        <a:bodyPr/>
        <a:lstStyle/>
        <a:p>
          <a:endParaRPr lang="en-US"/>
        </a:p>
      </dgm:t>
    </dgm:pt>
    <dgm:pt modelId="{B50CF791-9F17-4E54-B080-7181A76DF003}" type="sibTrans" cxnId="{0EBAB43E-58D3-4135-85CA-F6095F9B753A}">
      <dgm:prSet/>
      <dgm:spPr/>
      <dgm:t>
        <a:bodyPr/>
        <a:lstStyle/>
        <a:p>
          <a:endParaRPr lang="en-US"/>
        </a:p>
      </dgm:t>
    </dgm:pt>
    <dgm:pt modelId="{587129F3-6579-40A9-BA9A-5E0F386E3F71}" type="pres">
      <dgm:prSet presAssocID="{56FAC219-6F51-4205-BE3A-883CDBFB62A5}" presName="root" presStyleCnt="0">
        <dgm:presLayoutVars>
          <dgm:dir/>
          <dgm:resizeHandles val="exact"/>
        </dgm:presLayoutVars>
      </dgm:prSet>
      <dgm:spPr/>
    </dgm:pt>
    <dgm:pt modelId="{ACCCF815-12BE-4962-91CD-85BC10282FEA}" type="pres">
      <dgm:prSet presAssocID="{40AA5F73-FB82-43DB-B0C6-CC419A40DCA9}" presName="compNode" presStyleCnt="0"/>
      <dgm:spPr/>
    </dgm:pt>
    <dgm:pt modelId="{01F6937B-3091-44E6-A7E2-8C05DA07E5C3}" type="pres">
      <dgm:prSet presAssocID="{40AA5F73-FB82-43DB-B0C6-CC419A40DCA9}" presName="bgRect" presStyleLbl="bgShp" presStyleIdx="0" presStyleCnt="3"/>
      <dgm:spPr/>
    </dgm:pt>
    <dgm:pt modelId="{2A00420B-6D17-4286-B23E-FA71AF4FD351}" type="pres">
      <dgm:prSet presAssocID="{40AA5F73-FB82-43DB-B0C6-CC419A40DC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358D9A8-E1A9-4E26-BBB2-7361042CCE02}" type="pres">
      <dgm:prSet presAssocID="{40AA5F73-FB82-43DB-B0C6-CC419A40DCA9}" presName="spaceRect" presStyleCnt="0"/>
      <dgm:spPr/>
    </dgm:pt>
    <dgm:pt modelId="{D4533D2F-0F19-4209-A3F7-319B44EA3C33}" type="pres">
      <dgm:prSet presAssocID="{40AA5F73-FB82-43DB-B0C6-CC419A40DCA9}" presName="parTx" presStyleLbl="revTx" presStyleIdx="0" presStyleCnt="3">
        <dgm:presLayoutVars>
          <dgm:chMax val="0"/>
          <dgm:chPref val="0"/>
        </dgm:presLayoutVars>
      </dgm:prSet>
      <dgm:spPr/>
    </dgm:pt>
    <dgm:pt modelId="{ECF4D1B2-7A61-4956-BFE2-EECF9A2CAAB7}" type="pres">
      <dgm:prSet presAssocID="{8691F1CD-2E90-40E1-BFE0-99FA87389B83}" presName="sibTrans" presStyleCnt="0"/>
      <dgm:spPr/>
    </dgm:pt>
    <dgm:pt modelId="{AA392392-D68A-4A0F-8797-2A1E20A40FDA}" type="pres">
      <dgm:prSet presAssocID="{3950BA17-F230-4F4E-B155-AEDE7DFF1F5A}" presName="compNode" presStyleCnt="0"/>
      <dgm:spPr/>
    </dgm:pt>
    <dgm:pt modelId="{833FD1F9-2D51-4D61-B8C3-3C9C6E977A56}" type="pres">
      <dgm:prSet presAssocID="{3950BA17-F230-4F4E-B155-AEDE7DFF1F5A}" presName="bgRect" presStyleLbl="bgShp" presStyleIdx="1" presStyleCnt="3"/>
      <dgm:spPr/>
    </dgm:pt>
    <dgm:pt modelId="{E4968EF3-99D0-46ED-A65B-EC6BED6F81A7}" type="pres">
      <dgm:prSet presAssocID="{3950BA17-F230-4F4E-B155-AEDE7DFF1F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6766952B-A568-4029-B256-3168A7AFBE55}" type="pres">
      <dgm:prSet presAssocID="{3950BA17-F230-4F4E-B155-AEDE7DFF1F5A}" presName="spaceRect" presStyleCnt="0"/>
      <dgm:spPr/>
    </dgm:pt>
    <dgm:pt modelId="{4797564D-A618-46F3-9285-8B2559FE0A99}" type="pres">
      <dgm:prSet presAssocID="{3950BA17-F230-4F4E-B155-AEDE7DFF1F5A}" presName="parTx" presStyleLbl="revTx" presStyleIdx="1" presStyleCnt="3">
        <dgm:presLayoutVars>
          <dgm:chMax val="0"/>
          <dgm:chPref val="0"/>
        </dgm:presLayoutVars>
      </dgm:prSet>
      <dgm:spPr/>
    </dgm:pt>
    <dgm:pt modelId="{92FFA63E-F3A2-4530-828E-0A46E29BB9F7}" type="pres">
      <dgm:prSet presAssocID="{DB943C75-24EB-4D0B-969B-4DCC2BA95991}" presName="sibTrans" presStyleCnt="0"/>
      <dgm:spPr/>
    </dgm:pt>
    <dgm:pt modelId="{B874A09D-8AF0-4FD1-822A-6803D9E806D3}" type="pres">
      <dgm:prSet presAssocID="{4C426D45-E8A5-4AA2-830B-E765FD93F2FA}" presName="compNode" presStyleCnt="0"/>
      <dgm:spPr/>
    </dgm:pt>
    <dgm:pt modelId="{96C0D209-D911-48C3-8A46-12AAAB35A64B}" type="pres">
      <dgm:prSet presAssocID="{4C426D45-E8A5-4AA2-830B-E765FD93F2FA}" presName="bgRect" presStyleLbl="bgShp" presStyleIdx="2" presStyleCnt="3"/>
      <dgm:spPr/>
    </dgm:pt>
    <dgm:pt modelId="{A3D6F7F1-AB7B-469D-B7F4-0D7202762E25}" type="pres">
      <dgm:prSet presAssocID="{4C426D45-E8A5-4AA2-830B-E765FD93F2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F72C91E9-BF32-4034-AD47-1B5A1A7ABF2F}" type="pres">
      <dgm:prSet presAssocID="{4C426D45-E8A5-4AA2-830B-E765FD93F2FA}" presName="spaceRect" presStyleCnt="0"/>
      <dgm:spPr/>
    </dgm:pt>
    <dgm:pt modelId="{7B659921-62EF-4373-8F01-A593AF8D7C4A}" type="pres">
      <dgm:prSet presAssocID="{4C426D45-E8A5-4AA2-830B-E765FD93F2FA}" presName="parTx" presStyleLbl="revTx" presStyleIdx="2" presStyleCnt="3">
        <dgm:presLayoutVars>
          <dgm:chMax val="0"/>
          <dgm:chPref val="0"/>
        </dgm:presLayoutVars>
      </dgm:prSet>
      <dgm:spPr/>
    </dgm:pt>
  </dgm:ptLst>
  <dgm:cxnLst>
    <dgm:cxn modelId="{03DA9829-72F3-4262-9D21-54276BA3A899}" srcId="{56FAC219-6F51-4205-BE3A-883CDBFB62A5}" destId="{40AA5F73-FB82-43DB-B0C6-CC419A40DCA9}" srcOrd="0" destOrd="0" parTransId="{B0BED00F-B378-4BF1-A168-829289322A4A}" sibTransId="{8691F1CD-2E90-40E1-BFE0-99FA87389B83}"/>
    <dgm:cxn modelId="{0EBAB43E-58D3-4135-85CA-F6095F9B753A}" srcId="{56FAC219-6F51-4205-BE3A-883CDBFB62A5}" destId="{4C426D45-E8A5-4AA2-830B-E765FD93F2FA}" srcOrd="2" destOrd="0" parTransId="{4306AF9A-2A33-410D-B6BE-1F8F75E3AC4B}" sibTransId="{B50CF791-9F17-4E54-B080-7181A76DF003}"/>
    <dgm:cxn modelId="{8088155B-8316-49D3-99B0-CFDA4EAB4B8B}" type="presOf" srcId="{40AA5F73-FB82-43DB-B0C6-CC419A40DCA9}" destId="{D4533D2F-0F19-4209-A3F7-319B44EA3C33}" srcOrd="0" destOrd="0" presId="urn:microsoft.com/office/officeart/2018/2/layout/IconVerticalSolidList"/>
    <dgm:cxn modelId="{132E906D-C568-4501-BC5B-5164422AE740}" srcId="{56FAC219-6F51-4205-BE3A-883CDBFB62A5}" destId="{3950BA17-F230-4F4E-B155-AEDE7DFF1F5A}" srcOrd="1" destOrd="0" parTransId="{C9377A2E-7910-4652-A5D4-1E9EBFF2DCF4}" sibTransId="{DB943C75-24EB-4D0B-969B-4DCC2BA95991}"/>
    <dgm:cxn modelId="{441BCA58-BB72-4092-B2C5-0952716EC5B5}" type="presOf" srcId="{4C426D45-E8A5-4AA2-830B-E765FD93F2FA}" destId="{7B659921-62EF-4373-8F01-A593AF8D7C4A}" srcOrd="0" destOrd="0" presId="urn:microsoft.com/office/officeart/2018/2/layout/IconVerticalSolidList"/>
    <dgm:cxn modelId="{21A42C94-42EE-4AF8-978B-1CE2A0B74EFC}" type="presOf" srcId="{56FAC219-6F51-4205-BE3A-883CDBFB62A5}" destId="{587129F3-6579-40A9-BA9A-5E0F386E3F71}" srcOrd="0" destOrd="0" presId="urn:microsoft.com/office/officeart/2018/2/layout/IconVerticalSolidList"/>
    <dgm:cxn modelId="{315B9AEF-CB5F-4159-BACA-63DFF4342AAA}" type="presOf" srcId="{3950BA17-F230-4F4E-B155-AEDE7DFF1F5A}" destId="{4797564D-A618-46F3-9285-8B2559FE0A99}" srcOrd="0" destOrd="0" presId="urn:microsoft.com/office/officeart/2018/2/layout/IconVerticalSolidList"/>
    <dgm:cxn modelId="{BFDB1262-4CC7-49FC-BB68-144451381678}" type="presParOf" srcId="{587129F3-6579-40A9-BA9A-5E0F386E3F71}" destId="{ACCCF815-12BE-4962-91CD-85BC10282FEA}" srcOrd="0" destOrd="0" presId="urn:microsoft.com/office/officeart/2018/2/layout/IconVerticalSolidList"/>
    <dgm:cxn modelId="{D5A7CF59-C888-4117-B135-971F0ABAC2D4}" type="presParOf" srcId="{ACCCF815-12BE-4962-91CD-85BC10282FEA}" destId="{01F6937B-3091-44E6-A7E2-8C05DA07E5C3}" srcOrd="0" destOrd="0" presId="urn:microsoft.com/office/officeart/2018/2/layout/IconVerticalSolidList"/>
    <dgm:cxn modelId="{593BAA41-9E66-4FA2-B568-27B3275F5606}" type="presParOf" srcId="{ACCCF815-12BE-4962-91CD-85BC10282FEA}" destId="{2A00420B-6D17-4286-B23E-FA71AF4FD351}" srcOrd="1" destOrd="0" presId="urn:microsoft.com/office/officeart/2018/2/layout/IconVerticalSolidList"/>
    <dgm:cxn modelId="{759FDE00-2222-4BA6-9988-A49CBD6920DE}" type="presParOf" srcId="{ACCCF815-12BE-4962-91CD-85BC10282FEA}" destId="{2358D9A8-E1A9-4E26-BBB2-7361042CCE02}" srcOrd="2" destOrd="0" presId="urn:microsoft.com/office/officeart/2018/2/layout/IconVerticalSolidList"/>
    <dgm:cxn modelId="{37EB47C8-EFC2-46F5-9658-915C48DA36FF}" type="presParOf" srcId="{ACCCF815-12BE-4962-91CD-85BC10282FEA}" destId="{D4533D2F-0F19-4209-A3F7-319B44EA3C33}" srcOrd="3" destOrd="0" presId="urn:microsoft.com/office/officeart/2018/2/layout/IconVerticalSolidList"/>
    <dgm:cxn modelId="{D9305D7C-C28C-40E3-B0D6-9D95FE99D918}" type="presParOf" srcId="{587129F3-6579-40A9-BA9A-5E0F386E3F71}" destId="{ECF4D1B2-7A61-4956-BFE2-EECF9A2CAAB7}" srcOrd="1" destOrd="0" presId="urn:microsoft.com/office/officeart/2018/2/layout/IconVerticalSolidList"/>
    <dgm:cxn modelId="{6B9B5ECF-623C-4E44-BE2A-F2B321C9E051}" type="presParOf" srcId="{587129F3-6579-40A9-BA9A-5E0F386E3F71}" destId="{AA392392-D68A-4A0F-8797-2A1E20A40FDA}" srcOrd="2" destOrd="0" presId="urn:microsoft.com/office/officeart/2018/2/layout/IconVerticalSolidList"/>
    <dgm:cxn modelId="{44E0744B-0328-46B1-8E06-2C841CD9B403}" type="presParOf" srcId="{AA392392-D68A-4A0F-8797-2A1E20A40FDA}" destId="{833FD1F9-2D51-4D61-B8C3-3C9C6E977A56}" srcOrd="0" destOrd="0" presId="urn:microsoft.com/office/officeart/2018/2/layout/IconVerticalSolidList"/>
    <dgm:cxn modelId="{B8D33D5B-0D8A-4896-B49C-140B505F8B57}" type="presParOf" srcId="{AA392392-D68A-4A0F-8797-2A1E20A40FDA}" destId="{E4968EF3-99D0-46ED-A65B-EC6BED6F81A7}" srcOrd="1" destOrd="0" presId="urn:microsoft.com/office/officeart/2018/2/layout/IconVerticalSolidList"/>
    <dgm:cxn modelId="{B858B879-8807-4D53-A5E8-FE798A7155D4}" type="presParOf" srcId="{AA392392-D68A-4A0F-8797-2A1E20A40FDA}" destId="{6766952B-A568-4029-B256-3168A7AFBE55}" srcOrd="2" destOrd="0" presId="urn:microsoft.com/office/officeart/2018/2/layout/IconVerticalSolidList"/>
    <dgm:cxn modelId="{D4060F3A-66A0-4131-B398-36685BAEA372}" type="presParOf" srcId="{AA392392-D68A-4A0F-8797-2A1E20A40FDA}" destId="{4797564D-A618-46F3-9285-8B2559FE0A99}" srcOrd="3" destOrd="0" presId="urn:microsoft.com/office/officeart/2018/2/layout/IconVerticalSolidList"/>
    <dgm:cxn modelId="{464FFDB1-417B-47A7-876C-334EC23D1022}" type="presParOf" srcId="{587129F3-6579-40A9-BA9A-5E0F386E3F71}" destId="{92FFA63E-F3A2-4530-828E-0A46E29BB9F7}" srcOrd="3" destOrd="0" presId="urn:microsoft.com/office/officeart/2018/2/layout/IconVerticalSolidList"/>
    <dgm:cxn modelId="{67DEB35D-309B-4C7F-BF19-CDD19F5E4925}" type="presParOf" srcId="{587129F3-6579-40A9-BA9A-5E0F386E3F71}" destId="{B874A09D-8AF0-4FD1-822A-6803D9E806D3}" srcOrd="4" destOrd="0" presId="urn:microsoft.com/office/officeart/2018/2/layout/IconVerticalSolidList"/>
    <dgm:cxn modelId="{A79F7B2C-C3C3-4EAB-A517-C40610E3710F}" type="presParOf" srcId="{B874A09D-8AF0-4FD1-822A-6803D9E806D3}" destId="{96C0D209-D911-48C3-8A46-12AAAB35A64B}" srcOrd="0" destOrd="0" presId="urn:microsoft.com/office/officeart/2018/2/layout/IconVerticalSolidList"/>
    <dgm:cxn modelId="{EB2E6981-2AC8-4FCF-A4B2-FD4FE94A3B4F}" type="presParOf" srcId="{B874A09D-8AF0-4FD1-822A-6803D9E806D3}" destId="{A3D6F7F1-AB7B-469D-B7F4-0D7202762E25}" srcOrd="1" destOrd="0" presId="urn:microsoft.com/office/officeart/2018/2/layout/IconVerticalSolidList"/>
    <dgm:cxn modelId="{DFCBF9F3-3011-4450-BABD-9052B6702742}" type="presParOf" srcId="{B874A09D-8AF0-4FD1-822A-6803D9E806D3}" destId="{F72C91E9-BF32-4034-AD47-1B5A1A7ABF2F}" srcOrd="2" destOrd="0" presId="urn:microsoft.com/office/officeart/2018/2/layout/IconVerticalSolidList"/>
    <dgm:cxn modelId="{D0E68C5E-F0CC-48E1-AB4C-1ACF0ACA5ED1}" type="presParOf" srcId="{B874A09D-8AF0-4FD1-822A-6803D9E806D3}" destId="{7B659921-62EF-4373-8F01-A593AF8D7C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008F-E56F-447D-BE2C-3430FDF9A218}">
      <dsp:nvSpPr>
        <dsp:cNvPr id="0" name=""/>
        <dsp:cNvSpPr/>
      </dsp:nvSpPr>
      <dsp:spPr>
        <a:xfrm>
          <a:off x="0" y="462"/>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515E3-5577-4B0C-B307-D068CF411294}">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2AC650-6ABA-4E6D-A2A7-125BE161844C}">
      <dsp:nvSpPr>
        <dsp:cNvPr id="0" name=""/>
        <dsp:cNvSpPr/>
      </dsp:nvSpPr>
      <dsp:spPr>
        <a:xfrm>
          <a:off x="1249101" y="462"/>
          <a:ext cx="4526280"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00100">
            <a:lnSpc>
              <a:spcPct val="100000"/>
            </a:lnSpc>
            <a:spcBef>
              <a:spcPct val="0"/>
            </a:spcBef>
            <a:spcAft>
              <a:spcPct val="35000"/>
            </a:spcAft>
            <a:buNone/>
          </a:pPr>
          <a:r>
            <a:rPr lang="en-US" sz="1800" kern="1200"/>
            <a:t>Any dialogue system that not only conducts natural language processing, but also automatically responds using human language.</a:t>
          </a:r>
        </a:p>
      </dsp:txBody>
      <dsp:txXfrm>
        <a:off x="1249101" y="462"/>
        <a:ext cx="4526280" cy="1081473"/>
      </dsp:txXfrm>
    </dsp:sp>
    <dsp:sp modelId="{E9ECC651-7F15-43FD-A0CE-C810B8CCCAAC}">
      <dsp:nvSpPr>
        <dsp:cNvPr id="0" name=""/>
        <dsp:cNvSpPr/>
      </dsp:nvSpPr>
      <dsp:spPr>
        <a:xfrm>
          <a:off x="5775381" y="462"/>
          <a:ext cx="428301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622300">
            <a:lnSpc>
              <a:spcPct val="100000"/>
            </a:lnSpc>
            <a:spcBef>
              <a:spcPct val="0"/>
            </a:spcBef>
            <a:spcAft>
              <a:spcPct val="35000"/>
            </a:spcAft>
            <a:buNone/>
          </a:pPr>
          <a:r>
            <a:rPr lang="en-US" sz="1400" kern="1200"/>
            <a:t>Siri, Google Assistant, chatbots, automated phone attendants, etc.</a:t>
          </a:r>
        </a:p>
      </dsp:txBody>
      <dsp:txXfrm>
        <a:off x="5775381" y="462"/>
        <a:ext cx="4283018" cy="1081473"/>
      </dsp:txXfrm>
    </dsp:sp>
    <dsp:sp modelId="{D76C7198-3ECE-4FAF-97B5-788EB6D6649A}">
      <dsp:nvSpPr>
        <dsp:cNvPr id="0" name=""/>
        <dsp:cNvSpPr/>
      </dsp:nvSpPr>
      <dsp:spPr>
        <a:xfrm>
          <a:off x="0" y="1352303"/>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4D879-7C7C-4E95-B7B1-778E6BB5FD34}">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201E7C-1FEB-4038-886A-701E1E828977}">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00100">
            <a:lnSpc>
              <a:spcPct val="100000"/>
            </a:lnSpc>
            <a:spcBef>
              <a:spcPct val="0"/>
            </a:spcBef>
            <a:spcAft>
              <a:spcPct val="35000"/>
            </a:spcAft>
            <a:buNone/>
          </a:pPr>
          <a:r>
            <a:rPr lang="en-US" sz="1800" kern="1200"/>
            <a:t>Can read inputs and output conversations in text, speech, graphics, or virtual gestures.</a:t>
          </a:r>
        </a:p>
      </dsp:txBody>
      <dsp:txXfrm>
        <a:off x="1249101" y="1352303"/>
        <a:ext cx="8809298" cy="1081473"/>
      </dsp:txXfrm>
    </dsp:sp>
    <dsp:sp modelId="{D9C8F34A-0C5E-414B-83EA-D25C25D5BA1B}">
      <dsp:nvSpPr>
        <dsp:cNvPr id="0" name=""/>
        <dsp:cNvSpPr/>
      </dsp:nvSpPr>
      <dsp:spPr>
        <a:xfrm>
          <a:off x="0" y="2704144"/>
          <a:ext cx="10058399" cy="10814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C5849-615F-48C3-848D-908C42C720DA}">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1BDF99-532F-4F79-BEE2-AA6B3AC76911}">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00100">
            <a:lnSpc>
              <a:spcPct val="100000"/>
            </a:lnSpc>
            <a:spcBef>
              <a:spcPct val="0"/>
            </a:spcBef>
            <a:spcAft>
              <a:spcPct val="35000"/>
            </a:spcAft>
            <a:buNone/>
          </a:pPr>
          <a:r>
            <a:rPr lang="en-US" sz="1800" kern="1200" dirty="0"/>
            <a:t>Research ongoing in improving CA understanding (tone, emotion, pauses in speech) in order to increase user trust in CA and improve experience. Users are more likely to truthfully engage with a CA if they feel that it understands </a:t>
          </a:r>
          <a:r>
            <a:rPr lang="en-US" sz="1800" kern="1200"/>
            <a:t>their nuances.</a:t>
          </a:r>
          <a:endParaRPr lang="en-US" sz="1800" kern="1200" dirty="0"/>
        </a:p>
      </dsp:txBody>
      <dsp:txXfrm>
        <a:off x="1249101" y="2704144"/>
        <a:ext cx="8809298" cy="1081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E7A54-A4AA-4B69-90A7-4C4FE4F591EE}">
      <dsp:nvSpPr>
        <dsp:cNvPr id="0" name=""/>
        <dsp:cNvSpPr/>
      </dsp:nvSpPr>
      <dsp:spPr>
        <a:xfrm>
          <a:off x="470873" y="1713926"/>
          <a:ext cx="764912" cy="764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C28CAA-7448-4E2C-BCC1-80D32DA16672}">
      <dsp:nvSpPr>
        <dsp:cNvPr id="0" name=""/>
        <dsp:cNvSpPr/>
      </dsp:nvSpPr>
      <dsp:spPr>
        <a:xfrm>
          <a:off x="3426" y="2846302"/>
          <a:ext cx="1699804" cy="131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Dementia patients retain much of their conversational abilities, however patients experience frustration during routine conversations</a:t>
          </a:r>
          <a:endParaRPr lang="en-US" sz="1600" kern="1200" dirty="0"/>
        </a:p>
      </dsp:txBody>
      <dsp:txXfrm>
        <a:off x="3426" y="2846302"/>
        <a:ext cx="1699804" cy="1317348"/>
      </dsp:txXfrm>
    </dsp:sp>
    <dsp:sp modelId="{9A1FEF3A-3EFA-4C67-A004-93BAEE37A406}">
      <dsp:nvSpPr>
        <dsp:cNvPr id="0" name=""/>
        <dsp:cNvSpPr/>
      </dsp:nvSpPr>
      <dsp:spPr>
        <a:xfrm>
          <a:off x="2468143" y="1713926"/>
          <a:ext cx="764912" cy="764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A5D38E-8394-4919-AE6F-54E7424C65D6}">
      <dsp:nvSpPr>
        <dsp:cNvPr id="0" name=""/>
        <dsp:cNvSpPr/>
      </dsp:nvSpPr>
      <dsp:spPr>
        <a:xfrm>
          <a:off x="2000697" y="2846302"/>
          <a:ext cx="1699804" cy="131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Russian technology company, Endurance, developed a companion chatbot </a:t>
          </a:r>
          <a:endParaRPr lang="en-US" sz="1600" kern="1200" dirty="0"/>
        </a:p>
      </dsp:txBody>
      <dsp:txXfrm>
        <a:off x="2000697" y="2846302"/>
        <a:ext cx="1699804" cy="1317348"/>
      </dsp:txXfrm>
    </dsp:sp>
    <dsp:sp modelId="{713A141E-B28F-4077-BA36-6A28A520E12A}">
      <dsp:nvSpPr>
        <dsp:cNvPr id="0" name=""/>
        <dsp:cNvSpPr/>
      </dsp:nvSpPr>
      <dsp:spPr>
        <a:xfrm>
          <a:off x="4465414" y="1713926"/>
          <a:ext cx="764912" cy="764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00A4A4-D9F2-45CA-AC3E-7195CE8290F8}">
      <dsp:nvSpPr>
        <dsp:cNvPr id="0" name=""/>
        <dsp:cNvSpPr/>
      </dsp:nvSpPr>
      <dsp:spPr>
        <a:xfrm>
          <a:off x="3997967" y="2846302"/>
          <a:ext cx="1699804" cy="131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The chatbot attempts to target deviations in conversational branches </a:t>
          </a:r>
          <a:endParaRPr lang="en-US" sz="1600" kern="1200" dirty="0"/>
        </a:p>
      </dsp:txBody>
      <dsp:txXfrm>
        <a:off x="3997967" y="2846302"/>
        <a:ext cx="1699804" cy="1317348"/>
      </dsp:txXfrm>
    </dsp:sp>
    <dsp:sp modelId="{ACAEB360-1159-44A8-998B-F2C4F5BDE8C2}">
      <dsp:nvSpPr>
        <dsp:cNvPr id="0" name=""/>
        <dsp:cNvSpPr/>
      </dsp:nvSpPr>
      <dsp:spPr>
        <a:xfrm>
          <a:off x="6462684" y="1713926"/>
          <a:ext cx="764912" cy="7649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4D6BFD-8422-4A27-85B3-3BBE9B36DDA8}">
      <dsp:nvSpPr>
        <dsp:cNvPr id="0" name=""/>
        <dsp:cNvSpPr/>
      </dsp:nvSpPr>
      <dsp:spPr>
        <a:xfrm>
          <a:off x="5995238" y="2846302"/>
          <a:ext cx="1699804" cy="131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The cloud-based solution allows physicians and family members to review communication logs to identify degradation patterns</a:t>
          </a:r>
          <a:endParaRPr lang="en-US" sz="1600" kern="1200" dirty="0"/>
        </a:p>
      </dsp:txBody>
      <dsp:txXfrm>
        <a:off x="5995238" y="2846302"/>
        <a:ext cx="1699804" cy="1317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E7A54-A4AA-4B69-90A7-4C4FE4F591EE}">
      <dsp:nvSpPr>
        <dsp:cNvPr id="0" name=""/>
        <dsp:cNvSpPr/>
      </dsp:nvSpPr>
      <dsp:spPr>
        <a:xfrm>
          <a:off x="470873" y="1020245"/>
          <a:ext cx="764912" cy="764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C28CAA-7448-4E2C-BCC1-80D32DA16672}">
      <dsp:nvSpPr>
        <dsp:cNvPr id="0" name=""/>
        <dsp:cNvSpPr/>
      </dsp:nvSpPr>
      <dsp:spPr>
        <a:xfrm>
          <a:off x="3426" y="2360744"/>
          <a:ext cx="1699804" cy="249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Doctors routinely find themselves having to spend more and more time handling administrative tasks, reducing time for patients and increasing doctor burnout</a:t>
          </a:r>
        </a:p>
      </dsp:txBody>
      <dsp:txXfrm>
        <a:off x="3426" y="2360744"/>
        <a:ext cx="1699804" cy="2496588"/>
      </dsp:txXfrm>
    </dsp:sp>
    <dsp:sp modelId="{9A1FEF3A-3EFA-4C67-A004-93BAEE37A406}">
      <dsp:nvSpPr>
        <dsp:cNvPr id="0" name=""/>
        <dsp:cNvSpPr/>
      </dsp:nvSpPr>
      <dsp:spPr>
        <a:xfrm>
          <a:off x="2468143" y="1020245"/>
          <a:ext cx="764912" cy="764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A5D38E-8394-4919-AE6F-54E7424C65D6}">
      <dsp:nvSpPr>
        <dsp:cNvPr id="0" name=""/>
        <dsp:cNvSpPr/>
      </dsp:nvSpPr>
      <dsp:spPr>
        <a:xfrm>
          <a:off x="2000697" y="2360744"/>
          <a:ext cx="1699804" cy="249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Robin healthcare developed an embodied conversational agent that recognizes speech inputs from doctors, including complex medical and billing terminology. A camera can also capture optional visual inputs, such as patient symptoms.</a:t>
          </a:r>
        </a:p>
      </dsp:txBody>
      <dsp:txXfrm>
        <a:off x="2000697" y="2360744"/>
        <a:ext cx="1699804" cy="2496588"/>
      </dsp:txXfrm>
    </dsp:sp>
    <dsp:sp modelId="{713A141E-B28F-4077-BA36-6A28A520E12A}">
      <dsp:nvSpPr>
        <dsp:cNvPr id="0" name=""/>
        <dsp:cNvSpPr/>
      </dsp:nvSpPr>
      <dsp:spPr>
        <a:xfrm>
          <a:off x="4465414" y="1020245"/>
          <a:ext cx="764912" cy="764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00A4A4-D9F2-45CA-AC3E-7195CE8290F8}">
      <dsp:nvSpPr>
        <dsp:cNvPr id="0" name=""/>
        <dsp:cNvSpPr/>
      </dsp:nvSpPr>
      <dsp:spPr>
        <a:xfrm>
          <a:off x="3997967" y="2360744"/>
          <a:ext cx="1699804" cy="249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The CA is integrated into the clinic’s/hospitals Electronic Health Record (EHR) software and can automatically record doctor findings into patient records and kick off billing requests on a doctor’s request.</a:t>
          </a:r>
        </a:p>
      </dsp:txBody>
      <dsp:txXfrm>
        <a:off x="3997967" y="2360744"/>
        <a:ext cx="1699804" cy="2496588"/>
      </dsp:txXfrm>
    </dsp:sp>
    <dsp:sp modelId="{ACAEB360-1159-44A8-998B-F2C4F5BDE8C2}">
      <dsp:nvSpPr>
        <dsp:cNvPr id="0" name=""/>
        <dsp:cNvSpPr/>
      </dsp:nvSpPr>
      <dsp:spPr>
        <a:xfrm>
          <a:off x="6462684" y="1020245"/>
          <a:ext cx="764912" cy="7649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4D6BFD-8422-4A27-85B3-3BBE9B36DDA8}">
      <dsp:nvSpPr>
        <dsp:cNvPr id="0" name=""/>
        <dsp:cNvSpPr/>
      </dsp:nvSpPr>
      <dsp:spPr>
        <a:xfrm>
          <a:off x="5995238" y="2360744"/>
          <a:ext cx="1699804" cy="249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The CA is HIPAA compliant and uses military grade encryption for maximal patient privacy. Continuous R&amp;D is done to provide greater integration with EHRs.</a:t>
          </a:r>
        </a:p>
      </dsp:txBody>
      <dsp:txXfrm>
        <a:off x="5995238" y="2360744"/>
        <a:ext cx="1699804" cy="24965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6937B-3091-44E6-A7E2-8C05DA07E5C3}">
      <dsp:nvSpPr>
        <dsp:cNvPr id="0" name=""/>
        <dsp:cNvSpPr/>
      </dsp:nvSpPr>
      <dsp:spPr>
        <a:xfrm>
          <a:off x="0" y="462"/>
          <a:ext cx="10058399" cy="10814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0420B-6D17-4286-B23E-FA71AF4FD351}">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533D2F-0F19-4209-A3F7-319B44EA3C33}">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100000"/>
            </a:lnSpc>
            <a:spcBef>
              <a:spcPct val="0"/>
            </a:spcBef>
            <a:spcAft>
              <a:spcPct val="35000"/>
            </a:spcAft>
            <a:buNone/>
          </a:pPr>
          <a:r>
            <a:rPr lang="en-US" sz="2500" kern="1200"/>
            <a:t>Continued challenges with the machine’s ability to parse human speech</a:t>
          </a:r>
        </a:p>
      </dsp:txBody>
      <dsp:txXfrm>
        <a:off x="1249101" y="462"/>
        <a:ext cx="8809298" cy="1081473"/>
      </dsp:txXfrm>
    </dsp:sp>
    <dsp:sp modelId="{833FD1F9-2D51-4D61-B8C3-3C9C6E977A56}">
      <dsp:nvSpPr>
        <dsp:cNvPr id="0" name=""/>
        <dsp:cNvSpPr/>
      </dsp:nvSpPr>
      <dsp:spPr>
        <a:xfrm>
          <a:off x="0" y="1352303"/>
          <a:ext cx="10058399" cy="10814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68EF3-99D0-46ED-A65B-EC6BED6F81A7}">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97564D-A618-46F3-9285-8B2559FE0A99}">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100000"/>
            </a:lnSpc>
            <a:spcBef>
              <a:spcPct val="0"/>
            </a:spcBef>
            <a:spcAft>
              <a:spcPct val="35000"/>
            </a:spcAft>
            <a:buNone/>
          </a:pPr>
          <a:r>
            <a:rPr lang="en-US" sz="2500" kern="1200"/>
            <a:t>Requires continued developments in NLP to improve algorithms</a:t>
          </a:r>
        </a:p>
      </dsp:txBody>
      <dsp:txXfrm>
        <a:off x="1249101" y="1352303"/>
        <a:ext cx="8809298" cy="1081473"/>
      </dsp:txXfrm>
    </dsp:sp>
    <dsp:sp modelId="{96C0D209-D911-48C3-8A46-12AAAB35A64B}">
      <dsp:nvSpPr>
        <dsp:cNvPr id="0" name=""/>
        <dsp:cNvSpPr/>
      </dsp:nvSpPr>
      <dsp:spPr>
        <a:xfrm>
          <a:off x="0" y="2704144"/>
          <a:ext cx="10058399" cy="10814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6F7F1-AB7B-469D-B7F4-0D7202762E25}">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659921-62EF-4373-8F01-A593AF8D7C4A}">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100000"/>
            </a:lnSpc>
            <a:spcBef>
              <a:spcPct val="0"/>
            </a:spcBef>
            <a:spcAft>
              <a:spcPct val="35000"/>
            </a:spcAft>
            <a:buNone/>
          </a:pPr>
          <a:r>
            <a:rPr lang="en-US" sz="2500" kern="1200"/>
            <a:t>Must learn nuances in dialogue and complex elements such as metaphors and sarcasm</a:t>
          </a:r>
        </a:p>
      </dsp:txBody>
      <dsp:txXfrm>
        <a:off x="1249101" y="2704144"/>
        <a:ext cx="8809298" cy="1081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95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359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551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98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493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431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160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159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819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796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264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22735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9" r:id="rId5"/>
    <p:sldLayoutId id="2147483743" r:id="rId6"/>
    <p:sldLayoutId id="2147483744" r:id="rId7"/>
    <p:sldLayoutId id="2147483745" r:id="rId8"/>
    <p:sldLayoutId id="2147483748" r:id="rId9"/>
    <p:sldLayoutId id="2147483746" r:id="rId10"/>
    <p:sldLayoutId id="2147483747"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hyperlink" Target="https://www.wordstream.com/blog/ws/2017/10/04/chatbots" TargetMode="External"/><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arrons.com/articles/retail-robots-ready-to-chat-1521849601"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liveperson.com/products/ai-chatbots/" TargetMode="External"/><Relationship Id="rId3" Type="http://schemas.openxmlformats.org/officeDocument/2006/relationships/hyperlink" Target="https://www.sciencedirect.com/science/article/pii/S0747563219301311" TargetMode="External"/><Relationship Id="rId7" Type="http://schemas.openxmlformats.org/officeDocument/2006/relationships/hyperlink" Target="https://chatbotsmagazine.com/what-is-a-chatbot-6dfff005bb34" TargetMode="External"/><Relationship Id="rId2" Type="http://schemas.openxmlformats.org/officeDocument/2006/relationships/hyperlink" Target="https://deepai.org/machine-learning-glossary-and-terms/conversational-agent" TargetMode="External"/><Relationship Id="rId1" Type="http://schemas.openxmlformats.org/officeDocument/2006/relationships/slideLayout" Target="../slideLayouts/slideLayout2.xml"/><Relationship Id="rId6" Type="http://schemas.openxmlformats.org/officeDocument/2006/relationships/hyperlink" Target="https://medium.com/ai-enhanced-customer-experience/chatbots-and-conversational-agents-what-is-the-difference-8f3b754b5042" TargetMode="External"/><Relationship Id="rId5" Type="http://schemas.openxmlformats.org/officeDocument/2006/relationships/hyperlink" Target="https://watson-assistant-demo.ng.bluemix.net/" TargetMode="External"/><Relationship Id="rId10" Type="http://schemas.openxmlformats.org/officeDocument/2006/relationships/hyperlink" Target="https://www.theverge.com/2016/3/24/11297050/tay-microsoft-chatbot-racist" TargetMode="External"/><Relationship Id="rId4" Type="http://schemas.openxmlformats.org/officeDocument/2006/relationships/hyperlink" Target="https://www.wordstream.com/blog/ws/2017/10/04/chatbots" TargetMode="External"/><Relationship Id="rId9" Type="http://schemas.openxmlformats.org/officeDocument/2006/relationships/hyperlink" Target="https://www.robinhealthcare.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chatbotsmagazine.com/what-is-a-chatbot-6dfff005bb34"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liveperson.com/products/maven/"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ww.ibm.com/cloud/watson-assista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www.liveperson.com/products/ai-chatbo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hyperlink" Target="https://watson-assistant-demo.ng.bluemix.net/" TargetMode="Externa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9976D2-DFD6-4BC9-B7BF-A7CB16270241}"/>
              </a:ext>
            </a:extLst>
          </p:cNvPr>
          <p:cNvPicPr>
            <a:picLocks noChangeAspect="1"/>
          </p:cNvPicPr>
          <p:nvPr/>
        </p:nvPicPr>
        <p:blipFill rotWithShape="1">
          <a:blip r:embed="rId2"/>
          <a:srcRect t="15730"/>
          <a:stretch/>
        </p:blipFill>
        <p:spPr>
          <a:xfrm>
            <a:off x="-1" y="10"/>
            <a:ext cx="12191999" cy="6857990"/>
          </a:xfrm>
          <a:prstGeom prst="rect">
            <a:avLst/>
          </a:prstGeom>
        </p:spPr>
      </p:pic>
      <p:sp>
        <p:nvSpPr>
          <p:cNvPr id="16" name="Rectangle 1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C03D7-2D81-45BF-83C7-1714C1F66915}"/>
              </a:ext>
            </a:extLst>
          </p:cNvPr>
          <p:cNvSpPr>
            <a:spLocks noGrp="1"/>
          </p:cNvSpPr>
          <p:nvPr>
            <p:ph type="ctrTitle"/>
          </p:nvPr>
        </p:nvSpPr>
        <p:spPr>
          <a:xfrm>
            <a:off x="735791" y="3331444"/>
            <a:ext cx="6470692" cy="1229306"/>
          </a:xfrm>
        </p:spPr>
        <p:txBody>
          <a:bodyPr>
            <a:normAutofit/>
          </a:bodyPr>
          <a:lstStyle/>
          <a:p>
            <a:r>
              <a:rPr lang="en-US" sz="5400">
                <a:solidFill>
                  <a:schemeClr val="tx1"/>
                </a:solidFill>
              </a:rPr>
              <a:t>Conversational Agents</a:t>
            </a:r>
          </a:p>
        </p:txBody>
      </p:sp>
      <p:sp>
        <p:nvSpPr>
          <p:cNvPr id="3" name="Subtitle 2">
            <a:extLst>
              <a:ext uri="{FF2B5EF4-FFF2-40B4-BE49-F238E27FC236}">
                <a16:creationId xmlns:a16="http://schemas.microsoft.com/office/drawing/2014/main" id="{3F6D7021-6772-495B-A504-F2711EC518AA}"/>
              </a:ext>
            </a:extLst>
          </p:cNvPr>
          <p:cNvSpPr>
            <a:spLocks noGrp="1"/>
          </p:cNvSpPr>
          <p:nvPr>
            <p:ph type="subTitle" idx="1"/>
          </p:nvPr>
        </p:nvSpPr>
        <p:spPr>
          <a:xfrm>
            <a:off x="735791" y="4735799"/>
            <a:ext cx="6470693" cy="605256"/>
          </a:xfrm>
        </p:spPr>
        <p:txBody>
          <a:bodyPr>
            <a:normAutofit/>
          </a:bodyPr>
          <a:lstStyle/>
          <a:p>
            <a:pPr>
              <a:lnSpc>
                <a:spcPct val="100000"/>
              </a:lnSpc>
            </a:pPr>
            <a:r>
              <a:rPr lang="en-US" sz="1000" dirty="0"/>
              <a:t>Joel bravo</a:t>
            </a:r>
          </a:p>
          <a:p>
            <a:pPr>
              <a:lnSpc>
                <a:spcPct val="100000"/>
              </a:lnSpc>
            </a:pPr>
            <a:r>
              <a:rPr lang="en-US" sz="1000" dirty="0"/>
              <a:t>Stephanie Gardner</a:t>
            </a:r>
          </a:p>
          <a:p>
            <a:pPr>
              <a:lnSpc>
                <a:spcPct val="100000"/>
              </a:lnSpc>
            </a:pPr>
            <a:endParaRPr lang="en-US" sz="1000" dirty="0"/>
          </a:p>
        </p:txBody>
      </p:sp>
      <p:cxnSp>
        <p:nvCxnSpPr>
          <p:cNvPr id="18" name="Straight Connector 1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36127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0718-7FD4-4E4A-96A0-999FFC57B35D}"/>
              </a:ext>
            </a:extLst>
          </p:cNvPr>
          <p:cNvSpPr>
            <a:spLocks noGrp="1"/>
          </p:cNvSpPr>
          <p:nvPr>
            <p:ph type="title"/>
          </p:nvPr>
        </p:nvSpPr>
        <p:spPr>
          <a:xfrm>
            <a:off x="1097280" y="286603"/>
            <a:ext cx="10058400" cy="1450757"/>
          </a:xfrm>
        </p:spPr>
        <p:txBody>
          <a:bodyPr>
            <a:normAutofit/>
          </a:bodyPr>
          <a:lstStyle/>
          <a:p>
            <a:r>
              <a:rPr lang="en-US"/>
              <a:t>Challenges</a:t>
            </a:r>
          </a:p>
        </p:txBody>
      </p:sp>
      <p:graphicFrame>
        <p:nvGraphicFramePr>
          <p:cNvPr id="5" name="Content Placeholder 2">
            <a:extLst>
              <a:ext uri="{FF2B5EF4-FFF2-40B4-BE49-F238E27FC236}">
                <a16:creationId xmlns:a16="http://schemas.microsoft.com/office/drawing/2014/main" id="{211010CA-4E8E-436E-B375-550257DB1A44}"/>
              </a:ext>
            </a:extLst>
          </p:cNvPr>
          <p:cNvGraphicFramePr>
            <a:graphicFrameLocks noGrp="1"/>
          </p:cNvGraphicFramePr>
          <p:nvPr>
            <p:ph idx="1"/>
            <p:extLst>
              <p:ext uri="{D42A27DB-BD31-4B8C-83A1-F6EECF244321}">
                <p14:modId xmlns:p14="http://schemas.microsoft.com/office/powerpoint/2010/main" val="121163467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27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DDF9-2F84-4C7C-AA58-2A5145F71794}"/>
              </a:ext>
            </a:extLst>
          </p:cNvPr>
          <p:cNvSpPr>
            <a:spLocks noGrp="1"/>
          </p:cNvSpPr>
          <p:nvPr>
            <p:ph type="title"/>
          </p:nvPr>
        </p:nvSpPr>
        <p:spPr/>
        <p:txBody>
          <a:bodyPr/>
          <a:lstStyle/>
          <a:p>
            <a:r>
              <a:rPr lang="en-US" dirty="0"/>
              <a:t>Challenges: Spotlight on Twitter</a:t>
            </a:r>
          </a:p>
        </p:txBody>
      </p:sp>
      <p:sp>
        <p:nvSpPr>
          <p:cNvPr id="3" name="Content Placeholder 2">
            <a:extLst>
              <a:ext uri="{FF2B5EF4-FFF2-40B4-BE49-F238E27FC236}">
                <a16:creationId xmlns:a16="http://schemas.microsoft.com/office/drawing/2014/main" id="{07957EF8-1D04-458B-B212-118B6FDC3603}"/>
              </a:ext>
            </a:extLst>
          </p:cNvPr>
          <p:cNvSpPr>
            <a:spLocks noGrp="1"/>
          </p:cNvSpPr>
          <p:nvPr>
            <p:ph idx="1"/>
          </p:nvPr>
        </p:nvSpPr>
        <p:spPr>
          <a:xfrm>
            <a:off x="632298" y="2108201"/>
            <a:ext cx="4640093" cy="4205050"/>
          </a:xfrm>
        </p:spPr>
        <p:txBody>
          <a:bodyPr>
            <a:normAutofit fontScale="92500" lnSpcReduction="20000"/>
          </a:bodyPr>
          <a:lstStyle/>
          <a:p>
            <a:pPr>
              <a:buFont typeface="Wingdings" panose="05000000000000000000" pitchFamily="2" charset="2"/>
              <a:buChar char="§"/>
            </a:pPr>
            <a:r>
              <a:rPr lang="en-US" dirty="0"/>
              <a:t>In 2016, Microsoft launched a chatbot on Twitter, </a:t>
            </a:r>
            <a:r>
              <a:rPr lang="en-US" dirty="0" err="1"/>
              <a:t>TayTweets</a:t>
            </a:r>
            <a:r>
              <a:rPr lang="en-US" dirty="0"/>
              <a:t> </a:t>
            </a:r>
          </a:p>
          <a:p>
            <a:pPr>
              <a:buFont typeface="Wingdings" panose="05000000000000000000" pitchFamily="2" charset="2"/>
              <a:buChar char="§"/>
            </a:pPr>
            <a:r>
              <a:rPr lang="en-US" dirty="0"/>
              <a:t>The goal was to have the chatbot learn, monitor and interact with other Twitter users</a:t>
            </a:r>
          </a:p>
          <a:p>
            <a:pPr>
              <a:buFont typeface="Wingdings" panose="05000000000000000000" pitchFamily="2" charset="2"/>
              <a:buChar char="§"/>
            </a:pPr>
            <a:r>
              <a:rPr lang="en-US" dirty="0"/>
              <a:t>Quickly the chatbot used expletive language, communicated strong opinions, even referenced drug use</a:t>
            </a:r>
          </a:p>
          <a:p>
            <a:pPr>
              <a:buFont typeface="Wingdings" panose="05000000000000000000" pitchFamily="2" charset="2"/>
              <a:buChar char="§"/>
            </a:pPr>
            <a:r>
              <a:rPr lang="en-US" dirty="0"/>
              <a:t>Issue discovered with chatbot “repeat back to me” function that allowed other users the force Tay to tweet their specific requests</a:t>
            </a:r>
          </a:p>
        </p:txBody>
      </p:sp>
      <p:pic>
        <p:nvPicPr>
          <p:cNvPr id="1026" name="Picture 2" descr="Image result for tay twitter">
            <a:extLst>
              <a:ext uri="{FF2B5EF4-FFF2-40B4-BE49-F238E27FC236}">
                <a16:creationId xmlns:a16="http://schemas.microsoft.com/office/drawing/2014/main" id="{43C0E1A9-E9A6-4255-9386-94C074451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167" y="2360985"/>
            <a:ext cx="5981700" cy="2933700"/>
          </a:xfrm>
          <a:prstGeom prst="rect">
            <a:avLst/>
          </a:prstGeom>
          <a:noFill/>
          <a:effectLst>
            <a:outerShdw blurRad="292100" dist="139700" dir="2700000" algn="ctr" rotWithShape="0">
              <a:srgbClr val="000000">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D1EA3D0-FE21-496A-B4ED-239A4EE96DF5}"/>
              </a:ext>
            </a:extLst>
          </p:cNvPr>
          <p:cNvSpPr/>
          <p:nvPr/>
        </p:nvSpPr>
        <p:spPr>
          <a:xfrm>
            <a:off x="6194612" y="6488668"/>
            <a:ext cx="6096000" cy="369332"/>
          </a:xfrm>
          <a:prstGeom prst="rect">
            <a:avLst/>
          </a:prstGeom>
        </p:spPr>
        <p:txBody>
          <a:bodyPr>
            <a:spAutoFit/>
          </a:bodyPr>
          <a:lstStyle/>
          <a:p>
            <a:r>
              <a:rPr lang="en-US" dirty="0">
                <a:hlinkClick r:id="rId3"/>
              </a:rPr>
              <a:t>https://www.wordstream.com/blog/ws/2017/10/04/chatbots</a:t>
            </a:r>
            <a:endParaRPr lang="en-US" dirty="0"/>
          </a:p>
        </p:txBody>
      </p:sp>
      <p:sp>
        <p:nvSpPr>
          <p:cNvPr id="5" name="Rectangle 4">
            <a:extLst>
              <a:ext uri="{FF2B5EF4-FFF2-40B4-BE49-F238E27FC236}">
                <a16:creationId xmlns:a16="http://schemas.microsoft.com/office/drawing/2014/main" id="{87986534-7074-4E58-AE0F-387A889407D3}"/>
              </a:ext>
            </a:extLst>
          </p:cNvPr>
          <p:cNvSpPr/>
          <p:nvPr/>
        </p:nvSpPr>
        <p:spPr>
          <a:xfrm>
            <a:off x="2952344" y="6499426"/>
            <a:ext cx="6096000" cy="369332"/>
          </a:xfrm>
          <a:prstGeom prst="rect">
            <a:avLst/>
          </a:prstGeom>
        </p:spPr>
        <p:txBody>
          <a:bodyPr>
            <a:spAutoFit/>
          </a:bodyPr>
          <a:lstStyle/>
          <a:p>
            <a:r>
              <a:rPr lang="en-US" dirty="0"/>
              <a:t>Image provided by: Word Stream</a:t>
            </a:r>
          </a:p>
        </p:txBody>
      </p:sp>
    </p:spTree>
    <p:extLst>
      <p:ext uri="{BB962C8B-B14F-4D97-AF65-F5344CB8AC3E}">
        <p14:creationId xmlns:p14="http://schemas.microsoft.com/office/powerpoint/2010/main" val="325583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86F0-CF2F-4AB1-BCD3-FA13B4B8AF85}"/>
              </a:ext>
            </a:extLst>
          </p:cNvPr>
          <p:cNvSpPr>
            <a:spLocks noGrp="1"/>
          </p:cNvSpPr>
          <p:nvPr>
            <p:ph type="title"/>
          </p:nvPr>
        </p:nvSpPr>
        <p:spPr/>
        <p:txBody>
          <a:bodyPr/>
          <a:lstStyle/>
          <a:p>
            <a:r>
              <a:rPr lang="en-US" dirty="0"/>
              <a:t>Challenges: Spotlight on Facebook</a:t>
            </a:r>
          </a:p>
        </p:txBody>
      </p:sp>
      <p:sp>
        <p:nvSpPr>
          <p:cNvPr id="4" name="Content Placeholder 2">
            <a:extLst>
              <a:ext uri="{FF2B5EF4-FFF2-40B4-BE49-F238E27FC236}">
                <a16:creationId xmlns:a16="http://schemas.microsoft.com/office/drawing/2014/main" id="{5017DF61-1D69-4B5B-892C-7114B71F2CE3}"/>
              </a:ext>
            </a:extLst>
          </p:cNvPr>
          <p:cNvSpPr txBox="1">
            <a:spLocks/>
          </p:cNvSpPr>
          <p:nvPr/>
        </p:nvSpPr>
        <p:spPr>
          <a:xfrm>
            <a:off x="1097280" y="2095471"/>
            <a:ext cx="4640093" cy="4205050"/>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In 2017, Facebook conducted an experiment allowing chatbots to interact with real people</a:t>
            </a:r>
          </a:p>
          <a:p>
            <a:pPr>
              <a:buFont typeface="Wingdings" panose="05000000000000000000" pitchFamily="2" charset="2"/>
              <a:buChar char="§"/>
            </a:pPr>
            <a:r>
              <a:rPr lang="en-US" dirty="0"/>
              <a:t>The bots developed their own language and deviated from pre-programmed conversational direction</a:t>
            </a:r>
          </a:p>
          <a:p>
            <a:pPr>
              <a:buFont typeface="Wingdings" panose="05000000000000000000" pitchFamily="2" charset="2"/>
              <a:buChar char="§"/>
            </a:pPr>
            <a:r>
              <a:rPr lang="en-US" dirty="0"/>
              <a:t>This experiment showcased how AI systems can quickly and often deviate from expected behaviors if given the opportunity</a:t>
            </a:r>
          </a:p>
          <a:p>
            <a:pPr>
              <a:buFont typeface="Wingdings" panose="05000000000000000000" pitchFamily="2" charset="2"/>
              <a:buChar char="§"/>
            </a:pPr>
            <a:r>
              <a:rPr lang="en-US" dirty="0"/>
              <a:t>The bots learned complex behaviors such as negotiation and understanding the concept of leverage and strategic thinking</a:t>
            </a:r>
          </a:p>
          <a:p>
            <a:pPr>
              <a:buFont typeface="Wingdings" panose="05000000000000000000" pitchFamily="2" charset="2"/>
              <a:buChar char="§"/>
            </a:pPr>
            <a:r>
              <a:rPr lang="en-US" dirty="0"/>
              <a:t>The experiment ended due to the issue of limited value of the data as the bots had deviated too far from  the English language</a:t>
            </a:r>
          </a:p>
        </p:txBody>
      </p:sp>
      <p:pic>
        <p:nvPicPr>
          <p:cNvPr id="10" name="Picture 9">
            <a:extLst>
              <a:ext uri="{FF2B5EF4-FFF2-40B4-BE49-F238E27FC236}">
                <a16:creationId xmlns:a16="http://schemas.microsoft.com/office/drawing/2014/main" id="{D8C64E8E-44B3-424B-A0E4-7393D56860E1}"/>
              </a:ext>
            </a:extLst>
          </p:cNvPr>
          <p:cNvPicPr>
            <a:picLocks noChangeAspect="1"/>
          </p:cNvPicPr>
          <p:nvPr/>
        </p:nvPicPr>
        <p:blipFill>
          <a:blip r:embed="rId2"/>
          <a:stretch>
            <a:fillRect/>
          </a:stretch>
        </p:blipFill>
        <p:spPr>
          <a:xfrm>
            <a:off x="5829782" y="2199644"/>
            <a:ext cx="5673056" cy="3718596"/>
          </a:xfrm>
          <a:prstGeom prst="rect">
            <a:avLst/>
          </a:prstGeom>
          <a:effectLst>
            <a:outerShdw blurRad="292100" dist="139700" dir="2700000" algn="ctr" rotWithShape="0">
              <a:srgbClr val="000000">
                <a:alpha val="65000"/>
              </a:srgbClr>
            </a:outerShdw>
          </a:effectLst>
        </p:spPr>
      </p:pic>
      <p:sp>
        <p:nvSpPr>
          <p:cNvPr id="11" name="Rectangle 10">
            <a:extLst>
              <a:ext uri="{FF2B5EF4-FFF2-40B4-BE49-F238E27FC236}">
                <a16:creationId xmlns:a16="http://schemas.microsoft.com/office/drawing/2014/main" id="{29F101C5-200C-46C0-A0E3-5B4AEBACEE29}"/>
              </a:ext>
            </a:extLst>
          </p:cNvPr>
          <p:cNvSpPr/>
          <p:nvPr/>
        </p:nvSpPr>
        <p:spPr>
          <a:xfrm>
            <a:off x="4708187" y="6452150"/>
            <a:ext cx="7560985" cy="369332"/>
          </a:xfrm>
          <a:prstGeom prst="rect">
            <a:avLst/>
          </a:prstGeom>
        </p:spPr>
        <p:txBody>
          <a:bodyPr wrap="square">
            <a:spAutoFit/>
          </a:bodyPr>
          <a:lstStyle/>
          <a:p>
            <a:r>
              <a:rPr lang="en-US">
                <a:hlinkClick r:id="rId3"/>
              </a:rPr>
              <a:t>https://www.barrons.com/articles/retail-robots-ready-to-chat-1521849601</a:t>
            </a:r>
            <a:endParaRPr lang="en-US" dirty="0"/>
          </a:p>
        </p:txBody>
      </p:sp>
      <p:sp>
        <p:nvSpPr>
          <p:cNvPr id="12" name="Rectangle 11">
            <a:extLst>
              <a:ext uri="{FF2B5EF4-FFF2-40B4-BE49-F238E27FC236}">
                <a16:creationId xmlns:a16="http://schemas.microsoft.com/office/drawing/2014/main" id="{2786FA6B-9602-4211-8A8E-2714E7CEC495}"/>
              </a:ext>
            </a:extLst>
          </p:cNvPr>
          <p:cNvSpPr/>
          <p:nvPr/>
        </p:nvSpPr>
        <p:spPr>
          <a:xfrm>
            <a:off x="2049289" y="6444504"/>
            <a:ext cx="7560985" cy="369332"/>
          </a:xfrm>
          <a:prstGeom prst="rect">
            <a:avLst/>
          </a:prstGeom>
        </p:spPr>
        <p:txBody>
          <a:bodyPr wrap="square">
            <a:spAutoFit/>
          </a:bodyPr>
          <a:lstStyle/>
          <a:p>
            <a:r>
              <a:rPr lang="en-US" dirty="0"/>
              <a:t>Image provided by: Barron’s </a:t>
            </a:r>
          </a:p>
        </p:txBody>
      </p:sp>
    </p:spTree>
    <p:extLst>
      <p:ext uri="{BB962C8B-B14F-4D97-AF65-F5344CB8AC3E}">
        <p14:creationId xmlns:p14="http://schemas.microsoft.com/office/powerpoint/2010/main" val="331611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BFD500-5AC9-438F-9086-4E5DCB346A59}"/>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References</a:t>
            </a:r>
          </a:p>
        </p:txBody>
      </p:sp>
      <p:sp>
        <p:nvSpPr>
          <p:cNvPr id="3" name="Content Placeholder 2">
            <a:extLst>
              <a:ext uri="{FF2B5EF4-FFF2-40B4-BE49-F238E27FC236}">
                <a16:creationId xmlns:a16="http://schemas.microsoft.com/office/drawing/2014/main" id="{705EDE25-D28A-4F0E-A7BB-BDDB060ED3A3}"/>
              </a:ext>
            </a:extLst>
          </p:cNvPr>
          <p:cNvSpPr>
            <a:spLocks noGrp="1"/>
          </p:cNvSpPr>
          <p:nvPr>
            <p:ph idx="1"/>
          </p:nvPr>
        </p:nvSpPr>
        <p:spPr>
          <a:xfrm>
            <a:off x="5231958" y="605895"/>
            <a:ext cx="5923721" cy="6117633"/>
          </a:xfrm>
        </p:spPr>
        <p:txBody>
          <a:bodyPr anchor="ctr">
            <a:normAutofit fontScale="85000" lnSpcReduction="20000"/>
          </a:bodyPr>
          <a:lstStyle/>
          <a:p>
            <a:r>
              <a:rPr lang="en-US" sz="2400" dirty="0">
                <a:hlinkClick r:id="rId2"/>
              </a:rPr>
              <a:t>https://deepai.org/machine-learning-glossary-and-terms/conversational-agent</a:t>
            </a:r>
            <a:endParaRPr lang="en-US" sz="2400" dirty="0"/>
          </a:p>
          <a:p>
            <a:r>
              <a:rPr lang="en-US" sz="2400" dirty="0">
                <a:hlinkClick r:id="rId3"/>
              </a:rPr>
              <a:t>https://www.sciencedirect.com/science/article/pii/S0747563219301311</a:t>
            </a:r>
            <a:endParaRPr lang="en-US" sz="2400" dirty="0"/>
          </a:p>
          <a:p>
            <a:r>
              <a:rPr lang="en-US" sz="2400" dirty="0">
                <a:hlinkClick r:id="rId4"/>
              </a:rPr>
              <a:t>https://www.wordstream.com/blog/ws/2017/10/04/chatbots</a:t>
            </a:r>
            <a:endParaRPr lang="en-US" sz="2400" dirty="0"/>
          </a:p>
          <a:p>
            <a:r>
              <a:rPr lang="en-US" sz="2400" dirty="0">
                <a:hlinkClick r:id="rId5"/>
              </a:rPr>
              <a:t>https://watson-assistant-demo.ng.bluemix.net/</a:t>
            </a:r>
            <a:endParaRPr lang="en-US" sz="2400" dirty="0"/>
          </a:p>
          <a:p>
            <a:r>
              <a:rPr lang="en-US" sz="2400" dirty="0">
                <a:hlinkClick r:id="rId6"/>
              </a:rPr>
              <a:t>https://medium.com/ai-enhanced-customer-experience/chatbots-and-conversational-agents-what-is-the-difference-8f3b754b5042</a:t>
            </a:r>
            <a:endParaRPr lang="en-US" sz="2400" dirty="0"/>
          </a:p>
          <a:p>
            <a:r>
              <a:rPr lang="en-US" sz="2400" dirty="0">
                <a:hlinkClick r:id="rId7"/>
              </a:rPr>
              <a:t>https://chatbotsmagazine.com/what-is-a-chatbot-6dfff005bb34</a:t>
            </a:r>
            <a:endParaRPr lang="en-US" sz="2400" dirty="0"/>
          </a:p>
          <a:p>
            <a:r>
              <a:rPr lang="en-US" sz="2400" dirty="0">
                <a:hlinkClick r:id="rId8"/>
              </a:rPr>
              <a:t>https://www.liveperson.com/products/ai-chatbots/</a:t>
            </a:r>
            <a:endParaRPr lang="en-US" sz="2400" dirty="0"/>
          </a:p>
          <a:p>
            <a:r>
              <a:rPr lang="en-US" sz="2400" dirty="0">
                <a:hlinkClick r:id="rId9"/>
              </a:rPr>
              <a:t>https://www.robinhealthcare.com/</a:t>
            </a:r>
            <a:endParaRPr lang="en-US" sz="2400" dirty="0"/>
          </a:p>
          <a:p>
            <a:r>
              <a:rPr lang="en-US" sz="2400" dirty="0">
                <a:hlinkClick r:id="rId10"/>
              </a:rPr>
              <a:t>https://www.theverge.com/2016/3/24/11297050/tay-microsoft-chatbot-racist</a:t>
            </a:r>
            <a:endParaRPr lang="en-US" sz="2400" dirty="0"/>
          </a:p>
          <a:p>
            <a:endParaRPr lang="en-US" sz="2400" dirty="0"/>
          </a:p>
        </p:txBody>
      </p:sp>
    </p:spTree>
    <p:extLst>
      <p:ext uri="{BB962C8B-B14F-4D97-AF65-F5344CB8AC3E}">
        <p14:creationId xmlns:p14="http://schemas.microsoft.com/office/powerpoint/2010/main" val="85736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575D-69E3-4C53-AFF2-042FBA39B778}"/>
              </a:ext>
            </a:extLst>
          </p:cNvPr>
          <p:cNvSpPr>
            <a:spLocks noGrp="1"/>
          </p:cNvSpPr>
          <p:nvPr>
            <p:ph type="title"/>
          </p:nvPr>
        </p:nvSpPr>
        <p:spPr>
          <a:xfrm>
            <a:off x="1097280" y="286603"/>
            <a:ext cx="10058400" cy="1450757"/>
          </a:xfrm>
        </p:spPr>
        <p:txBody>
          <a:bodyPr>
            <a:normAutofit/>
          </a:bodyPr>
          <a:lstStyle/>
          <a:p>
            <a:r>
              <a:rPr lang="en-US" dirty="0"/>
              <a:t>What Are Conversational Agents?</a:t>
            </a:r>
          </a:p>
        </p:txBody>
      </p:sp>
      <p:graphicFrame>
        <p:nvGraphicFramePr>
          <p:cNvPr id="12" name="Content Placeholder 2">
            <a:extLst>
              <a:ext uri="{FF2B5EF4-FFF2-40B4-BE49-F238E27FC236}">
                <a16:creationId xmlns:a16="http://schemas.microsoft.com/office/drawing/2014/main" id="{73C1A1E3-C0BE-4A58-945C-7FACF09A74DC}"/>
              </a:ext>
            </a:extLst>
          </p:cNvPr>
          <p:cNvGraphicFramePr>
            <a:graphicFrameLocks noGrp="1"/>
          </p:cNvGraphicFramePr>
          <p:nvPr>
            <p:ph idx="1"/>
            <p:extLst>
              <p:ext uri="{D42A27DB-BD31-4B8C-83A1-F6EECF244321}">
                <p14:modId xmlns:p14="http://schemas.microsoft.com/office/powerpoint/2010/main" val="344816523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893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16A4-B9B6-4993-B8B8-DB54990EFC4F}"/>
              </a:ext>
            </a:extLst>
          </p:cNvPr>
          <p:cNvSpPr>
            <a:spLocks noGrp="1"/>
          </p:cNvSpPr>
          <p:nvPr>
            <p:ph type="title"/>
          </p:nvPr>
        </p:nvSpPr>
        <p:spPr/>
        <p:txBody>
          <a:bodyPr/>
          <a:lstStyle/>
          <a:p>
            <a:r>
              <a:rPr lang="en-US" dirty="0"/>
              <a:t>Conversational Agents vs Chatbots</a:t>
            </a:r>
          </a:p>
        </p:txBody>
      </p:sp>
      <p:sp>
        <p:nvSpPr>
          <p:cNvPr id="3" name="Text Placeholder 2">
            <a:extLst>
              <a:ext uri="{FF2B5EF4-FFF2-40B4-BE49-F238E27FC236}">
                <a16:creationId xmlns:a16="http://schemas.microsoft.com/office/drawing/2014/main" id="{6295AB71-1A1D-4DDA-A8F7-C73216C10CF5}"/>
              </a:ext>
            </a:extLst>
          </p:cNvPr>
          <p:cNvSpPr>
            <a:spLocks noGrp="1"/>
          </p:cNvSpPr>
          <p:nvPr>
            <p:ph type="body" idx="1"/>
          </p:nvPr>
        </p:nvSpPr>
        <p:spPr>
          <a:xfrm>
            <a:off x="1036320" y="3617263"/>
            <a:ext cx="4639736" cy="2265287"/>
          </a:xfrm>
        </p:spPr>
        <p:txBody>
          <a:bodyPr>
            <a:normAutofit fontScale="92500" lnSpcReduction="20000"/>
          </a:bodyPr>
          <a:lstStyle/>
          <a:p>
            <a:r>
              <a:rPr lang="en-US" dirty="0"/>
              <a:t>“</a:t>
            </a:r>
            <a:r>
              <a:rPr lang="en-US" b="1" dirty="0"/>
              <a:t>A </a:t>
            </a:r>
            <a:r>
              <a:rPr lang="en-US" b="1" dirty="0">
                <a:solidFill>
                  <a:schemeClr val="accent5">
                    <a:lumMod val="50000"/>
                  </a:schemeClr>
                </a:solidFill>
              </a:rPr>
              <a:t>conversational agent </a:t>
            </a:r>
            <a:r>
              <a:rPr lang="en-US" b="1" dirty="0"/>
              <a:t>is a software program which interprets and responds to statements made by users in ordinary natural language. It integrates computational linguistics techniques with communication over the internet.”</a:t>
            </a:r>
            <a:endParaRPr lang="en-US" dirty="0"/>
          </a:p>
        </p:txBody>
      </p:sp>
      <p:sp>
        <p:nvSpPr>
          <p:cNvPr id="5" name="Text Placeholder 4">
            <a:extLst>
              <a:ext uri="{FF2B5EF4-FFF2-40B4-BE49-F238E27FC236}">
                <a16:creationId xmlns:a16="http://schemas.microsoft.com/office/drawing/2014/main" id="{653C1DA8-213D-42B3-B341-64D92AE6487D}"/>
              </a:ext>
            </a:extLst>
          </p:cNvPr>
          <p:cNvSpPr>
            <a:spLocks noGrp="1"/>
          </p:cNvSpPr>
          <p:nvPr>
            <p:ph type="body" sz="quarter" idx="3"/>
          </p:nvPr>
        </p:nvSpPr>
        <p:spPr>
          <a:xfrm>
            <a:off x="6641450" y="3101792"/>
            <a:ext cx="4639736" cy="2265287"/>
          </a:xfrm>
        </p:spPr>
        <p:txBody>
          <a:bodyPr>
            <a:normAutofit fontScale="92500" lnSpcReduction="20000"/>
          </a:bodyPr>
          <a:lstStyle/>
          <a:p>
            <a:r>
              <a:rPr lang="en-US" b="1" dirty="0"/>
              <a:t>“A </a:t>
            </a:r>
            <a:r>
              <a:rPr lang="en-US" b="1" dirty="0">
                <a:solidFill>
                  <a:schemeClr val="accent5">
                    <a:lumMod val="50000"/>
                  </a:schemeClr>
                </a:solidFill>
              </a:rPr>
              <a:t>Chatbot</a:t>
            </a:r>
            <a:r>
              <a:rPr lang="en-US" b="1" dirty="0"/>
              <a:t>: A computer program designed to simulate a conversation with human users, especially over the Internet.”</a:t>
            </a:r>
            <a:endParaRPr lang="en-US" dirty="0"/>
          </a:p>
        </p:txBody>
      </p:sp>
      <p:sp>
        <p:nvSpPr>
          <p:cNvPr id="8" name="Rectangle 7">
            <a:extLst>
              <a:ext uri="{FF2B5EF4-FFF2-40B4-BE49-F238E27FC236}">
                <a16:creationId xmlns:a16="http://schemas.microsoft.com/office/drawing/2014/main" id="{F29F699C-01C9-4DF8-B57A-DAA0B592B03C}"/>
              </a:ext>
            </a:extLst>
          </p:cNvPr>
          <p:cNvSpPr/>
          <p:nvPr/>
        </p:nvSpPr>
        <p:spPr>
          <a:xfrm>
            <a:off x="1097280" y="2014112"/>
            <a:ext cx="10058400" cy="1015663"/>
          </a:xfrm>
          <a:prstGeom prst="rect">
            <a:avLst/>
          </a:prstGeom>
        </p:spPr>
        <p:txBody>
          <a:bodyPr wrap="square">
            <a:spAutoFit/>
          </a:bodyPr>
          <a:lstStyle/>
          <a:p>
            <a:pPr algn="ctr"/>
            <a:r>
              <a:rPr lang="en-US" sz="3000" dirty="0">
                <a:latin typeface="medium-content-title-font"/>
              </a:rPr>
              <a:t>“All Chatbots are Conversational Agents, but not all Conversational Agents are Chatbots !”</a:t>
            </a:r>
            <a:endParaRPr lang="en-US" sz="3000" dirty="0"/>
          </a:p>
        </p:txBody>
      </p:sp>
      <p:sp>
        <p:nvSpPr>
          <p:cNvPr id="4" name="Rectangle 3">
            <a:extLst>
              <a:ext uri="{FF2B5EF4-FFF2-40B4-BE49-F238E27FC236}">
                <a16:creationId xmlns:a16="http://schemas.microsoft.com/office/drawing/2014/main" id="{A7A75988-8A5F-4E28-9B4E-FB6F3B01CC3D}"/>
              </a:ext>
            </a:extLst>
          </p:cNvPr>
          <p:cNvSpPr/>
          <p:nvPr/>
        </p:nvSpPr>
        <p:spPr>
          <a:xfrm>
            <a:off x="6049973" y="6386731"/>
            <a:ext cx="6152390" cy="369332"/>
          </a:xfrm>
          <a:prstGeom prst="rect">
            <a:avLst/>
          </a:prstGeom>
        </p:spPr>
        <p:txBody>
          <a:bodyPr wrap="none">
            <a:spAutoFit/>
          </a:bodyPr>
          <a:lstStyle/>
          <a:p>
            <a:r>
              <a:rPr lang="en-US" dirty="0">
                <a:hlinkClick r:id="rId2"/>
              </a:rPr>
              <a:t>https://chatbotsmagazine.com/what-is-a-chatbot-6dfff005bb34</a:t>
            </a:r>
            <a:endParaRPr lang="en-US" dirty="0"/>
          </a:p>
        </p:txBody>
      </p:sp>
      <p:sp>
        <p:nvSpPr>
          <p:cNvPr id="6" name="Rectangle 5">
            <a:extLst>
              <a:ext uri="{FF2B5EF4-FFF2-40B4-BE49-F238E27FC236}">
                <a16:creationId xmlns:a16="http://schemas.microsoft.com/office/drawing/2014/main" id="{EC13BC74-8F2B-49A2-A4D1-216E46245081}"/>
              </a:ext>
            </a:extLst>
          </p:cNvPr>
          <p:cNvSpPr/>
          <p:nvPr/>
        </p:nvSpPr>
        <p:spPr>
          <a:xfrm>
            <a:off x="9519160" y="6125121"/>
            <a:ext cx="6096000" cy="523220"/>
          </a:xfrm>
          <a:prstGeom prst="rect">
            <a:avLst/>
          </a:prstGeom>
        </p:spPr>
        <p:txBody>
          <a:bodyPr>
            <a:spAutoFit/>
          </a:bodyPr>
          <a:lstStyle/>
          <a:p>
            <a:r>
              <a:rPr lang="en-US" sz="1400" dirty="0">
                <a:latin typeface="medium-content-title-font"/>
              </a:rPr>
              <a:t>Quotes provided by </a:t>
            </a:r>
            <a:r>
              <a:rPr lang="en-US" sz="1400" dirty="0" err="1">
                <a:latin typeface="medium-content-title-font"/>
              </a:rPr>
              <a:t>Rajai</a:t>
            </a:r>
            <a:r>
              <a:rPr lang="en-US" sz="1400" dirty="0">
                <a:latin typeface="medium-content-title-font"/>
              </a:rPr>
              <a:t> </a:t>
            </a:r>
            <a:r>
              <a:rPr lang="en-US" sz="1400" dirty="0" err="1">
                <a:latin typeface="medium-content-title-font"/>
              </a:rPr>
              <a:t>Nuseibeh</a:t>
            </a:r>
            <a:br>
              <a:rPr lang="en-US" sz="1400" dirty="0">
                <a:latin typeface="medium-content-title-font"/>
              </a:rPr>
            </a:br>
            <a:endParaRPr lang="en-US" sz="1400" dirty="0">
              <a:latin typeface="medium-content-title-font"/>
            </a:endParaRPr>
          </a:p>
        </p:txBody>
      </p:sp>
    </p:spTree>
    <p:extLst>
      <p:ext uri="{BB962C8B-B14F-4D97-AF65-F5344CB8AC3E}">
        <p14:creationId xmlns:p14="http://schemas.microsoft.com/office/powerpoint/2010/main" val="186328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46EF-9FB1-4B0B-9C38-5FBF200D09D5}"/>
              </a:ext>
            </a:extLst>
          </p:cNvPr>
          <p:cNvSpPr>
            <a:spLocks noGrp="1"/>
          </p:cNvSpPr>
          <p:nvPr>
            <p:ph type="title"/>
          </p:nvPr>
        </p:nvSpPr>
        <p:spPr/>
        <p:txBody>
          <a:bodyPr/>
          <a:lstStyle/>
          <a:p>
            <a:r>
              <a:rPr lang="en-US" dirty="0"/>
              <a:t>Company Spotlight: LivePerson</a:t>
            </a:r>
          </a:p>
        </p:txBody>
      </p:sp>
      <p:sp>
        <p:nvSpPr>
          <p:cNvPr id="7" name="TextBox 6">
            <a:extLst>
              <a:ext uri="{FF2B5EF4-FFF2-40B4-BE49-F238E27FC236}">
                <a16:creationId xmlns:a16="http://schemas.microsoft.com/office/drawing/2014/main" id="{69A45821-2F69-4E9E-8372-3E0CEE63B8ED}"/>
              </a:ext>
            </a:extLst>
          </p:cNvPr>
          <p:cNvSpPr txBox="1"/>
          <p:nvPr/>
        </p:nvSpPr>
        <p:spPr>
          <a:xfrm>
            <a:off x="1036319" y="2862795"/>
            <a:ext cx="4084346" cy="3139321"/>
          </a:xfrm>
          <a:prstGeom prst="rect">
            <a:avLst/>
          </a:prstGeom>
          <a:noFill/>
        </p:spPr>
        <p:txBody>
          <a:bodyPr wrap="square" rtlCol="0">
            <a:spAutoFit/>
          </a:bodyPr>
          <a:lstStyle/>
          <a:p>
            <a:r>
              <a:rPr lang="en-US" dirty="0"/>
              <a:t>The company utilizes their proprietary AI, known as Maven. It uses advanced Natural Language Understanding to identify intents and dynamically route conversations to the best chatbot or it will escalate conversations to human agent based on intent, context and predictive attributes.  Maven is continually learning and improving routing, efficiency to provide the optimal customer experience.  </a:t>
            </a:r>
          </a:p>
          <a:p>
            <a:endParaRPr lang="en-US" dirty="0"/>
          </a:p>
        </p:txBody>
      </p:sp>
      <p:sp>
        <p:nvSpPr>
          <p:cNvPr id="8" name="TextBox 7">
            <a:extLst>
              <a:ext uri="{FF2B5EF4-FFF2-40B4-BE49-F238E27FC236}">
                <a16:creationId xmlns:a16="http://schemas.microsoft.com/office/drawing/2014/main" id="{96365392-6401-4EBE-83CC-FB56D08956F7}"/>
              </a:ext>
            </a:extLst>
          </p:cNvPr>
          <p:cNvSpPr txBox="1"/>
          <p:nvPr/>
        </p:nvSpPr>
        <p:spPr>
          <a:xfrm>
            <a:off x="1167319" y="1948491"/>
            <a:ext cx="10849190" cy="477054"/>
          </a:xfrm>
          <a:prstGeom prst="rect">
            <a:avLst/>
          </a:prstGeom>
          <a:noFill/>
        </p:spPr>
        <p:txBody>
          <a:bodyPr wrap="square" rtlCol="0">
            <a:spAutoFit/>
          </a:bodyPr>
          <a:lstStyle/>
          <a:p>
            <a:r>
              <a:rPr lang="en-US" sz="2500" dirty="0"/>
              <a:t>LivePerson provides solutions to optimize chatbots for different business needs. </a:t>
            </a:r>
          </a:p>
        </p:txBody>
      </p:sp>
      <p:pic>
        <p:nvPicPr>
          <p:cNvPr id="9" name="Picture 8">
            <a:extLst>
              <a:ext uri="{FF2B5EF4-FFF2-40B4-BE49-F238E27FC236}">
                <a16:creationId xmlns:a16="http://schemas.microsoft.com/office/drawing/2014/main" id="{E52FB2B1-E880-4D0B-8163-ECA6AED410E9}"/>
              </a:ext>
            </a:extLst>
          </p:cNvPr>
          <p:cNvPicPr>
            <a:picLocks noChangeAspect="1"/>
          </p:cNvPicPr>
          <p:nvPr/>
        </p:nvPicPr>
        <p:blipFill>
          <a:blip r:embed="rId2"/>
          <a:stretch>
            <a:fillRect/>
          </a:stretch>
        </p:blipFill>
        <p:spPr>
          <a:xfrm>
            <a:off x="5821272" y="2666541"/>
            <a:ext cx="5753599" cy="3436918"/>
          </a:xfrm>
          <a:prstGeom prst="rect">
            <a:avLst/>
          </a:prstGeom>
          <a:effectLst>
            <a:outerShdw blurRad="292100" dist="139700" dir="2700000" algn="ctr" rotWithShape="0">
              <a:srgbClr val="000000">
                <a:alpha val="65000"/>
              </a:srgbClr>
            </a:outerShdw>
          </a:effectLst>
        </p:spPr>
      </p:pic>
      <p:sp>
        <p:nvSpPr>
          <p:cNvPr id="10" name="Rectangle 9">
            <a:extLst>
              <a:ext uri="{FF2B5EF4-FFF2-40B4-BE49-F238E27FC236}">
                <a16:creationId xmlns:a16="http://schemas.microsoft.com/office/drawing/2014/main" id="{A1029A43-254A-4FAD-A899-3DE45A0752A2}"/>
              </a:ext>
            </a:extLst>
          </p:cNvPr>
          <p:cNvSpPr/>
          <p:nvPr/>
        </p:nvSpPr>
        <p:spPr>
          <a:xfrm>
            <a:off x="7751810" y="6488668"/>
            <a:ext cx="4440190" cy="369332"/>
          </a:xfrm>
          <a:prstGeom prst="rect">
            <a:avLst/>
          </a:prstGeom>
        </p:spPr>
        <p:txBody>
          <a:bodyPr wrap="none">
            <a:spAutoFit/>
          </a:bodyPr>
          <a:lstStyle/>
          <a:p>
            <a:r>
              <a:rPr lang="en-US" dirty="0">
                <a:hlinkClick r:id="rId3"/>
              </a:rPr>
              <a:t>https://www.liveperson.com/products/maven/</a:t>
            </a:r>
            <a:endParaRPr lang="en-US" dirty="0"/>
          </a:p>
        </p:txBody>
      </p:sp>
    </p:spTree>
    <p:extLst>
      <p:ext uri="{BB962C8B-B14F-4D97-AF65-F5344CB8AC3E}">
        <p14:creationId xmlns:p14="http://schemas.microsoft.com/office/powerpoint/2010/main" val="232028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46EF-9FB1-4B0B-9C38-5FBF200D09D5}"/>
              </a:ext>
            </a:extLst>
          </p:cNvPr>
          <p:cNvSpPr>
            <a:spLocks noGrp="1"/>
          </p:cNvSpPr>
          <p:nvPr>
            <p:ph type="title"/>
          </p:nvPr>
        </p:nvSpPr>
        <p:spPr/>
        <p:txBody>
          <a:bodyPr/>
          <a:lstStyle/>
          <a:p>
            <a:r>
              <a:rPr lang="en-US" dirty="0"/>
              <a:t>Company Spotlight: IBM</a:t>
            </a:r>
          </a:p>
        </p:txBody>
      </p:sp>
      <p:sp>
        <p:nvSpPr>
          <p:cNvPr id="7" name="TextBox 6">
            <a:extLst>
              <a:ext uri="{FF2B5EF4-FFF2-40B4-BE49-F238E27FC236}">
                <a16:creationId xmlns:a16="http://schemas.microsoft.com/office/drawing/2014/main" id="{69A45821-2F69-4E9E-8372-3E0CEE63B8ED}"/>
              </a:ext>
            </a:extLst>
          </p:cNvPr>
          <p:cNvSpPr txBox="1"/>
          <p:nvPr/>
        </p:nvSpPr>
        <p:spPr>
          <a:xfrm>
            <a:off x="1036319" y="2862795"/>
            <a:ext cx="4084346" cy="3693319"/>
          </a:xfrm>
          <a:prstGeom prst="rect">
            <a:avLst/>
          </a:prstGeom>
          <a:noFill/>
        </p:spPr>
        <p:txBody>
          <a:bodyPr wrap="square" rtlCol="0">
            <a:spAutoFit/>
          </a:bodyPr>
          <a:lstStyle/>
          <a:p>
            <a:r>
              <a:rPr lang="en-US" dirty="0"/>
              <a:t>Watson Assistant can let customers build, train, and deploy a CA into any application or device. Unlike other CA’s, Watson Assistant can determine when to ask users for clarification, when to mine its knowledgebase for additional information, or when to refer a customer to a human agent, helping reduce user frustration. Watson Assistant is designed so that even those with no technical experience can build and port an effective, adaptable CA.</a:t>
            </a:r>
          </a:p>
          <a:p>
            <a:endParaRPr lang="en-US" dirty="0"/>
          </a:p>
        </p:txBody>
      </p:sp>
      <p:sp>
        <p:nvSpPr>
          <p:cNvPr id="8" name="TextBox 7">
            <a:extLst>
              <a:ext uri="{FF2B5EF4-FFF2-40B4-BE49-F238E27FC236}">
                <a16:creationId xmlns:a16="http://schemas.microsoft.com/office/drawing/2014/main" id="{96365392-6401-4EBE-83CC-FB56D08956F7}"/>
              </a:ext>
            </a:extLst>
          </p:cNvPr>
          <p:cNvSpPr txBox="1"/>
          <p:nvPr/>
        </p:nvSpPr>
        <p:spPr>
          <a:xfrm>
            <a:off x="1167319" y="1948491"/>
            <a:ext cx="10849190" cy="477054"/>
          </a:xfrm>
          <a:prstGeom prst="rect">
            <a:avLst/>
          </a:prstGeom>
          <a:noFill/>
        </p:spPr>
        <p:txBody>
          <a:bodyPr wrap="square" rtlCol="0">
            <a:spAutoFit/>
          </a:bodyPr>
          <a:lstStyle/>
          <a:p>
            <a:r>
              <a:rPr lang="en-US" sz="2500" dirty="0"/>
              <a:t>IBM’s Watson Assistant is a customizable and trainable Conversational Agent</a:t>
            </a:r>
          </a:p>
        </p:txBody>
      </p:sp>
      <p:sp>
        <p:nvSpPr>
          <p:cNvPr id="10" name="Rectangle 9">
            <a:extLst>
              <a:ext uri="{FF2B5EF4-FFF2-40B4-BE49-F238E27FC236}">
                <a16:creationId xmlns:a16="http://schemas.microsoft.com/office/drawing/2014/main" id="{A1029A43-254A-4FAD-A899-3DE45A0752A2}"/>
              </a:ext>
            </a:extLst>
          </p:cNvPr>
          <p:cNvSpPr/>
          <p:nvPr/>
        </p:nvSpPr>
        <p:spPr>
          <a:xfrm>
            <a:off x="7751810" y="6488668"/>
            <a:ext cx="4440190" cy="369332"/>
          </a:xfrm>
          <a:prstGeom prst="rect">
            <a:avLst/>
          </a:prstGeom>
        </p:spPr>
        <p:txBody>
          <a:bodyPr wrap="none">
            <a:spAutoFit/>
          </a:bodyPr>
          <a:lstStyle/>
          <a:p>
            <a:r>
              <a:rPr lang="en-US" dirty="0">
                <a:hlinkClick r:id="rId2"/>
              </a:rPr>
              <a:t>https://www.ibm.com/cloud/watson-assistant/</a:t>
            </a:r>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0AA250C7-8D14-406B-BFF8-9652E300C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039" y="2636676"/>
            <a:ext cx="6101392" cy="3485714"/>
          </a:xfrm>
          <a:prstGeom prst="rect">
            <a:avLst/>
          </a:prstGeom>
          <a:effectLst>
            <a:outerShdw blurRad="292100" dist="139700" dir="2700000" algn="ctr" rotWithShape="0">
              <a:srgbClr val="000000">
                <a:alpha val="65000"/>
              </a:srgbClr>
            </a:outerShdw>
          </a:effectLst>
        </p:spPr>
      </p:pic>
    </p:spTree>
    <p:extLst>
      <p:ext uri="{BB962C8B-B14F-4D97-AF65-F5344CB8AC3E}">
        <p14:creationId xmlns:p14="http://schemas.microsoft.com/office/powerpoint/2010/main" val="378045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6AC1D4-2E45-4876-ACD2-67B6401844EA}"/>
              </a:ext>
            </a:extLst>
          </p:cNvPr>
          <p:cNvSpPr>
            <a:spLocks noGrp="1"/>
          </p:cNvSpPr>
          <p:nvPr>
            <p:ph type="title"/>
          </p:nvPr>
        </p:nvSpPr>
        <p:spPr>
          <a:xfrm>
            <a:off x="643467" y="516835"/>
            <a:ext cx="2994815" cy="1666501"/>
          </a:xfrm>
        </p:spPr>
        <p:txBody>
          <a:bodyPr vert="horz" lIns="91440" tIns="45720" rIns="91440" bIns="45720" rtlCol="0" anchor="b">
            <a:normAutofit/>
          </a:bodyPr>
          <a:lstStyle/>
          <a:p>
            <a:pPr>
              <a:lnSpc>
                <a:spcPct val="90000"/>
              </a:lnSpc>
            </a:pPr>
            <a:r>
              <a:rPr lang="en-US" sz="4000">
                <a:solidFill>
                  <a:schemeClr val="tx1"/>
                </a:solidFill>
              </a:rPr>
              <a:t>Demo: LivePerson </a:t>
            </a:r>
          </a:p>
        </p:txBody>
      </p:sp>
      <p:cxnSp>
        <p:nvCxnSpPr>
          <p:cNvPr id="57"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8DF4E55-57EF-4987-9EC5-FFED626074BD}"/>
              </a:ext>
            </a:extLst>
          </p:cNvPr>
          <p:cNvSpPr>
            <a:spLocks noGrp="1"/>
          </p:cNvSpPr>
          <p:nvPr>
            <p:ph sz="half" idx="2"/>
          </p:nvPr>
        </p:nvSpPr>
        <p:spPr>
          <a:xfrm>
            <a:off x="643467" y="2546224"/>
            <a:ext cx="2994815" cy="3342747"/>
          </a:xfrm>
        </p:spPr>
        <p:txBody>
          <a:bodyPr vert="horz" lIns="0" tIns="45720" rIns="0" bIns="45720" rtlCol="0">
            <a:normAutofit/>
          </a:bodyPr>
          <a:lstStyle/>
          <a:p>
            <a:pPr>
              <a:lnSpc>
                <a:spcPct val="90000"/>
              </a:lnSpc>
            </a:pPr>
            <a:r>
              <a:rPr lang="en-US" sz="1800">
                <a:solidFill>
                  <a:schemeClr val="tx1"/>
                </a:solidFill>
              </a:rPr>
              <a:t>LivePerson provides an interactive concierge bot to demonstrate the capability of the bot. </a:t>
            </a:r>
          </a:p>
          <a:p>
            <a:pPr>
              <a:lnSpc>
                <a:spcPct val="90000"/>
              </a:lnSpc>
            </a:pPr>
            <a:r>
              <a:rPr lang="en-US" sz="1800">
                <a:solidFill>
                  <a:schemeClr val="tx1"/>
                </a:solidFill>
              </a:rPr>
              <a:t>The user can select from a prepopulated list of action items.</a:t>
            </a:r>
          </a:p>
          <a:p>
            <a:pPr>
              <a:lnSpc>
                <a:spcPct val="90000"/>
              </a:lnSpc>
            </a:pPr>
            <a:r>
              <a:rPr lang="en-US" sz="1800">
                <a:solidFill>
                  <a:schemeClr val="tx1"/>
                </a:solidFill>
              </a:rPr>
              <a:t>After selecting, the user is connected to a more specialized bot that continues the conversation. </a:t>
            </a:r>
          </a:p>
        </p:txBody>
      </p:sp>
      <p:pic>
        <p:nvPicPr>
          <p:cNvPr id="7" name="Picture 6">
            <a:extLst>
              <a:ext uri="{FF2B5EF4-FFF2-40B4-BE49-F238E27FC236}">
                <a16:creationId xmlns:a16="http://schemas.microsoft.com/office/drawing/2014/main" id="{555E849C-889C-4D38-9224-9D5A786AC60A}"/>
              </a:ext>
            </a:extLst>
          </p:cNvPr>
          <p:cNvPicPr>
            <a:picLocks noChangeAspect="1"/>
          </p:cNvPicPr>
          <p:nvPr/>
        </p:nvPicPr>
        <p:blipFill>
          <a:blip r:embed="rId2"/>
          <a:stretch>
            <a:fillRect/>
          </a:stretch>
        </p:blipFill>
        <p:spPr>
          <a:xfrm>
            <a:off x="8176070" y="2007405"/>
            <a:ext cx="3583439" cy="4072472"/>
          </a:xfrm>
          <a:prstGeom prst="rect">
            <a:avLst/>
          </a:prstGeom>
        </p:spPr>
      </p:pic>
      <p:pic>
        <p:nvPicPr>
          <p:cNvPr id="3" name="Picture 2">
            <a:extLst>
              <a:ext uri="{FF2B5EF4-FFF2-40B4-BE49-F238E27FC236}">
                <a16:creationId xmlns:a16="http://schemas.microsoft.com/office/drawing/2014/main" id="{4809088B-B36E-4289-9D0B-40B1C6883121}"/>
              </a:ext>
            </a:extLst>
          </p:cNvPr>
          <p:cNvPicPr>
            <a:picLocks noChangeAspect="1"/>
          </p:cNvPicPr>
          <p:nvPr/>
        </p:nvPicPr>
        <p:blipFill>
          <a:blip r:embed="rId3"/>
          <a:stretch>
            <a:fillRect/>
          </a:stretch>
        </p:blipFill>
        <p:spPr>
          <a:xfrm>
            <a:off x="4216031" y="479622"/>
            <a:ext cx="3527548" cy="5577152"/>
          </a:xfrm>
          <a:prstGeom prst="rect">
            <a:avLst/>
          </a:prstGeom>
        </p:spPr>
      </p:pic>
      <p:sp>
        <p:nvSpPr>
          <p:cNvPr id="5" name="Rectangle 4">
            <a:extLst>
              <a:ext uri="{FF2B5EF4-FFF2-40B4-BE49-F238E27FC236}">
                <a16:creationId xmlns:a16="http://schemas.microsoft.com/office/drawing/2014/main" id="{696DA412-C091-4D9A-A34E-6F9F7A66701D}"/>
              </a:ext>
            </a:extLst>
          </p:cNvPr>
          <p:cNvSpPr/>
          <p:nvPr/>
        </p:nvSpPr>
        <p:spPr>
          <a:xfrm>
            <a:off x="7321179" y="6483965"/>
            <a:ext cx="4870821" cy="369332"/>
          </a:xfrm>
          <a:prstGeom prst="rect">
            <a:avLst/>
          </a:prstGeom>
        </p:spPr>
        <p:txBody>
          <a:bodyPr wrap="none">
            <a:spAutoFit/>
          </a:bodyPr>
          <a:lstStyle/>
          <a:p>
            <a:pPr>
              <a:spcAft>
                <a:spcPts val="600"/>
              </a:spcAft>
            </a:pPr>
            <a:r>
              <a:rPr lang="en-US" dirty="0">
                <a:hlinkClick r:id="rId4"/>
              </a:rPr>
              <a:t>https://www.liveperson.com/products/ai-chatbots/</a:t>
            </a:r>
            <a:endParaRPr lang="en-US"/>
          </a:p>
        </p:txBody>
      </p:sp>
    </p:spTree>
    <p:extLst>
      <p:ext uri="{BB962C8B-B14F-4D97-AF65-F5344CB8AC3E}">
        <p14:creationId xmlns:p14="http://schemas.microsoft.com/office/powerpoint/2010/main" val="8953340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6AC1D4-2E45-4876-ACD2-67B6401844EA}"/>
              </a:ext>
            </a:extLst>
          </p:cNvPr>
          <p:cNvSpPr>
            <a:spLocks noGrp="1"/>
          </p:cNvSpPr>
          <p:nvPr>
            <p:ph type="title"/>
          </p:nvPr>
        </p:nvSpPr>
        <p:spPr>
          <a:xfrm>
            <a:off x="643467" y="516835"/>
            <a:ext cx="2994815" cy="1666501"/>
          </a:xfrm>
        </p:spPr>
        <p:txBody>
          <a:bodyPr vert="horz" lIns="91440" tIns="45720" rIns="91440" bIns="45720" rtlCol="0" anchor="b">
            <a:normAutofit fontScale="90000"/>
          </a:bodyPr>
          <a:lstStyle/>
          <a:p>
            <a:pPr>
              <a:lnSpc>
                <a:spcPct val="90000"/>
              </a:lnSpc>
            </a:pPr>
            <a:r>
              <a:rPr lang="en-US" sz="4000" dirty="0">
                <a:solidFill>
                  <a:schemeClr val="tx1"/>
                </a:solidFill>
              </a:rPr>
              <a:t>Demo: Watson Assistant</a:t>
            </a:r>
          </a:p>
        </p:txBody>
      </p:sp>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8DF4E55-57EF-4987-9EC5-FFED626074BD}"/>
              </a:ext>
            </a:extLst>
          </p:cNvPr>
          <p:cNvSpPr>
            <a:spLocks noGrp="1"/>
          </p:cNvSpPr>
          <p:nvPr>
            <p:ph sz="half" idx="2"/>
          </p:nvPr>
        </p:nvSpPr>
        <p:spPr>
          <a:xfrm>
            <a:off x="643467" y="2546224"/>
            <a:ext cx="2994815" cy="4140531"/>
          </a:xfrm>
        </p:spPr>
        <p:txBody>
          <a:bodyPr vert="horz" lIns="0" tIns="45720" rIns="0" bIns="45720" rtlCol="0">
            <a:normAutofit lnSpcReduction="10000"/>
          </a:bodyPr>
          <a:lstStyle/>
          <a:p>
            <a:pPr>
              <a:lnSpc>
                <a:spcPct val="100000"/>
              </a:lnSpc>
            </a:pPr>
            <a:r>
              <a:rPr lang="en-US" sz="1800" dirty="0">
                <a:solidFill>
                  <a:schemeClr val="tx1"/>
                </a:solidFill>
              </a:rPr>
              <a:t>Watson Assistant can be customized to plug into any software suite or hardware platform that relies on customer interaction.</a:t>
            </a:r>
          </a:p>
          <a:p>
            <a:pPr>
              <a:lnSpc>
                <a:spcPct val="100000"/>
              </a:lnSpc>
            </a:pPr>
            <a:r>
              <a:rPr lang="en-US" sz="1800" dirty="0">
                <a:solidFill>
                  <a:schemeClr val="tx1"/>
                </a:solidFill>
              </a:rPr>
              <a:t>In this demo, Watson Assistant demonstrates how it can act as a banking assistant and manage account payments and updates for users without any human agent interaction.</a:t>
            </a:r>
          </a:p>
          <a:p>
            <a:pPr>
              <a:lnSpc>
                <a:spcPct val="100000"/>
              </a:lnSpc>
            </a:pPr>
            <a:r>
              <a:rPr lang="en-US" sz="1800" dirty="0">
                <a:solidFill>
                  <a:schemeClr val="tx1"/>
                </a:solidFill>
              </a:rPr>
              <a:t>Watson Assistant can also recommend credit cards based on customer needs</a:t>
            </a:r>
          </a:p>
          <a:p>
            <a:pPr>
              <a:lnSpc>
                <a:spcPct val="100000"/>
              </a:lnSpc>
            </a:pPr>
            <a:endParaRPr lang="en-US" sz="1800" dirty="0">
              <a:solidFill>
                <a:schemeClr val="tx1"/>
              </a:solidFill>
            </a:endParaRPr>
          </a:p>
        </p:txBody>
      </p:sp>
      <p:pic>
        <p:nvPicPr>
          <p:cNvPr id="5" name="Picture 4">
            <a:extLst>
              <a:ext uri="{FF2B5EF4-FFF2-40B4-BE49-F238E27FC236}">
                <a16:creationId xmlns:a16="http://schemas.microsoft.com/office/drawing/2014/main" id="{5C516AC8-108F-4387-A0AF-D5B28DDC0C66}"/>
              </a:ext>
            </a:extLst>
          </p:cNvPr>
          <p:cNvPicPr>
            <a:picLocks noChangeAspect="1"/>
          </p:cNvPicPr>
          <p:nvPr/>
        </p:nvPicPr>
        <p:blipFill rotWithShape="1">
          <a:blip r:embed="rId2"/>
          <a:srcRect l="25250" r="2103" b="-2"/>
          <a:stretch/>
        </p:blipFill>
        <p:spPr>
          <a:xfrm>
            <a:off x="4593952" y="27942"/>
            <a:ext cx="2994815" cy="3401058"/>
          </a:xfrm>
          <a:prstGeom prst="rect">
            <a:avLst/>
          </a:prstGeom>
        </p:spPr>
      </p:pic>
      <p:pic>
        <p:nvPicPr>
          <p:cNvPr id="6" name="Picture 5">
            <a:extLst>
              <a:ext uri="{FF2B5EF4-FFF2-40B4-BE49-F238E27FC236}">
                <a16:creationId xmlns:a16="http://schemas.microsoft.com/office/drawing/2014/main" id="{B53D31C5-23A7-4A39-B9C8-BC78E331261A}"/>
              </a:ext>
            </a:extLst>
          </p:cNvPr>
          <p:cNvPicPr>
            <a:picLocks noChangeAspect="1"/>
          </p:cNvPicPr>
          <p:nvPr/>
        </p:nvPicPr>
        <p:blipFill rotWithShape="1">
          <a:blip r:embed="rId3"/>
          <a:srcRect l="25304" r="2237" b="5"/>
          <a:stretch/>
        </p:blipFill>
        <p:spPr>
          <a:xfrm>
            <a:off x="4593952" y="3463749"/>
            <a:ext cx="2980677" cy="3383280"/>
          </a:xfrm>
          <a:prstGeom prst="rect">
            <a:avLst/>
          </a:prstGeom>
        </p:spPr>
      </p:pic>
      <p:pic>
        <p:nvPicPr>
          <p:cNvPr id="13" name="Picture 12">
            <a:extLst>
              <a:ext uri="{FF2B5EF4-FFF2-40B4-BE49-F238E27FC236}">
                <a16:creationId xmlns:a16="http://schemas.microsoft.com/office/drawing/2014/main" id="{53924175-0871-4B84-955D-BB0E97396095}"/>
              </a:ext>
            </a:extLst>
          </p:cNvPr>
          <p:cNvPicPr>
            <a:picLocks noChangeAspect="1"/>
          </p:cNvPicPr>
          <p:nvPr/>
        </p:nvPicPr>
        <p:blipFill rotWithShape="1">
          <a:blip r:embed="rId4"/>
          <a:srcRect l="26376"/>
          <a:stretch/>
        </p:blipFill>
        <p:spPr>
          <a:xfrm>
            <a:off x="7554647" y="842077"/>
            <a:ext cx="4603233" cy="5173846"/>
          </a:xfrm>
          <a:prstGeom prst="rect">
            <a:avLst/>
          </a:prstGeom>
        </p:spPr>
      </p:pic>
      <p:sp>
        <p:nvSpPr>
          <p:cNvPr id="3" name="Rectangle 2">
            <a:extLst>
              <a:ext uri="{FF2B5EF4-FFF2-40B4-BE49-F238E27FC236}">
                <a16:creationId xmlns:a16="http://schemas.microsoft.com/office/drawing/2014/main" id="{88C34379-C4C9-42AB-93A9-06CB5CCB3354}"/>
              </a:ext>
            </a:extLst>
          </p:cNvPr>
          <p:cNvSpPr/>
          <p:nvPr/>
        </p:nvSpPr>
        <p:spPr>
          <a:xfrm>
            <a:off x="7760209" y="6488668"/>
            <a:ext cx="4431791" cy="369332"/>
          </a:xfrm>
          <a:prstGeom prst="rect">
            <a:avLst/>
          </a:prstGeom>
        </p:spPr>
        <p:txBody>
          <a:bodyPr wrap="none">
            <a:spAutoFit/>
          </a:bodyPr>
          <a:lstStyle/>
          <a:p>
            <a:r>
              <a:rPr lang="en-US" dirty="0">
                <a:hlinkClick r:id="rId5"/>
              </a:rPr>
              <a:t>https://watson-assistant-demo.ng.bluemix.net/</a:t>
            </a:r>
            <a:endParaRPr lang="en-US" dirty="0"/>
          </a:p>
        </p:txBody>
      </p:sp>
    </p:spTree>
    <p:extLst>
      <p:ext uri="{BB962C8B-B14F-4D97-AF65-F5344CB8AC3E}">
        <p14:creationId xmlns:p14="http://schemas.microsoft.com/office/powerpoint/2010/main" val="37260879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9F068D-1B84-4465-8BD7-8C8A256A6412}"/>
              </a:ext>
            </a:extLst>
          </p:cNvPr>
          <p:cNvSpPr>
            <a:spLocks noGrp="1"/>
          </p:cNvSpPr>
          <p:nvPr>
            <p:ph type="title"/>
          </p:nvPr>
        </p:nvSpPr>
        <p:spPr>
          <a:xfrm>
            <a:off x="492370" y="516835"/>
            <a:ext cx="3084844" cy="5772840"/>
          </a:xfrm>
        </p:spPr>
        <p:txBody>
          <a:bodyPr vert="horz" lIns="91440" tIns="45720" rIns="91440" bIns="45720" rtlCol="0" anchor="ctr">
            <a:normAutofit/>
          </a:bodyPr>
          <a:lstStyle/>
          <a:p>
            <a:pPr>
              <a:lnSpc>
                <a:spcPct val="90000"/>
              </a:lnSpc>
            </a:pPr>
            <a:r>
              <a:rPr lang="en-US" sz="4900">
                <a:solidFill>
                  <a:schemeClr val="bg1"/>
                </a:solidFill>
              </a:rPr>
              <a:t>Innovating Companies</a:t>
            </a:r>
            <a:br>
              <a:rPr lang="en-US" sz="3600">
                <a:solidFill>
                  <a:schemeClr val="bg1"/>
                </a:solidFill>
              </a:rPr>
            </a:br>
            <a:br>
              <a:rPr lang="en-US" sz="3600">
                <a:solidFill>
                  <a:schemeClr val="bg1"/>
                </a:solidFill>
              </a:rPr>
            </a:br>
            <a:r>
              <a:rPr lang="en-US" sz="4200" b="1">
                <a:solidFill>
                  <a:schemeClr val="bg1"/>
                </a:solidFill>
              </a:rPr>
              <a:t>Endurance</a:t>
            </a:r>
            <a:br>
              <a:rPr lang="en-US" sz="4200" b="1">
                <a:solidFill>
                  <a:schemeClr val="bg1"/>
                </a:solidFill>
              </a:rPr>
            </a:br>
            <a:r>
              <a:rPr lang="en-US" sz="3600">
                <a:solidFill>
                  <a:schemeClr val="bg1"/>
                </a:solidFill>
              </a:rPr>
              <a:t>A chatbot companion for dementia patients</a:t>
            </a:r>
            <a:endParaRPr lang="en-US" sz="3600" dirty="0">
              <a:solidFill>
                <a:schemeClr val="bg1"/>
              </a:solidFill>
            </a:endParaRPr>
          </a:p>
        </p:txBody>
      </p:sp>
      <p:graphicFrame>
        <p:nvGraphicFramePr>
          <p:cNvPr id="5" name="Content Placeholder 2">
            <a:extLst>
              <a:ext uri="{FF2B5EF4-FFF2-40B4-BE49-F238E27FC236}">
                <a16:creationId xmlns:a16="http://schemas.microsoft.com/office/drawing/2014/main" id="{BC52FFCC-07D1-40D7-B2A2-BF9E363ED635}"/>
              </a:ext>
            </a:extLst>
          </p:cNvPr>
          <p:cNvGraphicFramePr>
            <a:graphicFrameLocks noGrp="1"/>
          </p:cNvGraphicFramePr>
          <p:nvPr>
            <p:ph sz="half" idx="1"/>
            <p:extLst>
              <p:ext uri="{D42A27DB-BD31-4B8C-83A1-F6EECF244321}">
                <p14:modId xmlns:p14="http://schemas.microsoft.com/office/powerpoint/2010/main" val="488732174"/>
              </p:ext>
            </p:extLst>
          </p:nvPr>
        </p:nvGraphicFramePr>
        <p:xfrm>
          <a:off x="4278377" y="639763"/>
          <a:ext cx="7698470" cy="5877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01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9F068D-1B84-4465-8BD7-8C8A256A6412}"/>
              </a:ext>
            </a:extLst>
          </p:cNvPr>
          <p:cNvSpPr>
            <a:spLocks noGrp="1"/>
          </p:cNvSpPr>
          <p:nvPr>
            <p:ph type="title"/>
          </p:nvPr>
        </p:nvSpPr>
        <p:spPr>
          <a:xfrm>
            <a:off x="215153" y="116542"/>
            <a:ext cx="3693459" cy="6660776"/>
          </a:xfrm>
        </p:spPr>
        <p:txBody>
          <a:bodyPr vert="horz" lIns="91440" tIns="45720" rIns="91440" bIns="45720" rtlCol="0" anchor="ctr">
            <a:normAutofit fontScale="90000"/>
          </a:bodyPr>
          <a:lstStyle/>
          <a:p>
            <a:pPr>
              <a:lnSpc>
                <a:spcPct val="90000"/>
              </a:lnSpc>
            </a:pPr>
            <a:br>
              <a:rPr lang="en-US" dirty="0">
                <a:solidFill>
                  <a:schemeClr val="bg1"/>
                </a:solidFill>
              </a:rPr>
            </a:br>
            <a:br>
              <a:rPr lang="en-US" dirty="0">
                <a:solidFill>
                  <a:schemeClr val="bg1"/>
                </a:solidFill>
              </a:rPr>
            </a:br>
            <a:r>
              <a:rPr lang="en-US" dirty="0">
                <a:solidFill>
                  <a:schemeClr val="bg1"/>
                </a:solidFill>
              </a:rPr>
              <a:t>Innovating Companies</a:t>
            </a:r>
            <a:br>
              <a:rPr lang="en-US" sz="4900" dirty="0">
                <a:solidFill>
                  <a:schemeClr val="bg1"/>
                </a:solidFill>
              </a:rPr>
            </a:br>
            <a:br>
              <a:rPr lang="en-US" sz="4900" dirty="0">
                <a:solidFill>
                  <a:schemeClr val="bg1"/>
                </a:solidFill>
              </a:rPr>
            </a:br>
            <a:r>
              <a:rPr lang="en-US" sz="4700" b="1" dirty="0">
                <a:solidFill>
                  <a:schemeClr val="bg1"/>
                </a:solidFill>
              </a:rPr>
              <a:t>Robin Healthcare </a:t>
            </a:r>
            <a:r>
              <a:rPr lang="en-US" sz="3100" dirty="0">
                <a:solidFill>
                  <a:schemeClr val="bg1"/>
                </a:solidFill>
              </a:rPr>
              <a:t>provides AI medical scribes that can understand and input doctor findings and clinically relevant data into medical record software.</a:t>
            </a:r>
            <a:br>
              <a:rPr lang="en-US" sz="3600" dirty="0">
                <a:solidFill>
                  <a:schemeClr val="bg1"/>
                </a:solidFill>
              </a:rPr>
            </a:br>
            <a:br>
              <a:rPr lang="en-US" sz="3600" dirty="0">
                <a:solidFill>
                  <a:schemeClr val="bg1"/>
                </a:solidFill>
              </a:rPr>
            </a:br>
            <a:endParaRPr lang="en-US" sz="3600" dirty="0">
              <a:solidFill>
                <a:schemeClr val="bg1"/>
              </a:solidFill>
            </a:endParaRPr>
          </a:p>
        </p:txBody>
      </p:sp>
      <p:graphicFrame>
        <p:nvGraphicFramePr>
          <p:cNvPr id="5" name="Content Placeholder 2">
            <a:extLst>
              <a:ext uri="{FF2B5EF4-FFF2-40B4-BE49-F238E27FC236}">
                <a16:creationId xmlns:a16="http://schemas.microsoft.com/office/drawing/2014/main" id="{BC52FFCC-07D1-40D7-B2A2-BF9E363ED635}"/>
              </a:ext>
            </a:extLst>
          </p:cNvPr>
          <p:cNvGraphicFramePr>
            <a:graphicFrameLocks noGrp="1"/>
          </p:cNvGraphicFramePr>
          <p:nvPr>
            <p:ph sz="half" idx="1"/>
            <p:extLst>
              <p:ext uri="{D42A27DB-BD31-4B8C-83A1-F6EECF244321}">
                <p14:modId xmlns:p14="http://schemas.microsoft.com/office/powerpoint/2010/main" val="2914613227"/>
              </p:ext>
            </p:extLst>
          </p:nvPr>
        </p:nvGraphicFramePr>
        <p:xfrm>
          <a:off x="4278377" y="639763"/>
          <a:ext cx="7698470" cy="5877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390884"/>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241"/>
      </a:dk2>
      <a:lt2>
        <a:srgbClr val="E3E8E2"/>
      </a:lt2>
      <a:accent1>
        <a:srgbClr val="BC96C6"/>
      </a:accent1>
      <a:accent2>
        <a:srgbClr val="947FBA"/>
      </a:accent2>
      <a:accent3>
        <a:srgbClr val="9699C6"/>
      </a:accent3>
      <a:accent4>
        <a:srgbClr val="7F9BBA"/>
      </a:accent4>
      <a:accent5>
        <a:srgbClr val="82ABB0"/>
      </a:accent5>
      <a:accent6>
        <a:srgbClr val="76AD9C"/>
      </a:accent6>
      <a:hlink>
        <a:srgbClr val="638F56"/>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medium-content-title-font</vt:lpstr>
      <vt:lpstr>Tw Cen MT</vt:lpstr>
      <vt:lpstr>Wingdings</vt:lpstr>
      <vt:lpstr>RetrospectVTI</vt:lpstr>
      <vt:lpstr>Conversational Agents</vt:lpstr>
      <vt:lpstr>What Are Conversational Agents?</vt:lpstr>
      <vt:lpstr>Conversational Agents vs Chatbots</vt:lpstr>
      <vt:lpstr>Company Spotlight: LivePerson</vt:lpstr>
      <vt:lpstr>Company Spotlight: IBM</vt:lpstr>
      <vt:lpstr>Demo: LivePerson </vt:lpstr>
      <vt:lpstr>Demo: Watson Assistant</vt:lpstr>
      <vt:lpstr>Innovating Companies  Endurance A chatbot companion for dementia patients</vt:lpstr>
      <vt:lpstr>  Innovating Companies  Robin Healthcare provides AI medical scribes that can understand and input doctor findings and clinically relevant data into medical record software.  </vt:lpstr>
      <vt:lpstr>Challenges</vt:lpstr>
      <vt:lpstr>Challenges: Spotlight on Twitter</vt:lpstr>
      <vt:lpstr>Challenges: Spotlight on Facebook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Agents</dc:title>
  <dc:creator>stephanielgardner@gmail.com</dc:creator>
  <cp:lastModifiedBy>Brian Hogan</cp:lastModifiedBy>
  <cp:revision>2</cp:revision>
  <dcterms:created xsi:type="dcterms:W3CDTF">2019-12-11T02:18:30Z</dcterms:created>
  <dcterms:modified xsi:type="dcterms:W3CDTF">2019-12-12T21:15:34Z</dcterms:modified>
</cp:coreProperties>
</file>