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9" r:id="rId4"/>
    <p:sldId id="258" r:id="rId5"/>
    <p:sldId id="260" r:id="rId6"/>
    <p:sldId id="264" r:id="rId7"/>
    <p:sldId id="263" r:id="rId8"/>
    <p:sldId id="272" r:id="rId9"/>
    <p:sldId id="271"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Lato Hairline" panose="020B0604020202020204" charset="0"/>
      <p:regular r:id="rId16"/>
      <p:bold r:id="rId17"/>
      <p:italic r:id="rId18"/>
      <p:boldItalic r:id="rId19"/>
    </p:embeddedFont>
    <p:embeddedFont>
      <p:font typeface="Lato Light"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75"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https://expandedramblings.com/index.php/yelp-statistics/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even translates slang successfully!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3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2ad5b4435_6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2ad5b4435_6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96000" y="3287225"/>
            <a:ext cx="8162400" cy="1159800"/>
          </a:xfrm>
          <a:prstGeom prst="rect">
            <a:avLst/>
          </a:prstGeom>
        </p:spPr>
        <p:txBody>
          <a:bodyPr spcFirstLastPara="1" wrap="square" lIns="91425" tIns="91425" rIns="91425" bIns="91425" anchor="b" anchorCtr="0">
            <a:noAutofit/>
          </a:bodyPr>
          <a:lstStyle/>
          <a:p>
            <a:br>
              <a:rPr lang="en-US" b="1" dirty="0">
                <a:latin typeface="Lato"/>
                <a:ea typeface="Lato"/>
                <a:cs typeface="Lato"/>
                <a:sym typeface="Lato"/>
              </a:rPr>
            </a:br>
            <a:br>
              <a:rPr lang="en-US" b="1" dirty="0">
                <a:latin typeface="Lato"/>
                <a:ea typeface="Lato"/>
                <a:cs typeface="Lato"/>
                <a:sym typeface="Lato"/>
              </a:rPr>
            </a:br>
            <a:r>
              <a:rPr lang="en-US" b="1" dirty="0">
                <a:latin typeface="Lato"/>
                <a:ea typeface="Lato"/>
                <a:cs typeface="Lato"/>
                <a:sym typeface="Lato"/>
              </a:rPr>
              <a:t>NLP Investigation</a:t>
            </a:r>
            <a:br>
              <a:rPr lang="en-US" b="1" dirty="0">
                <a:latin typeface="Lato"/>
                <a:ea typeface="Lato"/>
                <a:cs typeface="Lato"/>
                <a:sym typeface="Lato"/>
              </a:rPr>
            </a:br>
            <a:r>
              <a:rPr lang="en-US" b="1" dirty="0"/>
              <a:t>Machine Translation</a:t>
            </a:r>
            <a:br>
              <a:rPr lang="en-US" b="1" dirty="0"/>
            </a:br>
            <a:r>
              <a:rPr lang="en" sz="3600" b="1" dirty="0">
                <a:latin typeface="Lato"/>
                <a:ea typeface="Lato"/>
                <a:cs typeface="Lato"/>
                <a:sym typeface="Lato"/>
              </a:rPr>
              <a:t>Eric Rodgers</a:t>
            </a:r>
            <a:endParaRPr sz="3600" b="1"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1" y="-13336"/>
            <a:ext cx="7335371" cy="705860"/>
          </a:xfrm>
          <a:prstGeom prst="rect">
            <a:avLst/>
          </a:prstGeom>
        </p:spPr>
        <p:txBody>
          <a:bodyPr spcFirstLastPara="1" wrap="square" lIns="91425" tIns="91425" rIns="91425" bIns="91425" anchor="b" anchorCtr="0">
            <a:noAutofit/>
          </a:bodyPr>
          <a:lstStyle/>
          <a:p>
            <a:r>
              <a:rPr lang="en-US" sz="3200" b="1" dirty="0"/>
              <a:t>Best Machine Translation Software</a:t>
            </a:r>
          </a:p>
        </p:txBody>
      </p:sp>
      <p:sp>
        <p:nvSpPr>
          <p:cNvPr id="66" name="Google Shape;66;p14"/>
          <p:cNvSpPr txBox="1">
            <a:spLocks noGrp="1"/>
          </p:cNvSpPr>
          <p:nvPr>
            <p:ph type="subTitle" idx="1"/>
          </p:nvPr>
        </p:nvSpPr>
        <p:spPr>
          <a:xfrm>
            <a:off x="5397255" y="1329102"/>
            <a:ext cx="3538316" cy="3074809"/>
          </a:xfrm>
          <a:prstGeom prst="rect">
            <a:avLst/>
          </a:prstGeom>
          <a:solidFill>
            <a:schemeClr val="bg1">
              <a:alpha val="72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tx1"/>
                </a:solidFill>
              </a:rPr>
              <a:t>Within the market of Machine Translation, there are 7 key players. Services like Google Translate, Yandex and Microsoft Translator are market leaders among there peers. </a:t>
            </a:r>
          </a:p>
          <a:p>
            <a:pPr marL="0" lvl="0" indent="0" algn="l" rtl="0">
              <a:spcBef>
                <a:spcPts val="0"/>
              </a:spcBef>
              <a:spcAft>
                <a:spcPts val="0"/>
              </a:spcAft>
              <a:buNone/>
            </a:pPr>
            <a:endParaRPr lang="en-US" sz="1600" b="1" dirty="0">
              <a:solidFill>
                <a:schemeClr val="tx1"/>
              </a:solidFill>
            </a:endParaRPr>
          </a:p>
          <a:p>
            <a:pPr marL="0" lvl="0" indent="0"/>
            <a:r>
              <a:rPr lang="en-US" sz="1600" b="1" dirty="0">
                <a:solidFill>
                  <a:schemeClr val="tx1"/>
                </a:solidFill>
              </a:rPr>
              <a:t>Google (the focus of this presentation) remains the leader through their collection of data techniques to better offer translation services all for the low price of our privacy through our internet data.  </a:t>
            </a:r>
            <a:endParaRPr sz="1600" b="1" dirty="0">
              <a:solidFill>
                <a:schemeClr val="tx1"/>
              </a:solidFill>
            </a:endParaRPr>
          </a:p>
          <a:p>
            <a:pPr marL="0" lvl="0" indent="0" algn="l" rtl="0">
              <a:spcBef>
                <a:spcPts val="0"/>
              </a:spcBef>
              <a:spcAft>
                <a:spcPts val="0"/>
              </a:spcAft>
              <a:buNone/>
            </a:pPr>
            <a:endParaRPr sz="1600" b="1" dirty="0">
              <a:solidFill>
                <a:schemeClr val="tx1"/>
              </a:solidFill>
            </a:endParaRPr>
          </a:p>
        </p:txBody>
      </p:sp>
      <p:sp>
        <p:nvSpPr>
          <p:cNvPr id="67" name="Google Shape;67;p14"/>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F6BDF7F0-CF68-49D5-9C9E-3F622821B114}"/>
              </a:ext>
            </a:extLst>
          </p:cNvPr>
          <p:cNvPicPr>
            <a:picLocks noChangeAspect="1"/>
          </p:cNvPicPr>
          <p:nvPr/>
        </p:nvPicPr>
        <p:blipFill>
          <a:blip r:embed="rId3"/>
          <a:stretch>
            <a:fillRect/>
          </a:stretch>
        </p:blipFill>
        <p:spPr>
          <a:xfrm>
            <a:off x="114716" y="985099"/>
            <a:ext cx="5166351" cy="3997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8724" y="92200"/>
            <a:ext cx="65573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latin typeface="Lato"/>
                <a:ea typeface="Lato"/>
                <a:cs typeface="Lato"/>
                <a:sym typeface="Lato"/>
              </a:rPr>
              <a:t>Machine Translation </a:t>
            </a:r>
            <a:br>
              <a:rPr lang="en-US" sz="3600" b="1" dirty="0">
                <a:latin typeface="Lato"/>
                <a:ea typeface="Lato"/>
                <a:cs typeface="Lato"/>
                <a:sym typeface="Lato"/>
              </a:rPr>
            </a:br>
            <a:r>
              <a:rPr lang="en-US" sz="2400" b="1" dirty="0">
                <a:latin typeface="Lato"/>
                <a:ea typeface="Lato"/>
                <a:cs typeface="Lato"/>
                <a:sym typeface="Lato"/>
              </a:rPr>
              <a:t>Rules to be Successful</a:t>
            </a:r>
            <a:endParaRPr sz="3600" b="1" dirty="0">
              <a:latin typeface="Lato"/>
              <a:ea typeface="Lato"/>
              <a:cs typeface="Lato"/>
              <a:sym typeface="Lato"/>
            </a:endParaRPr>
          </a:p>
        </p:txBody>
      </p:sp>
      <p:sp>
        <p:nvSpPr>
          <p:cNvPr id="80" name="Google Shape;80;p16"/>
          <p:cNvSpPr txBox="1">
            <a:spLocks noGrp="1"/>
          </p:cNvSpPr>
          <p:nvPr>
            <p:ph type="body" idx="1"/>
          </p:nvPr>
        </p:nvSpPr>
        <p:spPr>
          <a:xfrm>
            <a:off x="24275" y="1312750"/>
            <a:ext cx="6248778" cy="349457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b="1" dirty="0">
                <a:latin typeface="Lato"/>
                <a:ea typeface="Lato"/>
                <a:cs typeface="Lato"/>
                <a:sym typeface="Lato"/>
              </a:rPr>
              <a:t>A translator needs to interpret all elements to understand the inter relationships within a sentence.</a:t>
            </a:r>
          </a:p>
          <a:p>
            <a:pPr marL="285750" indent="-285750">
              <a:buFont typeface="Arial" panose="020B0604020202020204" pitchFamily="34" charset="0"/>
              <a:buChar char="•"/>
            </a:pPr>
            <a:r>
              <a:rPr lang="en-US" sz="1400" b="1" dirty="0">
                <a:latin typeface="Lato"/>
                <a:cs typeface="Lato"/>
                <a:sym typeface="Lato"/>
              </a:rPr>
              <a:t>Expertise in grammar as well as semantics and sentence structure in both the referenced language and target language. </a:t>
            </a:r>
          </a:p>
          <a:p>
            <a:pPr marL="285750" indent="-285750">
              <a:buFont typeface="Arial" panose="020B0604020202020204" pitchFamily="34" charset="0"/>
              <a:buChar char="•"/>
            </a:pPr>
            <a:r>
              <a:rPr lang="en-US" sz="1400" b="1" dirty="0">
                <a:latin typeface="Lato"/>
                <a:cs typeface="Lato"/>
                <a:sym typeface="Lato"/>
              </a:rPr>
              <a:t>The translator must understand and be familiar with local regional meanings of words.</a:t>
            </a:r>
          </a:p>
          <a:p>
            <a:pPr marL="285750" indent="-285750">
              <a:buFont typeface="Arial" panose="020B0604020202020204" pitchFamily="34" charset="0"/>
              <a:buChar char="•"/>
            </a:pPr>
            <a:endParaRPr sz="1400" b="1" u="sng" dirty="0">
              <a:latin typeface="Lato"/>
              <a:ea typeface="Lato"/>
              <a:cs typeface="Lato"/>
              <a:sym typeface="Lato"/>
            </a:endParaRPr>
          </a:p>
        </p:txBody>
      </p:sp>
      <p:sp>
        <p:nvSpPr>
          <p:cNvPr id="81" name="Google Shape;81;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TextBox 4">
            <a:extLst>
              <a:ext uri="{FF2B5EF4-FFF2-40B4-BE49-F238E27FC236}">
                <a16:creationId xmlns:a16="http://schemas.microsoft.com/office/drawing/2014/main" id="{2D9DE8DF-FE7E-46D2-8AEA-D611EC84CA5B}"/>
              </a:ext>
            </a:extLst>
          </p:cNvPr>
          <p:cNvSpPr txBox="1"/>
          <p:nvPr/>
        </p:nvSpPr>
        <p:spPr>
          <a:xfrm>
            <a:off x="197427" y="1634837"/>
            <a:ext cx="2916382" cy="338554"/>
          </a:xfrm>
          <a:prstGeom prst="rect">
            <a:avLst/>
          </a:prstGeom>
          <a:noFill/>
        </p:spPr>
        <p:txBody>
          <a:bodyPr wrap="square" rtlCol="0">
            <a:spAutoFit/>
          </a:bodyPr>
          <a:lstStyle/>
          <a:p>
            <a:r>
              <a:rPr lang="en-US" sz="1600" b="1" dirty="0"/>
              <a:t>Text to be Translated</a:t>
            </a:r>
          </a:p>
        </p:txBody>
      </p:sp>
      <p:sp>
        <p:nvSpPr>
          <p:cNvPr id="8" name="TextBox 7">
            <a:extLst>
              <a:ext uri="{FF2B5EF4-FFF2-40B4-BE49-F238E27FC236}">
                <a16:creationId xmlns:a16="http://schemas.microsoft.com/office/drawing/2014/main" id="{4633D625-9FE4-41EE-B6D5-213A7994DFD6}"/>
              </a:ext>
            </a:extLst>
          </p:cNvPr>
          <p:cNvSpPr txBox="1"/>
          <p:nvPr/>
        </p:nvSpPr>
        <p:spPr>
          <a:xfrm>
            <a:off x="3113809" y="130364"/>
            <a:ext cx="2916382" cy="907941"/>
          </a:xfrm>
          <a:prstGeom prst="rect">
            <a:avLst/>
          </a:prstGeom>
          <a:noFill/>
        </p:spPr>
        <p:txBody>
          <a:bodyPr wrap="square" rtlCol="0">
            <a:spAutoFit/>
          </a:bodyPr>
          <a:lstStyle/>
          <a:p>
            <a:pPr lvl="0" algn="ctr">
              <a:spcBef>
                <a:spcPts val="600"/>
              </a:spcBef>
              <a:buClr>
                <a:srgbClr val="FFFFFF"/>
              </a:buClr>
              <a:buSzPts val="2400"/>
            </a:pPr>
            <a:r>
              <a:rPr lang="en-US" sz="2400" b="1" i="1" dirty="0">
                <a:latin typeface="Lato"/>
                <a:ea typeface="Lato"/>
                <a:cs typeface="Lato"/>
                <a:sym typeface="Lato"/>
              </a:rPr>
              <a:t>Google Translate</a:t>
            </a:r>
          </a:p>
          <a:p>
            <a:pPr lvl="0" algn="ctr">
              <a:spcBef>
                <a:spcPts val="600"/>
              </a:spcBef>
              <a:buClr>
                <a:srgbClr val="FFFFFF"/>
              </a:buClr>
              <a:buSzPts val="2400"/>
            </a:pPr>
            <a:r>
              <a:rPr lang="en-US" sz="2400" b="1" i="1" dirty="0">
                <a:latin typeface="Lato"/>
                <a:ea typeface="Lato"/>
                <a:cs typeface="Lato"/>
                <a:sym typeface="Lato"/>
              </a:rPr>
              <a:t>The How-It Works</a:t>
            </a:r>
          </a:p>
        </p:txBody>
      </p:sp>
      <p:sp>
        <p:nvSpPr>
          <p:cNvPr id="9" name="TextBox 8">
            <a:extLst>
              <a:ext uri="{FF2B5EF4-FFF2-40B4-BE49-F238E27FC236}">
                <a16:creationId xmlns:a16="http://schemas.microsoft.com/office/drawing/2014/main" id="{6CF094A7-4602-414B-81D8-B266628ADF45}"/>
              </a:ext>
            </a:extLst>
          </p:cNvPr>
          <p:cNvSpPr txBox="1"/>
          <p:nvPr/>
        </p:nvSpPr>
        <p:spPr>
          <a:xfrm>
            <a:off x="497938" y="1167294"/>
            <a:ext cx="1672937" cy="338554"/>
          </a:xfrm>
          <a:prstGeom prst="rect">
            <a:avLst/>
          </a:prstGeom>
          <a:noFill/>
        </p:spPr>
        <p:txBody>
          <a:bodyPr wrap="square" rtlCol="0">
            <a:spAutoFit/>
          </a:bodyPr>
          <a:lstStyle/>
          <a:p>
            <a:r>
              <a:rPr lang="en-US" sz="1600" b="1" dirty="0">
                <a:solidFill>
                  <a:schemeClr val="tx1">
                    <a:lumMod val="50000"/>
                  </a:schemeClr>
                </a:solidFill>
              </a:rPr>
              <a:t>OLD PROCESS</a:t>
            </a:r>
          </a:p>
        </p:txBody>
      </p:sp>
      <p:sp>
        <p:nvSpPr>
          <p:cNvPr id="6" name="Arrow: Down 5">
            <a:extLst>
              <a:ext uri="{FF2B5EF4-FFF2-40B4-BE49-F238E27FC236}">
                <a16:creationId xmlns:a16="http://schemas.microsoft.com/office/drawing/2014/main" id="{5B96DE50-40BC-4CCE-95F5-3D8F7C278B11}"/>
              </a:ext>
            </a:extLst>
          </p:cNvPr>
          <p:cNvSpPr/>
          <p:nvPr/>
        </p:nvSpPr>
        <p:spPr>
          <a:xfrm>
            <a:off x="1133516" y="2070279"/>
            <a:ext cx="401782" cy="33855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20DCEE-3BAF-4D5E-92AE-08BA5BBFD2D0}"/>
              </a:ext>
            </a:extLst>
          </p:cNvPr>
          <p:cNvSpPr txBox="1"/>
          <p:nvPr/>
        </p:nvSpPr>
        <p:spPr>
          <a:xfrm>
            <a:off x="197427" y="2455066"/>
            <a:ext cx="2916382" cy="338554"/>
          </a:xfrm>
          <a:prstGeom prst="rect">
            <a:avLst/>
          </a:prstGeom>
          <a:noFill/>
        </p:spPr>
        <p:txBody>
          <a:bodyPr wrap="square" rtlCol="0">
            <a:spAutoFit/>
          </a:bodyPr>
          <a:lstStyle/>
          <a:p>
            <a:r>
              <a:rPr lang="en-US" sz="1600" b="1" dirty="0"/>
              <a:t>Translate Text to English</a:t>
            </a:r>
          </a:p>
        </p:txBody>
      </p:sp>
      <p:sp>
        <p:nvSpPr>
          <p:cNvPr id="12" name="Arrow: Down 11">
            <a:extLst>
              <a:ext uri="{FF2B5EF4-FFF2-40B4-BE49-F238E27FC236}">
                <a16:creationId xmlns:a16="http://schemas.microsoft.com/office/drawing/2014/main" id="{22130C21-83E5-4C0D-987E-FBDA81273909}"/>
              </a:ext>
            </a:extLst>
          </p:cNvPr>
          <p:cNvSpPr/>
          <p:nvPr/>
        </p:nvSpPr>
        <p:spPr>
          <a:xfrm>
            <a:off x="1133516" y="2890508"/>
            <a:ext cx="401782" cy="33855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CE01517-CC98-4971-BD2C-4B3EF8C66657}"/>
              </a:ext>
            </a:extLst>
          </p:cNvPr>
          <p:cNvSpPr txBox="1"/>
          <p:nvPr/>
        </p:nvSpPr>
        <p:spPr>
          <a:xfrm>
            <a:off x="197427" y="3325950"/>
            <a:ext cx="2916382" cy="584775"/>
          </a:xfrm>
          <a:prstGeom prst="rect">
            <a:avLst/>
          </a:prstGeom>
          <a:noFill/>
        </p:spPr>
        <p:txBody>
          <a:bodyPr wrap="square" rtlCol="0">
            <a:spAutoFit/>
          </a:bodyPr>
          <a:lstStyle/>
          <a:p>
            <a:r>
              <a:rPr lang="en-US" sz="1600" b="1" dirty="0"/>
              <a:t>Cross-referencing target language documents </a:t>
            </a:r>
          </a:p>
        </p:txBody>
      </p:sp>
      <p:sp>
        <p:nvSpPr>
          <p:cNvPr id="7" name="Arrow: Right 6">
            <a:extLst>
              <a:ext uri="{FF2B5EF4-FFF2-40B4-BE49-F238E27FC236}">
                <a16:creationId xmlns:a16="http://schemas.microsoft.com/office/drawing/2014/main" id="{88875C19-D7BE-42EB-BFDE-9624364A23EA}"/>
              </a:ext>
            </a:extLst>
          </p:cNvPr>
          <p:cNvSpPr/>
          <p:nvPr/>
        </p:nvSpPr>
        <p:spPr>
          <a:xfrm>
            <a:off x="2594619" y="3578384"/>
            <a:ext cx="689834" cy="287142"/>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59B05058-8BFB-4B44-BD69-DC2785305BBF}"/>
              </a:ext>
            </a:extLst>
          </p:cNvPr>
          <p:cNvSpPr/>
          <p:nvPr/>
        </p:nvSpPr>
        <p:spPr>
          <a:xfrm>
            <a:off x="3391553" y="3255955"/>
            <a:ext cx="830638" cy="932000"/>
          </a:xfrm>
          <a:prstGeom prst="flowChartDocumen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DOCS</a:t>
            </a:r>
          </a:p>
        </p:txBody>
      </p:sp>
      <p:sp>
        <p:nvSpPr>
          <p:cNvPr id="16" name="Arrow: Down 15">
            <a:extLst>
              <a:ext uri="{FF2B5EF4-FFF2-40B4-BE49-F238E27FC236}">
                <a16:creationId xmlns:a16="http://schemas.microsoft.com/office/drawing/2014/main" id="{6B079078-C1F8-473E-9C14-087D2CF110F4}"/>
              </a:ext>
            </a:extLst>
          </p:cNvPr>
          <p:cNvSpPr/>
          <p:nvPr/>
        </p:nvSpPr>
        <p:spPr>
          <a:xfrm>
            <a:off x="1133515" y="3951287"/>
            <a:ext cx="401782" cy="33855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C0FC560-E7CA-4570-B8F0-44FBA3C301C1}"/>
              </a:ext>
            </a:extLst>
          </p:cNvPr>
          <p:cNvSpPr txBox="1"/>
          <p:nvPr/>
        </p:nvSpPr>
        <p:spPr>
          <a:xfrm>
            <a:off x="197427" y="4330403"/>
            <a:ext cx="2916382" cy="338554"/>
          </a:xfrm>
          <a:prstGeom prst="rect">
            <a:avLst/>
          </a:prstGeom>
          <a:noFill/>
        </p:spPr>
        <p:txBody>
          <a:bodyPr wrap="square" rtlCol="0">
            <a:spAutoFit/>
          </a:bodyPr>
          <a:lstStyle/>
          <a:p>
            <a:r>
              <a:rPr lang="en-US" sz="1600" b="1" dirty="0"/>
              <a:t>Translated Text</a:t>
            </a:r>
          </a:p>
        </p:txBody>
      </p:sp>
      <p:sp>
        <p:nvSpPr>
          <p:cNvPr id="18" name="TextBox 17">
            <a:extLst>
              <a:ext uri="{FF2B5EF4-FFF2-40B4-BE49-F238E27FC236}">
                <a16:creationId xmlns:a16="http://schemas.microsoft.com/office/drawing/2014/main" id="{F24CDBFE-C3CF-4B43-8165-AB5CEB4C9F66}"/>
              </a:ext>
            </a:extLst>
          </p:cNvPr>
          <p:cNvSpPr txBox="1"/>
          <p:nvPr/>
        </p:nvSpPr>
        <p:spPr>
          <a:xfrm>
            <a:off x="6253616" y="1170539"/>
            <a:ext cx="2450372" cy="338554"/>
          </a:xfrm>
          <a:prstGeom prst="rect">
            <a:avLst/>
          </a:prstGeom>
          <a:noFill/>
        </p:spPr>
        <p:txBody>
          <a:bodyPr wrap="square" rtlCol="0">
            <a:spAutoFit/>
          </a:bodyPr>
          <a:lstStyle/>
          <a:p>
            <a:r>
              <a:rPr lang="en-US" sz="1600" b="1" dirty="0">
                <a:solidFill>
                  <a:schemeClr val="tx1">
                    <a:lumMod val="50000"/>
                  </a:schemeClr>
                </a:solidFill>
              </a:rPr>
              <a:t>CURRENT PROCESS</a:t>
            </a:r>
          </a:p>
        </p:txBody>
      </p:sp>
      <p:sp>
        <p:nvSpPr>
          <p:cNvPr id="19" name="TextBox 18">
            <a:extLst>
              <a:ext uri="{FF2B5EF4-FFF2-40B4-BE49-F238E27FC236}">
                <a16:creationId xmlns:a16="http://schemas.microsoft.com/office/drawing/2014/main" id="{9359710A-7AB2-48C4-BB2B-47CB0D0000C2}"/>
              </a:ext>
            </a:extLst>
          </p:cNvPr>
          <p:cNvSpPr txBox="1"/>
          <p:nvPr/>
        </p:nvSpPr>
        <p:spPr>
          <a:xfrm>
            <a:off x="6227618" y="1634837"/>
            <a:ext cx="2916382" cy="338554"/>
          </a:xfrm>
          <a:prstGeom prst="rect">
            <a:avLst/>
          </a:prstGeom>
          <a:noFill/>
        </p:spPr>
        <p:txBody>
          <a:bodyPr wrap="square" rtlCol="0">
            <a:spAutoFit/>
          </a:bodyPr>
          <a:lstStyle/>
          <a:p>
            <a:r>
              <a:rPr lang="en-US" sz="1600" b="1" dirty="0"/>
              <a:t>Text to be Translated</a:t>
            </a:r>
          </a:p>
        </p:txBody>
      </p:sp>
      <p:sp>
        <p:nvSpPr>
          <p:cNvPr id="20" name="Arrow: Down 19">
            <a:extLst>
              <a:ext uri="{FF2B5EF4-FFF2-40B4-BE49-F238E27FC236}">
                <a16:creationId xmlns:a16="http://schemas.microsoft.com/office/drawing/2014/main" id="{07EE1975-B99B-422A-B9BD-3CFB427B8588}"/>
              </a:ext>
            </a:extLst>
          </p:cNvPr>
          <p:cNvSpPr/>
          <p:nvPr/>
        </p:nvSpPr>
        <p:spPr>
          <a:xfrm>
            <a:off x="7077020" y="2070279"/>
            <a:ext cx="401782" cy="33855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21A310C-E09E-4215-941E-BA9DD3F1545A}"/>
              </a:ext>
            </a:extLst>
          </p:cNvPr>
          <p:cNvSpPr txBox="1"/>
          <p:nvPr/>
        </p:nvSpPr>
        <p:spPr>
          <a:xfrm>
            <a:off x="5946230" y="2408833"/>
            <a:ext cx="2916382" cy="830997"/>
          </a:xfrm>
          <a:prstGeom prst="rect">
            <a:avLst/>
          </a:prstGeom>
          <a:noFill/>
        </p:spPr>
        <p:txBody>
          <a:bodyPr wrap="square" rtlCol="0">
            <a:spAutoFit/>
          </a:bodyPr>
          <a:lstStyle/>
          <a:p>
            <a:r>
              <a:rPr lang="en-US" sz="1600" b="1" dirty="0"/>
              <a:t>Neural Machine Translation</a:t>
            </a:r>
          </a:p>
          <a:p>
            <a:pPr algn="ctr"/>
            <a:r>
              <a:rPr lang="en-US" sz="1600" b="1" dirty="0"/>
              <a:t>Whole Sentence Rather then single word translation</a:t>
            </a:r>
          </a:p>
        </p:txBody>
      </p:sp>
      <p:sp>
        <p:nvSpPr>
          <p:cNvPr id="22" name="Flowchart: Document 21">
            <a:extLst>
              <a:ext uri="{FF2B5EF4-FFF2-40B4-BE49-F238E27FC236}">
                <a16:creationId xmlns:a16="http://schemas.microsoft.com/office/drawing/2014/main" id="{1C1B4E2C-444B-44DC-90C7-B7BF7D7776EE}"/>
              </a:ext>
            </a:extLst>
          </p:cNvPr>
          <p:cNvSpPr/>
          <p:nvPr/>
        </p:nvSpPr>
        <p:spPr>
          <a:xfrm>
            <a:off x="4367719" y="2345894"/>
            <a:ext cx="961966" cy="1011054"/>
          </a:xfrm>
          <a:prstGeom prst="flowChartDocumen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Referenced</a:t>
            </a:r>
          </a:p>
          <a:p>
            <a:pPr algn="ctr"/>
            <a:r>
              <a:rPr lang="en-US" sz="1100" b="1" dirty="0"/>
              <a:t>Linguistic Sources</a:t>
            </a:r>
          </a:p>
        </p:txBody>
      </p:sp>
      <p:sp>
        <p:nvSpPr>
          <p:cNvPr id="23" name="Arrow: Right 22">
            <a:extLst>
              <a:ext uri="{FF2B5EF4-FFF2-40B4-BE49-F238E27FC236}">
                <a16:creationId xmlns:a16="http://schemas.microsoft.com/office/drawing/2014/main" id="{14B08D87-2198-4205-837A-10596F4B7EE2}"/>
              </a:ext>
            </a:extLst>
          </p:cNvPr>
          <p:cNvSpPr/>
          <p:nvPr/>
        </p:nvSpPr>
        <p:spPr>
          <a:xfrm rot="10800000">
            <a:off x="5438874" y="2680760"/>
            <a:ext cx="689834" cy="287142"/>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BBD7754-00B3-4FF8-8306-160C0C0E1930}"/>
              </a:ext>
            </a:extLst>
          </p:cNvPr>
          <p:cNvSpPr/>
          <p:nvPr/>
        </p:nvSpPr>
        <p:spPr>
          <a:xfrm>
            <a:off x="7079352" y="3409107"/>
            <a:ext cx="401782" cy="33855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58452868-DFD8-4AAF-9F28-6593FA73E67A}"/>
              </a:ext>
            </a:extLst>
          </p:cNvPr>
          <p:cNvSpPr txBox="1"/>
          <p:nvPr/>
        </p:nvSpPr>
        <p:spPr>
          <a:xfrm>
            <a:off x="6524484" y="3803684"/>
            <a:ext cx="2916382" cy="338554"/>
          </a:xfrm>
          <a:prstGeom prst="rect">
            <a:avLst/>
          </a:prstGeom>
          <a:noFill/>
        </p:spPr>
        <p:txBody>
          <a:bodyPr wrap="square" rtlCol="0">
            <a:spAutoFit/>
          </a:bodyPr>
          <a:lstStyle/>
          <a:p>
            <a:r>
              <a:rPr lang="en-US" sz="1600" b="1" dirty="0"/>
              <a:t>Translated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ctrTitle" idx="4294967295"/>
          </p:nvPr>
        </p:nvSpPr>
        <p:spPr>
          <a:xfrm>
            <a:off x="2592719" y="339893"/>
            <a:ext cx="4094400" cy="80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solidFill>
                  <a:srgbClr val="FFFFFF"/>
                </a:solidFill>
                <a:latin typeface="Lato"/>
                <a:ea typeface="Lato"/>
                <a:cs typeface="Lato"/>
                <a:sym typeface="Lato"/>
              </a:rPr>
              <a:t>A Try @ Slang with Google Translation</a:t>
            </a:r>
            <a:endParaRPr sz="3200" b="1" dirty="0">
              <a:solidFill>
                <a:srgbClr val="FFFFFF"/>
              </a:solidFill>
              <a:latin typeface="Lato"/>
              <a:ea typeface="Lato"/>
              <a:cs typeface="Lato"/>
              <a:sym typeface="Lato"/>
            </a:endParaRPr>
          </a:p>
        </p:txBody>
      </p:sp>
      <p:sp>
        <p:nvSpPr>
          <p:cNvPr id="90" name="Google Shape;90;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AF5639FE-D223-4BF1-BDB2-3F1CDBBC7553}"/>
              </a:ext>
            </a:extLst>
          </p:cNvPr>
          <p:cNvPicPr>
            <a:picLocks noChangeAspect="1"/>
          </p:cNvPicPr>
          <p:nvPr/>
        </p:nvPicPr>
        <p:blipFill>
          <a:blip r:embed="rId3"/>
          <a:stretch>
            <a:fillRect/>
          </a:stretch>
        </p:blipFill>
        <p:spPr>
          <a:xfrm>
            <a:off x="1959752" y="1291635"/>
            <a:ext cx="5572496" cy="1421466"/>
          </a:xfrm>
          <a:prstGeom prst="rect">
            <a:avLst/>
          </a:prstGeom>
          <a:solidFill>
            <a:srgbClr val="FF0000"/>
          </a:solidFill>
        </p:spPr>
      </p:pic>
      <p:pic>
        <p:nvPicPr>
          <p:cNvPr id="3" name="Picture 2">
            <a:extLst>
              <a:ext uri="{FF2B5EF4-FFF2-40B4-BE49-F238E27FC236}">
                <a16:creationId xmlns:a16="http://schemas.microsoft.com/office/drawing/2014/main" id="{9835E4F3-DA55-4C62-829A-1C1413BEE7C2}"/>
              </a:ext>
            </a:extLst>
          </p:cNvPr>
          <p:cNvPicPr>
            <a:picLocks noChangeAspect="1"/>
          </p:cNvPicPr>
          <p:nvPr/>
        </p:nvPicPr>
        <p:blipFill>
          <a:blip r:embed="rId4"/>
          <a:stretch>
            <a:fillRect/>
          </a:stretch>
        </p:blipFill>
        <p:spPr>
          <a:xfrm>
            <a:off x="1959752" y="3001386"/>
            <a:ext cx="5572496" cy="1575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5025" y="0"/>
            <a:ext cx="8349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Lato"/>
                <a:ea typeface="Lato"/>
                <a:cs typeface="Lato"/>
                <a:sym typeface="Lato"/>
              </a:rPr>
              <a:t>Google Deep Learning</a:t>
            </a:r>
            <a:endParaRPr dirty="0"/>
          </a:p>
        </p:txBody>
      </p:sp>
      <p:sp>
        <p:nvSpPr>
          <p:cNvPr id="118" name="Google Shape;118;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762085B4-0F08-40E7-814F-D9A596DE16A2}"/>
              </a:ext>
            </a:extLst>
          </p:cNvPr>
          <p:cNvPicPr>
            <a:picLocks noChangeAspect="1"/>
          </p:cNvPicPr>
          <p:nvPr/>
        </p:nvPicPr>
        <p:blipFill>
          <a:blip r:embed="rId4"/>
          <a:stretch>
            <a:fillRect/>
          </a:stretch>
        </p:blipFill>
        <p:spPr>
          <a:xfrm>
            <a:off x="114716" y="3114198"/>
            <a:ext cx="6779830" cy="2024746"/>
          </a:xfrm>
          <a:prstGeom prst="rect">
            <a:avLst/>
          </a:prstGeom>
          <a:solidFill>
            <a:srgbClr val="FF0000"/>
          </a:solidFill>
        </p:spPr>
      </p:pic>
      <p:sp>
        <p:nvSpPr>
          <p:cNvPr id="6" name="TextBox 5">
            <a:extLst>
              <a:ext uri="{FF2B5EF4-FFF2-40B4-BE49-F238E27FC236}">
                <a16:creationId xmlns:a16="http://schemas.microsoft.com/office/drawing/2014/main" id="{A0193F57-48F1-4C3A-AA4E-CB407E3F75CB}"/>
              </a:ext>
            </a:extLst>
          </p:cNvPr>
          <p:cNvSpPr txBox="1"/>
          <p:nvPr/>
        </p:nvSpPr>
        <p:spPr>
          <a:xfrm>
            <a:off x="35024" y="952085"/>
            <a:ext cx="5036847" cy="1077218"/>
          </a:xfrm>
          <a:prstGeom prst="rect">
            <a:avLst/>
          </a:prstGeom>
          <a:noFill/>
        </p:spPr>
        <p:txBody>
          <a:bodyPr wrap="square" rtlCol="0">
            <a:spAutoFit/>
          </a:bodyPr>
          <a:lstStyle/>
          <a:p>
            <a:r>
              <a:rPr lang="en-US" sz="1600" b="1" dirty="0"/>
              <a:t>Requires </a:t>
            </a:r>
          </a:p>
          <a:p>
            <a:pPr marL="285750" indent="-285750">
              <a:buFontTx/>
              <a:buChar char="-"/>
            </a:pPr>
            <a:r>
              <a:rPr lang="en-US" sz="1600" b="1" dirty="0"/>
              <a:t>Large Training Data</a:t>
            </a:r>
          </a:p>
          <a:p>
            <a:pPr marL="285750" indent="-285750">
              <a:buFontTx/>
              <a:buChar char="-"/>
            </a:pPr>
            <a:r>
              <a:rPr lang="en-US" sz="1600" b="1" dirty="0"/>
              <a:t>Multicore CPU/GPUs</a:t>
            </a:r>
          </a:p>
          <a:p>
            <a:endParaRPr lang="en-US" sz="1600" b="1" dirty="0"/>
          </a:p>
        </p:txBody>
      </p:sp>
      <p:sp>
        <p:nvSpPr>
          <p:cNvPr id="7" name="TextBox 6">
            <a:extLst>
              <a:ext uri="{FF2B5EF4-FFF2-40B4-BE49-F238E27FC236}">
                <a16:creationId xmlns:a16="http://schemas.microsoft.com/office/drawing/2014/main" id="{B6DE4442-38F4-4026-85CE-AA0265FA2032}"/>
              </a:ext>
            </a:extLst>
          </p:cNvPr>
          <p:cNvSpPr txBox="1"/>
          <p:nvPr/>
        </p:nvSpPr>
        <p:spPr>
          <a:xfrm>
            <a:off x="35024" y="1786920"/>
            <a:ext cx="6158512" cy="1569660"/>
          </a:xfrm>
          <a:prstGeom prst="rect">
            <a:avLst/>
          </a:prstGeom>
          <a:noFill/>
        </p:spPr>
        <p:txBody>
          <a:bodyPr wrap="square" rtlCol="0">
            <a:spAutoFit/>
          </a:bodyPr>
          <a:lstStyle/>
          <a:p>
            <a:r>
              <a:rPr lang="en-US" sz="1600" b="1" dirty="0"/>
              <a:t>Provides</a:t>
            </a:r>
          </a:p>
          <a:p>
            <a:pPr marL="285750" indent="-285750">
              <a:buFontTx/>
              <a:buChar char="-"/>
            </a:pPr>
            <a:r>
              <a:rPr lang="en-US" sz="1600" b="1" dirty="0"/>
              <a:t>Flexibility and learnable framework for visual and linguistic information</a:t>
            </a:r>
          </a:p>
          <a:p>
            <a:pPr marL="285750" indent="-285750">
              <a:buFontTx/>
              <a:buChar char="-"/>
            </a:pPr>
            <a:r>
              <a:rPr lang="en-US" sz="1600" b="1" dirty="0"/>
              <a:t>Representation learning attempts to automatically learn good features rather then typical manually built models</a:t>
            </a:r>
          </a:p>
          <a:p>
            <a:endParaRPr lang="en-US" sz="1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0"/>
          <p:cNvSpPr txBox="1">
            <a:spLocks noGrp="1"/>
          </p:cNvSpPr>
          <p:nvPr>
            <p:ph type="title"/>
          </p:nvPr>
        </p:nvSpPr>
        <p:spPr>
          <a:xfrm>
            <a:off x="168088" y="293775"/>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Other Machine Translation Technologies</a:t>
            </a:r>
            <a:endParaRPr sz="3200" dirty="0"/>
          </a:p>
        </p:txBody>
      </p:sp>
      <p:sp>
        <p:nvSpPr>
          <p:cNvPr id="111" name="Google Shape;111;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12" name="Google Shape;112;p20"/>
          <p:cNvSpPr txBox="1">
            <a:spLocks noGrp="1"/>
          </p:cNvSpPr>
          <p:nvPr>
            <p:ph type="body" idx="1"/>
          </p:nvPr>
        </p:nvSpPr>
        <p:spPr>
          <a:xfrm>
            <a:off x="3421412" y="1355069"/>
            <a:ext cx="2675100" cy="26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Pros &amp; Cons</a:t>
            </a:r>
            <a:endParaRPr b="1" dirty="0"/>
          </a:p>
          <a:p>
            <a:pPr marL="0" lvl="0" indent="0" algn="l" rtl="0">
              <a:spcBef>
                <a:spcPts val="600"/>
              </a:spcBef>
              <a:spcAft>
                <a:spcPts val="0"/>
              </a:spcAft>
              <a:buNone/>
            </a:pPr>
            <a:r>
              <a:rPr lang="en-US" dirty="0"/>
              <a:t>+ Consistent </a:t>
            </a:r>
          </a:p>
          <a:p>
            <a:pPr marL="0" lvl="0" indent="0" algn="l" rtl="0">
              <a:spcBef>
                <a:spcPts val="600"/>
              </a:spcBef>
              <a:spcAft>
                <a:spcPts val="0"/>
              </a:spcAft>
              <a:buNone/>
            </a:pPr>
            <a:r>
              <a:rPr lang="en-US" dirty="0"/>
              <a:t>+ Knows Grammatical Rules</a:t>
            </a:r>
          </a:p>
          <a:p>
            <a:pPr marL="0" lvl="0" indent="0" algn="l" rtl="0">
              <a:spcBef>
                <a:spcPts val="600"/>
              </a:spcBef>
              <a:spcAft>
                <a:spcPts val="0"/>
              </a:spcAft>
              <a:buNone/>
            </a:pPr>
            <a:r>
              <a:rPr lang="en-US" dirty="0"/>
              <a:t>+ High Performance </a:t>
            </a:r>
          </a:p>
          <a:p>
            <a:pPr marL="0" lvl="0" indent="0" algn="l" rtl="0">
              <a:spcBef>
                <a:spcPts val="600"/>
              </a:spcBef>
              <a:spcAft>
                <a:spcPts val="0"/>
              </a:spcAft>
              <a:buNone/>
            </a:pPr>
            <a:r>
              <a:rPr lang="en-US" dirty="0"/>
              <a:t>- Lack of fluency </a:t>
            </a:r>
          </a:p>
          <a:p>
            <a:pPr marL="0" lvl="0" indent="0" algn="l" rtl="0">
              <a:spcBef>
                <a:spcPts val="600"/>
              </a:spcBef>
              <a:spcAft>
                <a:spcPts val="0"/>
              </a:spcAft>
              <a:buNone/>
            </a:pPr>
            <a:r>
              <a:rPr lang="en-US" dirty="0"/>
              <a:t>- Exceptions to rules harder to handle</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6" name="Google Shape;109;p20">
            <a:extLst>
              <a:ext uri="{FF2B5EF4-FFF2-40B4-BE49-F238E27FC236}">
                <a16:creationId xmlns:a16="http://schemas.microsoft.com/office/drawing/2014/main" id="{BD8769E5-1A1B-4639-8032-BDB5361E6E58}"/>
              </a:ext>
            </a:extLst>
          </p:cNvPr>
          <p:cNvSpPr txBox="1">
            <a:spLocks/>
          </p:cNvSpPr>
          <p:nvPr/>
        </p:nvSpPr>
        <p:spPr>
          <a:xfrm>
            <a:off x="168088" y="1355069"/>
            <a:ext cx="2675100" cy="26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1pPr>
            <a:lvl2pPr marL="914400" marR="0" lvl="1" indent="-330200" algn="l" rtl="0">
              <a:lnSpc>
                <a:spcPct val="100000"/>
              </a:lnSpc>
              <a:spcBef>
                <a:spcPts val="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2pPr>
            <a:lvl3pPr marL="1371600" marR="0" lvl="2" indent="-330200" algn="l" rtl="0">
              <a:lnSpc>
                <a:spcPct val="100000"/>
              </a:lnSpc>
              <a:spcBef>
                <a:spcPts val="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3pPr>
            <a:lvl4pPr marL="1828800" marR="0" lvl="3"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4pPr>
            <a:lvl5pPr marL="2286000" marR="0" lvl="4"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5pPr>
            <a:lvl6pPr marL="2743200" marR="0" lvl="5"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6pPr>
            <a:lvl7pPr marL="3200400" marR="0" lvl="6"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7pPr>
            <a:lvl8pPr marL="3657600" marR="0" lvl="7"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8pPr>
            <a:lvl9pPr marL="4114800" marR="0" lvl="8"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9pPr>
          </a:lstStyle>
          <a:p>
            <a:pPr marL="0" indent="0">
              <a:buFont typeface="Lato Light"/>
              <a:buNone/>
            </a:pPr>
            <a:r>
              <a:rPr lang="en-US" b="1" dirty="0"/>
              <a:t>Rule Based Machine </a:t>
            </a:r>
          </a:p>
          <a:p>
            <a:pPr marL="0" indent="0">
              <a:buFont typeface="Lato Light"/>
              <a:buNone/>
            </a:pPr>
            <a:r>
              <a:rPr lang="en-US" dirty="0"/>
              <a:t>Relies on rules and dictionaries</a:t>
            </a:r>
          </a:p>
          <a:p>
            <a:pPr marL="0" indent="0">
              <a:buFont typeface="Lato Light"/>
              <a:buNone/>
            </a:pPr>
            <a:r>
              <a:rPr lang="en-US" dirty="0"/>
              <a:t>Requires lexicons with morphological, syntactic and semantic information</a:t>
            </a:r>
          </a:p>
          <a:p>
            <a:pPr marL="0" indent="0">
              <a:buFont typeface="Lato Light"/>
              <a:buNone/>
            </a:pPr>
            <a:r>
              <a:rPr lang="en-US" dirty="0"/>
              <a:t>Users can add custom translations to dictionaries</a:t>
            </a:r>
          </a:p>
          <a:p>
            <a:pPr marL="0" indent="0">
              <a:buFont typeface="Lato Light"/>
              <a:buNone/>
            </a:pPr>
            <a:endParaRPr lang="en-US" dirty="0"/>
          </a:p>
          <a:p>
            <a:pPr marL="0" indent="0">
              <a:buFont typeface="Lato Light"/>
              <a:buNone/>
            </a:pPr>
            <a:endParaRPr lang="en-US" dirty="0"/>
          </a:p>
          <a:p>
            <a:pPr marL="0" indent="0">
              <a:buFont typeface="Lato Ligh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0"/>
          <p:cNvSpPr txBox="1">
            <a:spLocks noGrp="1"/>
          </p:cNvSpPr>
          <p:nvPr>
            <p:ph type="title"/>
          </p:nvPr>
        </p:nvSpPr>
        <p:spPr>
          <a:xfrm>
            <a:off x="168088" y="293775"/>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Other Machine Translation Technologies </a:t>
            </a:r>
            <a:r>
              <a:rPr lang="en-US" sz="2800" dirty="0"/>
              <a:t>cont’d</a:t>
            </a:r>
            <a:endParaRPr sz="3200" dirty="0"/>
          </a:p>
        </p:txBody>
      </p:sp>
      <p:sp>
        <p:nvSpPr>
          <p:cNvPr id="111" name="Google Shape;111;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2" name="Google Shape;112;p20"/>
          <p:cNvSpPr txBox="1">
            <a:spLocks noGrp="1"/>
          </p:cNvSpPr>
          <p:nvPr>
            <p:ph type="body" idx="1"/>
          </p:nvPr>
        </p:nvSpPr>
        <p:spPr>
          <a:xfrm>
            <a:off x="168088" y="1342877"/>
            <a:ext cx="2675100" cy="26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Statistical </a:t>
            </a:r>
            <a:endParaRPr b="1" dirty="0"/>
          </a:p>
          <a:p>
            <a:pPr marL="0" lvl="0" indent="0" algn="l" rtl="0">
              <a:spcBef>
                <a:spcPts val="600"/>
              </a:spcBef>
              <a:spcAft>
                <a:spcPts val="0"/>
              </a:spcAft>
              <a:buNone/>
            </a:pPr>
            <a:r>
              <a:rPr lang="en-US" dirty="0"/>
              <a:t>Stem from monolingual and bilingual corpora </a:t>
            </a:r>
          </a:p>
          <a:p>
            <a:pPr marL="0" lvl="0" indent="0" algn="l" rtl="0">
              <a:spcBef>
                <a:spcPts val="600"/>
              </a:spcBef>
              <a:spcAft>
                <a:spcPts val="0"/>
              </a:spcAft>
              <a:buNone/>
            </a:pPr>
            <a:r>
              <a:rPr lang="en-US" dirty="0"/>
              <a:t>Relies on existing multilingual corpora</a:t>
            </a:r>
          </a:p>
          <a:p>
            <a:pPr marL="0" lvl="0" indent="0" algn="l" rtl="0">
              <a:spcBef>
                <a:spcPts val="600"/>
              </a:spcBef>
              <a:spcAft>
                <a:spcPts val="0"/>
              </a:spcAft>
              <a:buNone/>
            </a:pPr>
            <a:r>
              <a:rPr lang="en-US" dirty="0"/>
              <a:t>Requires intensive CPU hardware</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7" name="Google Shape;112;p20">
            <a:extLst>
              <a:ext uri="{FF2B5EF4-FFF2-40B4-BE49-F238E27FC236}">
                <a16:creationId xmlns:a16="http://schemas.microsoft.com/office/drawing/2014/main" id="{94D24EA5-1A4D-46F2-863E-7D4D88F9EA50}"/>
              </a:ext>
            </a:extLst>
          </p:cNvPr>
          <p:cNvSpPr txBox="1">
            <a:spLocks/>
          </p:cNvSpPr>
          <p:nvPr/>
        </p:nvSpPr>
        <p:spPr>
          <a:xfrm>
            <a:off x="3234450" y="1342877"/>
            <a:ext cx="2675100" cy="26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1pPr>
            <a:lvl2pPr marL="914400" marR="0" lvl="1" indent="-330200" algn="l" rtl="0">
              <a:lnSpc>
                <a:spcPct val="100000"/>
              </a:lnSpc>
              <a:spcBef>
                <a:spcPts val="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2pPr>
            <a:lvl3pPr marL="1371600" marR="0" lvl="2" indent="-330200" algn="l" rtl="0">
              <a:lnSpc>
                <a:spcPct val="100000"/>
              </a:lnSpc>
              <a:spcBef>
                <a:spcPts val="0"/>
              </a:spcBef>
              <a:spcAft>
                <a:spcPts val="0"/>
              </a:spcAft>
              <a:buClr>
                <a:schemeClr val="lt2"/>
              </a:buClr>
              <a:buSzPts val="1600"/>
              <a:buFont typeface="Lato Light"/>
              <a:buChar char="×"/>
              <a:defRPr sz="1600" b="0" i="0" u="none" strike="noStrike" cap="none">
                <a:solidFill>
                  <a:schemeClr val="dk2"/>
                </a:solidFill>
                <a:latin typeface="Lato Light"/>
                <a:ea typeface="Lato Light"/>
                <a:cs typeface="Lato Light"/>
                <a:sym typeface="Lato Light"/>
              </a:defRPr>
            </a:lvl3pPr>
            <a:lvl4pPr marL="1828800" marR="0" lvl="3"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4pPr>
            <a:lvl5pPr marL="2286000" marR="0" lvl="4"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5pPr>
            <a:lvl6pPr marL="2743200" marR="0" lvl="5"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6pPr>
            <a:lvl7pPr marL="3200400" marR="0" lvl="6"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7pPr>
            <a:lvl8pPr marL="3657600" marR="0" lvl="7"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8pPr>
            <a:lvl9pPr marL="4114800" marR="0" lvl="8" indent="-330200" algn="l" rtl="0">
              <a:lnSpc>
                <a:spcPct val="100000"/>
              </a:lnSpc>
              <a:spcBef>
                <a:spcPts val="0"/>
              </a:spcBef>
              <a:spcAft>
                <a:spcPts val="0"/>
              </a:spcAft>
              <a:buClr>
                <a:schemeClr val="dk2"/>
              </a:buClr>
              <a:buSzPts val="1600"/>
              <a:buFont typeface="Lato Light"/>
              <a:buChar char="■"/>
              <a:defRPr sz="1600" b="0" i="0" u="none" strike="noStrike" cap="none">
                <a:solidFill>
                  <a:schemeClr val="dk2"/>
                </a:solidFill>
                <a:latin typeface="Lato Light"/>
                <a:ea typeface="Lato Light"/>
                <a:cs typeface="Lato Light"/>
                <a:sym typeface="Lato Light"/>
              </a:defRPr>
            </a:lvl9pPr>
          </a:lstStyle>
          <a:p>
            <a:pPr marL="0" indent="0">
              <a:buFont typeface="Lato Light"/>
              <a:buNone/>
            </a:pPr>
            <a:r>
              <a:rPr lang="en-US" b="1" dirty="0"/>
              <a:t>Pros &amp; Cons</a:t>
            </a:r>
          </a:p>
          <a:p>
            <a:pPr marL="0" indent="0">
              <a:buFont typeface="Lato Light"/>
              <a:buNone/>
            </a:pPr>
            <a:r>
              <a:rPr lang="en-US" dirty="0"/>
              <a:t>+ Good fluency</a:t>
            </a:r>
          </a:p>
          <a:p>
            <a:pPr marL="0" indent="0">
              <a:buFont typeface="Lato Light"/>
              <a:buNone/>
            </a:pPr>
            <a:r>
              <a:rPr lang="en-US" dirty="0"/>
              <a:t>+ Good at exception to the rules</a:t>
            </a:r>
          </a:p>
          <a:p>
            <a:pPr marL="0" indent="0">
              <a:buFont typeface="Lato Light"/>
              <a:buNone/>
            </a:pPr>
            <a:r>
              <a:rPr lang="en-US" dirty="0"/>
              <a:t>- Unpredictable quality</a:t>
            </a:r>
          </a:p>
          <a:p>
            <a:pPr marL="0" indent="0">
              <a:buFont typeface="Lato Light"/>
              <a:buNone/>
            </a:pPr>
            <a:r>
              <a:rPr lang="en-US" dirty="0"/>
              <a:t>- Does not know grammar</a:t>
            </a:r>
          </a:p>
          <a:p>
            <a:pPr marL="0" indent="0">
              <a:buFont typeface="Lato Light"/>
              <a:buNone/>
            </a:pPr>
            <a:r>
              <a:rPr lang="en-US" dirty="0"/>
              <a:t>- High CPU and Disk Requirements</a:t>
            </a:r>
          </a:p>
          <a:p>
            <a:pPr marL="0" indent="0">
              <a:buFont typeface="Lato Light"/>
              <a:buNone/>
            </a:pPr>
            <a:endParaRPr lang="en-US" dirty="0"/>
          </a:p>
          <a:p>
            <a:pPr marL="0" indent="0">
              <a:buFont typeface="Lato Light"/>
              <a:buNone/>
            </a:pPr>
            <a:endParaRPr lang="en-US" dirty="0"/>
          </a:p>
        </p:txBody>
      </p:sp>
    </p:spTree>
    <p:extLst>
      <p:ext uri="{BB962C8B-B14F-4D97-AF65-F5344CB8AC3E}">
        <p14:creationId xmlns:p14="http://schemas.microsoft.com/office/powerpoint/2010/main" val="351088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8"/>
        <p:cNvGrpSpPr/>
        <p:nvPr/>
      </p:nvGrpSpPr>
      <p:grpSpPr>
        <a:xfrm>
          <a:off x="0" y="0"/>
          <a:ext cx="0" cy="0"/>
          <a:chOff x="0" y="0"/>
          <a:chExt cx="0" cy="0"/>
        </a:xfrm>
      </p:grpSpPr>
      <p:sp>
        <p:nvSpPr>
          <p:cNvPr id="169" name="Google Shape;169;p28"/>
          <p:cNvSpPr txBox="1"/>
          <p:nvPr/>
        </p:nvSpPr>
        <p:spPr>
          <a:xfrm>
            <a:off x="178908" y="707204"/>
            <a:ext cx="2747172" cy="29253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800" b="1" dirty="0">
                <a:solidFill>
                  <a:srgbClr val="434343"/>
                </a:solidFill>
                <a:latin typeface="Montserrat"/>
                <a:ea typeface="Montserrat"/>
                <a:cs typeface="Montserrat"/>
                <a:sym typeface="Montserrat"/>
              </a:rPr>
              <a:t>References</a:t>
            </a:r>
            <a:endParaRPr sz="1800" b="1" dirty="0">
              <a:solidFill>
                <a:srgbClr val="434343"/>
              </a:solidFill>
              <a:latin typeface="Montserrat"/>
              <a:ea typeface="Montserrat"/>
              <a:cs typeface="Montserrat"/>
              <a:sym typeface="Montserrat"/>
            </a:endParaRPr>
          </a:p>
        </p:txBody>
      </p:sp>
      <p:sp>
        <p:nvSpPr>
          <p:cNvPr id="4" name="Google Shape;169;p28">
            <a:extLst>
              <a:ext uri="{FF2B5EF4-FFF2-40B4-BE49-F238E27FC236}">
                <a16:creationId xmlns:a16="http://schemas.microsoft.com/office/drawing/2014/main" id="{AC13390B-8112-4564-836A-A55093FF84F6}"/>
              </a:ext>
            </a:extLst>
          </p:cNvPr>
          <p:cNvSpPr txBox="1"/>
          <p:nvPr/>
        </p:nvSpPr>
        <p:spPr>
          <a:xfrm>
            <a:off x="886044" y="1187196"/>
            <a:ext cx="7892196" cy="2968684"/>
          </a:xfrm>
          <a:prstGeom prst="rect">
            <a:avLst/>
          </a:prstGeom>
          <a:noFill/>
          <a:ln>
            <a:noFill/>
          </a:ln>
        </p:spPr>
        <p:txBody>
          <a:bodyPr spcFirstLastPara="1" wrap="square" lIns="0" tIns="0" rIns="0" bIns="0" anchor="t" anchorCtr="0">
            <a:noAutofit/>
          </a:bodyPr>
          <a:lstStyle/>
          <a:p>
            <a:pPr lvl="0"/>
            <a:r>
              <a:rPr lang="en-US" b="1" dirty="0">
                <a:solidFill>
                  <a:srgbClr val="434343"/>
                </a:solidFill>
                <a:latin typeface="Montserrat"/>
              </a:rPr>
              <a:t>Best Machine Translation Software. (n.d.). Retrieved from </a:t>
            </a:r>
            <a:r>
              <a:rPr lang="en-US" b="1" dirty="0">
                <a:solidFill>
                  <a:srgbClr val="434343"/>
                </a:solidFill>
                <a:latin typeface="Montserrat"/>
                <a:ea typeface="Montserrat"/>
                <a:cs typeface="Montserrat"/>
                <a:sym typeface="Montserrat"/>
              </a:rPr>
              <a:t>https://www.g2.com/categories/machine-translation</a:t>
            </a:r>
          </a:p>
          <a:p>
            <a:pPr lvl="0"/>
            <a:endParaRPr lang="en-US" b="1" dirty="0">
              <a:solidFill>
                <a:srgbClr val="434343"/>
              </a:solidFill>
              <a:latin typeface="Montserrat"/>
              <a:ea typeface="Montserrat"/>
              <a:cs typeface="Montserrat"/>
              <a:sym typeface="Montserrat"/>
            </a:endParaRPr>
          </a:p>
          <a:p>
            <a:r>
              <a:rPr lang="en-US" b="1" dirty="0">
                <a:solidFill>
                  <a:srgbClr val="434343"/>
                </a:solidFill>
                <a:latin typeface="Montserrat"/>
                <a:ea typeface="Montserrat"/>
                <a:cs typeface="Montserrat"/>
                <a:sym typeface="Montserrat"/>
              </a:rPr>
              <a:t>McGuire, N. (2019, May 1). How Accurate is Google Translate in 2019? Retrieved from https://www.argotrans.com/blog/accurate-google-translate-2019/</a:t>
            </a:r>
          </a:p>
          <a:p>
            <a:endParaRPr lang="en-US" b="1" dirty="0">
              <a:solidFill>
                <a:srgbClr val="434343"/>
              </a:solidFill>
              <a:latin typeface="Montserrat"/>
              <a:ea typeface="Montserrat"/>
              <a:cs typeface="Montserrat"/>
              <a:sym typeface="Montserrat"/>
            </a:endParaRPr>
          </a:p>
          <a:p>
            <a:r>
              <a:rPr lang="en-US" b="1" dirty="0">
                <a:solidFill>
                  <a:srgbClr val="434343"/>
                </a:solidFill>
                <a:latin typeface="Montserrat"/>
                <a:ea typeface="Montserrat"/>
                <a:cs typeface="Montserrat"/>
                <a:sym typeface="Montserrat"/>
              </a:rPr>
              <a:t>Le, J. (2018, June 6). The 7 NLP Techniques That Will Change How You Communicate in the Future (Part I). Retrieved from https://heartbeat.fritz.ai/the-7-nlp-techniques-that-will-change-how-you-communicate-in-the-future-part-i-f0114b2f0497</a:t>
            </a:r>
          </a:p>
          <a:p>
            <a:endParaRPr lang="en-US" b="1" dirty="0">
              <a:solidFill>
                <a:srgbClr val="434343"/>
              </a:solidFill>
              <a:latin typeface="Montserrat"/>
              <a:ea typeface="Montserrat"/>
              <a:cs typeface="Montserrat"/>
              <a:sym typeface="Montserrat"/>
            </a:endParaRPr>
          </a:p>
          <a:p>
            <a:r>
              <a:rPr lang="en-US" b="1" dirty="0">
                <a:solidFill>
                  <a:srgbClr val="434343"/>
                </a:solidFill>
                <a:latin typeface="Montserrat"/>
              </a:rPr>
              <a:t>What is Machine Translation? Rule Based Machine Translation vs. Statistical Machine Translation. (n.d.). Retrieved from </a:t>
            </a:r>
            <a:r>
              <a:rPr lang="en-US" b="1" dirty="0">
                <a:solidFill>
                  <a:srgbClr val="434343"/>
                </a:solidFill>
                <a:latin typeface="Montserrat"/>
                <a:ea typeface="Montserrat"/>
                <a:cs typeface="Montserrat"/>
                <a:sym typeface="Montserrat"/>
              </a:rPr>
              <a:t>https://www.systransoft.com/systran/translation-technology/what-is-machine-translation/</a:t>
            </a:r>
          </a:p>
          <a:p>
            <a:pPr lvl="0"/>
            <a:endParaRPr lang="en-US" sz="1800" dirty="0">
              <a:solidFill>
                <a:srgbClr val="434343"/>
              </a:solidFill>
              <a:latin typeface="Montserrat"/>
              <a:ea typeface="Montserrat"/>
              <a:cs typeface="Montserrat"/>
              <a:sym typeface="Montserrat"/>
            </a:endParaRPr>
          </a:p>
          <a:p>
            <a:pPr lvl="0"/>
            <a:endParaRPr sz="1800" dirty="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473</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Montserrat</vt:lpstr>
      <vt:lpstr>Lato Light</vt:lpstr>
      <vt:lpstr>Lato Hairline</vt:lpstr>
      <vt:lpstr>Lato</vt:lpstr>
      <vt:lpstr>Eglamour template</vt:lpstr>
      <vt:lpstr>  NLP Investigation Machine Translation Eric Rodgers</vt:lpstr>
      <vt:lpstr>Best Machine Translation Software</vt:lpstr>
      <vt:lpstr>Machine Translation  Rules to be Successful</vt:lpstr>
      <vt:lpstr>PowerPoint Presentation</vt:lpstr>
      <vt:lpstr>A Try @ Slang with Google Translation</vt:lpstr>
      <vt:lpstr>Google Deep Learning</vt:lpstr>
      <vt:lpstr>Other Machine Translation Technologies</vt:lpstr>
      <vt:lpstr>Other Machine Translation Technologies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Review Project Keith Kunz &amp; Eric Rodgers</dc:title>
  <dc:creator>Eric Rodgers</dc:creator>
  <cp:lastModifiedBy>Brian Hogan</cp:lastModifiedBy>
  <cp:revision>22</cp:revision>
  <dcterms:modified xsi:type="dcterms:W3CDTF">2019-12-12T21:16:36Z</dcterms:modified>
</cp:coreProperties>
</file>