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61" r:id="rId3"/>
    <p:sldId id="257" r:id="rId4"/>
    <p:sldId id="260" r:id="rId5"/>
    <p:sldId id="258" r:id="rId6"/>
    <p:sldId id="259"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0"/>
    <p:restoredTop sz="94694"/>
  </p:normalViewPr>
  <p:slideViewPr>
    <p:cSldViewPr snapToGrid="0" snapToObjects="1">
      <p:cViewPr varScale="1">
        <p:scale>
          <a:sx n="94" d="100"/>
          <a:sy n="94" d="100"/>
        </p:scale>
        <p:origin x="63"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9915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250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2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594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550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43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9510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132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07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810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593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921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8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83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96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9260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053579"/>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75" r:id="rId4"/>
    <p:sldLayoutId id="2147483676" r:id="rId5"/>
    <p:sldLayoutId id="2147483677" r:id="rId6"/>
    <p:sldLayoutId id="2147483678" r:id="rId7"/>
    <p:sldLayoutId id="2147483679" r:id="rId8"/>
    <p:sldLayoutId id="2147483680" r:id="rId9"/>
    <p:sldLayoutId id="2147483681" r:id="rId10"/>
    <p:sldLayoutId id="2147483688"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cbi.nlm.nih.gov/pmc/articles/PMC31178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mi.ch.cam.ac.uk/research-centre-molecular-informatic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slideshare.net/DineshBarawkar/jacs-2000-1222252445250-deoxynucleic-guanidine-and-peptide-nucleic-acid-chimeras-synthesis"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chemicaltagger.ch.cam.ac.uk/"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hemicaltagger.ch.cam.ac.uk/"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311780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3117806/" TargetMode="External"/><Relationship Id="rId7" Type="http://schemas.openxmlformats.org/officeDocument/2006/relationships/hyperlink" Target="http://chemicaltagger.ch.cam.ac.uk/" TargetMode="External"/><Relationship Id="rId2" Type="http://schemas.openxmlformats.org/officeDocument/2006/relationships/hyperlink" Target="https://en.wikipedia.org/wiki/University_of_Cambridge" TargetMode="External"/><Relationship Id="rId1" Type="http://schemas.openxmlformats.org/officeDocument/2006/relationships/slideLayout" Target="../slideLayouts/slideLayout2.xml"/><Relationship Id="rId6" Type="http://schemas.openxmlformats.org/officeDocument/2006/relationships/hyperlink" Target="https://www.slideshare.net/DineshBarawkar/jacs-2000-1222252445250-deoxynucleic-guanidine-and-peptide-nucleic-acid-chimeras-synthesis" TargetMode="External"/><Relationship Id="rId5" Type="http://schemas.openxmlformats.org/officeDocument/2006/relationships/hyperlink" Target="https://www.ch.cam.ac.uk/about?_ga=2.112634372.1202141662.1575748918-568987223.1575748918" TargetMode="External"/><Relationship Id="rId4" Type="http://schemas.openxmlformats.org/officeDocument/2006/relationships/hyperlink" Target="https://www-cmi.ch.cam.ac.uk/research-centre-molecular-informa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4D145-445C-674C-9FDF-2C61CBD35184}"/>
              </a:ext>
            </a:extLst>
          </p:cNvPr>
          <p:cNvSpPr>
            <a:spLocks noGrp="1"/>
          </p:cNvSpPr>
          <p:nvPr>
            <p:ph type="ctrTitle"/>
          </p:nvPr>
        </p:nvSpPr>
        <p:spPr>
          <a:xfrm>
            <a:off x="7947377" y="835383"/>
            <a:ext cx="3382832" cy="3499549"/>
          </a:xfrm>
        </p:spPr>
        <p:txBody>
          <a:bodyPr>
            <a:normAutofit/>
          </a:bodyPr>
          <a:lstStyle/>
          <a:p>
            <a:r>
              <a:rPr lang="en-US" sz="3300" dirty="0"/>
              <a:t>INFORMATION EXTRACTION</a:t>
            </a:r>
          </a:p>
        </p:txBody>
      </p:sp>
      <p:sp>
        <p:nvSpPr>
          <p:cNvPr id="3" name="Subtitle 2">
            <a:extLst>
              <a:ext uri="{FF2B5EF4-FFF2-40B4-BE49-F238E27FC236}">
                <a16:creationId xmlns:a16="http://schemas.microsoft.com/office/drawing/2014/main" id="{10C3ADF7-946F-664E-8FD2-49DC05BC26D4}"/>
              </a:ext>
            </a:extLst>
          </p:cNvPr>
          <p:cNvSpPr>
            <a:spLocks noGrp="1"/>
          </p:cNvSpPr>
          <p:nvPr>
            <p:ph type="subTitle" idx="1"/>
          </p:nvPr>
        </p:nvSpPr>
        <p:spPr>
          <a:xfrm>
            <a:off x="7947380" y="4334933"/>
            <a:ext cx="3382831" cy="1185333"/>
          </a:xfrm>
        </p:spPr>
        <p:txBody>
          <a:bodyPr>
            <a:normAutofit lnSpcReduction="10000"/>
          </a:bodyPr>
          <a:lstStyle/>
          <a:p>
            <a:r>
              <a:rPr lang="en-US" dirty="0">
                <a:solidFill>
                  <a:srgbClr val="2C901D"/>
                </a:solidFill>
              </a:rPr>
              <a:t>Semantic Text-Mining for the language of chemical experiments</a:t>
            </a:r>
          </a:p>
        </p:txBody>
      </p:sp>
      <p:pic>
        <p:nvPicPr>
          <p:cNvPr id="4" name="Picture 3" descr="A picture containing laser, scene, green, sitting&#10;&#10;Description automatically generated">
            <a:extLst>
              <a:ext uri="{FF2B5EF4-FFF2-40B4-BE49-F238E27FC236}">
                <a16:creationId xmlns:a16="http://schemas.microsoft.com/office/drawing/2014/main" id="{123C839E-C6BB-4FFF-A844-276FA9A4BB09}"/>
              </a:ext>
            </a:extLst>
          </p:cNvPr>
          <p:cNvPicPr>
            <a:picLocks noChangeAspect="1"/>
          </p:cNvPicPr>
          <p:nvPr/>
        </p:nvPicPr>
        <p:blipFill rotWithShape="1">
          <a:blip r:embed="rId3"/>
          <a:srcRect r="26633" b="-1"/>
          <a:stretch/>
        </p:blipFill>
        <p:spPr>
          <a:xfrm>
            <a:off x="-1" y="10"/>
            <a:ext cx="7537704" cy="6857990"/>
          </a:xfrm>
          <a:prstGeom prst="rect">
            <a:avLst/>
          </a:prstGeom>
        </p:spPr>
      </p:pic>
    </p:spTree>
    <p:extLst>
      <p:ext uri="{BB962C8B-B14F-4D97-AF65-F5344CB8AC3E}">
        <p14:creationId xmlns:p14="http://schemas.microsoft.com/office/powerpoint/2010/main" val="35685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72FF-DC59-B645-A2EC-6B044072714D}"/>
              </a:ext>
            </a:extLst>
          </p:cNvPr>
          <p:cNvSpPr>
            <a:spLocks noGrp="1"/>
          </p:cNvSpPr>
          <p:nvPr>
            <p:ph type="title"/>
          </p:nvPr>
        </p:nvSpPr>
        <p:spPr/>
        <p:txBody>
          <a:bodyPr>
            <a:normAutofit fontScale="90000"/>
          </a:bodyPr>
          <a:lstStyle/>
          <a:p>
            <a:r>
              <a:rPr lang="en-US" sz="6000" b="1" dirty="0">
                <a:latin typeface="Bodoni MT Condensed" panose="02070603080606020203" pitchFamily="18" charset="77"/>
              </a:rPr>
              <a:t>ChemicalTagger</a:t>
            </a:r>
            <a:br>
              <a:rPr lang="en-US" sz="6000" dirty="0"/>
            </a:br>
            <a:r>
              <a:rPr lang="en-US" sz="4000" dirty="0"/>
              <a:t>PURPOSE</a:t>
            </a:r>
          </a:p>
        </p:txBody>
      </p:sp>
      <p:sp>
        <p:nvSpPr>
          <p:cNvPr id="3" name="Content Placeholder 2">
            <a:extLst>
              <a:ext uri="{FF2B5EF4-FFF2-40B4-BE49-F238E27FC236}">
                <a16:creationId xmlns:a16="http://schemas.microsoft.com/office/drawing/2014/main" id="{5395955D-CCFE-2E40-8EA7-3E231536F9EE}"/>
              </a:ext>
            </a:extLst>
          </p:cNvPr>
          <p:cNvSpPr>
            <a:spLocks noGrp="1"/>
          </p:cNvSpPr>
          <p:nvPr>
            <p:ph idx="1"/>
          </p:nvPr>
        </p:nvSpPr>
        <p:spPr/>
        <p:txBody>
          <a:bodyPr/>
          <a:lstStyle/>
          <a:p>
            <a:r>
              <a:rPr lang="en-US" dirty="0">
                <a:effectLst/>
              </a:rPr>
              <a:t>Using NLP and text-mining tools, extraction of chemical entities and the relationships between those entities will make the resulting data available in a machine-processable format enabling automatic analysis of chemical synthesis by a machine. Processing millions of chemical reactions, in turn could lead to significant improvements in our ability to do science. </a:t>
            </a:r>
          </a:p>
          <a:p>
            <a:pPr lvl="1"/>
            <a:r>
              <a:rPr lang="en-US" sz="2000" dirty="0">
                <a:effectLst/>
              </a:rPr>
              <a:t>Drug Discovery</a:t>
            </a:r>
          </a:p>
          <a:p>
            <a:pPr lvl="1"/>
            <a:r>
              <a:rPr lang="en-US" sz="2000" dirty="0">
                <a:effectLst/>
              </a:rPr>
              <a:t>Material Science </a:t>
            </a:r>
          </a:p>
          <a:p>
            <a:pPr lvl="1"/>
            <a:r>
              <a:rPr lang="en-US" sz="2000" dirty="0">
                <a:effectLst/>
              </a:rPr>
              <a:t>Environmental Science</a:t>
            </a:r>
            <a:endParaRPr lang="en-US" sz="2000" dirty="0"/>
          </a:p>
        </p:txBody>
      </p:sp>
      <p:sp>
        <p:nvSpPr>
          <p:cNvPr id="4" name="TextBox 3">
            <a:extLst>
              <a:ext uri="{FF2B5EF4-FFF2-40B4-BE49-F238E27FC236}">
                <a16:creationId xmlns:a16="http://schemas.microsoft.com/office/drawing/2014/main" id="{66615D3A-0D02-354C-A3C8-5B14B7E92934}"/>
              </a:ext>
            </a:extLst>
          </p:cNvPr>
          <p:cNvSpPr txBox="1"/>
          <p:nvPr/>
        </p:nvSpPr>
        <p:spPr>
          <a:xfrm>
            <a:off x="8932774" y="6510130"/>
            <a:ext cx="3259226" cy="523220"/>
          </a:xfrm>
          <a:prstGeom prst="rect">
            <a:avLst/>
          </a:prstGeom>
          <a:noFill/>
        </p:spPr>
        <p:txBody>
          <a:bodyPr wrap="none" rtlCol="0">
            <a:spAutoFit/>
          </a:bodyPr>
          <a:lstStyle/>
          <a:p>
            <a:r>
              <a:rPr lang="en-US" sz="1000" dirty="0">
                <a:hlinkClick r:id="rId2"/>
              </a:rPr>
              <a:t>https://www.ncbi.nlm.nih.gov/pmc/articles/PMC3117806/</a:t>
            </a:r>
            <a:endParaRPr lang="en-US" sz="1000" dirty="0"/>
          </a:p>
          <a:p>
            <a:endParaRPr lang="en-US" dirty="0"/>
          </a:p>
        </p:txBody>
      </p:sp>
    </p:spTree>
    <p:extLst>
      <p:ext uri="{BB962C8B-B14F-4D97-AF65-F5344CB8AC3E}">
        <p14:creationId xmlns:p14="http://schemas.microsoft.com/office/powerpoint/2010/main" val="295859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869F-6AF9-1448-ACF6-06E2A4E3003F}"/>
              </a:ext>
            </a:extLst>
          </p:cNvPr>
          <p:cNvSpPr>
            <a:spLocks noGrp="1"/>
          </p:cNvSpPr>
          <p:nvPr>
            <p:ph type="title"/>
          </p:nvPr>
        </p:nvSpPr>
        <p:spPr>
          <a:xfrm>
            <a:off x="1838238" y="679173"/>
            <a:ext cx="10353762" cy="1257300"/>
          </a:xfrm>
        </p:spPr>
        <p:txBody>
          <a:bodyPr>
            <a:normAutofit fontScale="90000"/>
          </a:bodyPr>
          <a:lstStyle/>
          <a:p>
            <a:pPr algn="l"/>
            <a:r>
              <a:rPr lang="en-US" sz="4900" dirty="0"/>
              <a:t>UNIVERSITY OF CAMBRIDGE</a:t>
            </a:r>
            <a:br>
              <a:rPr lang="en-US" dirty="0"/>
            </a:br>
            <a:r>
              <a:rPr lang="en-US" sz="4000" b="1" dirty="0">
                <a:latin typeface="Bodoni MT Condensed" panose="02070603080606020203" pitchFamily="18" charset="77"/>
              </a:rPr>
              <a:t>Department of Chemistry</a:t>
            </a:r>
            <a:br>
              <a:rPr lang="en-US" b="1" dirty="0">
                <a:latin typeface="Bodoni MT Condensed" panose="02070603080606020203" pitchFamily="18" charset="77"/>
              </a:rPr>
            </a:br>
            <a:r>
              <a:rPr lang="en-US" sz="3600" b="1" dirty="0">
                <a:latin typeface="Bodoni MT Condensed" panose="02070603080606020203" pitchFamily="18" charset="77"/>
              </a:rPr>
              <a:t>Molecular Informatics</a:t>
            </a:r>
            <a:br>
              <a:rPr lang="en-US" dirty="0"/>
            </a:br>
            <a:endParaRPr lang="en-US" dirty="0"/>
          </a:p>
        </p:txBody>
      </p:sp>
      <p:pic>
        <p:nvPicPr>
          <p:cNvPr id="6" name="Content Placeholder 5" descr="A picture containing bird&#10;&#10;Description automatically generated">
            <a:extLst>
              <a:ext uri="{FF2B5EF4-FFF2-40B4-BE49-F238E27FC236}">
                <a16:creationId xmlns:a16="http://schemas.microsoft.com/office/drawing/2014/main" id="{9C9C2E64-57D8-7946-9D9C-316CF1BC08EB}"/>
              </a:ext>
            </a:extLst>
          </p:cNvPr>
          <p:cNvPicPr>
            <a:picLocks noGrp="1" noChangeAspect="1"/>
          </p:cNvPicPr>
          <p:nvPr>
            <p:ph idx="1"/>
          </p:nvPr>
        </p:nvPicPr>
        <p:blipFill>
          <a:blip r:embed="rId2"/>
          <a:stretch>
            <a:fillRect/>
          </a:stretch>
        </p:blipFill>
        <p:spPr>
          <a:xfrm>
            <a:off x="134043" y="172213"/>
            <a:ext cx="1684212" cy="1952283"/>
          </a:xfrm>
        </p:spPr>
      </p:pic>
      <p:sp>
        <p:nvSpPr>
          <p:cNvPr id="7" name="TextBox 6">
            <a:extLst>
              <a:ext uri="{FF2B5EF4-FFF2-40B4-BE49-F238E27FC236}">
                <a16:creationId xmlns:a16="http://schemas.microsoft.com/office/drawing/2014/main" id="{731E50BA-F2C2-FC44-9DDA-A9953F4F35CD}"/>
              </a:ext>
            </a:extLst>
          </p:cNvPr>
          <p:cNvSpPr txBox="1"/>
          <p:nvPr/>
        </p:nvSpPr>
        <p:spPr>
          <a:xfrm>
            <a:off x="1818255" y="1669029"/>
            <a:ext cx="10364569" cy="5016758"/>
          </a:xfrm>
          <a:prstGeom prst="rect">
            <a:avLst/>
          </a:prstGeom>
          <a:noFill/>
        </p:spPr>
        <p:txBody>
          <a:bodyPr wrap="none" rtlCol="0">
            <a:spAutoFit/>
          </a:bodyPr>
          <a:lstStyle/>
          <a:p>
            <a:endParaRPr lang="en-US" sz="2400" b="1" dirty="0"/>
          </a:p>
          <a:p>
            <a:r>
              <a:rPr lang="en-US" sz="2800" b="1" dirty="0"/>
              <a:t>Center For Molecular Informatics  </a:t>
            </a:r>
          </a:p>
          <a:p>
            <a:r>
              <a:rPr lang="en-US" sz="2800" b="1" dirty="0"/>
              <a:t>	- </a:t>
            </a:r>
            <a:r>
              <a:rPr lang="en-US" sz="2400" dirty="0"/>
              <a:t>members from the Department of Chemistry </a:t>
            </a:r>
          </a:p>
          <a:p>
            <a:r>
              <a:rPr lang="en-US" sz="2400" dirty="0"/>
              <a:t>	   involved in computational chemistry, chemical information, </a:t>
            </a:r>
          </a:p>
          <a:p>
            <a:r>
              <a:rPr lang="en-US" sz="2400" dirty="0"/>
              <a:t>	   biological sciences and medicine</a:t>
            </a:r>
            <a:endParaRPr lang="en-US" sz="2400" b="1" dirty="0"/>
          </a:p>
          <a:p>
            <a:endParaRPr lang="en-US" dirty="0"/>
          </a:p>
          <a:p>
            <a:r>
              <a:rPr lang="en-US" sz="2400" b="1" dirty="0"/>
              <a:t>Department of chemistry is a world-class teaching and research center involved in:</a:t>
            </a:r>
          </a:p>
          <a:p>
            <a:pPr marL="742950" lvl="1" indent="-285750">
              <a:buFont typeface="Wingdings" pitchFamily="2" charset="2"/>
              <a:buChar char="v"/>
            </a:pPr>
            <a:r>
              <a:rPr lang="en-US" dirty="0"/>
              <a:t>Drug Discovery</a:t>
            </a:r>
          </a:p>
          <a:p>
            <a:pPr marL="742950" lvl="1" indent="-285750">
              <a:buFont typeface="Wingdings" pitchFamily="2" charset="2"/>
              <a:buChar char="v"/>
            </a:pPr>
            <a:r>
              <a:rPr lang="en-US" dirty="0"/>
              <a:t>Energy Research</a:t>
            </a:r>
          </a:p>
          <a:p>
            <a:pPr marL="742950" lvl="1" indent="-285750">
              <a:buFont typeface="Wingdings" pitchFamily="2" charset="2"/>
              <a:buChar char="v"/>
            </a:pPr>
            <a:r>
              <a:rPr lang="en-US" dirty="0"/>
              <a:t>Computer Memory and Sensors</a:t>
            </a:r>
          </a:p>
          <a:p>
            <a:pPr marL="742950" lvl="1" indent="-285750">
              <a:buFont typeface="Wingdings" pitchFamily="2" charset="2"/>
              <a:buChar char="v"/>
            </a:pPr>
            <a:r>
              <a:rPr lang="en-US" dirty="0"/>
              <a:t>Oil Recovery</a:t>
            </a:r>
          </a:p>
          <a:p>
            <a:pPr marL="742950" lvl="1" indent="-285750">
              <a:buFont typeface="Wingdings" pitchFamily="2" charset="2"/>
              <a:buChar char="v"/>
            </a:pPr>
            <a:r>
              <a:rPr lang="en-US" dirty="0"/>
              <a:t>Ageing</a:t>
            </a:r>
          </a:p>
          <a:p>
            <a:endParaRPr lang="en-US" dirty="0"/>
          </a:p>
          <a:p>
            <a:r>
              <a:rPr lang="en-US" sz="2400" b="1" dirty="0"/>
              <a:t>Public research university in Cambridge, United Kingdom</a:t>
            </a:r>
          </a:p>
          <a:p>
            <a:endParaRPr lang="en-US" dirty="0"/>
          </a:p>
        </p:txBody>
      </p:sp>
      <p:sp>
        <p:nvSpPr>
          <p:cNvPr id="8" name="TextBox 7">
            <a:extLst>
              <a:ext uri="{FF2B5EF4-FFF2-40B4-BE49-F238E27FC236}">
                <a16:creationId xmlns:a16="http://schemas.microsoft.com/office/drawing/2014/main" id="{F277F36D-62D3-AC4E-9A48-2ED492483401}"/>
              </a:ext>
            </a:extLst>
          </p:cNvPr>
          <p:cNvSpPr txBox="1"/>
          <p:nvPr/>
        </p:nvSpPr>
        <p:spPr>
          <a:xfrm>
            <a:off x="8519551" y="6562676"/>
            <a:ext cx="3708387" cy="246221"/>
          </a:xfrm>
          <a:prstGeom prst="rect">
            <a:avLst/>
          </a:prstGeom>
          <a:noFill/>
        </p:spPr>
        <p:txBody>
          <a:bodyPr wrap="none" rtlCol="0">
            <a:spAutoFit/>
          </a:bodyPr>
          <a:lstStyle/>
          <a:p>
            <a:pPr marL="36900"/>
            <a:r>
              <a:rPr lang="en-US" sz="1000" dirty="0">
                <a:hlinkClick r:id="rId3"/>
              </a:rPr>
              <a:t>https://www-cmi.ch.cam.ac.uk/research-centre-molecular-informatics</a:t>
            </a:r>
            <a:endParaRPr lang="en-US" sz="1000" dirty="0"/>
          </a:p>
        </p:txBody>
      </p:sp>
    </p:spTree>
    <p:extLst>
      <p:ext uri="{BB962C8B-B14F-4D97-AF65-F5344CB8AC3E}">
        <p14:creationId xmlns:p14="http://schemas.microsoft.com/office/powerpoint/2010/main" val="320119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8CC1-C9C2-EC44-B532-A4B55AC5A074}"/>
              </a:ext>
            </a:extLst>
          </p:cNvPr>
          <p:cNvSpPr>
            <a:spLocks noGrp="1"/>
          </p:cNvSpPr>
          <p:nvPr>
            <p:ph type="title"/>
          </p:nvPr>
        </p:nvSpPr>
        <p:spPr>
          <a:xfrm>
            <a:off x="919119" y="106017"/>
            <a:ext cx="10353762" cy="801757"/>
          </a:xfrm>
        </p:spPr>
        <p:txBody>
          <a:bodyPr/>
          <a:lstStyle/>
          <a:p>
            <a:r>
              <a:rPr lang="en-US" b="1" dirty="0"/>
              <a:t>SOURCE OF TEXT</a:t>
            </a:r>
          </a:p>
        </p:txBody>
      </p:sp>
      <p:pic>
        <p:nvPicPr>
          <p:cNvPr id="5" name="Picture 4">
            <a:extLst>
              <a:ext uri="{FF2B5EF4-FFF2-40B4-BE49-F238E27FC236}">
                <a16:creationId xmlns:a16="http://schemas.microsoft.com/office/drawing/2014/main" id="{1F18D46F-5793-794B-A84E-2DEBB74E611D}"/>
              </a:ext>
            </a:extLst>
          </p:cNvPr>
          <p:cNvPicPr>
            <a:picLocks noChangeAspect="1"/>
          </p:cNvPicPr>
          <p:nvPr/>
        </p:nvPicPr>
        <p:blipFill>
          <a:blip r:embed="rId2"/>
          <a:srcRect/>
          <a:stretch/>
        </p:blipFill>
        <p:spPr>
          <a:xfrm>
            <a:off x="238679" y="1545555"/>
            <a:ext cx="3414142" cy="4468103"/>
          </a:xfrm>
          <a:prstGeom prst="rect">
            <a:avLst/>
          </a:prstGeom>
        </p:spPr>
      </p:pic>
      <p:pic>
        <p:nvPicPr>
          <p:cNvPr id="7" name="Picture 6" descr="A close up of a newspaper&#10;&#10;Description automatically generated">
            <a:extLst>
              <a:ext uri="{FF2B5EF4-FFF2-40B4-BE49-F238E27FC236}">
                <a16:creationId xmlns:a16="http://schemas.microsoft.com/office/drawing/2014/main" id="{CA8C5D34-F2CE-7B4D-A930-6F49EABEB43B}"/>
              </a:ext>
            </a:extLst>
          </p:cNvPr>
          <p:cNvPicPr>
            <a:picLocks noChangeAspect="1"/>
          </p:cNvPicPr>
          <p:nvPr/>
        </p:nvPicPr>
        <p:blipFill>
          <a:blip r:embed="rId3"/>
          <a:stretch>
            <a:fillRect/>
          </a:stretch>
        </p:blipFill>
        <p:spPr>
          <a:xfrm>
            <a:off x="7585040" y="1767046"/>
            <a:ext cx="4487827" cy="2407960"/>
          </a:xfrm>
          <a:prstGeom prst="rect">
            <a:avLst/>
          </a:prstGeom>
        </p:spPr>
      </p:pic>
      <p:pic>
        <p:nvPicPr>
          <p:cNvPr id="9" name="Picture 8" descr="A picture containing newspaper&#10;&#10;Description automatically generated">
            <a:extLst>
              <a:ext uri="{FF2B5EF4-FFF2-40B4-BE49-F238E27FC236}">
                <a16:creationId xmlns:a16="http://schemas.microsoft.com/office/drawing/2014/main" id="{2FDC2368-9BBB-134B-A72E-6027E7D4F99F}"/>
              </a:ext>
            </a:extLst>
          </p:cNvPr>
          <p:cNvPicPr>
            <a:picLocks noChangeAspect="1"/>
          </p:cNvPicPr>
          <p:nvPr/>
        </p:nvPicPr>
        <p:blipFill>
          <a:blip r:embed="rId4"/>
          <a:stretch>
            <a:fillRect/>
          </a:stretch>
        </p:blipFill>
        <p:spPr>
          <a:xfrm>
            <a:off x="7585039" y="4323521"/>
            <a:ext cx="4487827" cy="2107095"/>
          </a:xfrm>
          <a:prstGeom prst="rect">
            <a:avLst/>
          </a:prstGeom>
        </p:spPr>
      </p:pic>
      <p:sp>
        <p:nvSpPr>
          <p:cNvPr id="10" name="TextBox 9">
            <a:extLst>
              <a:ext uri="{FF2B5EF4-FFF2-40B4-BE49-F238E27FC236}">
                <a16:creationId xmlns:a16="http://schemas.microsoft.com/office/drawing/2014/main" id="{FBC9A084-C7C7-D64C-BC13-A895EF67DC70}"/>
              </a:ext>
            </a:extLst>
          </p:cNvPr>
          <p:cNvSpPr txBox="1"/>
          <p:nvPr/>
        </p:nvSpPr>
        <p:spPr>
          <a:xfrm>
            <a:off x="211623" y="1161081"/>
            <a:ext cx="3441198" cy="369332"/>
          </a:xfrm>
          <a:prstGeom prst="rect">
            <a:avLst/>
          </a:prstGeom>
          <a:noFill/>
        </p:spPr>
        <p:txBody>
          <a:bodyPr wrap="none" rtlCol="0">
            <a:spAutoFit/>
          </a:bodyPr>
          <a:lstStyle/>
          <a:p>
            <a:r>
              <a:rPr lang="en-US" b="1" dirty="0"/>
              <a:t>Example of a Research Publication</a:t>
            </a:r>
          </a:p>
        </p:txBody>
      </p:sp>
      <p:sp>
        <p:nvSpPr>
          <p:cNvPr id="11" name="TextBox 10">
            <a:extLst>
              <a:ext uri="{FF2B5EF4-FFF2-40B4-BE49-F238E27FC236}">
                <a16:creationId xmlns:a16="http://schemas.microsoft.com/office/drawing/2014/main" id="{7E941629-E0D6-734F-B434-BB1EEDD43637}"/>
              </a:ext>
            </a:extLst>
          </p:cNvPr>
          <p:cNvSpPr txBox="1"/>
          <p:nvPr/>
        </p:nvSpPr>
        <p:spPr>
          <a:xfrm>
            <a:off x="3978649" y="1783721"/>
            <a:ext cx="3606390" cy="1754326"/>
          </a:xfrm>
          <a:prstGeom prst="rect">
            <a:avLst/>
          </a:prstGeom>
          <a:noFill/>
        </p:spPr>
        <p:txBody>
          <a:bodyPr wrap="square" rtlCol="0">
            <a:spAutoFit/>
          </a:bodyPr>
          <a:lstStyle/>
          <a:p>
            <a:r>
              <a:rPr lang="en-US" sz="2400" b="1" dirty="0"/>
              <a:t>Experimental Procedures:</a:t>
            </a:r>
          </a:p>
          <a:p>
            <a:pPr lvl="1"/>
            <a:r>
              <a:rPr lang="en-US" sz="1400" dirty="0"/>
              <a:t>- Is a </a:t>
            </a:r>
            <a:r>
              <a:rPr lang="en-US" sz="1600" dirty="0"/>
              <a:t>portion of research publication describing the synthetic process of a chemical product</a:t>
            </a:r>
          </a:p>
          <a:p>
            <a:endParaRPr lang="en-US" dirty="0"/>
          </a:p>
          <a:p>
            <a:endParaRPr lang="en-US" dirty="0"/>
          </a:p>
        </p:txBody>
      </p:sp>
      <p:sp>
        <p:nvSpPr>
          <p:cNvPr id="12" name="TextBox 11">
            <a:extLst>
              <a:ext uri="{FF2B5EF4-FFF2-40B4-BE49-F238E27FC236}">
                <a16:creationId xmlns:a16="http://schemas.microsoft.com/office/drawing/2014/main" id="{1C7A7A9D-217A-5247-B5B7-F96F2E0E9EAC}"/>
              </a:ext>
            </a:extLst>
          </p:cNvPr>
          <p:cNvSpPr txBox="1"/>
          <p:nvPr/>
        </p:nvSpPr>
        <p:spPr>
          <a:xfrm>
            <a:off x="4493081" y="3705630"/>
            <a:ext cx="2104743" cy="707886"/>
          </a:xfrm>
          <a:prstGeom prst="rect">
            <a:avLst/>
          </a:prstGeom>
          <a:noFill/>
        </p:spPr>
        <p:txBody>
          <a:bodyPr wrap="none" rtlCol="0">
            <a:spAutoFit/>
          </a:bodyPr>
          <a:lstStyle/>
          <a:p>
            <a:r>
              <a:rPr lang="en-US" sz="4000" dirty="0"/>
              <a:t>Examples</a:t>
            </a:r>
          </a:p>
        </p:txBody>
      </p:sp>
      <p:sp>
        <p:nvSpPr>
          <p:cNvPr id="13" name="Right Arrow 12">
            <a:extLst>
              <a:ext uri="{FF2B5EF4-FFF2-40B4-BE49-F238E27FC236}">
                <a16:creationId xmlns:a16="http://schemas.microsoft.com/office/drawing/2014/main" id="{3718AA0D-3BC8-3045-A55F-470CC2F7681F}"/>
              </a:ext>
            </a:extLst>
          </p:cNvPr>
          <p:cNvSpPr/>
          <p:nvPr/>
        </p:nvSpPr>
        <p:spPr>
          <a:xfrm>
            <a:off x="6636839" y="3101331"/>
            <a:ext cx="526774" cy="353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1CA34CDB-E87A-5D4D-889E-E22AEC30161D}"/>
              </a:ext>
            </a:extLst>
          </p:cNvPr>
          <p:cNvSpPr/>
          <p:nvPr/>
        </p:nvSpPr>
        <p:spPr>
          <a:xfrm>
            <a:off x="6674126" y="5089980"/>
            <a:ext cx="526774" cy="353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extLst>
              <a:ext uri="{FF2B5EF4-FFF2-40B4-BE49-F238E27FC236}">
                <a16:creationId xmlns:a16="http://schemas.microsoft.com/office/drawing/2014/main" id="{52F1D5F3-65A0-5340-83A2-E9288137E644}"/>
              </a:ext>
            </a:extLst>
          </p:cNvPr>
          <p:cNvSpPr txBox="1"/>
          <p:nvPr/>
        </p:nvSpPr>
        <p:spPr>
          <a:xfrm>
            <a:off x="-12439" y="6611779"/>
            <a:ext cx="10724321" cy="246221"/>
          </a:xfrm>
          <a:prstGeom prst="rect">
            <a:avLst/>
          </a:prstGeom>
          <a:noFill/>
        </p:spPr>
        <p:txBody>
          <a:bodyPr wrap="square" rtlCol="0">
            <a:spAutoFit/>
          </a:bodyPr>
          <a:lstStyle/>
          <a:p>
            <a:pPr marL="36900"/>
            <a:r>
              <a:rPr lang="en-US" sz="1000" dirty="0">
                <a:hlinkClick r:id="rId5"/>
              </a:rPr>
              <a:t>https://www.slideshare.net/DineshBarawkar/jacs-2000-1222252445250-deoxynucleic-guanidine-and-peptide-nucleic-acid-chimeras-synthesis</a:t>
            </a:r>
            <a:endParaRPr lang="en-US" sz="1000" dirty="0"/>
          </a:p>
        </p:txBody>
      </p:sp>
    </p:spTree>
    <p:extLst>
      <p:ext uri="{BB962C8B-B14F-4D97-AF65-F5344CB8AC3E}">
        <p14:creationId xmlns:p14="http://schemas.microsoft.com/office/powerpoint/2010/main" val="334571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CF2D-C1B0-BB4F-8371-7999F79706BA}"/>
              </a:ext>
            </a:extLst>
          </p:cNvPr>
          <p:cNvSpPr>
            <a:spLocks noGrp="1"/>
          </p:cNvSpPr>
          <p:nvPr>
            <p:ph type="title"/>
          </p:nvPr>
        </p:nvSpPr>
        <p:spPr>
          <a:xfrm>
            <a:off x="919119" y="423890"/>
            <a:ext cx="10353762" cy="1093304"/>
          </a:xfrm>
        </p:spPr>
        <p:txBody>
          <a:bodyPr>
            <a:normAutofit fontScale="90000"/>
          </a:bodyPr>
          <a:lstStyle/>
          <a:p>
            <a:r>
              <a:rPr lang="en-US" sz="6700" b="1" dirty="0">
                <a:latin typeface="Bodoni MT Condensed" panose="02070603080606020203" pitchFamily="18" charset="77"/>
              </a:rPr>
              <a:t>ChemicalTagger Demo</a:t>
            </a:r>
            <a:br>
              <a:rPr lang="en-US" b="1" dirty="0">
                <a:latin typeface="Bodoni MT Condensed" panose="02070603080606020203" pitchFamily="18" charset="77"/>
              </a:rPr>
            </a:br>
            <a:r>
              <a:rPr lang="en-US" b="1" dirty="0">
                <a:latin typeface="Bodoni MT Condensed" panose="02070603080606020203" pitchFamily="18" charset="77"/>
              </a:rPr>
              <a:t>Text Ready for Processing</a:t>
            </a:r>
            <a:br>
              <a:rPr lang="en-US" b="1" dirty="0">
                <a:latin typeface="Bodoni MT Condensed" panose="02070603080606020203" pitchFamily="18" charset="77"/>
              </a:rPr>
            </a:br>
            <a:endParaRPr lang="en-US" b="1" dirty="0">
              <a:latin typeface="Bodoni MT Condensed" panose="02070603080606020203" pitchFamily="18" charset="77"/>
            </a:endParaRPr>
          </a:p>
        </p:txBody>
      </p:sp>
      <p:pic>
        <p:nvPicPr>
          <p:cNvPr id="5" name="Picture 4" descr="A screenshot of a social media post&#10;&#10;Description automatically generated">
            <a:extLst>
              <a:ext uri="{FF2B5EF4-FFF2-40B4-BE49-F238E27FC236}">
                <a16:creationId xmlns:a16="http://schemas.microsoft.com/office/drawing/2014/main" id="{106068F6-270F-4D47-917C-D4A42B38580B}"/>
              </a:ext>
            </a:extLst>
          </p:cNvPr>
          <p:cNvPicPr>
            <a:picLocks noChangeAspect="1"/>
          </p:cNvPicPr>
          <p:nvPr/>
        </p:nvPicPr>
        <p:blipFill>
          <a:blip r:embed="rId2"/>
          <a:stretch>
            <a:fillRect/>
          </a:stretch>
        </p:blipFill>
        <p:spPr>
          <a:xfrm>
            <a:off x="425901" y="1517194"/>
            <a:ext cx="11340198" cy="4664945"/>
          </a:xfrm>
          <a:prstGeom prst="rect">
            <a:avLst/>
          </a:prstGeom>
        </p:spPr>
      </p:pic>
      <p:sp>
        <p:nvSpPr>
          <p:cNvPr id="6" name="TextBox 5">
            <a:extLst>
              <a:ext uri="{FF2B5EF4-FFF2-40B4-BE49-F238E27FC236}">
                <a16:creationId xmlns:a16="http://schemas.microsoft.com/office/drawing/2014/main" id="{603CA59C-A0D9-404A-9544-A5AA1CF9685D}"/>
              </a:ext>
            </a:extLst>
          </p:cNvPr>
          <p:cNvSpPr txBox="1"/>
          <p:nvPr/>
        </p:nvSpPr>
        <p:spPr>
          <a:xfrm>
            <a:off x="327991" y="6301409"/>
            <a:ext cx="2312621" cy="461665"/>
          </a:xfrm>
          <a:prstGeom prst="rect">
            <a:avLst/>
          </a:prstGeom>
          <a:noFill/>
        </p:spPr>
        <p:txBody>
          <a:bodyPr wrap="none" rtlCol="0">
            <a:spAutoFit/>
          </a:bodyPr>
          <a:lstStyle/>
          <a:p>
            <a:r>
              <a:rPr lang="en-US" sz="2400" b="1" dirty="0">
                <a:latin typeface="Bodoni MT Condensed" panose="02070603080606020203" pitchFamily="18" charset="77"/>
                <a:hlinkClick r:id="rId3"/>
              </a:rPr>
              <a:t>ChemicalTagger Link</a:t>
            </a:r>
            <a:endParaRPr lang="en-US" sz="2400" b="1" dirty="0">
              <a:latin typeface="Bodoni MT Condensed" panose="02070603080606020203" pitchFamily="18" charset="77"/>
            </a:endParaRPr>
          </a:p>
        </p:txBody>
      </p:sp>
      <p:sp>
        <p:nvSpPr>
          <p:cNvPr id="7" name="Rectangle 6">
            <a:extLst>
              <a:ext uri="{FF2B5EF4-FFF2-40B4-BE49-F238E27FC236}">
                <a16:creationId xmlns:a16="http://schemas.microsoft.com/office/drawing/2014/main" id="{35394FC7-351A-B943-AAB7-CCFDC3536A8A}"/>
              </a:ext>
            </a:extLst>
          </p:cNvPr>
          <p:cNvSpPr/>
          <p:nvPr/>
        </p:nvSpPr>
        <p:spPr>
          <a:xfrm>
            <a:off x="9784272" y="6532241"/>
            <a:ext cx="2079737" cy="246221"/>
          </a:xfrm>
          <a:prstGeom prst="rect">
            <a:avLst/>
          </a:prstGeom>
        </p:spPr>
        <p:txBody>
          <a:bodyPr wrap="none">
            <a:spAutoFit/>
          </a:bodyPr>
          <a:lstStyle/>
          <a:p>
            <a:pPr marL="36900"/>
            <a:r>
              <a:rPr lang="en-US" sz="1000" dirty="0">
                <a:hlinkClick r:id="rId3"/>
              </a:rPr>
              <a:t>http://chemicaltagger.ch.cam.ac.uk/</a:t>
            </a:r>
            <a:endParaRPr lang="en-US" sz="1000" dirty="0"/>
          </a:p>
        </p:txBody>
      </p:sp>
    </p:spTree>
    <p:extLst>
      <p:ext uri="{BB962C8B-B14F-4D97-AF65-F5344CB8AC3E}">
        <p14:creationId xmlns:p14="http://schemas.microsoft.com/office/powerpoint/2010/main" val="74924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CF2D-C1B0-BB4F-8371-7999F79706BA}"/>
              </a:ext>
            </a:extLst>
          </p:cNvPr>
          <p:cNvSpPr>
            <a:spLocks noGrp="1"/>
          </p:cNvSpPr>
          <p:nvPr>
            <p:ph type="title"/>
          </p:nvPr>
        </p:nvSpPr>
        <p:spPr>
          <a:xfrm>
            <a:off x="919119" y="423890"/>
            <a:ext cx="10353762" cy="1093304"/>
          </a:xfrm>
        </p:spPr>
        <p:txBody>
          <a:bodyPr>
            <a:normAutofit fontScale="90000"/>
          </a:bodyPr>
          <a:lstStyle/>
          <a:p>
            <a:r>
              <a:rPr lang="en-US" sz="6700" b="1" dirty="0">
                <a:latin typeface="Bodoni MT Condensed" panose="02070603080606020203" pitchFamily="18" charset="77"/>
              </a:rPr>
              <a:t>ChemicalTagger Demo</a:t>
            </a:r>
            <a:br>
              <a:rPr lang="en-US" b="1" dirty="0">
                <a:latin typeface="Bodoni MT Condensed" panose="02070603080606020203" pitchFamily="18" charset="77"/>
              </a:rPr>
            </a:br>
            <a:r>
              <a:rPr lang="en-US" b="1" dirty="0">
                <a:latin typeface="Bodoni MT Condensed" panose="02070603080606020203" pitchFamily="18" charset="77"/>
              </a:rPr>
              <a:t>Processed Text</a:t>
            </a:r>
            <a:br>
              <a:rPr lang="en-US" b="1" dirty="0">
                <a:latin typeface="Bodoni MT Condensed" panose="02070603080606020203" pitchFamily="18" charset="77"/>
              </a:rPr>
            </a:br>
            <a:endParaRPr lang="en-US" b="1" dirty="0">
              <a:latin typeface="Bodoni MT Condensed" panose="02070603080606020203" pitchFamily="18" charset="77"/>
            </a:endParaRPr>
          </a:p>
        </p:txBody>
      </p:sp>
      <p:pic>
        <p:nvPicPr>
          <p:cNvPr id="5" name="Picture 4">
            <a:extLst>
              <a:ext uri="{FF2B5EF4-FFF2-40B4-BE49-F238E27FC236}">
                <a16:creationId xmlns:a16="http://schemas.microsoft.com/office/drawing/2014/main" id="{106068F6-270F-4D47-917C-D4A42B38580B}"/>
              </a:ext>
            </a:extLst>
          </p:cNvPr>
          <p:cNvPicPr>
            <a:picLocks noChangeAspect="1"/>
          </p:cNvPicPr>
          <p:nvPr/>
        </p:nvPicPr>
        <p:blipFill>
          <a:blip r:embed="rId2"/>
          <a:srcRect/>
          <a:stretch/>
        </p:blipFill>
        <p:spPr>
          <a:xfrm>
            <a:off x="425901" y="1985076"/>
            <a:ext cx="11340198" cy="3729180"/>
          </a:xfrm>
          <a:prstGeom prst="rect">
            <a:avLst/>
          </a:prstGeom>
        </p:spPr>
      </p:pic>
      <p:sp>
        <p:nvSpPr>
          <p:cNvPr id="4" name="Rectangle 3">
            <a:extLst>
              <a:ext uri="{FF2B5EF4-FFF2-40B4-BE49-F238E27FC236}">
                <a16:creationId xmlns:a16="http://schemas.microsoft.com/office/drawing/2014/main" id="{1BBD1720-EEC1-EF48-9706-B27AD147F4EA}"/>
              </a:ext>
            </a:extLst>
          </p:cNvPr>
          <p:cNvSpPr/>
          <p:nvPr/>
        </p:nvSpPr>
        <p:spPr>
          <a:xfrm>
            <a:off x="9686362" y="6422587"/>
            <a:ext cx="2079737" cy="246221"/>
          </a:xfrm>
          <a:prstGeom prst="rect">
            <a:avLst/>
          </a:prstGeom>
        </p:spPr>
        <p:txBody>
          <a:bodyPr wrap="none">
            <a:spAutoFit/>
          </a:bodyPr>
          <a:lstStyle/>
          <a:p>
            <a:pPr marL="36900"/>
            <a:r>
              <a:rPr lang="en-US" sz="1000" dirty="0">
                <a:hlinkClick r:id="rId3"/>
              </a:rPr>
              <a:t>http://chemicaltagger.ch.cam.ac.uk/</a:t>
            </a:r>
            <a:endParaRPr lang="en-US" sz="1000" dirty="0"/>
          </a:p>
        </p:txBody>
      </p:sp>
      <p:sp>
        <p:nvSpPr>
          <p:cNvPr id="6" name="TextBox 5">
            <a:extLst>
              <a:ext uri="{FF2B5EF4-FFF2-40B4-BE49-F238E27FC236}">
                <a16:creationId xmlns:a16="http://schemas.microsoft.com/office/drawing/2014/main" id="{3593C835-37DA-814B-B96F-A1C0250D402A}"/>
              </a:ext>
            </a:extLst>
          </p:cNvPr>
          <p:cNvSpPr txBox="1"/>
          <p:nvPr/>
        </p:nvSpPr>
        <p:spPr>
          <a:xfrm>
            <a:off x="347870" y="6207143"/>
            <a:ext cx="2312621" cy="461665"/>
          </a:xfrm>
          <a:prstGeom prst="rect">
            <a:avLst/>
          </a:prstGeom>
          <a:noFill/>
        </p:spPr>
        <p:txBody>
          <a:bodyPr wrap="none" rtlCol="0">
            <a:spAutoFit/>
          </a:bodyPr>
          <a:lstStyle/>
          <a:p>
            <a:r>
              <a:rPr lang="en-US" sz="2400" b="1" dirty="0">
                <a:latin typeface="Bodoni MT Condensed" panose="02070603080606020203" pitchFamily="18" charset="77"/>
                <a:hlinkClick r:id="rId3"/>
              </a:rPr>
              <a:t>ChemicalTagger Link</a:t>
            </a:r>
            <a:endParaRPr lang="en-US" sz="2400" b="1" dirty="0">
              <a:latin typeface="Bodoni MT Condensed" panose="02070603080606020203" pitchFamily="18" charset="77"/>
            </a:endParaRPr>
          </a:p>
        </p:txBody>
      </p:sp>
    </p:spTree>
    <p:extLst>
      <p:ext uri="{BB962C8B-B14F-4D97-AF65-F5344CB8AC3E}">
        <p14:creationId xmlns:p14="http://schemas.microsoft.com/office/powerpoint/2010/main" val="228772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72FF-DC59-B645-A2EC-6B044072714D}"/>
              </a:ext>
            </a:extLst>
          </p:cNvPr>
          <p:cNvSpPr>
            <a:spLocks noGrp="1"/>
          </p:cNvSpPr>
          <p:nvPr>
            <p:ph type="title"/>
          </p:nvPr>
        </p:nvSpPr>
        <p:spPr/>
        <p:txBody>
          <a:bodyPr>
            <a:normAutofit fontScale="90000"/>
          </a:bodyPr>
          <a:lstStyle/>
          <a:p>
            <a:r>
              <a:rPr lang="en-US" sz="6000" b="1" dirty="0">
                <a:latin typeface="Bodoni MT Condensed" panose="02070603080606020203" pitchFamily="18" charset="77"/>
              </a:rPr>
              <a:t>ChemicalTagger</a:t>
            </a:r>
            <a:br>
              <a:rPr lang="en-US" sz="6000" dirty="0"/>
            </a:br>
            <a:r>
              <a:rPr lang="en-US" sz="4000" dirty="0"/>
              <a:t>OBSERVATIONS</a:t>
            </a:r>
          </a:p>
        </p:txBody>
      </p:sp>
      <p:sp>
        <p:nvSpPr>
          <p:cNvPr id="3" name="Content Placeholder 2">
            <a:extLst>
              <a:ext uri="{FF2B5EF4-FFF2-40B4-BE49-F238E27FC236}">
                <a16:creationId xmlns:a16="http://schemas.microsoft.com/office/drawing/2014/main" id="{5395955D-CCFE-2E40-8EA7-3E231536F9EE}"/>
              </a:ext>
            </a:extLst>
          </p:cNvPr>
          <p:cNvSpPr>
            <a:spLocks noGrp="1"/>
          </p:cNvSpPr>
          <p:nvPr>
            <p:ph idx="1"/>
          </p:nvPr>
        </p:nvSpPr>
        <p:spPr/>
        <p:txBody>
          <a:bodyPr/>
          <a:lstStyle/>
          <a:p>
            <a:pPr marL="450000" lvl="1" indent="0">
              <a:buNone/>
            </a:pPr>
            <a:r>
              <a:rPr lang="en-US" sz="2000" dirty="0"/>
              <a:t>To test the tagging and parsing capabilities, various experimental procedures from different journal articles were used. Specifically, different synthetic molecules were selected, in order to test the ability to detect chemical nomenclature, conditions , etc. The tool is highly accurate at recognizing chemical nomenclature, including chemical names that do not include atom locants within the name as most do, which is impressive. It was able to detect a product vs. reactant molecules based on the yield provided, along with purification methods and other actions taken by the chemist. Seeing the POS tags application in this field and having an understanding due to this course have cleared up many questions I had previously, which is exciting!</a:t>
            </a:r>
          </a:p>
        </p:txBody>
      </p:sp>
      <p:sp>
        <p:nvSpPr>
          <p:cNvPr id="4" name="TextBox 3">
            <a:extLst>
              <a:ext uri="{FF2B5EF4-FFF2-40B4-BE49-F238E27FC236}">
                <a16:creationId xmlns:a16="http://schemas.microsoft.com/office/drawing/2014/main" id="{66615D3A-0D02-354C-A3C8-5B14B7E92934}"/>
              </a:ext>
            </a:extLst>
          </p:cNvPr>
          <p:cNvSpPr txBox="1"/>
          <p:nvPr/>
        </p:nvSpPr>
        <p:spPr>
          <a:xfrm>
            <a:off x="8932774" y="6510130"/>
            <a:ext cx="3259226" cy="523220"/>
          </a:xfrm>
          <a:prstGeom prst="rect">
            <a:avLst/>
          </a:prstGeom>
          <a:noFill/>
        </p:spPr>
        <p:txBody>
          <a:bodyPr wrap="none" rtlCol="0">
            <a:spAutoFit/>
          </a:bodyPr>
          <a:lstStyle/>
          <a:p>
            <a:r>
              <a:rPr lang="en-US" sz="1000" dirty="0">
                <a:hlinkClick r:id="rId2"/>
              </a:rPr>
              <a:t>https://www.ncbi.nlm.nih.gov/pmc/articles/PMC3117806/</a:t>
            </a:r>
            <a:endParaRPr lang="en-US" sz="1000" dirty="0"/>
          </a:p>
          <a:p>
            <a:endParaRPr lang="en-US" dirty="0"/>
          </a:p>
        </p:txBody>
      </p:sp>
    </p:spTree>
    <p:extLst>
      <p:ext uri="{BB962C8B-B14F-4D97-AF65-F5344CB8AC3E}">
        <p14:creationId xmlns:p14="http://schemas.microsoft.com/office/powerpoint/2010/main" val="277788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461B-974E-DF42-9D16-D619B0EC6F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D2AE1E1-8052-E647-9352-F59B495425A6}"/>
              </a:ext>
            </a:extLst>
          </p:cNvPr>
          <p:cNvSpPr>
            <a:spLocks noGrp="1"/>
          </p:cNvSpPr>
          <p:nvPr>
            <p:ph idx="1"/>
          </p:nvPr>
        </p:nvSpPr>
        <p:spPr>
          <a:xfrm>
            <a:off x="913795" y="2076450"/>
            <a:ext cx="10635475" cy="3847272"/>
          </a:xfrm>
        </p:spPr>
        <p:txBody>
          <a:bodyPr>
            <a:normAutofit lnSpcReduction="10000"/>
          </a:bodyPr>
          <a:lstStyle/>
          <a:p>
            <a:pPr marL="494100" indent="-457200">
              <a:buFont typeface="+mj-lt"/>
              <a:buAutoNum type="arabicPeriod"/>
            </a:pPr>
            <a:r>
              <a:rPr lang="en-US" dirty="0">
                <a:hlinkClick r:id="rId2"/>
              </a:rPr>
              <a:t>https://en.wikipedia.org/wiki/University_of_Cambridge</a:t>
            </a:r>
            <a:endParaRPr lang="en-US" dirty="0"/>
          </a:p>
          <a:p>
            <a:pPr marL="494100" indent="-457200">
              <a:buFont typeface="+mj-lt"/>
              <a:buAutoNum type="arabicPeriod"/>
            </a:pPr>
            <a:r>
              <a:rPr lang="en-US" dirty="0">
                <a:hlinkClick r:id="rId3"/>
              </a:rPr>
              <a:t>https://www.ncbi.nlm.nih.gov/pmc/articles/PMC3117806/</a:t>
            </a:r>
            <a:endParaRPr lang="en-US" dirty="0"/>
          </a:p>
          <a:p>
            <a:pPr marL="494100" indent="-457200">
              <a:buFont typeface="+mj-lt"/>
              <a:buAutoNum type="arabicPeriod"/>
            </a:pPr>
            <a:r>
              <a:rPr lang="en-US" dirty="0">
                <a:hlinkClick r:id="rId4"/>
              </a:rPr>
              <a:t>https://www-cmi.ch.cam.ac.uk/research-centre-molecular-informatics</a:t>
            </a:r>
            <a:endParaRPr lang="en-US" dirty="0"/>
          </a:p>
          <a:p>
            <a:pPr marL="494100" indent="-457200">
              <a:buFont typeface="+mj-lt"/>
              <a:buAutoNum type="arabicPeriod"/>
            </a:pPr>
            <a:r>
              <a:rPr lang="en-US" dirty="0">
                <a:hlinkClick r:id="rId5"/>
              </a:rPr>
              <a:t>https://www.ch.cam.ac.uk/about?_ga=2.112634372.1202141662.1575748918-568987223.1575748918</a:t>
            </a:r>
            <a:endParaRPr lang="en-US" dirty="0"/>
          </a:p>
          <a:p>
            <a:pPr marL="494100" indent="-457200">
              <a:buFont typeface="+mj-lt"/>
              <a:buAutoNum type="arabicPeriod"/>
            </a:pPr>
            <a:r>
              <a:rPr lang="en-US" dirty="0">
                <a:hlinkClick r:id="rId6"/>
              </a:rPr>
              <a:t>https://www.slideshare.net/DineshBarawkar/jacs-2000-1222252445250-deoxynucleic-guanidine-and-peptide-nucleic-acid-chimeras-synthesis</a:t>
            </a:r>
            <a:endParaRPr lang="en-US" dirty="0"/>
          </a:p>
          <a:p>
            <a:pPr marL="494100" indent="-457200">
              <a:buFont typeface="+mj-lt"/>
              <a:buAutoNum type="arabicPeriod"/>
            </a:pPr>
            <a:r>
              <a:rPr lang="en-US" dirty="0">
                <a:hlinkClick r:id="rId7"/>
              </a:rPr>
              <a:t>http://chemicaltagger.ch.cam.ac.uk/</a:t>
            </a:r>
            <a:endParaRPr lang="en-US" dirty="0"/>
          </a:p>
        </p:txBody>
      </p:sp>
    </p:spTree>
    <p:extLst>
      <p:ext uri="{BB962C8B-B14F-4D97-AF65-F5344CB8AC3E}">
        <p14:creationId xmlns:p14="http://schemas.microsoft.com/office/powerpoint/2010/main" val="587403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RightStep">
      <a:dk1>
        <a:srgbClr val="000000"/>
      </a:dk1>
      <a:lt1>
        <a:srgbClr val="FFFFFF"/>
      </a:lt1>
      <a:dk2>
        <a:srgbClr val="223C23"/>
      </a:dk2>
      <a:lt2>
        <a:srgbClr val="E8E2E8"/>
      </a:lt2>
      <a:accent1>
        <a:srgbClr val="33B938"/>
      </a:accent1>
      <a:accent2>
        <a:srgbClr val="26B869"/>
      </a:accent2>
      <a:accent3>
        <a:srgbClr val="31B3A2"/>
      </a:accent3>
      <a:accent4>
        <a:srgbClr val="2897C4"/>
      </a:accent4>
      <a:accent5>
        <a:srgbClr val="3A68D6"/>
      </a:accent5>
      <a:accent6>
        <a:srgbClr val="6454D0"/>
      </a:accent6>
      <a:hlink>
        <a:srgbClr val="AA7638"/>
      </a:hlink>
      <a:folHlink>
        <a:srgbClr val="828282"/>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4587</TotalTime>
  <Words>494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Bodoni MT</vt:lpstr>
      <vt:lpstr>Bodoni MT Condensed</vt:lpstr>
      <vt:lpstr>Goudy Old Style</vt:lpstr>
      <vt:lpstr>Wingdings</vt:lpstr>
      <vt:lpstr>Wingdings 2</vt:lpstr>
      <vt:lpstr>SlateVTI</vt:lpstr>
      <vt:lpstr>INFORMATION EXTRACTION</vt:lpstr>
      <vt:lpstr>ChemicalTagger PURPOSE</vt:lpstr>
      <vt:lpstr>UNIVERSITY OF CAMBRIDGE Department of Chemistry Molecular Informatics </vt:lpstr>
      <vt:lpstr>SOURCE OF TEXT</vt:lpstr>
      <vt:lpstr>ChemicalTagger Demo Text Ready for Processing </vt:lpstr>
      <vt:lpstr>ChemicalTagger Demo Processed Text </vt:lpstr>
      <vt:lpstr>ChemicalTagger OBSERVATIONS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Naum Sayfullin</dc:creator>
  <cp:lastModifiedBy>Brian Hogan</cp:lastModifiedBy>
  <cp:revision>23</cp:revision>
  <dcterms:created xsi:type="dcterms:W3CDTF">2019-12-07T19:59:45Z</dcterms:created>
  <dcterms:modified xsi:type="dcterms:W3CDTF">2019-12-12T21:18:24Z</dcterms:modified>
</cp:coreProperties>
</file>