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62" r:id="rId3"/>
    <p:sldId id="286" r:id="rId4"/>
    <p:sldId id="284" r:id="rId5"/>
    <p:sldId id="285" r:id="rId6"/>
    <p:sldId id="287" r:id="rId7"/>
    <p:sldId id="288" r:id="rId8"/>
    <p:sldId id="290" r:id="rId9"/>
    <p:sldId id="289" r:id="rId10"/>
    <p:sldId id="291" r:id="rId11"/>
    <p:sldId id="261" r:id="rId12"/>
  </p:sldIdLst>
  <p:sldSz cx="9144000" cy="5143500" type="screen16x9"/>
  <p:notesSz cx="6858000" cy="9144000"/>
  <p:embeddedFontLst>
    <p:embeddedFont>
      <p:font typeface="Lato Black" panose="020B0604020202020204" charset="0"/>
      <p:bold r:id="rId14"/>
      <p:boldItalic r:id="rId15"/>
    </p:embeddedFont>
    <p:embeddedFont>
      <p:font typeface="Lato Ligh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C99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9D29C0-6FEA-43A6-A6A9-16F0B48DB381}">
  <a:tblStyle styleId="{319D29C0-6FEA-43A6-A6A9-16F0B48DB38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7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912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770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68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72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10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743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714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0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3164" y="1424069"/>
            <a:ext cx="9157393" cy="3719422"/>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grpSp>
        <p:nvGrpSpPr>
          <p:cNvPr id="34" name="Google Shape;34;p5"/>
          <p:cNvGrpSpPr/>
          <p:nvPr/>
        </p:nvGrpSpPr>
        <p:grpSpPr>
          <a:xfrm rot="-5400000" flipH="1">
            <a:off x="5520163" y="1530301"/>
            <a:ext cx="5154243" cy="2093410"/>
            <a:chOff x="187960" y="1453515"/>
            <a:chExt cx="3861435" cy="1568450"/>
          </a:xfrm>
        </p:grpSpPr>
        <p:sp>
          <p:nvSpPr>
            <p:cNvPr id="35" name="Google Shape;35;p5"/>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6" name="Google Shape;36;p5"/>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7" name="Google Shape;37;p5"/>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38" name="Google Shape;38;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0" name="Google Shape;4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0"/>
        <p:cNvGrpSpPr/>
        <p:nvPr/>
      </p:nvGrpSpPr>
      <p:grpSpPr>
        <a:xfrm>
          <a:off x="0" y="0"/>
          <a:ext cx="0" cy="0"/>
          <a:chOff x="0" y="0"/>
          <a:chExt cx="0" cy="0"/>
        </a:xfrm>
      </p:grpSpPr>
      <p:grpSp>
        <p:nvGrpSpPr>
          <p:cNvPr id="51" name="Google Shape;51;p7"/>
          <p:cNvGrpSpPr/>
          <p:nvPr/>
        </p:nvGrpSpPr>
        <p:grpSpPr>
          <a:xfrm rot="-5400000" flipH="1">
            <a:off x="5520163" y="1530301"/>
            <a:ext cx="5154243" cy="2093410"/>
            <a:chOff x="187960" y="1453515"/>
            <a:chExt cx="3861435" cy="1568450"/>
          </a:xfrm>
        </p:grpSpPr>
        <p:sp>
          <p:nvSpPr>
            <p:cNvPr id="52" name="Google Shape;52;p7"/>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53" name="Google Shape;53;p7"/>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54" name="Google Shape;54;p7"/>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55" name="Google Shape;55;p7"/>
          <p:cNvSpPr txBox="1">
            <a:spLocks noGrp="1"/>
          </p:cNvSpPr>
          <p:nvPr>
            <p:ph type="title"/>
          </p:nvPr>
        </p:nvSpPr>
        <p:spPr>
          <a:xfrm>
            <a:off x="737850" y="517525"/>
            <a:ext cx="62841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7"/>
          <p:cNvSpPr txBox="1">
            <a:spLocks noGrp="1"/>
          </p:cNvSpPr>
          <p:nvPr>
            <p:ph type="body" idx="1"/>
          </p:nvPr>
        </p:nvSpPr>
        <p:spPr>
          <a:xfrm>
            <a:off x="737850" y="1475700"/>
            <a:ext cx="1902600" cy="2960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7" name="Google Shape;57;p7"/>
          <p:cNvSpPr txBox="1">
            <a:spLocks noGrp="1"/>
          </p:cNvSpPr>
          <p:nvPr>
            <p:ph type="body" idx="2"/>
          </p:nvPr>
        </p:nvSpPr>
        <p:spPr>
          <a:xfrm>
            <a:off x="2928612" y="1475700"/>
            <a:ext cx="1902600" cy="2960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8" name="Google Shape;58;p7"/>
          <p:cNvSpPr txBox="1">
            <a:spLocks noGrp="1"/>
          </p:cNvSpPr>
          <p:nvPr>
            <p:ph type="body" idx="3"/>
          </p:nvPr>
        </p:nvSpPr>
        <p:spPr>
          <a:xfrm>
            <a:off x="5119374" y="1475700"/>
            <a:ext cx="1902600" cy="2960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 name="Google Shape;5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bottom waves">
  <p:cSld name="BLANK_1">
    <p:spTree>
      <p:nvGrpSpPr>
        <p:cNvPr id="1" name="Shape 80"/>
        <p:cNvGrpSpPr/>
        <p:nvPr/>
      </p:nvGrpSpPr>
      <p:grpSpPr>
        <a:xfrm>
          <a:off x="0" y="0"/>
          <a:ext cx="0" cy="0"/>
          <a:chOff x="0" y="0"/>
          <a:chExt cx="0" cy="0"/>
        </a:xfrm>
      </p:grpSpPr>
      <p:grpSp>
        <p:nvGrpSpPr>
          <p:cNvPr id="81" name="Google Shape;81;p11"/>
          <p:cNvGrpSpPr/>
          <p:nvPr/>
        </p:nvGrpSpPr>
        <p:grpSpPr>
          <a:xfrm>
            <a:off x="-13177" y="3583361"/>
            <a:ext cx="9157393" cy="1560137"/>
            <a:chOff x="187960" y="1453515"/>
            <a:chExt cx="3861435" cy="1568450"/>
          </a:xfrm>
        </p:grpSpPr>
        <p:sp>
          <p:nvSpPr>
            <p:cNvPr id="82" name="Google Shape;82;p11"/>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3" name="Google Shape;83;p11"/>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4" name="Google Shape;84;p11"/>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85" name="Google Shape;85;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Arria_NLG" TargetMode="External"/><Relationship Id="rId3" Type="http://schemas.openxmlformats.org/officeDocument/2006/relationships/hyperlink" Target="https://ehudreiter.com/" TargetMode="External"/><Relationship Id="rId7" Type="http://schemas.openxmlformats.org/officeDocument/2006/relationships/hyperlink" Target="https://docs.app.studio.arria.com/en/31960-introduction.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hub.com/simplenlg/simplenlg/" TargetMode="External"/><Relationship Id="rId5" Type="http://schemas.openxmlformats.org/officeDocument/2006/relationships/hyperlink" Target="https://ehudreiter.com/2018/01/16/learn-about-nlg/" TargetMode="External"/><Relationship Id="rId4" Type="http://schemas.openxmlformats.org/officeDocument/2006/relationships/hyperlink" Target="https://arxiv.org/abs/1703.09902" TargetMode="External"/><Relationship Id="rId9" Type="http://schemas.openxmlformats.org/officeDocument/2006/relationships/hyperlink" Target="https://en.wikipedia.org/wiki/SAP_S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alesforce.com/products/einstein-analytics/over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sapanalytics.clou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arria.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1044431" y="1264462"/>
            <a:ext cx="7055137"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t>NLP Application Area Investigations</a:t>
            </a:r>
            <a:br>
              <a:rPr lang="en-US" sz="3200" dirty="0"/>
            </a:br>
            <a:r>
              <a:rPr lang="en-US" sz="3200" dirty="0"/>
              <a:t>	</a:t>
            </a:r>
            <a:r>
              <a:rPr lang="en-US" sz="3200" dirty="0">
                <a:solidFill>
                  <a:schemeClr val="accent3"/>
                </a:solidFill>
              </a:rPr>
              <a:t>- Natural Language Generation</a:t>
            </a:r>
            <a:endParaRPr sz="3200" dirty="0">
              <a:solidFill>
                <a:schemeClr val="accent3"/>
              </a:solidFill>
            </a:endParaRPr>
          </a:p>
        </p:txBody>
      </p:sp>
      <p:sp>
        <p:nvSpPr>
          <p:cNvPr id="3" name="Google Shape;278;p29">
            <a:extLst>
              <a:ext uri="{FF2B5EF4-FFF2-40B4-BE49-F238E27FC236}">
                <a16:creationId xmlns:a16="http://schemas.microsoft.com/office/drawing/2014/main" id="{7A6AB0C0-75CF-4FBA-BDA7-9C75F171390B}"/>
              </a:ext>
            </a:extLst>
          </p:cNvPr>
          <p:cNvSpPr txBox="1">
            <a:spLocks/>
          </p:cNvSpPr>
          <p:nvPr/>
        </p:nvSpPr>
        <p:spPr>
          <a:xfrm>
            <a:off x="5604284" y="4434300"/>
            <a:ext cx="3290334" cy="14184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Bef>
                <a:spcPts val="600"/>
              </a:spcBef>
            </a:pPr>
            <a:r>
              <a:rPr lang="en-US" b="1" dirty="0">
                <a:solidFill>
                  <a:schemeClr val="accent2"/>
                </a:solidFill>
              </a:rPr>
              <a:t>IST 664 Natural Language Processing</a:t>
            </a:r>
          </a:p>
          <a:p>
            <a:pPr algn="r">
              <a:spcBef>
                <a:spcPts val="600"/>
              </a:spcBef>
            </a:pPr>
            <a:r>
              <a:rPr lang="en-US" sz="1200" dirty="0" err="1">
                <a:solidFill>
                  <a:schemeClr val="accent2"/>
                </a:solidFill>
              </a:rPr>
              <a:t>Cherngywh</a:t>
            </a:r>
            <a:r>
              <a:rPr lang="en-US" sz="1200" dirty="0">
                <a:solidFill>
                  <a:schemeClr val="accent2"/>
                </a:solidFill>
              </a:rPr>
              <a:t> Lee</a:t>
            </a:r>
          </a:p>
          <a:p>
            <a:pPr>
              <a:spcBef>
                <a:spcPts val="600"/>
              </a:spcBef>
            </a:pPr>
            <a:endParaRPr lang="en-US" sz="1200" dirty="0"/>
          </a:p>
        </p:txBody>
      </p:sp>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9" name="Google Shape;169;p21">
            <a:extLst>
              <a:ext uri="{FF2B5EF4-FFF2-40B4-BE49-F238E27FC236}">
                <a16:creationId xmlns:a16="http://schemas.microsoft.com/office/drawing/2014/main" id="{D33BEE24-F302-4314-8157-CBD37F040158}"/>
              </a:ext>
            </a:extLst>
          </p:cNvPr>
          <p:cNvSpPr txBox="1">
            <a:spLocks/>
          </p:cNvSpPr>
          <p:nvPr/>
        </p:nvSpPr>
        <p:spPr>
          <a:xfrm>
            <a:off x="713942" y="1020047"/>
            <a:ext cx="7360132" cy="186517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1pPr>
            <a:lvl2pPr marL="914400" marR="0" lvl="1"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9pPr>
          </a:lstStyle>
          <a:p>
            <a:pPr marL="0" indent="0">
              <a:buNone/>
            </a:pPr>
            <a:r>
              <a:rPr lang="en-US" sz="1400" dirty="0"/>
              <a:t>Currently </a:t>
            </a:r>
            <a:r>
              <a:rPr lang="en-US" altLang="zh-TW" sz="1400" dirty="0"/>
              <a:t>NLG</a:t>
            </a:r>
            <a:r>
              <a:rPr lang="zh-TW" altLang="en-US" sz="1400" dirty="0"/>
              <a:t> </a:t>
            </a:r>
            <a:r>
              <a:rPr lang="en-US" altLang="zh-TW" sz="1400" dirty="0"/>
              <a:t>application i</a:t>
            </a:r>
            <a:r>
              <a:rPr lang="en-US" sz="1400" dirty="0"/>
              <a:t>s still not able to substitute for a human to generate a meaningful narrative by itself. </a:t>
            </a:r>
            <a:r>
              <a:rPr lang="zh-TW" altLang="en-US" sz="1400" dirty="0"/>
              <a:t> </a:t>
            </a:r>
            <a:r>
              <a:rPr lang="en-US" altLang="zh-TW" sz="1400" dirty="0"/>
              <a:t>It’s more like an assistant to help </a:t>
            </a:r>
            <a:r>
              <a:rPr lang="en-US" altLang="zh-TW" sz="1400" dirty="0" err="1"/>
              <a:t>controling</a:t>
            </a:r>
            <a:r>
              <a:rPr lang="en-US" altLang="zh-TW" sz="1400" dirty="0"/>
              <a:t> quality or do some repeatable works.</a:t>
            </a:r>
            <a:endParaRPr lang="en-US" sz="1400" dirty="0"/>
          </a:p>
          <a:p>
            <a:pPr marL="0" indent="0">
              <a:buNone/>
            </a:pPr>
            <a:r>
              <a:rPr lang="en-US" sz="1400" dirty="0"/>
              <a:t>Users must also understand the use cases. </a:t>
            </a:r>
          </a:p>
          <a:p>
            <a:pPr marL="0" indent="0">
              <a:buNone/>
            </a:pPr>
            <a:r>
              <a:rPr lang="en-US" sz="1400" dirty="0"/>
              <a:t>For example, a financial analyst may use an NLG system to help write a report by automatically producing an initial draft of the report. In this use case, the goal is producing the final version of the report, and the context includes the analyst’s workflow.</a:t>
            </a:r>
            <a:r>
              <a:rPr lang="zh-TW" altLang="en-US" sz="1400" dirty="0"/>
              <a:t> </a:t>
            </a:r>
            <a:endParaRPr lang="en-US" altLang="zh-TW" sz="1400" dirty="0"/>
          </a:p>
          <a:p>
            <a:pPr marL="0" indent="0">
              <a:buNone/>
            </a:pPr>
            <a:r>
              <a:rPr lang="en-US" sz="1400" dirty="0"/>
              <a:t>The NLG system can be considered successful when it:</a:t>
            </a:r>
          </a:p>
          <a:p>
            <a:pPr>
              <a:buSzPct val="100000"/>
            </a:pPr>
            <a:r>
              <a:rPr lang="en-US" sz="1200" dirty="0"/>
              <a:t>significantly reduces the time needed to produce the final report, and/or</a:t>
            </a:r>
          </a:p>
          <a:p>
            <a:pPr>
              <a:buSzPct val="100000"/>
            </a:pPr>
            <a:r>
              <a:rPr lang="en-US" sz="1200" dirty="0"/>
              <a:t>significantly increases the quality of the final report, and/or</a:t>
            </a:r>
          </a:p>
          <a:p>
            <a:pPr>
              <a:buSzPct val="100000"/>
            </a:pPr>
            <a:r>
              <a:rPr lang="en-US" sz="1200" dirty="0"/>
              <a:t>increases consistency across reports</a:t>
            </a:r>
          </a:p>
          <a:p>
            <a:pPr marL="0" indent="0">
              <a:buNone/>
            </a:pPr>
            <a:endParaRPr lang="en-US" sz="1400" dirty="0"/>
          </a:p>
        </p:txBody>
      </p:sp>
      <p:sp>
        <p:nvSpPr>
          <p:cNvPr id="126" name="Google Shape;126;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7" name="Google Shape;131;p18">
            <a:extLst>
              <a:ext uri="{FF2B5EF4-FFF2-40B4-BE49-F238E27FC236}">
                <a16:creationId xmlns:a16="http://schemas.microsoft.com/office/drawing/2014/main" id="{792471F2-60A8-4B80-A72F-7012410A66A4}"/>
              </a:ext>
            </a:extLst>
          </p:cNvPr>
          <p:cNvSpPr txBox="1">
            <a:spLocks/>
          </p:cNvSpPr>
          <p:nvPr/>
        </p:nvSpPr>
        <p:spPr>
          <a:xfrm>
            <a:off x="713942" y="270163"/>
            <a:ext cx="5132700" cy="57667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r>
              <a:rPr lang="en-US" dirty="0">
                <a:solidFill>
                  <a:schemeClr val="accent4"/>
                </a:solidFill>
              </a:rPr>
              <a:t>Issues or difficulties</a:t>
            </a:r>
          </a:p>
        </p:txBody>
      </p:sp>
    </p:spTree>
    <p:extLst>
      <p:ext uri="{BB962C8B-B14F-4D97-AF65-F5344CB8AC3E}">
        <p14:creationId xmlns:p14="http://schemas.microsoft.com/office/powerpoint/2010/main" val="158239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713942" y="1014748"/>
            <a:ext cx="7360131" cy="3735103"/>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ct val="100000"/>
              <a:buChar char="◦"/>
            </a:pPr>
            <a:r>
              <a:rPr lang="en-US" sz="1200" dirty="0">
                <a:solidFill>
                  <a:schemeClr val="bg2"/>
                </a:solidFill>
              </a:rPr>
              <a:t>Ehud Reiter’s Blog - </a:t>
            </a:r>
            <a:r>
              <a:rPr lang="en-US" sz="1200" dirty="0">
                <a:solidFill>
                  <a:schemeClr val="accent2"/>
                </a:solidFill>
                <a:hlinkClick r:id="rId3">
                  <a:extLst>
                    <a:ext uri="{A12FA001-AC4F-418D-AE19-62706E023703}">
                      <ahyp:hlinkClr xmlns:ahyp="http://schemas.microsoft.com/office/drawing/2018/hyperlinkcolor" val="tx"/>
                    </a:ext>
                  </a:extLst>
                </a:hlinkClick>
              </a:rPr>
              <a:t>https://ehudreiter.com/</a:t>
            </a:r>
            <a:endParaRPr lang="en-US" sz="1200" dirty="0">
              <a:solidFill>
                <a:schemeClr val="accent2"/>
              </a:solidFill>
            </a:endParaRPr>
          </a:p>
          <a:p>
            <a:pPr lvl="0">
              <a:buSzPct val="100000"/>
            </a:pPr>
            <a:r>
              <a:rPr lang="en-US" sz="1200" dirty="0">
                <a:solidFill>
                  <a:schemeClr val="bg2"/>
                </a:solidFill>
              </a:rPr>
              <a:t>Survey of the State of the Art in Natural Language Generation - </a:t>
            </a:r>
            <a:r>
              <a:rPr lang="en-US" sz="1200" dirty="0">
                <a:solidFill>
                  <a:schemeClr val="accent2"/>
                </a:solidFill>
                <a:hlinkClick r:id="rId4">
                  <a:extLst>
                    <a:ext uri="{A12FA001-AC4F-418D-AE19-62706E023703}">
                      <ahyp:hlinkClr xmlns:ahyp="http://schemas.microsoft.com/office/drawing/2018/hyperlinkcolor" val="tx"/>
                    </a:ext>
                  </a:extLst>
                </a:hlinkClick>
              </a:rPr>
              <a:t>https://arxiv.org/abs/1703.09902</a:t>
            </a:r>
            <a:endParaRPr lang="en-US" sz="1200" dirty="0">
              <a:solidFill>
                <a:schemeClr val="accent2"/>
              </a:solidFill>
            </a:endParaRPr>
          </a:p>
          <a:p>
            <a:pPr lvl="0">
              <a:buSzPct val="100000"/>
            </a:pPr>
            <a:r>
              <a:rPr lang="en-US" sz="1200" dirty="0">
                <a:solidFill>
                  <a:schemeClr val="bg2"/>
                </a:solidFill>
              </a:rPr>
              <a:t>How do I learn about NLG? - </a:t>
            </a:r>
            <a:r>
              <a:rPr lang="en-US" sz="1200" dirty="0">
                <a:solidFill>
                  <a:schemeClr val="accent2"/>
                </a:solidFill>
                <a:hlinkClick r:id="rId5">
                  <a:extLst>
                    <a:ext uri="{A12FA001-AC4F-418D-AE19-62706E023703}">
                      <ahyp:hlinkClr xmlns:ahyp="http://schemas.microsoft.com/office/drawing/2018/hyperlinkcolor" val="tx"/>
                    </a:ext>
                  </a:extLst>
                </a:hlinkClick>
              </a:rPr>
              <a:t>https://ehudreiter.com/2018/01/16/learn-about-nlg/</a:t>
            </a:r>
            <a:endParaRPr lang="en-US" sz="1200" dirty="0">
              <a:solidFill>
                <a:schemeClr val="accent2"/>
              </a:solidFill>
            </a:endParaRPr>
          </a:p>
          <a:p>
            <a:pPr lvl="0">
              <a:buSzPct val="100000"/>
            </a:pPr>
            <a:r>
              <a:rPr lang="en-US" sz="1200" dirty="0">
                <a:solidFill>
                  <a:schemeClr val="bg2"/>
                </a:solidFill>
              </a:rPr>
              <a:t>GitHub </a:t>
            </a:r>
            <a:r>
              <a:rPr lang="en-US" sz="1200" dirty="0" err="1">
                <a:solidFill>
                  <a:schemeClr val="bg2"/>
                </a:solidFill>
              </a:rPr>
              <a:t>simplenlg</a:t>
            </a:r>
            <a:r>
              <a:rPr lang="en-US" sz="1200" dirty="0">
                <a:solidFill>
                  <a:schemeClr val="bg2"/>
                </a:solidFill>
              </a:rPr>
              <a:t> - </a:t>
            </a:r>
            <a:r>
              <a:rPr lang="en-US" sz="1200" dirty="0">
                <a:solidFill>
                  <a:schemeClr val="accent2"/>
                </a:solidFill>
                <a:hlinkClick r:id="rId6">
                  <a:extLst>
                    <a:ext uri="{A12FA001-AC4F-418D-AE19-62706E023703}">
                      <ahyp:hlinkClr xmlns:ahyp="http://schemas.microsoft.com/office/drawing/2018/hyperlinkcolor" val="tx"/>
                    </a:ext>
                  </a:extLst>
                </a:hlinkClick>
              </a:rPr>
              <a:t>https://github.com/simplenlg/simplenlg/</a:t>
            </a:r>
            <a:endParaRPr lang="en-US" sz="1200" dirty="0">
              <a:solidFill>
                <a:schemeClr val="accent2"/>
              </a:solidFill>
            </a:endParaRPr>
          </a:p>
          <a:p>
            <a:pPr lvl="0">
              <a:buSzPct val="100000"/>
            </a:pPr>
            <a:r>
              <a:rPr lang="en-US" sz="1200" dirty="0">
                <a:solidFill>
                  <a:schemeClr val="bg2"/>
                </a:solidFill>
              </a:rPr>
              <a:t>ARRIA Studio Instruction - </a:t>
            </a:r>
            <a:r>
              <a:rPr lang="en-US" sz="1200" dirty="0">
                <a:solidFill>
                  <a:schemeClr val="accent2"/>
                </a:solidFill>
                <a:hlinkClick r:id="rId7">
                  <a:extLst>
                    <a:ext uri="{A12FA001-AC4F-418D-AE19-62706E023703}">
                      <ahyp:hlinkClr xmlns:ahyp="http://schemas.microsoft.com/office/drawing/2018/hyperlinkcolor" val="tx"/>
                    </a:ext>
                  </a:extLst>
                </a:hlinkClick>
              </a:rPr>
              <a:t>https://docs.app.studio.arria.com/en/31960-introduction.html</a:t>
            </a:r>
            <a:endParaRPr lang="en-US" sz="1200" dirty="0">
              <a:solidFill>
                <a:schemeClr val="accent2"/>
              </a:solidFill>
            </a:endParaRPr>
          </a:p>
          <a:p>
            <a:pPr lvl="0">
              <a:buSzPct val="100000"/>
            </a:pPr>
            <a:r>
              <a:rPr lang="en-US" sz="1200" dirty="0">
                <a:solidFill>
                  <a:schemeClr val="bg2"/>
                </a:solidFill>
              </a:rPr>
              <a:t>Wikipedia ARRIA NLG - </a:t>
            </a:r>
            <a:r>
              <a:rPr lang="en-US" sz="1200" dirty="0">
                <a:solidFill>
                  <a:schemeClr val="accent2"/>
                </a:solidFill>
                <a:hlinkClick r:id="rId8">
                  <a:extLst>
                    <a:ext uri="{A12FA001-AC4F-418D-AE19-62706E023703}">
                      <ahyp:hlinkClr xmlns:ahyp="http://schemas.microsoft.com/office/drawing/2018/hyperlinkcolor" val="tx"/>
                    </a:ext>
                  </a:extLst>
                </a:hlinkClick>
              </a:rPr>
              <a:t>https://en.wikipedia.org/wiki/Arria_NLG</a:t>
            </a:r>
            <a:endParaRPr lang="en-US" sz="1200" dirty="0">
              <a:solidFill>
                <a:schemeClr val="accent2"/>
              </a:solidFill>
            </a:endParaRPr>
          </a:p>
          <a:p>
            <a:pPr lvl="0">
              <a:buSzPct val="100000"/>
            </a:pPr>
            <a:r>
              <a:rPr lang="en-US" sz="1200" dirty="0"/>
              <a:t>SAP SE - </a:t>
            </a:r>
            <a:r>
              <a:rPr lang="en-US" sz="1200" dirty="0">
                <a:solidFill>
                  <a:schemeClr val="accent2"/>
                </a:solidFill>
                <a:hlinkClick r:id="rId9">
                  <a:extLst>
                    <a:ext uri="{A12FA001-AC4F-418D-AE19-62706E023703}">
                      <ahyp:hlinkClr xmlns:ahyp="http://schemas.microsoft.com/office/drawing/2018/hyperlinkcolor" val="tx"/>
                    </a:ext>
                  </a:extLst>
                </a:hlinkClick>
              </a:rPr>
              <a:t>https://en.wikipedia.org/wiki/SAP_SE</a:t>
            </a:r>
            <a:endParaRPr lang="en-US" sz="1200" dirty="0">
              <a:solidFill>
                <a:schemeClr val="accent2"/>
              </a:solidFill>
            </a:endParaRPr>
          </a:p>
          <a:p>
            <a:pPr lvl="0">
              <a:buSzPct val="100000"/>
            </a:pPr>
            <a:endParaRPr lang="en-US" sz="1200" dirty="0">
              <a:solidFill>
                <a:schemeClr val="accent2"/>
              </a:solidFill>
            </a:endParaRPr>
          </a:p>
          <a:p>
            <a:pPr lvl="0">
              <a:buSzPct val="100000"/>
            </a:pPr>
            <a:endParaRPr lang="en-US" sz="1200" dirty="0">
              <a:solidFill>
                <a:schemeClr val="accent2"/>
              </a:solidFill>
            </a:endParaRPr>
          </a:p>
          <a:p>
            <a:pPr marL="76200" lvl="0" indent="0">
              <a:spcBef>
                <a:spcPts val="0"/>
              </a:spcBef>
              <a:buNone/>
            </a:pPr>
            <a:r>
              <a:rPr lang="en-US" sz="1000" dirty="0">
                <a:solidFill>
                  <a:schemeClr val="accent1">
                    <a:lumMod val="60000"/>
                    <a:lumOff val="40000"/>
                  </a:schemeClr>
                </a:solidFill>
              </a:rPr>
              <a:t> </a:t>
            </a:r>
          </a:p>
        </p:txBody>
      </p:sp>
      <p:sp>
        <p:nvSpPr>
          <p:cNvPr id="126" name="Google Shape;126;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7" name="Google Shape;131;p18">
            <a:extLst>
              <a:ext uri="{FF2B5EF4-FFF2-40B4-BE49-F238E27FC236}">
                <a16:creationId xmlns:a16="http://schemas.microsoft.com/office/drawing/2014/main" id="{792471F2-60A8-4B80-A72F-7012410A66A4}"/>
              </a:ext>
            </a:extLst>
          </p:cNvPr>
          <p:cNvSpPr txBox="1">
            <a:spLocks/>
          </p:cNvSpPr>
          <p:nvPr/>
        </p:nvSpPr>
        <p:spPr>
          <a:xfrm>
            <a:off x="713942" y="270163"/>
            <a:ext cx="5132700" cy="57667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r>
              <a:rPr lang="en-US" dirty="0">
                <a:solidFill>
                  <a:schemeClr val="accent4"/>
                </a:solidFill>
              </a:rPr>
              <a:t>Citation &amp; Resources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ctrTitle" idx="4294967295"/>
          </p:nvPr>
        </p:nvSpPr>
        <p:spPr>
          <a:xfrm>
            <a:off x="713942" y="345130"/>
            <a:ext cx="5132700" cy="1159800"/>
          </a:xfrm>
          <a:prstGeom prst="rect">
            <a:avLst/>
          </a:prstGeom>
        </p:spPr>
        <p:txBody>
          <a:bodyPr spcFirstLastPara="1" wrap="square" lIns="0" tIns="0" rIns="0" bIns="0" anchor="b" anchorCtr="0">
            <a:noAutofit/>
          </a:bodyPr>
          <a:lstStyle/>
          <a:p>
            <a:pPr lvl="0"/>
            <a:r>
              <a:rPr lang="en-US" dirty="0">
                <a:solidFill>
                  <a:schemeClr val="accent4"/>
                </a:solidFill>
              </a:rPr>
              <a:t>Natural Language Generation Means Data Storytelling</a:t>
            </a:r>
          </a:p>
        </p:txBody>
      </p:sp>
      <p:sp>
        <p:nvSpPr>
          <p:cNvPr id="133" name="Google Shape;133;p18"/>
          <p:cNvSpPr/>
          <p:nvPr/>
        </p:nvSpPr>
        <p:spPr>
          <a:xfrm>
            <a:off x="7559845" y="3265137"/>
            <a:ext cx="247756" cy="23656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8"/>
          <p:cNvGrpSpPr>
            <a:grpSpLocks noChangeAspect="1"/>
          </p:cNvGrpSpPr>
          <p:nvPr/>
        </p:nvGrpSpPr>
        <p:grpSpPr>
          <a:xfrm rot="21401140">
            <a:off x="7873879" y="632487"/>
            <a:ext cx="1040592" cy="1040674"/>
            <a:chOff x="570875" y="4322250"/>
            <a:chExt cx="443300" cy="443325"/>
          </a:xfrm>
        </p:grpSpPr>
        <p:sp>
          <p:nvSpPr>
            <p:cNvPr id="138" name="Google Shape;138;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8"/>
          <p:cNvSpPr/>
          <p:nvPr/>
        </p:nvSpPr>
        <p:spPr>
          <a:xfrm rot="2466710">
            <a:off x="6308007" y="2142386"/>
            <a:ext cx="344265" cy="32871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rot="-1609645">
            <a:off x="6811468" y="2349190"/>
            <a:ext cx="247727" cy="23653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rot="2925875">
            <a:off x="8313580" y="2536594"/>
            <a:ext cx="185522" cy="17714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rot="-1609225">
            <a:off x="7541521" y="1349869"/>
            <a:ext cx="167149" cy="1596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8" name="Google Shape;407;p37">
            <a:extLst>
              <a:ext uri="{FF2B5EF4-FFF2-40B4-BE49-F238E27FC236}">
                <a16:creationId xmlns:a16="http://schemas.microsoft.com/office/drawing/2014/main" id="{5F6D404A-456E-4571-9679-F5153D577F76}"/>
              </a:ext>
            </a:extLst>
          </p:cNvPr>
          <p:cNvGrpSpPr/>
          <p:nvPr/>
        </p:nvGrpSpPr>
        <p:grpSpPr>
          <a:xfrm>
            <a:off x="7587783" y="1824836"/>
            <a:ext cx="327061" cy="362558"/>
            <a:chOff x="1926350" y="995225"/>
            <a:chExt cx="428650" cy="356600"/>
          </a:xfrm>
          <a:solidFill>
            <a:srgbClr val="66CCFF"/>
          </a:solidFill>
        </p:grpSpPr>
        <p:sp>
          <p:nvSpPr>
            <p:cNvPr id="19" name="Google Shape;408;p37">
              <a:extLst>
                <a:ext uri="{FF2B5EF4-FFF2-40B4-BE49-F238E27FC236}">
                  <a16:creationId xmlns:a16="http://schemas.microsoft.com/office/drawing/2014/main" id="{8CBA42C3-7AF5-480D-A370-E0836552D5EB}"/>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9;p37">
              <a:extLst>
                <a:ext uri="{FF2B5EF4-FFF2-40B4-BE49-F238E27FC236}">
                  <a16:creationId xmlns:a16="http://schemas.microsoft.com/office/drawing/2014/main" id="{73F7862B-6E62-4071-A4C4-DE43D122B647}"/>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0;p37">
              <a:extLst>
                <a:ext uri="{FF2B5EF4-FFF2-40B4-BE49-F238E27FC236}">
                  <a16:creationId xmlns:a16="http://schemas.microsoft.com/office/drawing/2014/main" id="{FA5547BA-AAC3-4829-903D-12D657FB2B0B}"/>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1;p37">
              <a:extLst>
                <a:ext uri="{FF2B5EF4-FFF2-40B4-BE49-F238E27FC236}">
                  <a16:creationId xmlns:a16="http://schemas.microsoft.com/office/drawing/2014/main" id="{433F75E3-B768-4852-B195-AEA92306C20D}"/>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82;p37">
            <a:extLst>
              <a:ext uri="{FF2B5EF4-FFF2-40B4-BE49-F238E27FC236}">
                <a16:creationId xmlns:a16="http://schemas.microsoft.com/office/drawing/2014/main" id="{7FE74202-3D94-412D-83F8-5185EF0A952A}"/>
              </a:ext>
            </a:extLst>
          </p:cNvPr>
          <p:cNvSpPr>
            <a:spLocks noChangeAspect="1"/>
          </p:cNvSpPr>
          <p:nvPr/>
        </p:nvSpPr>
        <p:spPr>
          <a:xfrm>
            <a:off x="6849007" y="1630200"/>
            <a:ext cx="601447" cy="63409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532;p37">
            <a:extLst>
              <a:ext uri="{FF2B5EF4-FFF2-40B4-BE49-F238E27FC236}">
                <a16:creationId xmlns:a16="http://schemas.microsoft.com/office/drawing/2014/main" id="{B2847EA8-E80C-4518-B063-77513DFE8497}"/>
              </a:ext>
            </a:extLst>
          </p:cNvPr>
          <p:cNvGrpSpPr/>
          <p:nvPr/>
        </p:nvGrpSpPr>
        <p:grpSpPr>
          <a:xfrm>
            <a:off x="7084577" y="2574193"/>
            <a:ext cx="880677" cy="634096"/>
            <a:chOff x="3936375" y="3703750"/>
            <a:chExt cx="453050" cy="332175"/>
          </a:xfrm>
          <a:solidFill>
            <a:srgbClr val="CCFFCC"/>
          </a:solidFill>
        </p:grpSpPr>
        <p:sp>
          <p:nvSpPr>
            <p:cNvPr id="25" name="Google Shape;533;p37">
              <a:extLst>
                <a:ext uri="{FF2B5EF4-FFF2-40B4-BE49-F238E27FC236}">
                  <a16:creationId xmlns:a16="http://schemas.microsoft.com/office/drawing/2014/main" id="{CDFCE63F-A8FC-494D-988F-4EC334571BBE}"/>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4;p37">
              <a:extLst>
                <a:ext uri="{FF2B5EF4-FFF2-40B4-BE49-F238E27FC236}">
                  <a16:creationId xmlns:a16="http://schemas.microsoft.com/office/drawing/2014/main" id="{522A8444-372E-494B-AB56-D21F202659D6}"/>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5;p37">
              <a:extLst>
                <a:ext uri="{FF2B5EF4-FFF2-40B4-BE49-F238E27FC236}">
                  <a16:creationId xmlns:a16="http://schemas.microsoft.com/office/drawing/2014/main" id="{15729BF5-29D9-4001-894B-0B9B0A307E8E}"/>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6;p37">
              <a:extLst>
                <a:ext uri="{FF2B5EF4-FFF2-40B4-BE49-F238E27FC236}">
                  <a16:creationId xmlns:a16="http://schemas.microsoft.com/office/drawing/2014/main" id="{12F45A0E-CF81-4364-9A3D-38117E6B8DC6}"/>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7;p37">
              <a:extLst>
                <a:ext uri="{FF2B5EF4-FFF2-40B4-BE49-F238E27FC236}">
                  <a16:creationId xmlns:a16="http://schemas.microsoft.com/office/drawing/2014/main" id="{3DADDE24-5C47-4908-ACD9-3293A84C6EFE}"/>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538;p37">
            <a:extLst>
              <a:ext uri="{FF2B5EF4-FFF2-40B4-BE49-F238E27FC236}">
                <a16:creationId xmlns:a16="http://schemas.microsoft.com/office/drawing/2014/main" id="{5DC323E9-3BCA-4234-A9F7-41ABE6B0AD8B}"/>
              </a:ext>
            </a:extLst>
          </p:cNvPr>
          <p:cNvGrpSpPr/>
          <p:nvPr/>
        </p:nvGrpSpPr>
        <p:grpSpPr>
          <a:xfrm>
            <a:off x="7772328" y="2363280"/>
            <a:ext cx="475521" cy="331753"/>
            <a:chOff x="4610450" y="3703750"/>
            <a:chExt cx="453050" cy="332175"/>
          </a:xfrm>
          <a:solidFill>
            <a:srgbClr val="CC99FF"/>
          </a:solidFill>
        </p:grpSpPr>
        <p:sp>
          <p:nvSpPr>
            <p:cNvPr id="31" name="Google Shape;539;p37">
              <a:extLst>
                <a:ext uri="{FF2B5EF4-FFF2-40B4-BE49-F238E27FC236}">
                  <a16:creationId xmlns:a16="http://schemas.microsoft.com/office/drawing/2014/main" id="{EE73B085-0F2E-449F-A2AD-75AE484C84AA}"/>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0;p37">
              <a:extLst>
                <a:ext uri="{FF2B5EF4-FFF2-40B4-BE49-F238E27FC236}">
                  <a16:creationId xmlns:a16="http://schemas.microsoft.com/office/drawing/2014/main" id="{B844BE7B-2D40-4F2A-BBDD-2877EAF76E90}"/>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05;p14">
            <a:extLst>
              <a:ext uri="{FF2B5EF4-FFF2-40B4-BE49-F238E27FC236}">
                <a16:creationId xmlns:a16="http://schemas.microsoft.com/office/drawing/2014/main" id="{04842E96-7746-461C-AE53-3D4C769C8483}"/>
              </a:ext>
            </a:extLst>
          </p:cNvPr>
          <p:cNvSpPr txBox="1">
            <a:spLocks/>
          </p:cNvSpPr>
          <p:nvPr/>
        </p:nvSpPr>
        <p:spPr>
          <a:xfrm>
            <a:off x="713942" y="1630200"/>
            <a:ext cx="5528438" cy="188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1pPr>
            <a:lvl2pPr marL="914400" marR="0" lvl="1"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2pPr>
            <a:lvl3pPr marL="1371600" marR="0" lvl="2"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3pPr>
            <a:lvl4pPr marL="1828800" marR="0" lvl="3"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4pPr>
            <a:lvl5pPr marL="2286000" marR="0" lvl="4"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5pPr>
            <a:lvl6pPr marL="2743200" marR="0" lvl="5"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6pPr>
            <a:lvl7pPr marL="3200400" marR="0" lvl="6"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7pPr>
            <a:lvl8pPr marL="3657600" marR="0" lvl="7"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8pPr>
            <a:lvl9pPr marL="4114800" marR="0" lvl="8"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9pPr>
          </a:lstStyle>
          <a:p>
            <a:pPr marL="0" indent="0">
              <a:buClr>
                <a:schemeClr val="dk1"/>
              </a:buClr>
              <a:buSzPts val="1100"/>
              <a:buFont typeface="Lato Light"/>
              <a:buNone/>
            </a:pPr>
            <a:r>
              <a:rPr lang="en-US" sz="1400" dirty="0"/>
              <a:t>NLG tools automatically analyze data, interpret it, identify the most significant parts, and generate written reports in plain English. In essence, NLG brings artificial intelligence to business intelligence (BI), automating routine analysis, saving business users time and money.</a:t>
            </a:r>
          </a:p>
          <a:p>
            <a:pPr marL="0" indent="0">
              <a:buClr>
                <a:schemeClr val="dk1"/>
              </a:buClr>
              <a:buSzPts val="1100"/>
              <a:buFont typeface="Lato Light"/>
              <a:buNone/>
            </a:pPr>
            <a:r>
              <a:rPr lang="en-US" sz="1400" dirty="0"/>
              <a:t>Although BI products generate visualizations, reports, and dashboards, business users still have to analyze and interpret data. That’s where NLG comes in. It automatically performs the analysis and generates an English language translation of what is significant and meaningful in the data. Business users no longer have to study the data to interpret its meaning; NLG tools do that for them.</a:t>
            </a:r>
            <a:endParaRPr lang="en-US"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21"/>
          <p:cNvSpPr txBox="1">
            <a:spLocks noGrp="1"/>
          </p:cNvSpPr>
          <p:nvPr>
            <p:ph type="body" idx="1"/>
          </p:nvPr>
        </p:nvSpPr>
        <p:spPr>
          <a:xfrm>
            <a:off x="497569" y="904444"/>
            <a:ext cx="3311700" cy="2319300"/>
          </a:xfrm>
          <a:prstGeom prst="rect">
            <a:avLst/>
          </a:prstGeom>
        </p:spPr>
        <p:txBody>
          <a:bodyPr spcFirstLastPara="1" wrap="square" lIns="0" tIns="0" rIns="0" bIns="0" anchor="t" anchorCtr="0">
            <a:noAutofit/>
          </a:bodyPr>
          <a:lstStyle/>
          <a:p>
            <a:pPr marL="0" lvl="0" indent="0">
              <a:buNone/>
            </a:pPr>
            <a:r>
              <a:rPr lang="en-US" sz="1400" dirty="0"/>
              <a:t>Salesforce is a customer relationship management solution that brings companies and customers together. It's one integrated CRM platform that gives all departments — including marketing, sales, commerce, and service — a single, shared view of every customer.</a:t>
            </a:r>
          </a:p>
          <a:p>
            <a:pPr marL="0" lvl="0" indent="0">
              <a:buNone/>
            </a:pPr>
            <a:r>
              <a:rPr lang="en-US" sz="1400" dirty="0"/>
              <a:t>Salesforce offers NLG as part of Einstein Analytics platform. Einstein Discovery — one of the Salesforce Einstein Analytics apps — is the core NLG for analytics offering. No setup or customization is required for Einstein Discovery NLG — descriptive, diagnostic, and predictive narratives are there whenever you pull up a metric or a dashboard. </a:t>
            </a:r>
            <a:endParaRPr lang="en-US" sz="1400" dirty="0">
              <a:solidFill>
                <a:schemeClr val="accent2"/>
              </a:solidFill>
            </a:endParaRPr>
          </a:p>
          <a:p>
            <a:pPr marL="0" lvl="0" indent="0">
              <a:buNone/>
            </a:pPr>
            <a:endParaRPr lang="en-US" sz="1400" dirty="0"/>
          </a:p>
        </p:txBody>
      </p:sp>
      <p:sp>
        <p:nvSpPr>
          <p:cNvPr id="171" name="Google Shape;171;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Title 3">
            <a:extLst>
              <a:ext uri="{FF2B5EF4-FFF2-40B4-BE49-F238E27FC236}">
                <a16:creationId xmlns:a16="http://schemas.microsoft.com/office/drawing/2014/main" id="{802EE8C5-54A2-4211-93DD-4D839B4698F3}"/>
              </a:ext>
            </a:extLst>
          </p:cNvPr>
          <p:cNvSpPr>
            <a:spLocks noGrp="1"/>
          </p:cNvSpPr>
          <p:nvPr>
            <p:ph type="title"/>
          </p:nvPr>
        </p:nvSpPr>
        <p:spPr>
          <a:xfrm>
            <a:off x="497569" y="313299"/>
            <a:ext cx="6034500" cy="460937"/>
          </a:xfrm>
        </p:spPr>
        <p:txBody>
          <a:bodyPr/>
          <a:lstStyle/>
          <a:p>
            <a:r>
              <a:rPr lang="en-US" dirty="0">
                <a:solidFill>
                  <a:schemeClr val="accent4"/>
                </a:solidFill>
              </a:rPr>
              <a:t>Salesforce – Einstein Analytics</a:t>
            </a:r>
          </a:p>
        </p:txBody>
      </p:sp>
      <p:pic>
        <p:nvPicPr>
          <p:cNvPr id="6" name="Picture 5">
            <a:extLst>
              <a:ext uri="{FF2B5EF4-FFF2-40B4-BE49-F238E27FC236}">
                <a16:creationId xmlns:a16="http://schemas.microsoft.com/office/drawing/2014/main" id="{9691C640-F091-4410-AD05-6884A2FD8970}"/>
              </a:ext>
            </a:extLst>
          </p:cNvPr>
          <p:cNvPicPr>
            <a:picLocks noChangeAspect="1"/>
          </p:cNvPicPr>
          <p:nvPr/>
        </p:nvPicPr>
        <p:blipFill>
          <a:blip r:embed="rId3"/>
          <a:stretch>
            <a:fillRect/>
          </a:stretch>
        </p:blipFill>
        <p:spPr>
          <a:xfrm>
            <a:off x="4090207" y="1001426"/>
            <a:ext cx="4800600" cy="3140647"/>
          </a:xfrm>
          <a:prstGeom prst="rect">
            <a:avLst/>
          </a:prstGeom>
        </p:spPr>
        <p:style>
          <a:lnRef idx="2">
            <a:schemeClr val="accent3"/>
          </a:lnRef>
          <a:fillRef idx="1">
            <a:schemeClr val="lt1"/>
          </a:fillRef>
          <a:effectRef idx="0">
            <a:schemeClr val="accent3"/>
          </a:effectRef>
          <a:fontRef idx="minor">
            <a:schemeClr val="dk1"/>
          </a:fontRef>
        </p:style>
      </p:pic>
      <p:sp>
        <p:nvSpPr>
          <p:cNvPr id="2" name="TextBox 1">
            <a:extLst>
              <a:ext uri="{FF2B5EF4-FFF2-40B4-BE49-F238E27FC236}">
                <a16:creationId xmlns:a16="http://schemas.microsoft.com/office/drawing/2014/main" id="{44863F4B-81F6-4DAA-AA72-841BCB2B648F}"/>
              </a:ext>
            </a:extLst>
          </p:cNvPr>
          <p:cNvSpPr txBox="1"/>
          <p:nvPr/>
        </p:nvSpPr>
        <p:spPr>
          <a:xfrm>
            <a:off x="4006493" y="4142073"/>
            <a:ext cx="4968027" cy="246221"/>
          </a:xfrm>
          <a:prstGeom prst="rect">
            <a:avLst/>
          </a:prstGeom>
          <a:noFill/>
        </p:spPr>
        <p:txBody>
          <a:bodyPr wrap="none" rtlCol="0">
            <a:spAutoFit/>
          </a:bodyPr>
          <a:lstStyle/>
          <a:p>
            <a:r>
              <a:rPr lang="en-US" sz="1000" dirty="0"/>
              <a:t>Einstein Analytics - </a:t>
            </a:r>
            <a:r>
              <a:rPr lang="en-US" sz="1000" dirty="0">
                <a:hlinkClick r:id="rId4"/>
              </a:rPr>
              <a:t>https://www.salesforce.com/products/einstein-analytics/overview/</a:t>
            </a:r>
            <a:endParaRPr lang="en-US" sz="1000" dirty="0"/>
          </a:p>
        </p:txBody>
      </p:sp>
    </p:spTree>
    <p:extLst>
      <p:ext uri="{BB962C8B-B14F-4D97-AF65-F5344CB8AC3E}">
        <p14:creationId xmlns:p14="http://schemas.microsoft.com/office/powerpoint/2010/main" val="390149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21"/>
          <p:cNvSpPr txBox="1">
            <a:spLocks noGrp="1"/>
          </p:cNvSpPr>
          <p:nvPr>
            <p:ph type="body" idx="1"/>
          </p:nvPr>
        </p:nvSpPr>
        <p:spPr>
          <a:xfrm>
            <a:off x="497569" y="1060321"/>
            <a:ext cx="3311700" cy="2319300"/>
          </a:xfrm>
          <a:prstGeom prst="rect">
            <a:avLst/>
          </a:prstGeom>
        </p:spPr>
        <p:txBody>
          <a:bodyPr spcFirstLastPara="1" wrap="square" lIns="0" tIns="0" rIns="0" bIns="0" anchor="t" anchorCtr="0">
            <a:noAutofit/>
          </a:bodyPr>
          <a:lstStyle/>
          <a:p>
            <a:pPr marL="0" lvl="0" indent="0">
              <a:buNone/>
            </a:pPr>
            <a:r>
              <a:rPr lang="en-US" sz="1400" dirty="0"/>
              <a:t>SAP SE (Systems, Applications &amp; Products in Data Processing) is a German multinational software corporation that makes enterprise software to manage business operations and customer relations.</a:t>
            </a:r>
          </a:p>
          <a:p>
            <a:pPr marL="0" indent="0">
              <a:buNone/>
            </a:pPr>
            <a:r>
              <a:rPr lang="en-US" sz="1400" dirty="0"/>
              <a:t>SAP embeds NLG capabilities into SAP Analytics Cloud (SAC), the report says. “The latest versions of SAC and one of its features (Smart Assist) come with natively embedded NLG — or, as SAP calls it, dynamic text, Smart Insights, and Smart Discovery.</a:t>
            </a:r>
            <a:r>
              <a:rPr lang="zh-TW" altLang="en-US" sz="1400" dirty="0"/>
              <a:t> </a:t>
            </a:r>
            <a:endParaRPr sz="1400" dirty="0"/>
          </a:p>
        </p:txBody>
      </p:sp>
      <p:sp>
        <p:nvSpPr>
          <p:cNvPr id="171" name="Google Shape;171;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Title 3">
            <a:extLst>
              <a:ext uri="{FF2B5EF4-FFF2-40B4-BE49-F238E27FC236}">
                <a16:creationId xmlns:a16="http://schemas.microsoft.com/office/drawing/2014/main" id="{802EE8C5-54A2-4211-93DD-4D839B4698F3}"/>
              </a:ext>
            </a:extLst>
          </p:cNvPr>
          <p:cNvSpPr>
            <a:spLocks noGrp="1"/>
          </p:cNvSpPr>
          <p:nvPr>
            <p:ph type="title"/>
          </p:nvPr>
        </p:nvSpPr>
        <p:spPr>
          <a:xfrm>
            <a:off x="497569" y="313299"/>
            <a:ext cx="6034500" cy="460937"/>
          </a:xfrm>
        </p:spPr>
        <p:txBody>
          <a:bodyPr/>
          <a:lstStyle/>
          <a:p>
            <a:r>
              <a:rPr lang="en-US" dirty="0">
                <a:solidFill>
                  <a:schemeClr val="accent4"/>
                </a:solidFill>
              </a:rPr>
              <a:t>SAP – SAP Analytics Cloud</a:t>
            </a:r>
          </a:p>
        </p:txBody>
      </p:sp>
      <p:pic>
        <p:nvPicPr>
          <p:cNvPr id="3" name="Picture 2">
            <a:extLst>
              <a:ext uri="{FF2B5EF4-FFF2-40B4-BE49-F238E27FC236}">
                <a16:creationId xmlns:a16="http://schemas.microsoft.com/office/drawing/2014/main" id="{8B896222-E009-4A92-A236-C8D4FBEC8F26}"/>
              </a:ext>
            </a:extLst>
          </p:cNvPr>
          <p:cNvPicPr>
            <a:picLocks noChangeAspect="1"/>
          </p:cNvPicPr>
          <p:nvPr/>
        </p:nvPicPr>
        <p:blipFill>
          <a:blip r:embed="rId3"/>
          <a:stretch>
            <a:fillRect/>
          </a:stretch>
        </p:blipFill>
        <p:spPr>
          <a:xfrm>
            <a:off x="4090207" y="1178085"/>
            <a:ext cx="4800600" cy="2787330"/>
          </a:xfrm>
          <a:prstGeom prst="rect">
            <a:avLst/>
          </a:prstGeom>
        </p:spPr>
        <p:style>
          <a:lnRef idx="2">
            <a:schemeClr val="accent3"/>
          </a:lnRef>
          <a:fillRef idx="1">
            <a:schemeClr val="lt1"/>
          </a:fillRef>
          <a:effectRef idx="0">
            <a:schemeClr val="accent3"/>
          </a:effectRef>
          <a:fontRef idx="minor">
            <a:schemeClr val="dk1"/>
          </a:fontRef>
        </p:style>
      </p:pic>
      <p:sp>
        <p:nvSpPr>
          <p:cNvPr id="8" name="TextBox 7">
            <a:extLst>
              <a:ext uri="{FF2B5EF4-FFF2-40B4-BE49-F238E27FC236}">
                <a16:creationId xmlns:a16="http://schemas.microsoft.com/office/drawing/2014/main" id="{C6FCEFAA-1BCD-47D7-AB5D-C4CA4F50C914}"/>
              </a:ext>
            </a:extLst>
          </p:cNvPr>
          <p:cNvSpPr txBox="1"/>
          <p:nvPr/>
        </p:nvSpPr>
        <p:spPr>
          <a:xfrm>
            <a:off x="4887343" y="3965415"/>
            <a:ext cx="3206327" cy="246221"/>
          </a:xfrm>
          <a:prstGeom prst="rect">
            <a:avLst/>
          </a:prstGeom>
          <a:noFill/>
        </p:spPr>
        <p:txBody>
          <a:bodyPr wrap="none" rtlCol="0">
            <a:spAutoFit/>
          </a:bodyPr>
          <a:lstStyle/>
          <a:p>
            <a:r>
              <a:rPr lang="en-US" sz="1000" dirty="0"/>
              <a:t>SAP Analytics Cloud- </a:t>
            </a:r>
            <a:r>
              <a:rPr lang="en-US" sz="1000" dirty="0">
                <a:hlinkClick r:id="rId4"/>
              </a:rPr>
              <a:t>https://www.sapanalytics.cloud/</a:t>
            </a:r>
            <a:endParaRPr lang="en-US" sz="1000" dirty="0"/>
          </a:p>
        </p:txBody>
      </p:sp>
    </p:spTree>
    <p:extLst>
      <p:ext uri="{BB962C8B-B14F-4D97-AF65-F5344CB8AC3E}">
        <p14:creationId xmlns:p14="http://schemas.microsoft.com/office/powerpoint/2010/main" val="162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21"/>
          <p:cNvSpPr txBox="1">
            <a:spLocks noGrp="1"/>
          </p:cNvSpPr>
          <p:nvPr>
            <p:ph type="body" idx="1"/>
          </p:nvPr>
        </p:nvSpPr>
        <p:spPr>
          <a:xfrm>
            <a:off x="557387" y="979864"/>
            <a:ext cx="3311700" cy="2319300"/>
          </a:xfrm>
          <a:prstGeom prst="rect">
            <a:avLst/>
          </a:prstGeom>
        </p:spPr>
        <p:txBody>
          <a:bodyPr spcFirstLastPara="1" wrap="square" lIns="0" tIns="0" rIns="0" bIns="0" anchor="t" anchorCtr="0">
            <a:noAutofit/>
          </a:bodyPr>
          <a:lstStyle/>
          <a:p>
            <a:pPr marL="0" indent="0">
              <a:buNone/>
            </a:pPr>
            <a:r>
              <a:rPr lang="en-US" sz="1400" dirty="0"/>
              <a:t>ARRIA NLG PLC is the global leader in the field of artificial intelligence (AI) known as natural language generation (NLG). ARRIA owns, develops, and licenses its core, patented NLG technologies, which are available via the ARRIA NLG Platform. </a:t>
            </a:r>
          </a:p>
          <a:p>
            <a:pPr marL="0" indent="0">
              <a:buNone/>
            </a:pPr>
            <a:r>
              <a:rPr lang="en-US" sz="1400" dirty="0"/>
              <a:t>It is one of the pioneering companies in the space of automatic text generation.</a:t>
            </a:r>
          </a:p>
          <a:p>
            <a:pPr marL="0" indent="0">
              <a:buNone/>
            </a:pPr>
            <a:r>
              <a:rPr lang="en-US" sz="1400" dirty="0"/>
              <a:t>As a Leader with robust writing automation and analytics capabilities to be the most comprehensive among all participants.</a:t>
            </a:r>
            <a:endParaRPr lang="en-US" sz="1400" dirty="0">
              <a:solidFill>
                <a:schemeClr val="accent2"/>
              </a:solidFill>
            </a:endParaRPr>
          </a:p>
          <a:p>
            <a:pPr marL="0" lvl="0" indent="0">
              <a:buNone/>
            </a:pPr>
            <a:endParaRPr sz="1400" dirty="0"/>
          </a:p>
        </p:txBody>
      </p:sp>
      <p:sp>
        <p:nvSpPr>
          <p:cNvPr id="171" name="Google Shape;171;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4" name="Title 3">
            <a:extLst>
              <a:ext uri="{FF2B5EF4-FFF2-40B4-BE49-F238E27FC236}">
                <a16:creationId xmlns:a16="http://schemas.microsoft.com/office/drawing/2014/main" id="{802EE8C5-54A2-4211-93DD-4D839B4698F3}"/>
              </a:ext>
            </a:extLst>
          </p:cNvPr>
          <p:cNvSpPr>
            <a:spLocks noGrp="1"/>
          </p:cNvSpPr>
          <p:nvPr>
            <p:ph type="title"/>
          </p:nvPr>
        </p:nvSpPr>
        <p:spPr>
          <a:xfrm>
            <a:off x="497569" y="313299"/>
            <a:ext cx="6034500" cy="460937"/>
          </a:xfrm>
        </p:spPr>
        <p:txBody>
          <a:bodyPr/>
          <a:lstStyle/>
          <a:p>
            <a:r>
              <a:rPr lang="en-US" dirty="0">
                <a:solidFill>
                  <a:schemeClr val="accent4"/>
                </a:solidFill>
              </a:rPr>
              <a:t>ARRIA NLG – Studio</a:t>
            </a:r>
          </a:p>
        </p:txBody>
      </p:sp>
      <p:pic>
        <p:nvPicPr>
          <p:cNvPr id="5" name="Picture 4">
            <a:extLst>
              <a:ext uri="{FF2B5EF4-FFF2-40B4-BE49-F238E27FC236}">
                <a16:creationId xmlns:a16="http://schemas.microsoft.com/office/drawing/2014/main" id="{8C7C68F2-AFE9-463D-A75E-66B9A4B49BA2}"/>
              </a:ext>
            </a:extLst>
          </p:cNvPr>
          <p:cNvPicPr>
            <a:picLocks noChangeAspect="1"/>
          </p:cNvPicPr>
          <p:nvPr/>
        </p:nvPicPr>
        <p:blipFill>
          <a:blip r:embed="rId3"/>
          <a:stretch>
            <a:fillRect/>
          </a:stretch>
        </p:blipFill>
        <p:spPr>
          <a:xfrm>
            <a:off x="4085980" y="1062991"/>
            <a:ext cx="4800600" cy="3012215"/>
          </a:xfrm>
          <a:prstGeom prst="rect">
            <a:avLst/>
          </a:prstGeom>
        </p:spPr>
        <p:style>
          <a:lnRef idx="2">
            <a:schemeClr val="accent3"/>
          </a:lnRef>
          <a:fillRef idx="1">
            <a:schemeClr val="lt1"/>
          </a:fillRef>
          <a:effectRef idx="0">
            <a:schemeClr val="accent3"/>
          </a:effectRef>
          <a:fontRef idx="minor">
            <a:schemeClr val="dk1"/>
          </a:fontRef>
        </p:style>
      </p:pic>
      <p:sp>
        <p:nvSpPr>
          <p:cNvPr id="6" name="TextBox 5">
            <a:extLst>
              <a:ext uri="{FF2B5EF4-FFF2-40B4-BE49-F238E27FC236}">
                <a16:creationId xmlns:a16="http://schemas.microsoft.com/office/drawing/2014/main" id="{FE3AA723-ADE8-4AA4-8A54-7481759335D0}"/>
              </a:ext>
            </a:extLst>
          </p:cNvPr>
          <p:cNvSpPr txBox="1"/>
          <p:nvPr/>
        </p:nvSpPr>
        <p:spPr>
          <a:xfrm>
            <a:off x="5360010" y="4075206"/>
            <a:ext cx="2252540" cy="246221"/>
          </a:xfrm>
          <a:prstGeom prst="rect">
            <a:avLst/>
          </a:prstGeom>
          <a:noFill/>
        </p:spPr>
        <p:txBody>
          <a:bodyPr wrap="none" rtlCol="0">
            <a:spAutoFit/>
          </a:bodyPr>
          <a:lstStyle/>
          <a:p>
            <a:r>
              <a:rPr lang="en-US" sz="1000" dirty="0"/>
              <a:t>ARRIA NLG - </a:t>
            </a:r>
            <a:r>
              <a:rPr lang="en-US" sz="1000" dirty="0">
                <a:hlinkClick r:id="rId4"/>
              </a:rPr>
              <a:t>https://www.arria.com/</a:t>
            </a:r>
            <a:endParaRPr lang="en-US" sz="1000" dirty="0"/>
          </a:p>
        </p:txBody>
      </p:sp>
    </p:spTree>
    <p:extLst>
      <p:ext uri="{BB962C8B-B14F-4D97-AF65-F5344CB8AC3E}">
        <p14:creationId xmlns:p14="http://schemas.microsoft.com/office/powerpoint/2010/main" val="17426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9" name="Picture 8">
            <a:extLst>
              <a:ext uri="{FF2B5EF4-FFF2-40B4-BE49-F238E27FC236}">
                <a16:creationId xmlns:a16="http://schemas.microsoft.com/office/drawing/2014/main" id="{46DD6AE9-AB5D-4D34-B3EF-E28521DE2EC2}"/>
              </a:ext>
            </a:extLst>
          </p:cNvPr>
          <p:cNvPicPr>
            <a:picLocks noChangeAspect="1"/>
          </p:cNvPicPr>
          <p:nvPr/>
        </p:nvPicPr>
        <p:blipFill>
          <a:blip r:embed="rId3"/>
          <a:stretch>
            <a:fillRect/>
          </a:stretch>
        </p:blipFill>
        <p:spPr>
          <a:xfrm>
            <a:off x="4100196" y="922236"/>
            <a:ext cx="4115261" cy="2235901"/>
          </a:xfrm>
          <a:prstGeom prst="rect">
            <a:avLst/>
          </a:prstGeom>
        </p:spPr>
        <p:style>
          <a:lnRef idx="2">
            <a:schemeClr val="accent3"/>
          </a:lnRef>
          <a:fillRef idx="1">
            <a:schemeClr val="lt1"/>
          </a:fillRef>
          <a:effectRef idx="0">
            <a:schemeClr val="accent3"/>
          </a:effectRef>
          <a:fontRef idx="minor">
            <a:schemeClr val="dk1"/>
          </a:fontRef>
        </p:style>
      </p:pic>
      <p:sp>
        <p:nvSpPr>
          <p:cNvPr id="169" name="Google Shape;169;p21"/>
          <p:cNvSpPr txBox="1">
            <a:spLocks noGrp="1"/>
          </p:cNvSpPr>
          <p:nvPr>
            <p:ph type="body" idx="1"/>
          </p:nvPr>
        </p:nvSpPr>
        <p:spPr>
          <a:xfrm>
            <a:off x="497569" y="1168045"/>
            <a:ext cx="2411886" cy="2319300"/>
          </a:xfrm>
          <a:prstGeom prst="rect">
            <a:avLst/>
          </a:prstGeom>
        </p:spPr>
        <p:txBody>
          <a:bodyPr spcFirstLastPara="1" wrap="square" lIns="0" tIns="0" rIns="0" bIns="0" anchor="t" anchorCtr="0">
            <a:noAutofit/>
          </a:bodyPr>
          <a:lstStyle/>
          <a:p>
            <a:pPr marL="342900" indent="-342900">
              <a:buSzPct val="100000"/>
              <a:buFont typeface="+mj-lt"/>
              <a:buAutoNum type="arabicPeriod"/>
            </a:pPr>
            <a:r>
              <a:rPr lang="en-US" sz="1400" dirty="0"/>
              <a:t>To open the configuration view, hover the mouse over the ARRIA widget and click the cog icon. </a:t>
            </a:r>
          </a:p>
          <a:p>
            <a:pPr marL="342900" lvl="0" indent="-342900">
              <a:buSzPct val="100000"/>
              <a:buFont typeface="+mj-lt"/>
              <a:buAutoNum type="arabicPeriod"/>
            </a:pPr>
            <a:r>
              <a:rPr lang="en-US" sz="1400" dirty="0"/>
              <a:t>Select a place to for narrative.</a:t>
            </a:r>
          </a:p>
          <a:p>
            <a:pPr marL="342900" lvl="0" indent="-342900">
              <a:buSzPct val="100000"/>
              <a:buFont typeface="+mj-lt"/>
              <a:buAutoNum type="arabicPeriod"/>
            </a:pPr>
            <a:r>
              <a:rPr lang="en-US" sz="1400" dirty="0"/>
              <a:t>Select data for analysis in step 2. </a:t>
            </a:r>
          </a:p>
          <a:p>
            <a:pPr marL="800100" lvl="1" indent="-342900">
              <a:lnSpc>
                <a:spcPct val="150000"/>
              </a:lnSpc>
              <a:buSzPct val="100000"/>
              <a:buFont typeface="+mj-lt"/>
              <a:buAutoNum type="alphaLcPeriod"/>
            </a:pPr>
            <a:r>
              <a:rPr lang="en-US" sz="1200" dirty="0"/>
              <a:t>Characterize your data</a:t>
            </a:r>
          </a:p>
          <a:p>
            <a:pPr marL="800100" lvl="1" indent="-342900">
              <a:buSzPct val="100000"/>
              <a:buFont typeface="+mj-lt"/>
              <a:buAutoNum type="alphaLcPeriod"/>
            </a:pPr>
            <a:r>
              <a:rPr lang="en-US" sz="1200" dirty="0"/>
              <a:t>Select the analysis types and parameters</a:t>
            </a:r>
          </a:p>
          <a:p>
            <a:pPr marL="800100" lvl="1" indent="-342900">
              <a:buSzPct val="100000"/>
              <a:buFont typeface="+mj-lt"/>
              <a:buAutoNum type="alphaLcPeriod"/>
            </a:pPr>
            <a:r>
              <a:rPr lang="en-US" sz="1200" dirty="0"/>
              <a:t>Select how much narrative you want and preview</a:t>
            </a:r>
          </a:p>
          <a:p>
            <a:pPr marL="800100" lvl="1" indent="-342900">
              <a:buFont typeface="+mj-lt"/>
              <a:buAutoNum type="alphaLcPeriod"/>
            </a:pPr>
            <a:endParaRPr lang="en-US" sz="1400" dirty="0"/>
          </a:p>
          <a:p>
            <a:pPr marL="800100" lvl="1" indent="-342900">
              <a:buFont typeface="+mj-lt"/>
              <a:buAutoNum type="alphaLcPeriod"/>
            </a:pPr>
            <a:endParaRPr lang="en-US" sz="1400" dirty="0"/>
          </a:p>
          <a:p>
            <a:pPr marL="800100" lvl="1" indent="-342900">
              <a:lnSpc>
                <a:spcPct val="150000"/>
              </a:lnSpc>
              <a:buFont typeface="+mj-lt"/>
              <a:buAutoNum type="alphaLcPeriod"/>
            </a:pPr>
            <a:endParaRPr lang="en-US" sz="1400" dirty="0"/>
          </a:p>
          <a:p>
            <a:pPr marL="800100" lvl="1" indent="-342900">
              <a:buFont typeface="+mj-lt"/>
              <a:buAutoNum type="alphaLcPeriod"/>
            </a:pPr>
            <a:endParaRPr lang="en-US" sz="1400" dirty="0"/>
          </a:p>
          <a:p>
            <a:pPr marL="342900" lvl="0" indent="-342900">
              <a:buFont typeface="+mj-lt"/>
              <a:buAutoNum type="arabicPeriod"/>
            </a:pPr>
            <a:endParaRPr sz="1400" dirty="0"/>
          </a:p>
        </p:txBody>
      </p:sp>
      <p:sp>
        <p:nvSpPr>
          <p:cNvPr id="171" name="Google Shape;171;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Title 3">
            <a:extLst>
              <a:ext uri="{FF2B5EF4-FFF2-40B4-BE49-F238E27FC236}">
                <a16:creationId xmlns:a16="http://schemas.microsoft.com/office/drawing/2014/main" id="{802EE8C5-54A2-4211-93DD-4D839B4698F3}"/>
              </a:ext>
            </a:extLst>
          </p:cNvPr>
          <p:cNvSpPr>
            <a:spLocks noGrp="1"/>
          </p:cNvSpPr>
          <p:nvPr>
            <p:ph type="title"/>
          </p:nvPr>
        </p:nvSpPr>
        <p:spPr>
          <a:xfrm>
            <a:off x="497569" y="313299"/>
            <a:ext cx="6034500" cy="460937"/>
          </a:xfrm>
        </p:spPr>
        <p:txBody>
          <a:bodyPr/>
          <a:lstStyle/>
          <a:p>
            <a:r>
              <a:rPr lang="en-US" dirty="0">
                <a:solidFill>
                  <a:schemeClr val="accent4"/>
                </a:solidFill>
              </a:rPr>
              <a:t>ARRIA Power BI add-in </a:t>
            </a:r>
            <a:r>
              <a:rPr lang="en-US" altLang="zh-TW" dirty="0">
                <a:solidFill>
                  <a:schemeClr val="accent4"/>
                </a:solidFill>
              </a:rPr>
              <a:t>Ex</a:t>
            </a:r>
            <a:r>
              <a:rPr lang="en-US" dirty="0">
                <a:solidFill>
                  <a:schemeClr val="accent4"/>
                </a:solidFill>
              </a:rPr>
              <a:t>ample</a:t>
            </a:r>
          </a:p>
        </p:txBody>
      </p:sp>
      <p:sp>
        <p:nvSpPr>
          <p:cNvPr id="7" name="Google Shape;329;p34">
            <a:extLst>
              <a:ext uri="{FF2B5EF4-FFF2-40B4-BE49-F238E27FC236}">
                <a16:creationId xmlns:a16="http://schemas.microsoft.com/office/drawing/2014/main" id="{636E0307-6C83-4034-B31C-675875773E75}"/>
              </a:ext>
            </a:extLst>
          </p:cNvPr>
          <p:cNvSpPr>
            <a:spLocks noChangeAspect="1"/>
          </p:cNvSpPr>
          <p:nvPr/>
        </p:nvSpPr>
        <p:spPr>
          <a:xfrm>
            <a:off x="7689698" y="1404105"/>
            <a:ext cx="230433" cy="20960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1"/>
                </a:solidFill>
              </a:rPr>
              <a:t>1</a:t>
            </a:r>
            <a:endParaRPr b="1" dirty="0">
              <a:solidFill>
                <a:schemeClr val="accent1"/>
              </a:solidFill>
            </a:endParaRPr>
          </a:p>
        </p:txBody>
      </p:sp>
      <p:sp>
        <p:nvSpPr>
          <p:cNvPr id="8" name="Google Shape;329;p34">
            <a:extLst>
              <a:ext uri="{FF2B5EF4-FFF2-40B4-BE49-F238E27FC236}">
                <a16:creationId xmlns:a16="http://schemas.microsoft.com/office/drawing/2014/main" id="{900FCFD6-04FD-4282-A700-737F5E6C0398}"/>
              </a:ext>
            </a:extLst>
          </p:cNvPr>
          <p:cNvSpPr>
            <a:spLocks noChangeAspect="1"/>
          </p:cNvSpPr>
          <p:nvPr/>
        </p:nvSpPr>
        <p:spPr>
          <a:xfrm>
            <a:off x="4799461" y="1535176"/>
            <a:ext cx="230433" cy="20960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1"/>
                </a:solidFill>
              </a:rPr>
              <a:t>2</a:t>
            </a:r>
            <a:endParaRPr b="1" dirty="0">
              <a:solidFill>
                <a:schemeClr val="accent1"/>
              </a:solidFill>
            </a:endParaRPr>
          </a:p>
        </p:txBody>
      </p:sp>
      <p:sp>
        <p:nvSpPr>
          <p:cNvPr id="10" name="Google Shape;329;p34">
            <a:extLst>
              <a:ext uri="{FF2B5EF4-FFF2-40B4-BE49-F238E27FC236}">
                <a16:creationId xmlns:a16="http://schemas.microsoft.com/office/drawing/2014/main" id="{13F3B745-4B47-4F9B-8F8E-CCA0C45582E4}"/>
              </a:ext>
            </a:extLst>
          </p:cNvPr>
          <p:cNvSpPr>
            <a:spLocks noChangeAspect="1"/>
          </p:cNvSpPr>
          <p:nvPr/>
        </p:nvSpPr>
        <p:spPr>
          <a:xfrm>
            <a:off x="8132686" y="1299303"/>
            <a:ext cx="230433" cy="20960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1"/>
                </a:solidFill>
              </a:rPr>
              <a:t>3</a:t>
            </a:r>
            <a:endParaRPr b="1" dirty="0">
              <a:solidFill>
                <a:schemeClr val="accent1"/>
              </a:solidFill>
            </a:endParaRPr>
          </a:p>
        </p:txBody>
      </p:sp>
      <p:pic>
        <p:nvPicPr>
          <p:cNvPr id="11" name="Picture 10">
            <a:extLst>
              <a:ext uri="{FF2B5EF4-FFF2-40B4-BE49-F238E27FC236}">
                <a16:creationId xmlns:a16="http://schemas.microsoft.com/office/drawing/2014/main" id="{D1392BE0-CAE0-468C-A8B4-5E4775C2E686}"/>
              </a:ext>
            </a:extLst>
          </p:cNvPr>
          <p:cNvPicPr>
            <a:picLocks noChangeAspect="1"/>
          </p:cNvPicPr>
          <p:nvPr/>
        </p:nvPicPr>
        <p:blipFill>
          <a:blip r:embed="rId4"/>
          <a:stretch>
            <a:fillRect/>
          </a:stretch>
        </p:blipFill>
        <p:spPr>
          <a:xfrm>
            <a:off x="2978728" y="3061155"/>
            <a:ext cx="1534615" cy="1828800"/>
          </a:xfrm>
          <a:prstGeom prst="rect">
            <a:avLst/>
          </a:prstGeom>
        </p:spPr>
        <p:style>
          <a:lnRef idx="2">
            <a:schemeClr val="accent3"/>
          </a:lnRef>
          <a:fillRef idx="1">
            <a:schemeClr val="lt1"/>
          </a:fillRef>
          <a:effectRef idx="0">
            <a:schemeClr val="accent3"/>
          </a:effectRef>
          <a:fontRef idx="minor">
            <a:schemeClr val="dk1"/>
          </a:fontRef>
        </p:style>
      </p:pic>
      <p:pic>
        <p:nvPicPr>
          <p:cNvPr id="12" name="Picture 11">
            <a:extLst>
              <a:ext uri="{FF2B5EF4-FFF2-40B4-BE49-F238E27FC236}">
                <a16:creationId xmlns:a16="http://schemas.microsoft.com/office/drawing/2014/main" id="{EF07FBF3-CC02-4E22-BEF0-26F99EAAF207}"/>
              </a:ext>
            </a:extLst>
          </p:cNvPr>
          <p:cNvPicPr>
            <a:picLocks noChangeAspect="1"/>
          </p:cNvPicPr>
          <p:nvPr/>
        </p:nvPicPr>
        <p:blipFill>
          <a:blip r:embed="rId5"/>
          <a:stretch>
            <a:fillRect/>
          </a:stretch>
        </p:blipFill>
        <p:spPr>
          <a:xfrm>
            <a:off x="4844436" y="3061155"/>
            <a:ext cx="1519963" cy="1828800"/>
          </a:xfrm>
          <a:prstGeom prst="rect">
            <a:avLst/>
          </a:prstGeom>
        </p:spPr>
        <p:style>
          <a:lnRef idx="2">
            <a:schemeClr val="accent4"/>
          </a:lnRef>
          <a:fillRef idx="1">
            <a:schemeClr val="lt1"/>
          </a:fillRef>
          <a:effectRef idx="0">
            <a:schemeClr val="accent4"/>
          </a:effectRef>
          <a:fontRef idx="minor">
            <a:schemeClr val="dk1"/>
          </a:fontRef>
        </p:style>
      </p:pic>
      <p:pic>
        <p:nvPicPr>
          <p:cNvPr id="13" name="Picture 12">
            <a:extLst>
              <a:ext uri="{FF2B5EF4-FFF2-40B4-BE49-F238E27FC236}">
                <a16:creationId xmlns:a16="http://schemas.microsoft.com/office/drawing/2014/main" id="{D674D823-627C-4FFC-A404-EAC7B1268C65}"/>
              </a:ext>
            </a:extLst>
          </p:cNvPr>
          <p:cNvPicPr>
            <a:picLocks noChangeAspect="1"/>
          </p:cNvPicPr>
          <p:nvPr/>
        </p:nvPicPr>
        <p:blipFill>
          <a:blip r:embed="rId6"/>
          <a:stretch>
            <a:fillRect/>
          </a:stretch>
        </p:blipFill>
        <p:spPr>
          <a:xfrm>
            <a:off x="6693968" y="3061155"/>
            <a:ext cx="1521489" cy="1828800"/>
          </a:xfrm>
          <a:prstGeom prst="rect">
            <a:avLst/>
          </a:prstGeom>
        </p:spPr>
        <p:style>
          <a:lnRef idx="2">
            <a:schemeClr val="accent2"/>
          </a:lnRef>
          <a:fillRef idx="1">
            <a:schemeClr val="lt1"/>
          </a:fillRef>
          <a:effectRef idx="0">
            <a:schemeClr val="accent2"/>
          </a:effectRef>
          <a:fontRef idx="minor">
            <a:schemeClr val="dk1"/>
          </a:fontRef>
        </p:style>
      </p:pic>
      <p:sp>
        <p:nvSpPr>
          <p:cNvPr id="2" name="Arrow: Right 1">
            <a:extLst>
              <a:ext uri="{FF2B5EF4-FFF2-40B4-BE49-F238E27FC236}">
                <a16:creationId xmlns:a16="http://schemas.microsoft.com/office/drawing/2014/main" id="{35A4B11F-8C88-4232-A396-126323DB0102}"/>
              </a:ext>
            </a:extLst>
          </p:cNvPr>
          <p:cNvSpPr/>
          <p:nvPr/>
        </p:nvSpPr>
        <p:spPr>
          <a:xfrm>
            <a:off x="4510458" y="3914338"/>
            <a:ext cx="329569" cy="122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F2A1E17D-7130-432A-A798-815B27135A68}"/>
              </a:ext>
            </a:extLst>
          </p:cNvPr>
          <p:cNvSpPr/>
          <p:nvPr/>
        </p:nvSpPr>
        <p:spPr>
          <a:xfrm>
            <a:off x="6359537" y="3914337"/>
            <a:ext cx="329569" cy="122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85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530032" y="34635"/>
            <a:ext cx="62841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chemeClr val="accent4"/>
                </a:solidFill>
              </a:rPr>
              <a:t>Narrative and Data</a:t>
            </a:r>
            <a:endParaRPr dirty="0">
              <a:solidFill>
                <a:schemeClr val="accent4"/>
              </a:solidFill>
            </a:endParaRPr>
          </a:p>
        </p:txBody>
      </p:sp>
      <p:sp>
        <p:nvSpPr>
          <p:cNvPr id="163" name="Google Shape;16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8" name="Picture 7">
            <a:extLst>
              <a:ext uri="{FF2B5EF4-FFF2-40B4-BE49-F238E27FC236}">
                <a16:creationId xmlns:a16="http://schemas.microsoft.com/office/drawing/2014/main" id="{567F87F6-B190-43F5-9551-6947591365DB}"/>
              </a:ext>
            </a:extLst>
          </p:cNvPr>
          <p:cNvPicPr>
            <a:picLocks noChangeAspect="1"/>
          </p:cNvPicPr>
          <p:nvPr/>
        </p:nvPicPr>
        <p:blipFill>
          <a:blip r:embed="rId3"/>
          <a:stretch>
            <a:fillRect/>
          </a:stretch>
        </p:blipFill>
        <p:spPr>
          <a:xfrm>
            <a:off x="530032" y="887684"/>
            <a:ext cx="4289640" cy="2769196"/>
          </a:xfrm>
          <a:prstGeom prst="rect">
            <a:avLst/>
          </a:prstGeom>
        </p:spPr>
        <p:style>
          <a:lnRef idx="2">
            <a:schemeClr val="accent3"/>
          </a:lnRef>
          <a:fillRef idx="1">
            <a:schemeClr val="lt1"/>
          </a:fillRef>
          <a:effectRef idx="0">
            <a:schemeClr val="accent3"/>
          </a:effectRef>
          <a:fontRef idx="minor">
            <a:schemeClr val="dk1"/>
          </a:fontRef>
        </p:style>
      </p:pic>
      <p:sp>
        <p:nvSpPr>
          <p:cNvPr id="22" name="Google Shape;169;p21">
            <a:extLst>
              <a:ext uri="{FF2B5EF4-FFF2-40B4-BE49-F238E27FC236}">
                <a16:creationId xmlns:a16="http://schemas.microsoft.com/office/drawing/2014/main" id="{E398DBBA-D64F-483E-AEA4-BE7766BC5751}"/>
              </a:ext>
            </a:extLst>
          </p:cNvPr>
          <p:cNvSpPr txBox="1">
            <a:spLocks/>
          </p:cNvSpPr>
          <p:nvPr/>
        </p:nvSpPr>
        <p:spPr>
          <a:xfrm>
            <a:off x="530032" y="3755894"/>
            <a:ext cx="3092932" cy="7805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1pPr>
            <a:lvl2pPr marL="914400" marR="0" lvl="1"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9pPr>
          </a:lstStyle>
          <a:p>
            <a:pPr marL="0" indent="0">
              <a:buFont typeface="Lato Light"/>
              <a:buNone/>
            </a:pPr>
            <a:r>
              <a:rPr lang="en-US" sz="1400" dirty="0"/>
              <a:t>Finally we got the narrative for the analyzed data below. </a:t>
            </a:r>
          </a:p>
          <a:p>
            <a:pPr marL="0" indent="0">
              <a:buFont typeface="Lato Light"/>
              <a:buNone/>
            </a:pPr>
            <a:r>
              <a:rPr lang="en-US" sz="1400" dirty="0"/>
              <a:t>I found that only numbers change when I selected different category, but the context is the same like a framework.</a:t>
            </a:r>
          </a:p>
        </p:txBody>
      </p:sp>
      <p:pic>
        <p:nvPicPr>
          <p:cNvPr id="24" name="Picture 23">
            <a:extLst>
              <a:ext uri="{FF2B5EF4-FFF2-40B4-BE49-F238E27FC236}">
                <a16:creationId xmlns:a16="http://schemas.microsoft.com/office/drawing/2014/main" id="{1E5248D1-A692-4273-8689-E1BD1C8293CA}"/>
              </a:ext>
            </a:extLst>
          </p:cNvPr>
          <p:cNvPicPr>
            <a:picLocks noChangeAspect="1"/>
          </p:cNvPicPr>
          <p:nvPr/>
        </p:nvPicPr>
        <p:blipFill>
          <a:blip r:embed="rId4"/>
          <a:stretch>
            <a:fillRect/>
          </a:stretch>
        </p:blipFill>
        <p:spPr>
          <a:xfrm>
            <a:off x="3749802" y="2571750"/>
            <a:ext cx="4976632" cy="2428701"/>
          </a:xfrm>
          <a:prstGeom prst="rect">
            <a:avLst/>
          </a:prstGeom>
          <a:ln>
            <a:solidFill>
              <a:srgbClr val="0070C0"/>
            </a:solidFill>
          </a:ln>
        </p:spPr>
        <p:style>
          <a:lnRef idx="2">
            <a:schemeClr val="accent4"/>
          </a:lnRef>
          <a:fillRef idx="1">
            <a:schemeClr val="lt1"/>
          </a:fillRef>
          <a:effectRef idx="0">
            <a:schemeClr val="accent4"/>
          </a:effectRef>
          <a:fontRef idx="minor">
            <a:schemeClr val="dk1"/>
          </a:fontRef>
        </p:style>
      </p:pic>
      <p:sp>
        <p:nvSpPr>
          <p:cNvPr id="25" name="Google Shape;169;p21">
            <a:extLst>
              <a:ext uri="{FF2B5EF4-FFF2-40B4-BE49-F238E27FC236}">
                <a16:creationId xmlns:a16="http://schemas.microsoft.com/office/drawing/2014/main" id="{3A0ECADB-C24E-4997-B32F-BFF35BE79088}"/>
              </a:ext>
            </a:extLst>
          </p:cNvPr>
          <p:cNvSpPr txBox="1">
            <a:spLocks/>
          </p:cNvSpPr>
          <p:nvPr/>
        </p:nvSpPr>
        <p:spPr>
          <a:xfrm>
            <a:off x="5122522" y="548983"/>
            <a:ext cx="3603912" cy="20227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1pPr>
            <a:lvl2pPr marL="914400" marR="0" lvl="1"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9pPr>
          </a:lstStyle>
          <a:p>
            <a:pPr marL="0" indent="0">
              <a:buFont typeface="Lato Light"/>
              <a:buNone/>
            </a:pPr>
            <a:r>
              <a:rPr lang="en-US" sz="1400" dirty="0"/>
              <a:t>So, I requested a temporary license for students, and found that the original platform “Studio” is more like a smarter text editor.</a:t>
            </a:r>
          </a:p>
          <a:p>
            <a:pPr marL="0" indent="0">
              <a:buFont typeface="Lato Light"/>
              <a:buNone/>
            </a:pPr>
            <a:r>
              <a:rPr lang="en-US" sz="1400" dirty="0"/>
              <a:t>The user still needs to construct a paragraph, then assign the variables to objects.</a:t>
            </a:r>
          </a:p>
          <a:p>
            <a:pPr marL="0" indent="0">
              <a:buFont typeface="Lato Light"/>
              <a:buNone/>
            </a:pPr>
            <a:r>
              <a:rPr lang="en-US" sz="1400" dirty="0"/>
              <a:t>It should be convenient if we need to publish regular report in an identical fashion in the long run.</a:t>
            </a:r>
          </a:p>
          <a:p>
            <a:pPr marL="0" indent="0">
              <a:buFont typeface="Lato Light"/>
              <a:buNone/>
            </a:pPr>
            <a:endParaRPr lang="en-US" sz="1400" dirty="0"/>
          </a:p>
        </p:txBody>
      </p:sp>
    </p:spTree>
    <p:extLst>
      <p:ext uri="{BB962C8B-B14F-4D97-AF65-F5344CB8AC3E}">
        <p14:creationId xmlns:p14="http://schemas.microsoft.com/office/powerpoint/2010/main" val="40089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530032" y="34635"/>
            <a:ext cx="62841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solidFill>
                  <a:schemeClr val="accent4"/>
                </a:solidFill>
              </a:rPr>
              <a:t>Example on Studio</a:t>
            </a:r>
            <a:endParaRPr dirty="0">
              <a:solidFill>
                <a:schemeClr val="accent4"/>
              </a:solidFill>
            </a:endParaRPr>
          </a:p>
        </p:txBody>
      </p:sp>
      <p:sp>
        <p:nvSpPr>
          <p:cNvPr id="163" name="Google Shape;16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2" name="Google Shape;169;p21">
            <a:extLst>
              <a:ext uri="{FF2B5EF4-FFF2-40B4-BE49-F238E27FC236}">
                <a16:creationId xmlns:a16="http://schemas.microsoft.com/office/drawing/2014/main" id="{E398DBBA-D64F-483E-AEA4-BE7766BC5751}"/>
              </a:ext>
            </a:extLst>
          </p:cNvPr>
          <p:cNvSpPr txBox="1">
            <a:spLocks/>
          </p:cNvSpPr>
          <p:nvPr/>
        </p:nvSpPr>
        <p:spPr>
          <a:xfrm>
            <a:off x="530033" y="1864982"/>
            <a:ext cx="7360132" cy="85544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1pPr>
            <a:lvl2pPr marL="914400" marR="0" lvl="1"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chemeClr val="accent4"/>
              </a:buClr>
              <a:buSzPts val="1800"/>
              <a:buFont typeface="Lato Light"/>
              <a:buChar char="◦"/>
              <a:defRPr sz="1800" b="0" i="0" u="none" strike="noStrike" cap="none">
                <a:solidFill>
                  <a:schemeClr val="dk1"/>
                </a:solidFill>
                <a:latin typeface="Lato Light"/>
                <a:ea typeface="Lato Light"/>
                <a:cs typeface="Lato Light"/>
                <a:sym typeface="Lato Light"/>
              </a:defRPr>
            </a:lvl9pPr>
          </a:lstStyle>
          <a:p>
            <a:pPr marL="0" indent="0">
              <a:buFont typeface="Lato Light"/>
              <a:buNone/>
            </a:pPr>
            <a:r>
              <a:rPr lang="en-US" sz="1400" dirty="0"/>
              <a:t>Basically each row is a sub-dataset and we can assign a variable or a relationship to an object. </a:t>
            </a:r>
          </a:p>
          <a:p>
            <a:pPr marL="0" indent="0">
              <a:buFont typeface="Lato Light"/>
              <a:buNone/>
            </a:pPr>
            <a:r>
              <a:rPr lang="en-US" sz="1400" dirty="0"/>
              <a:t>For example, if we assign a pronoun to a name, the system will check the gender of the name, then generate a corresponding pronoun (he/she). The sentence will automatically change when we switch rows.</a:t>
            </a:r>
          </a:p>
        </p:txBody>
      </p:sp>
      <p:pic>
        <p:nvPicPr>
          <p:cNvPr id="6" name="Picture 5">
            <a:extLst>
              <a:ext uri="{FF2B5EF4-FFF2-40B4-BE49-F238E27FC236}">
                <a16:creationId xmlns:a16="http://schemas.microsoft.com/office/drawing/2014/main" id="{DF7FF6A7-D3FB-48AC-94C7-3FFF8A3B1C6C}"/>
              </a:ext>
            </a:extLst>
          </p:cNvPr>
          <p:cNvPicPr>
            <a:picLocks noChangeAspect="1"/>
          </p:cNvPicPr>
          <p:nvPr/>
        </p:nvPicPr>
        <p:blipFill>
          <a:blip r:embed="rId3"/>
          <a:stretch>
            <a:fillRect/>
          </a:stretch>
        </p:blipFill>
        <p:spPr>
          <a:xfrm>
            <a:off x="530033" y="930873"/>
            <a:ext cx="7360132" cy="882249"/>
          </a:xfrm>
          <a:prstGeom prst="rect">
            <a:avLst/>
          </a:prstGeom>
        </p:spPr>
        <p:style>
          <a:lnRef idx="2">
            <a:schemeClr val="accent3"/>
          </a:lnRef>
          <a:fillRef idx="1">
            <a:schemeClr val="lt1"/>
          </a:fillRef>
          <a:effectRef idx="0">
            <a:schemeClr val="accent3"/>
          </a:effectRef>
          <a:fontRef idx="minor">
            <a:schemeClr val="dk1"/>
          </a:fontRef>
        </p:style>
      </p:pic>
      <p:pic>
        <p:nvPicPr>
          <p:cNvPr id="11" name="Picture 10">
            <a:extLst>
              <a:ext uri="{FF2B5EF4-FFF2-40B4-BE49-F238E27FC236}">
                <a16:creationId xmlns:a16="http://schemas.microsoft.com/office/drawing/2014/main" id="{3AC12C73-9508-4969-B8BA-4B5CC08BC1D9}"/>
              </a:ext>
            </a:extLst>
          </p:cNvPr>
          <p:cNvPicPr>
            <a:picLocks noChangeAspect="1"/>
          </p:cNvPicPr>
          <p:nvPr/>
        </p:nvPicPr>
        <p:blipFill>
          <a:blip r:embed="rId4"/>
          <a:stretch>
            <a:fillRect/>
          </a:stretch>
        </p:blipFill>
        <p:spPr>
          <a:xfrm>
            <a:off x="926937" y="3038188"/>
            <a:ext cx="2989960" cy="1371600"/>
          </a:xfrm>
          <a:prstGeom prst="rect">
            <a:avLst/>
          </a:prstGeom>
        </p:spPr>
        <p:style>
          <a:lnRef idx="2">
            <a:schemeClr val="accent4"/>
          </a:lnRef>
          <a:fillRef idx="1">
            <a:schemeClr val="lt1"/>
          </a:fillRef>
          <a:effectRef idx="0">
            <a:schemeClr val="accent4"/>
          </a:effectRef>
          <a:fontRef idx="minor">
            <a:schemeClr val="dk1"/>
          </a:fontRef>
        </p:style>
      </p:pic>
      <p:pic>
        <p:nvPicPr>
          <p:cNvPr id="12" name="Picture 11">
            <a:extLst>
              <a:ext uri="{FF2B5EF4-FFF2-40B4-BE49-F238E27FC236}">
                <a16:creationId xmlns:a16="http://schemas.microsoft.com/office/drawing/2014/main" id="{1DE15C82-DAB2-40F3-8B2F-E10BFC8D2634}"/>
              </a:ext>
            </a:extLst>
          </p:cNvPr>
          <p:cNvPicPr>
            <a:picLocks noChangeAspect="1"/>
          </p:cNvPicPr>
          <p:nvPr/>
        </p:nvPicPr>
        <p:blipFill>
          <a:blip r:embed="rId5"/>
          <a:stretch>
            <a:fillRect/>
          </a:stretch>
        </p:blipFill>
        <p:spPr>
          <a:xfrm>
            <a:off x="4932553" y="3444110"/>
            <a:ext cx="2957612" cy="1371600"/>
          </a:xfrm>
          <a:prstGeom prst="rect">
            <a:avLst/>
          </a:prstGeom>
        </p:spPr>
        <p:style>
          <a:lnRef idx="2">
            <a:schemeClr val="accent2"/>
          </a:lnRef>
          <a:fillRef idx="1">
            <a:schemeClr val="lt1"/>
          </a:fillRef>
          <a:effectRef idx="0">
            <a:schemeClr val="accent2"/>
          </a:effectRef>
          <a:fontRef idx="minor">
            <a:schemeClr val="dk1"/>
          </a:fontRef>
        </p:style>
      </p:pic>
      <p:sp>
        <p:nvSpPr>
          <p:cNvPr id="13" name="Arrow: Right 12">
            <a:extLst>
              <a:ext uri="{FF2B5EF4-FFF2-40B4-BE49-F238E27FC236}">
                <a16:creationId xmlns:a16="http://schemas.microsoft.com/office/drawing/2014/main" id="{4FDBECDA-8A35-4456-921F-305D05CF6423}"/>
              </a:ext>
            </a:extLst>
          </p:cNvPr>
          <p:cNvSpPr/>
          <p:nvPr/>
        </p:nvSpPr>
        <p:spPr>
          <a:xfrm>
            <a:off x="4300238" y="3930686"/>
            <a:ext cx="329569" cy="122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D437BF1-F8F5-4313-B36E-2FFEAEEC3D5F}"/>
              </a:ext>
            </a:extLst>
          </p:cNvPr>
          <p:cNvSpPr txBox="1"/>
          <p:nvPr/>
        </p:nvSpPr>
        <p:spPr>
          <a:xfrm>
            <a:off x="493639" y="4517665"/>
            <a:ext cx="4078361" cy="200055"/>
          </a:xfrm>
          <a:prstGeom prst="rect">
            <a:avLst/>
          </a:prstGeom>
          <a:noFill/>
        </p:spPr>
        <p:txBody>
          <a:bodyPr wrap="none" rtlCol="0">
            <a:spAutoFit/>
          </a:bodyPr>
          <a:lstStyle/>
          <a:p>
            <a:r>
              <a:rPr lang="en-US" sz="700" dirty="0"/>
              <a:t>The Premier, Gladys </a:t>
            </a:r>
            <a:r>
              <a:rPr lang="en-US" sz="700" dirty="0" err="1"/>
              <a:t>Berejiklian</a:t>
            </a:r>
            <a:r>
              <a:rPr lang="en-US" sz="700" dirty="0"/>
              <a:t> (Liberal), she does not have any children. She has zero daughter.</a:t>
            </a:r>
          </a:p>
        </p:txBody>
      </p:sp>
      <p:sp>
        <p:nvSpPr>
          <p:cNvPr id="17" name="TextBox 16">
            <a:extLst>
              <a:ext uri="{FF2B5EF4-FFF2-40B4-BE49-F238E27FC236}">
                <a16:creationId xmlns:a16="http://schemas.microsoft.com/office/drawing/2014/main" id="{7CD2220D-35AD-4496-93EA-5C6C0DB340E0}"/>
              </a:ext>
            </a:extLst>
          </p:cNvPr>
          <p:cNvSpPr txBox="1"/>
          <p:nvPr/>
        </p:nvSpPr>
        <p:spPr>
          <a:xfrm>
            <a:off x="4424902" y="3138716"/>
            <a:ext cx="4330032" cy="200055"/>
          </a:xfrm>
          <a:prstGeom prst="rect">
            <a:avLst/>
          </a:prstGeom>
          <a:noFill/>
        </p:spPr>
        <p:txBody>
          <a:bodyPr wrap="none" rtlCol="0">
            <a:spAutoFit/>
          </a:bodyPr>
          <a:lstStyle/>
          <a:p>
            <a:r>
              <a:rPr lang="en-US" sz="700" dirty="0"/>
              <a:t>The Premier, Daniel Andrews (ALP), he does not have any children. He has two daughters, Cate, Laura.</a:t>
            </a:r>
          </a:p>
        </p:txBody>
      </p:sp>
    </p:spTree>
    <p:extLst>
      <p:ext uri="{BB962C8B-B14F-4D97-AF65-F5344CB8AC3E}">
        <p14:creationId xmlns:p14="http://schemas.microsoft.com/office/powerpoint/2010/main" val="59819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ctrTitle" idx="4294967295"/>
          </p:nvPr>
        </p:nvSpPr>
        <p:spPr>
          <a:xfrm>
            <a:off x="713942" y="270163"/>
            <a:ext cx="5132700" cy="576675"/>
          </a:xfrm>
          <a:prstGeom prst="rect">
            <a:avLst/>
          </a:prstGeom>
        </p:spPr>
        <p:txBody>
          <a:bodyPr spcFirstLastPara="1" wrap="square" lIns="0" tIns="0" rIns="0" bIns="0" anchor="b" anchorCtr="0">
            <a:noAutofit/>
          </a:bodyPr>
          <a:lstStyle/>
          <a:p>
            <a:pPr lvl="0"/>
            <a:r>
              <a:rPr lang="en-US" dirty="0">
                <a:solidFill>
                  <a:schemeClr val="accent4"/>
                </a:solidFill>
              </a:rPr>
              <a:t>How NLP contributes NLG</a:t>
            </a:r>
          </a:p>
        </p:txBody>
      </p:sp>
      <p:sp>
        <p:nvSpPr>
          <p:cNvPr id="146" name="Google Shape;14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4" name="Picture 33">
            <a:extLst>
              <a:ext uri="{FF2B5EF4-FFF2-40B4-BE49-F238E27FC236}">
                <a16:creationId xmlns:a16="http://schemas.microsoft.com/office/drawing/2014/main" id="{F51767A1-DFA6-4033-88B7-0BC7810DD0D8}"/>
              </a:ext>
            </a:extLst>
          </p:cNvPr>
          <p:cNvPicPr>
            <a:picLocks noChangeAspect="1"/>
          </p:cNvPicPr>
          <p:nvPr/>
        </p:nvPicPr>
        <p:blipFill>
          <a:blip r:embed="rId3"/>
          <a:stretch>
            <a:fillRect/>
          </a:stretch>
        </p:blipFill>
        <p:spPr>
          <a:xfrm>
            <a:off x="5417525" y="2872378"/>
            <a:ext cx="2805284" cy="1730679"/>
          </a:xfrm>
          <a:prstGeom prst="rect">
            <a:avLst/>
          </a:prstGeom>
        </p:spPr>
        <p:style>
          <a:lnRef idx="2">
            <a:schemeClr val="accent4"/>
          </a:lnRef>
          <a:fillRef idx="1">
            <a:schemeClr val="lt1"/>
          </a:fillRef>
          <a:effectRef idx="0">
            <a:schemeClr val="accent4"/>
          </a:effectRef>
          <a:fontRef idx="minor">
            <a:schemeClr val="dk1"/>
          </a:fontRef>
        </p:style>
      </p:pic>
      <p:sp>
        <p:nvSpPr>
          <p:cNvPr id="35" name="Google Shape;169;p21">
            <a:extLst>
              <a:ext uri="{FF2B5EF4-FFF2-40B4-BE49-F238E27FC236}">
                <a16:creationId xmlns:a16="http://schemas.microsoft.com/office/drawing/2014/main" id="{A1D159EB-B368-487F-BDE4-0D880DF881A3}"/>
              </a:ext>
            </a:extLst>
          </p:cNvPr>
          <p:cNvSpPr txBox="1">
            <a:spLocks/>
          </p:cNvSpPr>
          <p:nvPr/>
        </p:nvSpPr>
        <p:spPr>
          <a:xfrm>
            <a:off x="713942" y="1355372"/>
            <a:ext cx="3733367" cy="303656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Ehud Reiter is the chief scientist of ARRIA NLG as well as a professor of computer science at the University of Aberdeen. </a:t>
            </a:r>
          </a:p>
          <a:p>
            <a:endParaRPr lang="en-US" dirty="0"/>
          </a:p>
          <a:p>
            <a:r>
              <a:rPr lang="en-US" dirty="0"/>
              <a:t>He has a blog to discuss NLG and also teach people how to start to study NLG.</a:t>
            </a:r>
          </a:p>
          <a:p>
            <a:endParaRPr lang="en-US" dirty="0"/>
          </a:p>
          <a:p>
            <a:r>
              <a:rPr lang="en-US" dirty="0"/>
              <a:t>According to the Wikipedia he wrote and an open-source NLG software that he recommended. We can see the knowledge of NLP like lexicon, phrase types…etc. are necessary for building the architecture of NLG.</a:t>
            </a:r>
          </a:p>
        </p:txBody>
      </p:sp>
      <p:pic>
        <p:nvPicPr>
          <p:cNvPr id="4" name="Picture 3">
            <a:extLst>
              <a:ext uri="{FF2B5EF4-FFF2-40B4-BE49-F238E27FC236}">
                <a16:creationId xmlns:a16="http://schemas.microsoft.com/office/drawing/2014/main" id="{232FC05A-FA14-42DB-8B46-792E08B25CD2}"/>
              </a:ext>
            </a:extLst>
          </p:cNvPr>
          <p:cNvPicPr>
            <a:picLocks noChangeAspect="1"/>
          </p:cNvPicPr>
          <p:nvPr/>
        </p:nvPicPr>
        <p:blipFill>
          <a:blip r:embed="rId4"/>
          <a:stretch>
            <a:fillRect/>
          </a:stretch>
        </p:blipFill>
        <p:spPr>
          <a:xfrm>
            <a:off x="4779821" y="994906"/>
            <a:ext cx="4080692" cy="1730679"/>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4126177444"/>
      </p:ext>
    </p:extLst>
  </p:cSld>
  <p:clrMapOvr>
    <a:masterClrMapping/>
  </p:clrMapOvr>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FFFFF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222222"/>
    </a:dk1>
    <a:lt1>
      <a:srgbClr val="FFFFFF"/>
    </a:lt1>
    <a:dk2>
      <a:srgbClr val="111111"/>
    </a:dk2>
    <a:lt2>
      <a:srgbClr val="FFFFF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3149</TotalTime>
  <Words>1073</Words>
  <Application>Microsoft Office PowerPoint</Application>
  <PresentationFormat>On-screen Show (16:9)</PresentationFormat>
  <Paragraphs>78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 Black</vt:lpstr>
      <vt:lpstr>Lato Light</vt:lpstr>
      <vt:lpstr>Silvia template</vt:lpstr>
      <vt:lpstr>NLP Application Area Investigations  - Natural Language Generation</vt:lpstr>
      <vt:lpstr>Natural Language Generation Means Data Storytelling</vt:lpstr>
      <vt:lpstr>Salesforce – Einstein Analytics</vt:lpstr>
      <vt:lpstr>SAP – SAP Analytics Cloud</vt:lpstr>
      <vt:lpstr>ARRIA NLG – Studio</vt:lpstr>
      <vt:lpstr>ARRIA Power BI add-in Example</vt:lpstr>
      <vt:lpstr>Narrative and Data</vt:lpstr>
      <vt:lpstr>Example on Studio</vt:lpstr>
      <vt:lpstr>How NLP contributes NLG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Application Area Investigations  - Natural Language Generation</dc:title>
  <dc:creator>Brian Hogan</dc:creator>
  <cp:lastModifiedBy>Brian Hogan</cp:lastModifiedBy>
  <cp:revision>46</cp:revision>
  <dcterms:modified xsi:type="dcterms:W3CDTF">2019-12-12T21:18:58Z</dcterms:modified>
</cp:coreProperties>
</file>