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14"/>
  </p:notesMasterIdLst>
  <p:sldIdLst>
    <p:sldId id="268" r:id="rId6"/>
    <p:sldId id="282" r:id="rId7"/>
    <p:sldId id="283" r:id="rId8"/>
    <p:sldId id="284" r:id="rId9"/>
    <p:sldId id="287" r:id="rId10"/>
    <p:sldId id="286" r:id="rId11"/>
    <p:sldId id="289"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5EB19A-37B8-4E73-B3D1-AABED564CDBB}" v="283" dt="2019-12-12T04:52:43.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57"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73A2A-D157-4209-B5B9-1078919ADF56}"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85877-E079-4553-AA0C-38EEAAA3C2D5}" type="slidenum">
              <a:rPr lang="en-US" smtClean="0"/>
              <a:t>‹#›</a:t>
            </a:fld>
            <a:endParaRPr lang="en-US"/>
          </a:p>
        </p:txBody>
      </p:sp>
    </p:spTree>
    <p:extLst>
      <p:ext uri="{BB962C8B-B14F-4D97-AF65-F5344CB8AC3E}">
        <p14:creationId xmlns:p14="http://schemas.microsoft.com/office/powerpoint/2010/main" val="263183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AE360-FF46-004C-BFD2-6B36BE4CBC0A}" type="slidenum">
              <a:rPr lang="en-US" smtClean="0"/>
              <a:t>1</a:t>
            </a:fld>
            <a:endParaRPr lang="en-US"/>
          </a:p>
        </p:txBody>
      </p:sp>
    </p:spTree>
    <p:extLst>
      <p:ext uri="{BB962C8B-B14F-4D97-AF65-F5344CB8AC3E}">
        <p14:creationId xmlns:p14="http://schemas.microsoft.com/office/powerpoint/2010/main" val="211327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9569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7144-2511-4517-BE19-021642E93A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ABD9F9-24D2-4751-8ACC-D59237072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8010E9-6A50-4423-A2D0-C6EFA4208441}"/>
              </a:ext>
            </a:extLst>
          </p:cNvPr>
          <p:cNvSpPr>
            <a:spLocks noGrp="1"/>
          </p:cNvSpPr>
          <p:nvPr>
            <p:ph type="dt" sz="half" idx="10"/>
          </p:nvPr>
        </p:nvSpPr>
        <p:spPr/>
        <p:txBody>
          <a:bodyPr/>
          <a:lstStyle/>
          <a:p>
            <a:fld id="{AD93BED5-FE42-4C8D-8650-DFCDA375E2F5}" type="datetimeFigureOut">
              <a:rPr lang="en-US" smtClean="0"/>
              <a:t>12/12/2019</a:t>
            </a:fld>
            <a:endParaRPr lang="en-US"/>
          </a:p>
        </p:txBody>
      </p:sp>
      <p:sp>
        <p:nvSpPr>
          <p:cNvPr id="5" name="Footer Placeholder 4">
            <a:extLst>
              <a:ext uri="{FF2B5EF4-FFF2-40B4-BE49-F238E27FC236}">
                <a16:creationId xmlns:a16="http://schemas.microsoft.com/office/drawing/2014/main" id="{D9EDB783-B704-4230-BFFD-AC68995ED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E27D1-7868-4713-9D46-EF2690A0BAC4}"/>
              </a:ext>
            </a:extLst>
          </p:cNvPr>
          <p:cNvSpPr>
            <a:spLocks noGrp="1"/>
          </p:cNvSpPr>
          <p:nvPr>
            <p:ph type="sldNum" sz="quarter" idx="12"/>
          </p:nvPr>
        </p:nvSpPr>
        <p:spPr/>
        <p:txBody>
          <a:bodyPr/>
          <a:lstStyle/>
          <a:p>
            <a:fld id="{560F8D06-102A-4C6D-91A5-319A057F7465}" type="slidenum">
              <a:rPr lang="en-US" smtClean="0"/>
              <a:t>‹#›</a:t>
            </a:fld>
            <a:endParaRPr lang="en-US"/>
          </a:p>
        </p:txBody>
      </p:sp>
    </p:spTree>
    <p:extLst>
      <p:ext uri="{BB962C8B-B14F-4D97-AF65-F5344CB8AC3E}">
        <p14:creationId xmlns:p14="http://schemas.microsoft.com/office/powerpoint/2010/main" val="313441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ADFD-FB8A-4475-99B0-3EEC67C1A9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694144-B84D-4D7C-AB60-C50FFB856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90F6E-0007-4EC5-9000-A108C04A2A42}"/>
              </a:ext>
            </a:extLst>
          </p:cNvPr>
          <p:cNvSpPr>
            <a:spLocks noGrp="1"/>
          </p:cNvSpPr>
          <p:nvPr>
            <p:ph type="dt" sz="half" idx="10"/>
          </p:nvPr>
        </p:nvSpPr>
        <p:spPr/>
        <p:txBody>
          <a:bodyPr/>
          <a:lstStyle/>
          <a:p>
            <a:fld id="{AD93BED5-FE42-4C8D-8650-DFCDA375E2F5}" type="datetimeFigureOut">
              <a:rPr lang="en-US" smtClean="0"/>
              <a:t>12/12/2019</a:t>
            </a:fld>
            <a:endParaRPr lang="en-US"/>
          </a:p>
        </p:txBody>
      </p:sp>
      <p:sp>
        <p:nvSpPr>
          <p:cNvPr id="5" name="Footer Placeholder 4">
            <a:extLst>
              <a:ext uri="{FF2B5EF4-FFF2-40B4-BE49-F238E27FC236}">
                <a16:creationId xmlns:a16="http://schemas.microsoft.com/office/drawing/2014/main" id="{5F2C1DF6-1938-4A77-B1D5-56F3F08CE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52AB4-DFE6-4A5F-8337-352E43393975}"/>
              </a:ext>
            </a:extLst>
          </p:cNvPr>
          <p:cNvSpPr>
            <a:spLocks noGrp="1"/>
          </p:cNvSpPr>
          <p:nvPr>
            <p:ph type="sldNum" sz="quarter" idx="12"/>
          </p:nvPr>
        </p:nvSpPr>
        <p:spPr/>
        <p:txBody>
          <a:bodyPr/>
          <a:lstStyle/>
          <a:p>
            <a:fld id="{560F8D06-102A-4C6D-91A5-319A057F7465}" type="slidenum">
              <a:rPr lang="en-US" smtClean="0"/>
              <a:t>‹#›</a:t>
            </a:fld>
            <a:endParaRPr lang="en-US"/>
          </a:p>
        </p:txBody>
      </p:sp>
    </p:spTree>
    <p:extLst>
      <p:ext uri="{BB962C8B-B14F-4D97-AF65-F5344CB8AC3E}">
        <p14:creationId xmlns:p14="http://schemas.microsoft.com/office/powerpoint/2010/main" val="14424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B86BD-E08A-48AF-8F84-36BDE9407E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8CCF63-8428-4B38-B74A-BDE1A3F03B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C7BDF-5B7E-4974-B07C-FF46C0BC0796}"/>
              </a:ext>
            </a:extLst>
          </p:cNvPr>
          <p:cNvSpPr>
            <a:spLocks noGrp="1"/>
          </p:cNvSpPr>
          <p:nvPr>
            <p:ph type="dt" sz="half" idx="10"/>
          </p:nvPr>
        </p:nvSpPr>
        <p:spPr/>
        <p:txBody>
          <a:bodyPr/>
          <a:lstStyle/>
          <a:p>
            <a:fld id="{AD93BED5-FE42-4C8D-8650-DFCDA375E2F5}" type="datetimeFigureOut">
              <a:rPr lang="en-US" smtClean="0"/>
              <a:t>12/12/2019</a:t>
            </a:fld>
            <a:endParaRPr lang="en-US"/>
          </a:p>
        </p:txBody>
      </p:sp>
      <p:sp>
        <p:nvSpPr>
          <p:cNvPr id="5" name="Footer Placeholder 4">
            <a:extLst>
              <a:ext uri="{FF2B5EF4-FFF2-40B4-BE49-F238E27FC236}">
                <a16:creationId xmlns:a16="http://schemas.microsoft.com/office/drawing/2014/main" id="{05DFDDCB-7F50-48B9-B7C9-339B11172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1CC73-61D1-48DC-871E-6D58E9D23369}"/>
              </a:ext>
            </a:extLst>
          </p:cNvPr>
          <p:cNvSpPr>
            <a:spLocks noGrp="1"/>
          </p:cNvSpPr>
          <p:nvPr>
            <p:ph type="sldNum" sz="quarter" idx="12"/>
          </p:nvPr>
        </p:nvSpPr>
        <p:spPr/>
        <p:txBody>
          <a:bodyPr/>
          <a:lstStyle/>
          <a:p>
            <a:fld id="{560F8D06-102A-4C6D-91A5-319A057F7465}" type="slidenum">
              <a:rPr lang="en-US" smtClean="0"/>
              <a:t>‹#›</a:t>
            </a:fld>
            <a:endParaRPr lang="en-US"/>
          </a:p>
        </p:txBody>
      </p:sp>
    </p:spTree>
    <p:extLst>
      <p:ext uri="{BB962C8B-B14F-4D97-AF65-F5344CB8AC3E}">
        <p14:creationId xmlns:p14="http://schemas.microsoft.com/office/powerpoint/2010/main" val="3000771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4" name="Orange color field [design object]"/>
          <p:cNvSpPr/>
          <p:nvPr userDrawn="1"/>
        </p:nvSpPr>
        <p:spPr>
          <a:xfrm>
            <a:off x="0" y="0"/>
            <a:ext cx="60960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cNvSpPr>
            <a:spLocks noGrp="1"/>
          </p:cNvSpPr>
          <p:nvPr>
            <p:ph type="sldNum" sz="quarter" idx="10"/>
          </p:nvPr>
        </p:nvSpPr>
        <p:spPr>
          <a:xfrm>
            <a:off x="10980234" y="6325460"/>
            <a:ext cx="754565" cy="365125"/>
          </a:xfrm>
        </p:spPr>
        <p:txBody>
          <a:bodyPr/>
          <a:lstStyle/>
          <a:p>
            <a:fld id="{F343A32A-436A-8143-8894-653E98457856}" type="slidenum">
              <a:rPr lang="en-US" smtClean="0"/>
              <a:pPr/>
              <a:t>‹#›</a:t>
            </a:fld>
            <a:endParaRPr lang="en-US" dirty="0"/>
          </a:p>
        </p:txBody>
      </p:sp>
      <p:sp>
        <p:nvSpPr>
          <p:cNvPr id="2" name="Presentation Title"/>
          <p:cNvSpPr>
            <a:spLocks noGrp="1"/>
          </p:cNvSpPr>
          <p:nvPr>
            <p:ph type="title" hasCustomPrompt="1"/>
          </p:nvPr>
        </p:nvSpPr>
        <p:spPr>
          <a:xfrm>
            <a:off x="457200" y="2362200"/>
            <a:ext cx="5060092" cy="2444750"/>
          </a:xfrm>
          <a:prstGeom prst="rect">
            <a:avLst/>
          </a:prstGeom>
        </p:spPr>
        <p:txBody>
          <a:bodyPr/>
          <a:lstStyle>
            <a:lvl1pPr>
              <a:lnSpc>
                <a:spcPct val="100000"/>
              </a:lnSpc>
              <a:defRPr sz="4400">
                <a:latin typeface="Georgia" charset="0"/>
                <a:ea typeface="Georgia" charset="0"/>
                <a:cs typeface="Georgia" charset="0"/>
              </a:defRPr>
            </a:lvl1pPr>
          </a:lstStyle>
          <a:p>
            <a:r>
              <a:rPr lang="en-US" dirty="0"/>
              <a:t>Click to edit Presentation Title</a:t>
            </a:r>
          </a:p>
        </p:txBody>
      </p:sp>
      <p:sp>
        <p:nvSpPr>
          <p:cNvPr id="20" name="Picture"/>
          <p:cNvSpPr>
            <a:spLocks noGrp="1"/>
          </p:cNvSpPr>
          <p:nvPr>
            <p:ph type="pic" sz="quarter" idx="15" hasCustomPrompt="1"/>
          </p:nvPr>
        </p:nvSpPr>
        <p:spPr>
          <a:xfrm>
            <a:off x="6091706" y="0"/>
            <a:ext cx="6100293" cy="6858000"/>
          </a:xfrm>
          <a:prstGeom prst="rect">
            <a:avLst/>
          </a:prstGeom>
        </p:spPr>
        <p:txBody>
          <a:bodyPr anchor="t"/>
          <a:lstStyle>
            <a:lvl1pPr marL="0" indent="0">
              <a:buNone/>
              <a:defRPr sz="1800" baseline="0">
                <a:latin typeface="Trebuchet MS" charset="0"/>
                <a:ea typeface="Trebuchet MS" charset="0"/>
                <a:cs typeface="Trebuchet MS" charset="0"/>
              </a:defRPr>
            </a:lvl1pPr>
          </a:lstStyle>
          <a:p>
            <a:r>
              <a:rPr lang="en-US" dirty="0"/>
              <a:t>Drag photo here or click image icon to select a photo</a:t>
            </a:r>
          </a:p>
        </p:txBody>
      </p:sp>
      <p:sp>
        <p:nvSpPr>
          <p:cNvPr id="13" name="Presenter’s Name"/>
          <p:cNvSpPr>
            <a:spLocks noGrp="1"/>
          </p:cNvSpPr>
          <p:nvPr>
            <p:ph type="body" sz="quarter" idx="12" hasCustomPrompt="1"/>
          </p:nvPr>
        </p:nvSpPr>
        <p:spPr>
          <a:xfrm>
            <a:off x="457200" y="5181601"/>
            <a:ext cx="5060092" cy="360784"/>
          </a:xfrm>
          <a:prstGeom prst="rect">
            <a:avLst/>
          </a:prstGeom>
        </p:spPr>
        <p:txBody>
          <a:bodyPr/>
          <a:lstStyle>
            <a:lvl1pPr marL="0" indent="0">
              <a:lnSpc>
                <a:spcPct val="100000"/>
              </a:lnSpc>
              <a:spcBef>
                <a:spcPts val="0"/>
              </a:spcBef>
              <a:buNone/>
              <a:defRPr sz="2000" b="0" baseline="0">
                <a:solidFill>
                  <a:schemeClr val="bg1"/>
                </a:solidFill>
                <a:latin typeface="Trebuchet MS" charset="0"/>
                <a:ea typeface="Trebuchet MS" charset="0"/>
                <a:cs typeface="Trebuchet MS"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Name </a:t>
            </a:r>
          </a:p>
        </p:txBody>
      </p:sp>
      <p:sp>
        <p:nvSpPr>
          <p:cNvPr id="15" name="Presenter’s Title"/>
          <p:cNvSpPr>
            <a:spLocks noGrp="1"/>
          </p:cNvSpPr>
          <p:nvPr>
            <p:ph type="body" sz="quarter" idx="14" hasCustomPrompt="1"/>
          </p:nvPr>
        </p:nvSpPr>
        <p:spPr>
          <a:xfrm>
            <a:off x="457200" y="5567346"/>
            <a:ext cx="5060092" cy="650730"/>
          </a:xfrm>
          <a:prstGeom prst="rect">
            <a:avLst/>
          </a:prstGeom>
        </p:spPr>
        <p:txBody>
          <a:bodyPr/>
          <a:lstStyle>
            <a:lvl1pPr marL="0" indent="0">
              <a:lnSpc>
                <a:spcPct val="100000"/>
              </a:lnSpc>
              <a:spcBef>
                <a:spcPts val="0"/>
              </a:spcBef>
              <a:buNone/>
              <a:defRPr sz="1400" b="0" i="1" baseline="0">
                <a:solidFill>
                  <a:schemeClr val="bg1"/>
                </a:solidFill>
                <a:latin typeface="Georgia" charset="0"/>
                <a:ea typeface="Georgia" charset="0"/>
                <a:cs typeface="Georgia"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Title</a:t>
            </a:r>
          </a:p>
        </p:txBody>
      </p:sp>
      <p:pic>
        <p:nvPicPr>
          <p:cNvPr id="18" name="Syracuse University logo" descr="Official Syracuse University identity wordmark" title="Syracuse University"/>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3617" y="561560"/>
            <a:ext cx="2550368" cy="384302"/>
          </a:xfrm>
          <a:prstGeom prst="rect">
            <a:avLst/>
          </a:prstGeom>
        </p:spPr>
      </p:pic>
      <p:sp>
        <p:nvSpPr>
          <p:cNvPr id="7" name="Syracuse University Division Name"/>
          <p:cNvSpPr>
            <a:spLocks noGrp="1"/>
          </p:cNvSpPr>
          <p:nvPr>
            <p:ph type="body" sz="quarter" idx="19" hasCustomPrompt="1"/>
          </p:nvPr>
        </p:nvSpPr>
        <p:spPr>
          <a:xfrm>
            <a:off x="457200" y="914400"/>
            <a:ext cx="5060092" cy="612214"/>
          </a:xfrm>
          <a:prstGeom prst="rect">
            <a:avLst/>
          </a:prstGeom>
        </p:spPr>
        <p:txBody>
          <a:bodyPr/>
          <a:lstStyle>
            <a:lvl1pPr marL="0" indent="0">
              <a:lnSpc>
                <a:spcPct val="100000"/>
              </a:lnSpc>
              <a:buNone/>
              <a:defRPr sz="1400">
                <a:solidFill>
                  <a:schemeClr val="bg1"/>
                </a:solidFill>
                <a:latin typeface="Trebuchet MS" charset="0"/>
                <a:ea typeface="Trebuchet MS" charset="0"/>
                <a:cs typeface="Trebuchet MS"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School, Division, Office or Department Name, if applicable</a:t>
            </a:r>
          </a:p>
        </p:txBody>
      </p:sp>
      <p:sp>
        <p:nvSpPr>
          <p:cNvPr id="16" name="Date"/>
          <p:cNvSpPr>
            <a:spLocks noGrp="1"/>
          </p:cNvSpPr>
          <p:nvPr>
            <p:ph type="body" sz="quarter" idx="17" hasCustomPrompt="1"/>
          </p:nvPr>
        </p:nvSpPr>
        <p:spPr>
          <a:xfrm>
            <a:off x="457200" y="6369449"/>
            <a:ext cx="5060092" cy="250686"/>
          </a:xfrm>
          <a:prstGeom prst="rect">
            <a:avLst/>
          </a:prstGeom>
        </p:spPr>
        <p:txBody>
          <a:bodyPr/>
          <a:lstStyle>
            <a:lvl1pPr marL="0" indent="0">
              <a:lnSpc>
                <a:spcPct val="100000"/>
              </a:lnSpc>
              <a:spcBef>
                <a:spcPts val="0"/>
              </a:spcBef>
              <a:buNone/>
              <a:defRPr sz="1100" b="0" baseline="0">
                <a:solidFill>
                  <a:schemeClr val="bg1"/>
                </a:solidFill>
                <a:latin typeface="Trebuchet MS" charset="0"/>
                <a:ea typeface="Trebuchet MS" charset="0"/>
                <a:cs typeface="Trebuchet MS"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a:t>
            </a:r>
          </a:p>
        </p:txBody>
      </p:sp>
      <p:cxnSp>
        <p:nvCxnSpPr>
          <p:cNvPr id="11" name="Hairline rule [design object]"/>
          <p:cNvCxnSpPr/>
          <p:nvPr userDrawn="1"/>
        </p:nvCxnSpPr>
        <p:spPr>
          <a:xfrm>
            <a:off x="562234" y="6196912"/>
            <a:ext cx="49056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6204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3" descr="Syracuse University is presented next to a block S in orange on a white background." title="Syracuse University Logo">
            <a:extLst>
              <a:ext uri="{FF2B5EF4-FFF2-40B4-BE49-F238E27FC236}">
                <a16:creationId xmlns:a16="http://schemas.microsoft.com/office/drawing/2014/main" id="{45EA3A71-4B99-694C-96D0-5C3A8731AD4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8" name="Picture 4" descr="Large orange blocky &quot;S&quot; placed on the bottom right corner of the slide. " title="Syracuse University Block S">
            <a:extLst>
              <a:ext uri="{FF2B5EF4-FFF2-40B4-BE49-F238E27FC236}">
                <a16:creationId xmlns:a16="http://schemas.microsoft.com/office/drawing/2014/main" id="{D1E18515-35BE-7644-8158-2284E6C0A6F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2" r="11376" b="6722"/>
          <a:stretch/>
        </p:blipFill>
        <p:spPr>
          <a:xfrm>
            <a:off x="7772400" y="457200"/>
            <a:ext cx="4416552" cy="6400800"/>
          </a:xfrm>
          <a:prstGeom prst="rect">
            <a:avLst/>
          </a:prstGeom>
        </p:spPr>
      </p:pic>
    </p:spTree>
    <p:extLst>
      <p:ext uri="{BB962C8B-B14F-4D97-AF65-F5344CB8AC3E}">
        <p14:creationId xmlns:p14="http://schemas.microsoft.com/office/powerpoint/2010/main" val="1966164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3" descr="Syracuse University is presented next to a block S in orange on a white background." title="Syracuse University Logo">
            <a:extLst>
              <a:ext uri="{FF2B5EF4-FFF2-40B4-BE49-F238E27FC236}">
                <a16:creationId xmlns:a16="http://schemas.microsoft.com/office/drawing/2014/main" id="{33CC16B8-858B-E641-A281-B2BCE05C59E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069354DE-56C0-484E-A9B2-526150D0EC7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2213637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48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3" descr="Syracuse University is presented next to a block S in white on an orange background" title="Syracuse University Logo">
            <a:extLst>
              <a:ext uri="{FF2B5EF4-FFF2-40B4-BE49-F238E27FC236}">
                <a16:creationId xmlns:a16="http://schemas.microsoft.com/office/drawing/2014/main" id="{7CF03E9B-FCD7-F442-A254-65ABE0B4FC5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1EBB5EBE-9943-6946-A35D-110561847CDA}"/>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322070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48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3">
            <a:extLst>
              <a:ext uri="{FF2B5EF4-FFF2-40B4-BE49-F238E27FC236}">
                <a16:creationId xmlns:a16="http://schemas.microsoft.com/office/drawing/2014/main" id="{369042D0-5033-4541-ADD4-1239414CD9A6}"/>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7" name="Picture 4" descr="Syracuse University is presented next to a block S in white on an orange background" title="Syracuse University Logo">
            <a:extLst>
              <a:ext uri="{FF2B5EF4-FFF2-40B4-BE49-F238E27FC236}">
                <a16:creationId xmlns:a16="http://schemas.microsoft.com/office/drawing/2014/main" id="{DE7701AA-76BC-3943-BF2D-8660BCB5DAE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735" b="735"/>
          <a:stretch/>
        </p:blipFill>
        <p:spPr>
          <a:xfrm>
            <a:off x="457200" y="457200"/>
            <a:ext cx="3300984" cy="621792"/>
          </a:xfrm>
          <a:prstGeom prst="rect">
            <a:avLst/>
          </a:prstGeom>
        </p:spPr>
      </p:pic>
    </p:spTree>
    <p:extLst>
      <p:ext uri="{BB962C8B-B14F-4D97-AF65-F5344CB8AC3E}">
        <p14:creationId xmlns:p14="http://schemas.microsoft.com/office/powerpoint/2010/main" val="206629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48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3">
            <a:extLst>
              <a:ext uri="{FF2B5EF4-FFF2-40B4-BE49-F238E27FC236}">
                <a16:creationId xmlns:a16="http://schemas.microsoft.com/office/drawing/2014/main" id="{DC87AD74-788A-2745-9A83-3936DD28B959}"/>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6" name="Picture 4" descr="Syracuse University is presented next to a block S in orange on a navy background. " title="Syracuse University Logo">
            <a:extLst>
              <a:ext uri="{FF2B5EF4-FFF2-40B4-BE49-F238E27FC236}">
                <a16:creationId xmlns:a16="http://schemas.microsoft.com/office/drawing/2014/main" id="{BAA10509-61C6-614C-9E42-CC55FDFFA38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57200" y="457200"/>
            <a:ext cx="3300984" cy="621792"/>
          </a:xfrm>
          <a:prstGeom prst="rect">
            <a:avLst/>
          </a:prstGeom>
        </p:spPr>
      </p:pic>
    </p:spTree>
    <p:extLst>
      <p:ext uri="{BB962C8B-B14F-4D97-AF65-F5344CB8AC3E}">
        <p14:creationId xmlns:p14="http://schemas.microsoft.com/office/powerpoint/2010/main" val="214021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A350-A569-4D4A-A8C5-9F53139FA321}"/>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5" name="Content Placeholder 2">
            <a:extLst>
              <a:ext uri="{FF2B5EF4-FFF2-40B4-BE49-F238E27FC236}">
                <a16:creationId xmlns:a16="http://schemas.microsoft.com/office/drawing/2014/main" id="{904DD360-C2B2-1A49-B668-FE02618F2B7F}"/>
              </a:ext>
            </a:extLst>
          </p:cNvPr>
          <p:cNvSpPr>
            <a:spLocks noGrp="1"/>
          </p:cNvSpPr>
          <p:nvPr>
            <p:ph idx="1"/>
          </p:nvPr>
        </p:nvSpPr>
        <p:spPr>
          <a:xfrm>
            <a:off x="838200" y="1825625"/>
            <a:ext cx="10515600" cy="4351338"/>
          </a:xfrm>
        </p:spPr>
        <p:txBody>
          <a:bodyPr/>
          <a:lstStyle>
            <a:lvl1pPr marL="0" indent="0">
              <a:buNone/>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1649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E5067853-CEB1-FC44-B005-DDF70C5D1070}"/>
              </a:ext>
            </a:extLst>
          </p:cNvPr>
          <p:cNvSpPr>
            <a:spLocks noGrp="1"/>
          </p:cNvSpPr>
          <p:nvPr>
            <p:ph idx="1"/>
          </p:nvPr>
        </p:nvSpPr>
        <p:spPr>
          <a:xfrm>
            <a:off x="838200" y="1825625"/>
            <a:ext cx="10515600" cy="4351338"/>
          </a:xfrm>
          <a:prstGeom prst="rect">
            <a:avLst/>
          </a:prstGeom>
        </p:spPr>
        <p:txBody>
          <a:bodyPr/>
          <a:lstStyle>
            <a:lvl1pPr>
              <a:defRPr sz="2800"/>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333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AB5C-D9D3-4F0D-98F3-2D49DF20FE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99842-A6AC-4DE3-8847-61A4184F24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F9B71-15FF-4121-9258-742F6E7C2642}"/>
              </a:ext>
            </a:extLst>
          </p:cNvPr>
          <p:cNvSpPr>
            <a:spLocks noGrp="1"/>
          </p:cNvSpPr>
          <p:nvPr>
            <p:ph type="dt" sz="half" idx="10"/>
          </p:nvPr>
        </p:nvSpPr>
        <p:spPr/>
        <p:txBody>
          <a:bodyPr/>
          <a:lstStyle/>
          <a:p>
            <a:fld id="{AD93BED5-FE42-4C8D-8650-DFCDA375E2F5}" type="datetimeFigureOut">
              <a:rPr lang="en-US" smtClean="0"/>
              <a:t>12/12/2019</a:t>
            </a:fld>
            <a:endParaRPr lang="en-US"/>
          </a:p>
        </p:txBody>
      </p:sp>
      <p:sp>
        <p:nvSpPr>
          <p:cNvPr id="5" name="Footer Placeholder 4">
            <a:extLst>
              <a:ext uri="{FF2B5EF4-FFF2-40B4-BE49-F238E27FC236}">
                <a16:creationId xmlns:a16="http://schemas.microsoft.com/office/drawing/2014/main" id="{7C29E683-E99B-4941-A0FA-F15E87EB9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8CB30-CF5D-4C4D-A22C-619C5BE6F9B1}"/>
              </a:ext>
            </a:extLst>
          </p:cNvPr>
          <p:cNvSpPr>
            <a:spLocks noGrp="1"/>
          </p:cNvSpPr>
          <p:nvPr>
            <p:ph type="sldNum" sz="quarter" idx="12"/>
          </p:nvPr>
        </p:nvSpPr>
        <p:spPr/>
        <p:txBody>
          <a:bodyPr/>
          <a:lstStyle/>
          <a:p>
            <a:fld id="{560F8D06-102A-4C6D-91A5-319A057F7465}" type="slidenum">
              <a:rPr lang="en-US" smtClean="0"/>
              <a:t>‹#›</a:t>
            </a:fld>
            <a:endParaRPr lang="en-US"/>
          </a:p>
        </p:txBody>
      </p:sp>
    </p:spTree>
    <p:extLst>
      <p:ext uri="{BB962C8B-B14F-4D97-AF65-F5344CB8AC3E}">
        <p14:creationId xmlns:p14="http://schemas.microsoft.com/office/powerpoint/2010/main" val="1790534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07E-022E-794A-A444-D97BCE8B55BA}"/>
              </a:ext>
            </a:extLst>
          </p:cNvPr>
          <p:cNvSpPr>
            <a:spLocks noGrp="1"/>
          </p:cNvSpPr>
          <p:nvPr>
            <p:ph type="title"/>
          </p:nvPr>
        </p:nvSpPr>
        <p:spPr/>
        <p:txBody>
          <a:bodyPr/>
          <a:lstStyle/>
          <a:p>
            <a:r>
              <a:rPr lang="en-US" dirty="0"/>
              <a:t>Click to edit Master title style</a:t>
            </a:r>
          </a:p>
        </p:txBody>
      </p:sp>
      <p:sp>
        <p:nvSpPr>
          <p:cNvPr id="7" name="Content Placeholder 2">
            <a:extLst>
              <a:ext uri="{FF2B5EF4-FFF2-40B4-BE49-F238E27FC236}">
                <a16:creationId xmlns:a16="http://schemas.microsoft.com/office/drawing/2014/main" id="{E5029A84-5503-7243-AB5C-33942C7CB20D}"/>
              </a:ext>
            </a:extLst>
          </p:cNvPr>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8D58A4AA-3BBA-CD47-9E72-79747053069C}"/>
              </a:ext>
            </a:extLst>
          </p:cNvPr>
          <p:cNvSpPr>
            <a:spLocks noGrp="1"/>
          </p:cNvSpPr>
          <p:nvPr>
            <p:ph sz="half" idx="2"/>
          </p:nvPr>
        </p:nvSpPr>
        <p:spPr>
          <a:xfrm>
            <a:off x="6172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5680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3F8-3E42-A544-82DD-AA6A2FE1F2B7}"/>
              </a:ext>
            </a:extLst>
          </p:cNvPr>
          <p:cNvSpPr>
            <a:spLocks noGrp="1"/>
          </p:cNvSpPr>
          <p:nvPr>
            <p:ph type="title"/>
          </p:nvPr>
        </p:nvSpPr>
        <p:spPr/>
        <p:txBody>
          <a:bodyPr/>
          <a:lstStyle/>
          <a:p>
            <a:r>
              <a:rPr lang="en-US" dirty="0"/>
              <a:t>Click to edit Master title style</a:t>
            </a:r>
          </a:p>
        </p:txBody>
      </p:sp>
      <p:sp>
        <p:nvSpPr>
          <p:cNvPr id="8" name="Text Placeholder 2">
            <a:extLst>
              <a:ext uri="{FF2B5EF4-FFF2-40B4-BE49-F238E27FC236}">
                <a16:creationId xmlns:a16="http://schemas.microsoft.com/office/drawing/2014/main" id="{292CCD6E-072F-2642-AB45-71658C90933B}"/>
              </a:ext>
            </a:extLst>
          </p:cNvPr>
          <p:cNvSpPr>
            <a:spLocks noGrp="1"/>
          </p:cNvSpPr>
          <p:nvPr>
            <p:ph type="body" idx="1"/>
          </p:nvPr>
        </p:nvSpPr>
        <p:spPr>
          <a:xfrm>
            <a:off x="839788" y="1825625"/>
            <a:ext cx="5157787" cy="731520"/>
          </a:xfrm>
          <a:prstGeom prst="rect">
            <a:avLst/>
          </a:prstGeom>
        </p:spPr>
        <p:txBody>
          <a:bodyPr anchor="b"/>
          <a:lstStyle>
            <a:lvl1pPr marL="0" indent="0">
              <a:buNone/>
              <a:defRPr sz="2400" b="1"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3">
            <a:extLst>
              <a:ext uri="{FF2B5EF4-FFF2-40B4-BE49-F238E27FC236}">
                <a16:creationId xmlns:a16="http://schemas.microsoft.com/office/drawing/2014/main" id="{FCF624C1-8860-7343-A9C7-D4AE6D946B8C}"/>
              </a:ext>
            </a:extLst>
          </p:cNvPr>
          <p:cNvSpPr>
            <a:spLocks noGrp="1"/>
          </p:cNvSpPr>
          <p:nvPr>
            <p:ph sz="half" idx="2"/>
          </p:nvPr>
        </p:nvSpPr>
        <p:spPr>
          <a:xfrm>
            <a:off x="839788" y="2651761"/>
            <a:ext cx="5157787" cy="3525202"/>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6F7A2362-C790-E647-BCBF-A98393C550A5}"/>
              </a:ext>
            </a:extLst>
          </p:cNvPr>
          <p:cNvSpPr>
            <a:spLocks noGrp="1"/>
          </p:cNvSpPr>
          <p:nvPr>
            <p:ph type="body" sz="quarter" idx="3"/>
          </p:nvPr>
        </p:nvSpPr>
        <p:spPr>
          <a:xfrm>
            <a:off x="6172200" y="1825625"/>
            <a:ext cx="5183188" cy="731520"/>
          </a:xfrm>
          <a:prstGeom prst="rect">
            <a:avLst/>
          </a:prstGeom>
        </p:spPr>
        <p:txBody>
          <a:bodyPr anchor="b"/>
          <a:lstStyle>
            <a:lvl1pPr marL="0" indent="0">
              <a:buNone/>
              <a:defRPr sz="2400" b="1"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3FD1DC2-B954-A943-AD79-573CC1E41B48}"/>
              </a:ext>
            </a:extLst>
          </p:cNvPr>
          <p:cNvSpPr>
            <a:spLocks noGrp="1"/>
          </p:cNvSpPr>
          <p:nvPr>
            <p:ph sz="quarter" idx="4"/>
          </p:nvPr>
        </p:nvSpPr>
        <p:spPr>
          <a:xfrm>
            <a:off x="6172200" y="2651761"/>
            <a:ext cx="5183188" cy="3525202"/>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167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a:xfrm>
            <a:off x="838200" y="365125"/>
            <a:ext cx="10515600" cy="1325563"/>
          </a:xfrm>
        </p:spPr>
        <p:txBody>
          <a:bodyPr/>
          <a:lstStyle/>
          <a:p>
            <a:r>
              <a:rPr lang="en-US" dirty="0"/>
              <a:t>Click to edit Master title style</a:t>
            </a:r>
          </a:p>
        </p:txBody>
      </p:sp>
      <p:sp>
        <p:nvSpPr>
          <p:cNvPr id="4" name="Table Placeholder 3">
            <a:extLst>
              <a:ext uri="{FF2B5EF4-FFF2-40B4-BE49-F238E27FC236}">
                <a16:creationId xmlns:a16="http://schemas.microsoft.com/office/drawing/2014/main" id="{3B3998B0-802F-B748-B5BA-6FE0D7471297}"/>
              </a:ext>
            </a:extLst>
          </p:cNvPr>
          <p:cNvSpPr>
            <a:spLocks noGrp="1"/>
          </p:cNvSpPr>
          <p:nvPr>
            <p:ph type="tbl" sz="quarter" idx="10"/>
          </p:nvPr>
        </p:nvSpPr>
        <p:spPr>
          <a:xfrm>
            <a:off x="841248" y="1828800"/>
            <a:ext cx="10515600" cy="4352544"/>
          </a:xfrm>
        </p:spPr>
        <p:txBody>
          <a:bodyPr/>
          <a:lstStyle>
            <a:lvl1pPr marL="0" indent="0">
              <a:buNone/>
              <a:defRPr/>
            </a:lvl1pPr>
          </a:lstStyle>
          <a:p>
            <a:endParaRPr lang="en-US" dirty="0"/>
          </a:p>
        </p:txBody>
      </p:sp>
    </p:spTree>
    <p:extLst>
      <p:ext uri="{BB962C8B-B14F-4D97-AF65-F5344CB8AC3E}">
        <p14:creationId xmlns:p14="http://schemas.microsoft.com/office/powerpoint/2010/main" val="15585084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US" dirty="0"/>
              <a:t>Click to edit Master title style</a:t>
            </a:r>
          </a:p>
        </p:txBody>
      </p:sp>
      <p:sp>
        <p:nvSpPr>
          <p:cNvPr id="11" name="Picture Placeholder 2">
            <a:extLst>
              <a:ext uri="{FF2B5EF4-FFF2-40B4-BE49-F238E27FC236}">
                <a16:creationId xmlns:a16="http://schemas.microsoft.com/office/drawing/2014/main" id="{0D1DCB07-D8B9-C74E-BA30-F4E3DA9511DA}"/>
              </a:ext>
            </a:extLst>
          </p:cNvPr>
          <p:cNvSpPr>
            <a:spLocks noGrp="1"/>
          </p:cNvSpPr>
          <p:nvPr>
            <p:ph type="pic" sz="quarter" idx="10"/>
          </p:nvPr>
        </p:nvSpPr>
        <p:spPr>
          <a:xfrm>
            <a:off x="0" y="2070101"/>
            <a:ext cx="12192000" cy="4787899"/>
          </a:xfrm>
        </p:spPr>
        <p:txBody>
          <a:bodyPr/>
          <a:lstStyle>
            <a:lvl1pPr marL="0" indent="0">
              <a:buNone/>
              <a:defRPr/>
            </a:lvl1pPr>
          </a:lstStyle>
          <a:p>
            <a:endParaRPr lang="en-US" dirty="0"/>
          </a:p>
        </p:txBody>
      </p:sp>
    </p:spTree>
    <p:extLst>
      <p:ext uri="{BB962C8B-B14F-4D97-AF65-F5344CB8AC3E}">
        <p14:creationId xmlns:p14="http://schemas.microsoft.com/office/powerpoint/2010/main" val="363184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A667-DD05-564E-B57D-77CECB3AE44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858839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782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Oran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48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88" y="4114800"/>
            <a:ext cx="5224821" cy="1500187"/>
          </a:xfrm>
          <a:prstGeom prst="rect">
            <a:avLst/>
          </a:prstGeom>
        </p:spPr>
        <p:txBody>
          <a:bodyPr>
            <a:normAutofit/>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8" name="Picture Placeholder 3">
            <a:extLst>
              <a:ext uri="{FF2B5EF4-FFF2-40B4-BE49-F238E27FC236}">
                <a16:creationId xmlns:a16="http://schemas.microsoft.com/office/drawing/2014/main" id="{0816FEDB-1838-C944-A3FD-F00975D579E6}"/>
              </a:ext>
            </a:extLst>
          </p:cNvPr>
          <p:cNvSpPr>
            <a:spLocks noGrp="1"/>
          </p:cNvSpPr>
          <p:nvPr>
            <p:ph type="pic" sz="quarter" idx="10"/>
          </p:nvPr>
        </p:nvSpPr>
        <p:spPr>
          <a:xfrm>
            <a:off x="6492240" y="0"/>
            <a:ext cx="5699760" cy="6858000"/>
          </a:xfrm>
          <a:solidFill>
            <a:schemeClr val="tx1"/>
          </a:solidFill>
        </p:spPr>
        <p:txBody>
          <a:bodyPr/>
          <a:lstStyle>
            <a:lvl1pPr marL="0" indent="0">
              <a:buNone/>
              <a:defRPr/>
            </a:lvl1pPr>
          </a:lstStyle>
          <a:p>
            <a:endParaRPr lang="en-US" dirty="0"/>
          </a:p>
        </p:txBody>
      </p:sp>
    </p:spTree>
    <p:extLst>
      <p:ext uri="{BB962C8B-B14F-4D97-AF65-F5344CB8AC3E}">
        <p14:creationId xmlns:p14="http://schemas.microsoft.com/office/powerpoint/2010/main" val="4157206940"/>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48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31" y="4114800"/>
            <a:ext cx="5224821" cy="1500187"/>
          </a:xfrm>
          <a:prstGeom prst="rect">
            <a:avLst/>
          </a:prstGeom>
        </p:spPr>
        <p:txBody>
          <a:bodyPr>
            <a:normAutofit/>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Picture Placeholder 3">
            <a:extLst>
              <a:ext uri="{FF2B5EF4-FFF2-40B4-BE49-F238E27FC236}">
                <a16:creationId xmlns:a16="http://schemas.microsoft.com/office/drawing/2014/main" id="{C17D0421-183A-334C-9D76-A5BEBECDE60F}"/>
              </a:ext>
            </a:extLst>
          </p:cNvPr>
          <p:cNvSpPr>
            <a:spLocks noGrp="1"/>
          </p:cNvSpPr>
          <p:nvPr>
            <p:ph type="pic" sz="quarter" idx="10"/>
          </p:nvPr>
        </p:nvSpPr>
        <p:spPr>
          <a:xfrm>
            <a:off x="6492240" y="0"/>
            <a:ext cx="5699760" cy="6858000"/>
          </a:xfrm>
          <a:solidFill>
            <a:schemeClr val="bg1"/>
          </a:solidFill>
        </p:spPr>
        <p:txBody>
          <a:bodyPr/>
          <a:lstStyle>
            <a:lvl1pPr marL="0" indent="0">
              <a:buNone/>
              <a:defRPr/>
            </a:lvl1pPr>
          </a:lstStyle>
          <a:p>
            <a:endParaRPr lang="en-US" dirty="0"/>
          </a:p>
        </p:txBody>
      </p:sp>
    </p:spTree>
    <p:extLst>
      <p:ext uri="{BB962C8B-B14F-4D97-AF65-F5344CB8AC3E}">
        <p14:creationId xmlns:p14="http://schemas.microsoft.com/office/powerpoint/2010/main" val="41584975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48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341475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48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2696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1C4F-F2F0-42D6-A72A-BD242C22B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CF1511-B8A2-4409-85E8-E7601CDE6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E8E0A8-3F09-488C-9989-6286A9398D22}"/>
              </a:ext>
            </a:extLst>
          </p:cNvPr>
          <p:cNvSpPr>
            <a:spLocks noGrp="1"/>
          </p:cNvSpPr>
          <p:nvPr>
            <p:ph type="dt" sz="half" idx="10"/>
          </p:nvPr>
        </p:nvSpPr>
        <p:spPr/>
        <p:txBody>
          <a:bodyPr/>
          <a:lstStyle/>
          <a:p>
            <a:fld id="{AD93BED5-FE42-4C8D-8650-DFCDA375E2F5}" type="datetimeFigureOut">
              <a:rPr lang="en-US" smtClean="0"/>
              <a:t>12/12/2019</a:t>
            </a:fld>
            <a:endParaRPr lang="en-US"/>
          </a:p>
        </p:txBody>
      </p:sp>
      <p:sp>
        <p:nvSpPr>
          <p:cNvPr id="5" name="Footer Placeholder 4">
            <a:extLst>
              <a:ext uri="{FF2B5EF4-FFF2-40B4-BE49-F238E27FC236}">
                <a16:creationId xmlns:a16="http://schemas.microsoft.com/office/drawing/2014/main" id="{FCDC2447-618D-4678-B8EF-1EBA386C0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1C6C8-43A7-437A-A81B-D88BF0540FFC}"/>
              </a:ext>
            </a:extLst>
          </p:cNvPr>
          <p:cNvSpPr>
            <a:spLocks noGrp="1"/>
          </p:cNvSpPr>
          <p:nvPr>
            <p:ph type="sldNum" sz="quarter" idx="12"/>
          </p:nvPr>
        </p:nvSpPr>
        <p:spPr/>
        <p:txBody>
          <a:bodyPr/>
          <a:lstStyle/>
          <a:p>
            <a:fld id="{560F8D06-102A-4C6D-91A5-319A057F7465}" type="slidenum">
              <a:rPr lang="en-US" smtClean="0"/>
              <a:t>‹#›</a:t>
            </a:fld>
            <a:endParaRPr lang="en-US"/>
          </a:p>
        </p:txBody>
      </p:sp>
    </p:spTree>
    <p:extLst>
      <p:ext uri="{BB962C8B-B14F-4D97-AF65-F5344CB8AC3E}">
        <p14:creationId xmlns:p14="http://schemas.microsoft.com/office/powerpoint/2010/main" val="1944113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sp>
        <p:nvSpPr>
          <p:cNvPr id="8" name="Rectangle 3" descr="This rectangle is a decorative element that becomes a white background for the orange logo at the top left of the slide. " title="Decorative Background">
            <a:extLst>
              <a:ext uri="{FF2B5EF4-FFF2-40B4-BE49-F238E27FC236}">
                <a16:creationId xmlns:a16="http://schemas.microsoft.com/office/drawing/2014/main" id="{982ED1EF-5686-E24D-9F47-3384F095732F}"/>
              </a:ext>
            </a:extLst>
          </p:cNvPr>
          <p:cNvSpPr/>
          <p:nvPr userDrawn="1"/>
        </p:nvSpPr>
        <p:spPr>
          <a:xfrm>
            <a:off x="0" y="0"/>
            <a:ext cx="12191999" cy="1188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78F63C-0147-3441-9377-F9E2452D2B33}"/>
              </a:ext>
            </a:extLst>
          </p:cNvPr>
          <p:cNvSpPr>
            <a:spLocks noGrp="1"/>
          </p:cNvSpPr>
          <p:nvPr>
            <p:ph type="title"/>
          </p:nvPr>
        </p:nvSpPr>
        <p:spPr>
          <a:xfrm>
            <a:off x="3354332" y="2778847"/>
            <a:ext cx="5486400" cy="1737360"/>
          </a:xfrm>
        </p:spPr>
        <p:txBody>
          <a:bodyPr>
            <a:normAutofit/>
          </a:bodyPr>
          <a:lstStyle>
            <a:lvl1pPr>
              <a:defRPr sz="6000">
                <a:solidFill>
                  <a:schemeClr val="tx1"/>
                </a:solidFill>
              </a:defRPr>
            </a:lvl1pPr>
          </a:lstStyle>
          <a:p>
            <a:endParaRPr lang="en-US" dirty="0"/>
          </a:p>
        </p:txBody>
      </p:sp>
      <p:pic>
        <p:nvPicPr>
          <p:cNvPr id="5" name="Picture 2" descr="Syracuse University is presented next to a block S in orange on a white background." title="Syracuse University Logo">
            <a:extLst>
              <a:ext uri="{FF2B5EF4-FFF2-40B4-BE49-F238E27FC236}">
                <a16:creationId xmlns:a16="http://schemas.microsoft.com/office/drawing/2014/main" id="{DB50F347-9886-324C-A880-F8E9B3A822C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90" r="-90"/>
          <a:stretch/>
        </p:blipFill>
        <p:spPr>
          <a:xfrm>
            <a:off x="696058" y="365760"/>
            <a:ext cx="2418374" cy="457200"/>
          </a:xfrm>
          <a:prstGeom prst="rect">
            <a:avLst/>
          </a:prstGeom>
        </p:spPr>
      </p:pic>
    </p:spTree>
    <p:extLst>
      <p:ext uri="{BB962C8B-B14F-4D97-AF65-F5344CB8AC3E}">
        <p14:creationId xmlns:p14="http://schemas.microsoft.com/office/powerpoint/2010/main" val="6945087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Orang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94660B-E1AB-AF43-9B1B-F34D5E1CCF80}"/>
              </a:ext>
            </a:extLst>
          </p:cNvPr>
          <p:cNvSpPr>
            <a:spLocks noGrp="1"/>
          </p:cNvSpPr>
          <p:nvPr>
            <p:ph type="title"/>
          </p:nvPr>
        </p:nvSpPr>
        <p:spPr>
          <a:xfrm>
            <a:off x="740663" y="2766217"/>
            <a:ext cx="5486400" cy="1737360"/>
          </a:xfrm>
        </p:spPr>
        <p:txBody>
          <a:bodyPr tIns="0" bIns="0" anchor="t" anchorCtr="0">
            <a:normAutofit/>
          </a:bodyPr>
          <a:lstStyle>
            <a:lvl1pPr>
              <a:defRPr sz="6000">
                <a:solidFill>
                  <a:schemeClr val="tx1"/>
                </a:solidFill>
              </a:defRPr>
            </a:lvl1pPr>
          </a:lstStyle>
          <a:p>
            <a:endParaRPr lang="en-US" dirty="0"/>
          </a:p>
        </p:txBody>
      </p:sp>
      <p:pic>
        <p:nvPicPr>
          <p:cNvPr id="6" name="Picture 3" descr="Syracuse University is presented next to a block S in white on an orange background." title="Syracuse University Logo">
            <a:extLst>
              <a:ext uri="{FF2B5EF4-FFF2-40B4-BE49-F238E27FC236}">
                <a16:creationId xmlns:a16="http://schemas.microsoft.com/office/drawing/2014/main" id="{041D6A3C-A6D7-5C40-8DB1-7F7F93BCA5D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n orange background." title="Syracuse University Laurel">
            <a:extLst>
              <a:ext uri="{FF2B5EF4-FFF2-40B4-BE49-F238E27FC236}">
                <a16:creationId xmlns:a16="http://schemas.microsoft.com/office/drawing/2014/main" id="{4F9193E3-243E-1B45-8467-4622423DF063}"/>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1196229188"/>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Navy)">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1C7C-C8A5-FE4C-AF93-AC5D5F45FC94}"/>
              </a:ext>
            </a:extLst>
          </p:cNvPr>
          <p:cNvSpPr>
            <a:spLocks noGrp="1"/>
          </p:cNvSpPr>
          <p:nvPr>
            <p:ph type="title"/>
          </p:nvPr>
        </p:nvSpPr>
        <p:spPr>
          <a:xfrm>
            <a:off x="740664" y="2766217"/>
            <a:ext cx="5483335" cy="1737360"/>
          </a:xfrm>
        </p:spPr>
        <p:txBody>
          <a:bodyPr tIns="0" bIns="0" anchor="t" anchorCtr="0">
            <a:noAutofit/>
          </a:bodyPr>
          <a:lstStyle>
            <a:lvl1pPr>
              <a:defRPr sz="6000">
                <a:solidFill>
                  <a:schemeClr val="tx2"/>
                </a:solidFill>
              </a:defRPr>
            </a:lvl1pPr>
          </a:lstStyle>
          <a:p>
            <a:endParaRPr lang="en-US" dirty="0"/>
          </a:p>
        </p:txBody>
      </p:sp>
      <p:pic>
        <p:nvPicPr>
          <p:cNvPr id="6" name="Picture 3" descr="Syracuse University is presented next to a block S in orange on a navy background." title="Syracuse University Logo">
            <a:extLst>
              <a:ext uri="{FF2B5EF4-FFF2-40B4-BE49-F238E27FC236}">
                <a16:creationId xmlns:a16="http://schemas.microsoft.com/office/drawing/2014/main" id="{AA5B4474-4214-1746-A7BA-39AF0E90AC9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 navy background." title="Syracuse University Laurel">
            <a:extLst>
              <a:ext uri="{FF2B5EF4-FFF2-40B4-BE49-F238E27FC236}">
                <a16:creationId xmlns:a16="http://schemas.microsoft.com/office/drawing/2014/main" id="{6698A982-DF1C-E541-8680-695565939B76}"/>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1981912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6F0E-45B1-42BF-845F-F31FD64AF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DB25E-763B-409A-AEB7-C42D2C9E1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97B6F6-3DD7-473E-8C9A-87C38F8B60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5C8939-86AC-4B89-B289-CF80F5F68840}"/>
              </a:ext>
            </a:extLst>
          </p:cNvPr>
          <p:cNvSpPr>
            <a:spLocks noGrp="1"/>
          </p:cNvSpPr>
          <p:nvPr>
            <p:ph type="dt" sz="half" idx="10"/>
          </p:nvPr>
        </p:nvSpPr>
        <p:spPr/>
        <p:txBody>
          <a:bodyPr/>
          <a:lstStyle/>
          <a:p>
            <a:fld id="{AD93BED5-FE42-4C8D-8650-DFCDA375E2F5}" type="datetimeFigureOut">
              <a:rPr lang="en-US" smtClean="0"/>
              <a:t>12/12/2019</a:t>
            </a:fld>
            <a:endParaRPr lang="en-US"/>
          </a:p>
        </p:txBody>
      </p:sp>
      <p:sp>
        <p:nvSpPr>
          <p:cNvPr id="6" name="Footer Placeholder 5">
            <a:extLst>
              <a:ext uri="{FF2B5EF4-FFF2-40B4-BE49-F238E27FC236}">
                <a16:creationId xmlns:a16="http://schemas.microsoft.com/office/drawing/2014/main" id="{D8DBE910-5163-4D1A-A8FA-A33958492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1DCAF-C891-4493-9675-BC14A370FA12}"/>
              </a:ext>
            </a:extLst>
          </p:cNvPr>
          <p:cNvSpPr>
            <a:spLocks noGrp="1"/>
          </p:cNvSpPr>
          <p:nvPr>
            <p:ph type="sldNum" sz="quarter" idx="12"/>
          </p:nvPr>
        </p:nvSpPr>
        <p:spPr/>
        <p:txBody>
          <a:bodyPr/>
          <a:lstStyle/>
          <a:p>
            <a:fld id="{560F8D06-102A-4C6D-91A5-319A057F7465}" type="slidenum">
              <a:rPr lang="en-US" smtClean="0"/>
              <a:t>‹#›</a:t>
            </a:fld>
            <a:endParaRPr lang="en-US"/>
          </a:p>
        </p:txBody>
      </p:sp>
    </p:spTree>
    <p:extLst>
      <p:ext uri="{BB962C8B-B14F-4D97-AF65-F5344CB8AC3E}">
        <p14:creationId xmlns:p14="http://schemas.microsoft.com/office/powerpoint/2010/main" val="246868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7F9A-DA6D-4BBE-80B9-144451FEAD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F4D816-E193-48F6-9DCA-4B232181A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397D76-69C2-4F4B-BCD5-E8A45AA8B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5F3B4D-94B5-4F20-81FC-26105A8F6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BB29ED-8FA6-46C0-96F6-490995AF88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182AA1-C251-42F1-9BCA-30B2641030E9}"/>
              </a:ext>
            </a:extLst>
          </p:cNvPr>
          <p:cNvSpPr>
            <a:spLocks noGrp="1"/>
          </p:cNvSpPr>
          <p:nvPr>
            <p:ph type="dt" sz="half" idx="10"/>
          </p:nvPr>
        </p:nvSpPr>
        <p:spPr/>
        <p:txBody>
          <a:bodyPr/>
          <a:lstStyle/>
          <a:p>
            <a:fld id="{AD93BED5-FE42-4C8D-8650-DFCDA375E2F5}" type="datetimeFigureOut">
              <a:rPr lang="en-US" smtClean="0"/>
              <a:t>12/12/2019</a:t>
            </a:fld>
            <a:endParaRPr lang="en-US"/>
          </a:p>
        </p:txBody>
      </p:sp>
      <p:sp>
        <p:nvSpPr>
          <p:cNvPr id="8" name="Footer Placeholder 7">
            <a:extLst>
              <a:ext uri="{FF2B5EF4-FFF2-40B4-BE49-F238E27FC236}">
                <a16:creationId xmlns:a16="http://schemas.microsoft.com/office/drawing/2014/main" id="{340F3782-7B80-417D-A8CD-5282F86E7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AD6747-D2A8-4EB3-A6DA-C13133CF5513}"/>
              </a:ext>
            </a:extLst>
          </p:cNvPr>
          <p:cNvSpPr>
            <a:spLocks noGrp="1"/>
          </p:cNvSpPr>
          <p:nvPr>
            <p:ph type="sldNum" sz="quarter" idx="12"/>
          </p:nvPr>
        </p:nvSpPr>
        <p:spPr/>
        <p:txBody>
          <a:bodyPr/>
          <a:lstStyle/>
          <a:p>
            <a:fld id="{560F8D06-102A-4C6D-91A5-319A057F7465}" type="slidenum">
              <a:rPr lang="en-US" smtClean="0"/>
              <a:t>‹#›</a:t>
            </a:fld>
            <a:endParaRPr lang="en-US"/>
          </a:p>
        </p:txBody>
      </p:sp>
    </p:spTree>
    <p:extLst>
      <p:ext uri="{BB962C8B-B14F-4D97-AF65-F5344CB8AC3E}">
        <p14:creationId xmlns:p14="http://schemas.microsoft.com/office/powerpoint/2010/main" val="230953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BCA-54F0-4B0D-BFE2-10DF608740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5BB710-07D8-4FFA-A480-A8EFA03B85B2}"/>
              </a:ext>
            </a:extLst>
          </p:cNvPr>
          <p:cNvSpPr>
            <a:spLocks noGrp="1"/>
          </p:cNvSpPr>
          <p:nvPr>
            <p:ph type="dt" sz="half" idx="10"/>
          </p:nvPr>
        </p:nvSpPr>
        <p:spPr/>
        <p:txBody>
          <a:bodyPr/>
          <a:lstStyle/>
          <a:p>
            <a:fld id="{AD93BED5-FE42-4C8D-8650-DFCDA375E2F5}" type="datetimeFigureOut">
              <a:rPr lang="en-US" smtClean="0"/>
              <a:t>12/12/2019</a:t>
            </a:fld>
            <a:endParaRPr lang="en-US"/>
          </a:p>
        </p:txBody>
      </p:sp>
      <p:sp>
        <p:nvSpPr>
          <p:cNvPr id="4" name="Footer Placeholder 3">
            <a:extLst>
              <a:ext uri="{FF2B5EF4-FFF2-40B4-BE49-F238E27FC236}">
                <a16:creationId xmlns:a16="http://schemas.microsoft.com/office/drawing/2014/main" id="{964757CA-4161-436B-ADB4-28C17CBF3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4E6A5-D1B7-4566-8570-FC3FFDFFBD0A}"/>
              </a:ext>
            </a:extLst>
          </p:cNvPr>
          <p:cNvSpPr>
            <a:spLocks noGrp="1"/>
          </p:cNvSpPr>
          <p:nvPr>
            <p:ph type="sldNum" sz="quarter" idx="12"/>
          </p:nvPr>
        </p:nvSpPr>
        <p:spPr/>
        <p:txBody>
          <a:bodyPr/>
          <a:lstStyle/>
          <a:p>
            <a:fld id="{560F8D06-102A-4C6D-91A5-319A057F7465}" type="slidenum">
              <a:rPr lang="en-US" smtClean="0"/>
              <a:t>‹#›</a:t>
            </a:fld>
            <a:endParaRPr lang="en-US"/>
          </a:p>
        </p:txBody>
      </p:sp>
    </p:spTree>
    <p:extLst>
      <p:ext uri="{BB962C8B-B14F-4D97-AF65-F5344CB8AC3E}">
        <p14:creationId xmlns:p14="http://schemas.microsoft.com/office/powerpoint/2010/main" val="423237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E6CFD-5507-44E8-92AD-0391AA3E1080}"/>
              </a:ext>
            </a:extLst>
          </p:cNvPr>
          <p:cNvSpPr>
            <a:spLocks noGrp="1"/>
          </p:cNvSpPr>
          <p:nvPr>
            <p:ph type="dt" sz="half" idx="10"/>
          </p:nvPr>
        </p:nvSpPr>
        <p:spPr/>
        <p:txBody>
          <a:bodyPr/>
          <a:lstStyle/>
          <a:p>
            <a:fld id="{AD93BED5-FE42-4C8D-8650-DFCDA375E2F5}" type="datetimeFigureOut">
              <a:rPr lang="en-US" smtClean="0"/>
              <a:t>12/12/2019</a:t>
            </a:fld>
            <a:endParaRPr lang="en-US"/>
          </a:p>
        </p:txBody>
      </p:sp>
      <p:sp>
        <p:nvSpPr>
          <p:cNvPr id="3" name="Footer Placeholder 2">
            <a:extLst>
              <a:ext uri="{FF2B5EF4-FFF2-40B4-BE49-F238E27FC236}">
                <a16:creationId xmlns:a16="http://schemas.microsoft.com/office/drawing/2014/main" id="{CE58EFD8-83D0-4204-B182-426A700C60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0FE3C6-B317-4F91-90EB-7913517394E1}"/>
              </a:ext>
            </a:extLst>
          </p:cNvPr>
          <p:cNvSpPr>
            <a:spLocks noGrp="1"/>
          </p:cNvSpPr>
          <p:nvPr>
            <p:ph type="sldNum" sz="quarter" idx="12"/>
          </p:nvPr>
        </p:nvSpPr>
        <p:spPr/>
        <p:txBody>
          <a:bodyPr/>
          <a:lstStyle/>
          <a:p>
            <a:fld id="{560F8D06-102A-4C6D-91A5-319A057F7465}" type="slidenum">
              <a:rPr lang="en-US" smtClean="0"/>
              <a:t>‹#›</a:t>
            </a:fld>
            <a:endParaRPr lang="en-US"/>
          </a:p>
        </p:txBody>
      </p:sp>
    </p:spTree>
    <p:extLst>
      <p:ext uri="{BB962C8B-B14F-4D97-AF65-F5344CB8AC3E}">
        <p14:creationId xmlns:p14="http://schemas.microsoft.com/office/powerpoint/2010/main" val="356560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A5E6-41E7-4522-840B-F59D219DC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EB3208-40FB-4EE6-A330-72B35154D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B08216-0DE6-4D8F-A704-AB906DE50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4C9DD-5DA8-4492-B370-33D512436997}"/>
              </a:ext>
            </a:extLst>
          </p:cNvPr>
          <p:cNvSpPr>
            <a:spLocks noGrp="1"/>
          </p:cNvSpPr>
          <p:nvPr>
            <p:ph type="dt" sz="half" idx="10"/>
          </p:nvPr>
        </p:nvSpPr>
        <p:spPr/>
        <p:txBody>
          <a:bodyPr/>
          <a:lstStyle/>
          <a:p>
            <a:fld id="{AD93BED5-FE42-4C8D-8650-DFCDA375E2F5}" type="datetimeFigureOut">
              <a:rPr lang="en-US" smtClean="0"/>
              <a:t>12/12/2019</a:t>
            </a:fld>
            <a:endParaRPr lang="en-US"/>
          </a:p>
        </p:txBody>
      </p:sp>
      <p:sp>
        <p:nvSpPr>
          <p:cNvPr id="6" name="Footer Placeholder 5">
            <a:extLst>
              <a:ext uri="{FF2B5EF4-FFF2-40B4-BE49-F238E27FC236}">
                <a16:creationId xmlns:a16="http://schemas.microsoft.com/office/drawing/2014/main" id="{FA2EFC24-8ABA-4842-A55E-687270974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9A66F-D67A-4B21-9334-F6A73B35E28D}"/>
              </a:ext>
            </a:extLst>
          </p:cNvPr>
          <p:cNvSpPr>
            <a:spLocks noGrp="1"/>
          </p:cNvSpPr>
          <p:nvPr>
            <p:ph type="sldNum" sz="quarter" idx="12"/>
          </p:nvPr>
        </p:nvSpPr>
        <p:spPr/>
        <p:txBody>
          <a:bodyPr/>
          <a:lstStyle/>
          <a:p>
            <a:fld id="{560F8D06-102A-4C6D-91A5-319A057F7465}" type="slidenum">
              <a:rPr lang="en-US" smtClean="0"/>
              <a:t>‹#›</a:t>
            </a:fld>
            <a:endParaRPr lang="en-US"/>
          </a:p>
        </p:txBody>
      </p:sp>
    </p:spTree>
    <p:extLst>
      <p:ext uri="{BB962C8B-B14F-4D97-AF65-F5344CB8AC3E}">
        <p14:creationId xmlns:p14="http://schemas.microsoft.com/office/powerpoint/2010/main" val="267289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97BC-0876-44D6-8A78-3303A4705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CACF6D-0945-4537-9AAD-099211D081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9D544-758C-486F-8249-A7E9F7D02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00739-360B-436C-B1B7-42C098381EE3}"/>
              </a:ext>
            </a:extLst>
          </p:cNvPr>
          <p:cNvSpPr>
            <a:spLocks noGrp="1"/>
          </p:cNvSpPr>
          <p:nvPr>
            <p:ph type="dt" sz="half" idx="10"/>
          </p:nvPr>
        </p:nvSpPr>
        <p:spPr/>
        <p:txBody>
          <a:bodyPr/>
          <a:lstStyle/>
          <a:p>
            <a:fld id="{AD93BED5-FE42-4C8D-8650-DFCDA375E2F5}" type="datetimeFigureOut">
              <a:rPr lang="en-US" smtClean="0"/>
              <a:t>12/12/2019</a:t>
            </a:fld>
            <a:endParaRPr lang="en-US"/>
          </a:p>
        </p:txBody>
      </p:sp>
      <p:sp>
        <p:nvSpPr>
          <p:cNvPr id="6" name="Footer Placeholder 5">
            <a:extLst>
              <a:ext uri="{FF2B5EF4-FFF2-40B4-BE49-F238E27FC236}">
                <a16:creationId xmlns:a16="http://schemas.microsoft.com/office/drawing/2014/main" id="{1675B205-C0BB-483E-AC04-858D7E353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709E3-3BFF-4A0E-97DE-8A5E47C9986C}"/>
              </a:ext>
            </a:extLst>
          </p:cNvPr>
          <p:cNvSpPr>
            <a:spLocks noGrp="1"/>
          </p:cNvSpPr>
          <p:nvPr>
            <p:ph type="sldNum" sz="quarter" idx="12"/>
          </p:nvPr>
        </p:nvSpPr>
        <p:spPr/>
        <p:txBody>
          <a:bodyPr/>
          <a:lstStyle/>
          <a:p>
            <a:fld id="{560F8D06-102A-4C6D-91A5-319A057F7465}" type="slidenum">
              <a:rPr lang="en-US" smtClean="0"/>
              <a:t>‹#›</a:t>
            </a:fld>
            <a:endParaRPr lang="en-US"/>
          </a:p>
        </p:txBody>
      </p:sp>
    </p:spTree>
    <p:extLst>
      <p:ext uri="{BB962C8B-B14F-4D97-AF65-F5344CB8AC3E}">
        <p14:creationId xmlns:p14="http://schemas.microsoft.com/office/powerpoint/2010/main" val="425214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12346-FECA-4C6F-BF8B-D12F149F0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FA6187-2ACE-4C7C-9840-60533A78D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A51D6-1475-4D11-9D07-C4F52DB5C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3BED5-FE42-4C8D-8650-DFCDA375E2F5}" type="datetimeFigureOut">
              <a:rPr lang="en-US" smtClean="0"/>
              <a:t>12/12/2019</a:t>
            </a:fld>
            <a:endParaRPr lang="en-US"/>
          </a:p>
        </p:txBody>
      </p:sp>
      <p:sp>
        <p:nvSpPr>
          <p:cNvPr id="5" name="Footer Placeholder 4">
            <a:extLst>
              <a:ext uri="{FF2B5EF4-FFF2-40B4-BE49-F238E27FC236}">
                <a16:creationId xmlns:a16="http://schemas.microsoft.com/office/drawing/2014/main" id="{545FF1B1-02D6-4E5F-80E6-32BF620FB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377018-0BF0-45B0-9D2A-292E56276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F8D06-102A-4C6D-91A5-319A057F7465}" type="slidenum">
              <a:rPr lang="en-US" smtClean="0"/>
              <a:t>‹#›</a:t>
            </a:fld>
            <a:endParaRPr lang="en-US"/>
          </a:p>
        </p:txBody>
      </p:sp>
    </p:spTree>
    <p:extLst>
      <p:ext uri="{BB962C8B-B14F-4D97-AF65-F5344CB8AC3E}">
        <p14:creationId xmlns:p14="http://schemas.microsoft.com/office/powerpoint/2010/main" val="397814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94CB2F0-51AE-5C4D-B565-575D8027D99A}"/>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CBCC5045-1D03-7D4A-9807-27BCB241BDDB}"/>
              </a:ext>
            </a:extLst>
          </p:cNvPr>
          <p:cNvSpPr>
            <a:spLocks noGrp="1"/>
          </p:cNvSpPr>
          <p:nvPr>
            <p:ph type="body" idx="1"/>
          </p:nvPr>
        </p:nvSpPr>
        <p:spPr>
          <a:xfrm>
            <a:off x="838200" y="1825625"/>
            <a:ext cx="10515600" cy="435254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3">
            <a:extLst>
              <a:ext uri="{FF2B5EF4-FFF2-40B4-BE49-F238E27FC236}">
                <a16:creationId xmlns:a16="http://schemas.microsoft.com/office/drawing/2014/main" id="{08139C9B-1722-DF45-9141-674D6389476B}"/>
              </a:ext>
            </a:extLst>
          </p:cNvPr>
          <p:cNvCxnSpPr>
            <a:cxnSpLocks/>
          </p:cNvCxnSpPr>
          <p:nvPr userDrawn="1"/>
        </p:nvCxnSpPr>
        <p:spPr>
          <a:xfrm>
            <a:off x="838200" y="6355845"/>
            <a:ext cx="10515600" cy="0"/>
          </a:xfrm>
          <a:prstGeom prst="line">
            <a:avLst/>
          </a:prstGeom>
          <a:ln>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11" name="TextBox 4">
            <a:extLst>
              <a:ext uri="{FF2B5EF4-FFF2-40B4-BE49-F238E27FC236}">
                <a16:creationId xmlns:a16="http://schemas.microsoft.com/office/drawing/2014/main" id="{B074448F-ECDF-DC44-9F43-FD59771C7B33}"/>
              </a:ext>
            </a:extLst>
          </p:cNvPr>
          <p:cNvSpPr txBox="1"/>
          <p:nvPr userDrawn="1"/>
        </p:nvSpPr>
        <p:spPr>
          <a:xfrm>
            <a:off x="838200" y="6355845"/>
            <a:ext cx="1919243" cy="365125"/>
          </a:xfrm>
          <a:prstGeom prst="rect">
            <a:avLst/>
          </a:prstGeom>
          <a:noFill/>
        </p:spPr>
        <p:txBody>
          <a:bodyPr wrap="none" lIns="0" rIns="0" rtlCol="0" anchor="ctr">
            <a:noAutofit/>
          </a:bodyPr>
          <a:lstStyle/>
          <a:p>
            <a:r>
              <a:rPr lang="en-US" sz="1000" dirty="0">
                <a:solidFill>
                  <a:schemeClr val="tx2"/>
                </a:solidFill>
                <a:latin typeface="Georgia" panose="02040502050405020303" pitchFamily="18" charset="0"/>
                <a:ea typeface="Verdana" panose="020B0604030504040204" pitchFamily="34" charset="0"/>
                <a:cs typeface="Verdana" panose="020B0604030504040204" pitchFamily="34" charset="0"/>
              </a:rPr>
              <a:t>Syracuse University</a:t>
            </a:r>
          </a:p>
        </p:txBody>
      </p:sp>
      <p:sp>
        <p:nvSpPr>
          <p:cNvPr id="12" name="TextBox 5">
            <a:extLst>
              <a:ext uri="{FF2B5EF4-FFF2-40B4-BE49-F238E27FC236}">
                <a16:creationId xmlns:a16="http://schemas.microsoft.com/office/drawing/2014/main" id="{5617610D-C255-5549-8A79-A9BD2F9C5841}"/>
              </a:ext>
            </a:extLst>
          </p:cNvPr>
          <p:cNvSpPr txBox="1"/>
          <p:nvPr userDrawn="1"/>
        </p:nvSpPr>
        <p:spPr>
          <a:xfrm>
            <a:off x="9434557" y="6355845"/>
            <a:ext cx="1919243" cy="365125"/>
          </a:xfrm>
          <a:prstGeom prst="rect">
            <a:avLst/>
          </a:prstGeom>
          <a:noFill/>
        </p:spPr>
        <p:txBody>
          <a:bodyPr wrap="none" lIns="0" rIns="0" rtlCol="0" anchor="ctr">
            <a:noAutofit/>
          </a:bodyPr>
          <a:lstStyle/>
          <a:p>
            <a:pPr algn="r"/>
            <a:fld id="{9A343670-1D05-7C47-B2D6-B371475A4076}" type="slidenum">
              <a:rPr lang="en-US" sz="900" b="0" smtClean="0">
                <a:solidFill>
                  <a:schemeClr val="tx2"/>
                </a:solidFill>
                <a:latin typeface="Verdana" panose="020B0604030504040204" pitchFamily="34" charset="0"/>
                <a:ea typeface="Verdana" panose="020B0604030504040204" pitchFamily="34" charset="0"/>
                <a:cs typeface="Verdana" panose="020B0604030504040204" pitchFamily="34" charset="0"/>
              </a:rPr>
              <a:t>‹#›</a:t>
            </a:fld>
            <a:endParaRPr lang="en-US" sz="9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896797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txStyles>
    <p:titleStyle>
      <a:lvl1pPr algn="l" defTabSz="914400" rtl="0" eaLnBrk="1" latinLnBrk="0" hangingPunct="1">
        <a:lnSpc>
          <a:spcPct val="9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28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4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4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0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0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retresco.de/" TargetMode="Externa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articleforge.com/" TargetMode="Externa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hyperlink" Target="https://youtu.be/7ElgjVWqSH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n.ax-semantics.com/" TargetMode="Externa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hyperlink" Target="https://youtu.be/svn7zy0fzF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hyperlink" Target="https://arxiv.org/pdf/1903.08097.pdf" TargetMode="External"/><Relationship Id="rId3" Type="http://schemas.openxmlformats.org/officeDocument/2006/relationships/hyperlink" Target="http://www.articleforge.com/" TargetMode="External"/><Relationship Id="rId7" Type="http://schemas.openxmlformats.org/officeDocument/2006/relationships/hyperlink" Target="https://arxiv.org/pdf/1905.10617.pdf" TargetMode="External"/><Relationship Id="rId12" Type="http://schemas.openxmlformats.org/officeDocument/2006/relationships/hyperlink" Target="https://www.cambridge.org/us/academic/subjects/languages-linguistics/computational-linguistics/building-natural-language-generation-systems?format=HB&amp;isbn=9780521620369" TargetMode="External"/><Relationship Id="rId2" Type="http://schemas.openxmlformats.org/officeDocument/2006/relationships/hyperlink" Target="https://www.retresco.de/" TargetMode="External"/><Relationship Id="rId1" Type="http://schemas.openxmlformats.org/officeDocument/2006/relationships/slideLayout" Target="../slideLayouts/slideLayout18.xml"/><Relationship Id="rId6" Type="http://schemas.openxmlformats.org/officeDocument/2006/relationships/hyperlink" Target="https://arxiv.org/pdf/1911.03601.pdf" TargetMode="External"/><Relationship Id="rId11" Type="http://schemas.openxmlformats.org/officeDocument/2006/relationships/hyperlink" Target="http://www.inf.ed.ac.uk/teaching/courses/nlg/lectures/2011/NLG2011Lect1.pdf" TargetMode="External"/><Relationship Id="rId5" Type="http://schemas.openxmlformats.org/officeDocument/2006/relationships/hyperlink" Target="https://arxiv.org/pdf/1911.08794.pdf" TargetMode="External"/><Relationship Id="rId10" Type="http://schemas.openxmlformats.org/officeDocument/2006/relationships/hyperlink" Target="https://arxiv.org/pdf/1810.04700.pdf" TargetMode="External"/><Relationship Id="rId4" Type="http://schemas.openxmlformats.org/officeDocument/2006/relationships/hyperlink" Target="https://en.ax-semantics.com/" TargetMode="External"/><Relationship Id="rId9" Type="http://schemas.openxmlformats.org/officeDocument/2006/relationships/hyperlink" Target="Evaluating%20the%20State-of-the-Art%20of%20End-to-End%20Natural%20Language%20Generation:%20The%20E2E%20NLG%20Challen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esentation Title"/>
          <p:cNvSpPr>
            <a:spLocks noGrp="1"/>
          </p:cNvSpPr>
          <p:nvPr>
            <p:ph type="title"/>
          </p:nvPr>
        </p:nvSpPr>
        <p:spPr>
          <a:xfrm>
            <a:off x="539496" y="2737104"/>
            <a:ext cx="5907024" cy="2444750"/>
          </a:xfrm>
        </p:spPr>
        <p:txBody>
          <a:bodyPr>
            <a:normAutofit fontScale="90000"/>
          </a:bodyPr>
          <a:lstStyle/>
          <a:p>
            <a:r>
              <a:rPr lang="en-US" sz="3000" dirty="0"/>
              <a:t>NLG </a:t>
            </a:r>
            <a:br>
              <a:rPr lang="en-US" sz="3000" dirty="0"/>
            </a:br>
            <a:r>
              <a:rPr lang="en-US" sz="3000" dirty="0"/>
              <a:t>Natural Language Generation</a:t>
            </a:r>
            <a:br>
              <a:rPr lang="en-US" dirty="0"/>
            </a:br>
            <a:br>
              <a:rPr lang="en-US" sz="4000" dirty="0"/>
            </a:br>
            <a:br>
              <a:rPr lang="en-US" sz="4000" dirty="0"/>
            </a:br>
            <a:endParaRPr lang="en-US" dirty="0"/>
          </a:p>
        </p:txBody>
      </p:sp>
      <p:pic>
        <p:nvPicPr>
          <p:cNvPr id="8" name="Picture" descr="Aerial photo of the Quad during summer at Syracuse University."/>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1" r="11"/>
          <a:stretch>
            <a:fillRect/>
          </a:stretch>
        </p:blipFill>
        <p:spPr/>
      </p:pic>
      <p:sp>
        <p:nvSpPr>
          <p:cNvPr id="3" name="Presenter’s Name"/>
          <p:cNvSpPr>
            <a:spLocks noGrp="1"/>
          </p:cNvSpPr>
          <p:nvPr>
            <p:ph type="body" sz="quarter" idx="12"/>
          </p:nvPr>
        </p:nvSpPr>
        <p:spPr>
          <a:xfrm>
            <a:off x="484632" y="5209033"/>
            <a:ext cx="5060092" cy="360784"/>
          </a:xfrm>
        </p:spPr>
        <p:txBody>
          <a:bodyPr>
            <a:normAutofit fontScale="92500" lnSpcReduction="10000"/>
          </a:bodyPr>
          <a:lstStyle/>
          <a:p>
            <a:r>
              <a:rPr lang="en-US" dirty="0"/>
              <a:t>Ingrid Fitzgerald</a:t>
            </a:r>
          </a:p>
        </p:txBody>
      </p:sp>
      <p:sp>
        <p:nvSpPr>
          <p:cNvPr id="4" name="Presenter’s Title"/>
          <p:cNvSpPr>
            <a:spLocks noGrp="1"/>
          </p:cNvSpPr>
          <p:nvPr>
            <p:ph type="body" sz="quarter" idx="14"/>
          </p:nvPr>
        </p:nvSpPr>
        <p:spPr>
          <a:xfrm>
            <a:off x="524106" y="5567346"/>
            <a:ext cx="4993185" cy="650730"/>
          </a:xfrm>
        </p:spPr>
        <p:txBody>
          <a:bodyPr/>
          <a:lstStyle/>
          <a:p>
            <a:r>
              <a:rPr lang="en-US" dirty="0"/>
              <a:t>NLP 664</a:t>
            </a:r>
          </a:p>
        </p:txBody>
      </p:sp>
      <p:sp>
        <p:nvSpPr>
          <p:cNvPr id="7" name="Syracuse University Division Name"/>
          <p:cNvSpPr>
            <a:spLocks noGrp="1"/>
          </p:cNvSpPr>
          <p:nvPr>
            <p:ph type="body" sz="quarter" idx="19"/>
          </p:nvPr>
        </p:nvSpPr>
        <p:spPr/>
        <p:txBody>
          <a:bodyPr/>
          <a:lstStyle/>
          <a:p>
            <a:r>
              <a:rPr lang="en-US" dirty="0"/>
              <a:t>School of Information Studies </a:t>
            </a:r>
          </a:p>
        </p:txBody>
      </p:sp>
      <p:sp>
        <p:nvSpPr>
          <p:cNvPr id="6" name="Date"/>
          <p:cNvSpPr>
            <a:spLocks noGrp="1"/>
          </p:cNvSpPr>
          <p:nvPr>
            <p:ph type="body" sz="quarter" idx="17"/>
          </p:nvPr>
        </p:nvSpPr>
        <p:spPr/>
        <p:txBody>
          <a:bodyPr>
            <a:normAutofit lnSpcReduction="10000"/>
          </a:bodyPr>
          <a:lstStyle/>
          <a:p>
            <a:r>
              <a:rPr lang="en-US" dirty="0"/>
              <a:t>December, 2019</a:t>
            </a:r>
          </a:p>
        </p:txBody>
      </p:sp>
    </p:spTree>
    <p:extLst>
      <p:ext uri="{BB962C8B-B14F-4D97-AF65-F5344CB8AC3E}">
        <p14:creationId xmlns:p14="http://schemas.microsoft.com/office/powerpoint/2010/main" val="1850001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rmAutofit/>
          </a:bodyPr>
          <a:lstStyle/>
          <a:p>
            <a:r>
              <a:rPr lang="en-US" b="1" dirty="0"/>
              <a:t>Natural Language Generation (NLG)</a:t>
            </a:r>
          </a:p>
        </p:txBody>
      </p:sp>
      <p:sp>
        <p:nvSpPr>
          <p:cNvPr id="3" name="Content Placeholder 2">
            <a:extLst>
              <a:ext uri="{FF2B5EF4-FFF2-40B4-BE49-F238E27FC236}">
                <a16:creationId xmlns:a16="http://schemas.microsoft.com/office/drawing/2014/main" id="{4AC42223-9585-C74D-89FB-DEDD812CDE66}"/>
              </a:ext>
            </a:extLst>
          </p:cNvPr>
          <p:cNvSpPr>
            <a:spLocks noGrp="1"/>
          </p:cNvSpPr>
          <p:nvPr>
            <p:ph idx="1"/>
          </p:nvPr>
        </p:nvSpPr>
        <p:spPr>
          <a:xfrm>
            <a:off x="838200" y="1825625"/>
            <a:ext cx="10893552" cy="4351338"/>
          </a:xfrm>
        </p:spPr>
        <p:txBody>
          <a:bodyPr>
            <a:normAutofit lnSpcReduction="10000"/>
          </a:bodyPr>
          <a:lstStyle/>
          <a:p>
            <a:r>
              <a:rPr lang="en-US" sz="2400" dirty="0"/>
              <a:t>NLG is the subfield of AI (artificial Intelligence)  and computational linguistics that focuses on computer systems that can produce understandable texts in English or other human languages.</a:t>
            </a:r>
          </a:p>
          <a:p>
            <a:r>
              <a:rPr lang="en-US" sz="2400" dirty="0"/>
              <a:t>Typically starting from some nonlinguistic representation of information as input, NLG systems use knowledge about language and the application domain to automatically produce documents, report, explanations, help messages and other kinds of texts.</a:t>
            </a:r>
          </a:p>
          <a:p>
            <a:r>
              <a:rPr lang="en-US" sz="2400" dirty="0"/>
              <a:t>Since the mid-to late 1990s we have seen the emergence of the first fielded NLG applications.</a:t>
            </a:r>
          </a:p>
          <a:p>
            <a:r>
              <a:rPr lang="en-US" sz="2400" dirty="0"/>
              <a:t>NLG, is also likely to play an important role in human-computer interfaces and will allow much richer interaction with machines than is today. </a:t>
            </a:r>
            <a:r>
              <a:rPr lang="en-US" sz="1800" baseline="30000" dirty="0"/>
              <a:t>1</a:t>
            </a:r>
            <a:endParaRPr lang="en-US" sz="2400" baseline="30000" dirty="0"/>
          </a:p>
          <a:p>
            <a:endParaRPr lang="en-US" dirty="0"/>
          </a:p>
          <a:p>
            <a:endParaRPr lang="en-US" baseline="30000" dirty="0"/>
          </a:p>
          <a:p>
            <a:endParaRPr lang="en-US" dirty="0"/>
          </a:p>
          <a:p>
            <a:endParaRPr lang="en-US" sz="1800" baseline="30000" dirty="0"/>
          </a:p>
          <a:p>
            <a:endParaRPr lang="en-US" sz="1200" baseline="30000" dirty="0">
              <a:solidFill>
                <a:schemeClr val="tx1"/>
              </a:solidFill>
            </a:endParaRPr>
          </a:p>
          <a:p>
            <a:endParaRPr lang="en-US" dirty="0"/>
          </a:p>
        </p:txBody>
      </p:sp>
      <p:sp>
        <p:nvSpPr>
          <p:cNvPr id="4" name="TextBox 3">
            <a:extLst>
              <a:ext uri="{FF2B5EF4-FFF2-40B4-BE49-F238E27FC236}">
                <a16:creationId xmlns:a16="http://schemas.microsoft.com/office/drawing/2014/main" id="{412EB3ED-1A58-4C3F-90A8-E675AF3C0588}"/>
              </a:ext>
            </a:extLst>
          </p:cNvPr>
          <p:cNvSpPr txBox="1"/>
          <p:nvPr/>
        </p:nvSpPr>
        <p:spPr>
          <a:xfrm>
            <a:off x="832104" y="6144768"/>
            <a:ext cx="10725912" cy="677108"/>
          </a:xfrm>
          <a:prstGeom prst="rect">
            <a:avLst/>
          </a:prstGeom>
          <a:noFill/>
        </p:spPr>
        <p:txBody>
          <a:bodyPr wrap="square" rtlCol="0">
            <a:spAutoFit/>
          </a:bodyPr>
          <a:lstStyle/>
          <a:p>
            <a:r>
              <a:rPr lang="en-US" sz="800" baseline="30000" dirty="0"/>
              <a:t>1 </a:t>
            </a:r>
            <a:r>
              <a:rPr lang="en-US" sz="800" i="1" dirty="0"/>
              <a:t>Building Natural Language Generation Systems</a:t>
            </a:r>
            <a:r>
              <a:rPr lang="en-US" sz="800" dirty="0"/>
              <a:t>. http://assets.cambridge.org/052162/0368/sample/0521620368WSN01.pdf.</a:t>
            </a:r>
          </a:p>
          <a:p>
            <a:br>
              <a:rPr lang="en-US" dirty="0"/>
            </a:br>
            <a:endParaRPr lang="en-US" baseline="30000" dirty="0"/>
          </a:p>
        </p:txBody>
      </p:sp>
    </p:spTree>
    <p:extLst>
      <p:ext uri="{BB962C8B-B14F-4D97-AF65-F5344CB8AC3E}">
        <p14:creationId xmlns:p14="http://schemas.microsoft.com/office/powerpoint/2010/main" val="217899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F6D3-7503-4E5C-82AC-8605703416DD}"/>
              </a:ext>
            </a:extLst>
          </p:cNvPr>
          <p:cNvSpPr>
            <a:spLocks noGrp="1"/>
          </p:cNvSpPr>
          <p:nvPr>
            <p:ph type="title"/>
          </p:nvPr>
        </p:nvSpPr>
        <p:spPr>
          <a:xfrm>
            <a:off x="838200" y="-238379"/>
            <a:ext cx="10515600" cy="1325563"/>
          </a:xfrm>
        </p:spPr>
        <p:txBody>
          <a:bodyPr/>
          <a:lstStyle/>
          <a:p>
            <a:r>
              <a:rPr lang="en-US" b="1" dirty="0"/>
              <a:t>NLG overview</a:t>
            </a:r>
          </a:p>
        </p:txBody>
      </p:sp>
      <p:sp>
        <p:nvSpPr>
          <p:cNvPr id="5" name="Content Placeholder 4">
            <a:extLst>
              <a:ext uri="{FF2B5EF4-FFF2-40B4-BE49-F238E27FC236}">
                <a16:creationId xmlns:a16="http://schemas.microsoft.com/office/drawing/2014/main" id="{45823A4F-4CF1-45B9-AA6A-C34C03299C02}"/>
              </a:ext>
            </a:extLst>
          </p:cNvPr>
          <p:cNvSpPr>
            <a:spLocks noGrp="1"/>
          </p:cNvSpPr>
          <p:nvPr>
            <p:ph idx="1"/>
          </p:nvPr>
        </p:nvSpPr>
        <p:spPr>
          <a:xfrm>
            <a:off x="838200" y="694944"/>
            <a:ext cx="10515600" cy="5632704"/>
          </a:xfrm>
        </p:spPr>
        <p:txBody>
          <a:bodyPr>
            <a:normAutofit fontScale="62500" lnSpcReduction="20000"/>
          </a:bodyPr>
          <a:lstStyle/>
          <a:p>
            <a:endParaRPr lang="en-US" dirty="0">
              <a:solidFill>
                <a:schemeClr val="tx2"/>
              </a:solidFill>
            </a:endParaRPr>
          </a:p>
          <a:p>
            <a:r>
              <a:rPr lang="en-US" dirty="0">
                <a:solidFill>
                  <a:schemeClr val="tx2"/>
                </a:solidFill>
              </a:rPr>
              <a:t>Most common use cases include:</a:t>
            </a:r>
          </a:p>
          <a:p>
            <a:pPr marL="457200" indent="-457200">
              <a:buFont typeface="Wingdings" panose="05000000000000000000" pitchFamily="2" charset="2"/>
              <a:buChar char="§"/>
            </a:pPr>
            <a:r>
              <a:rPr lang="en-US" dirty="0"/>
              <a:t>Automated article generation</a:t>
            </a:r>
          </a:p>
          <a:p>
            <a:pPr marL="457200" indent="-457200">
              <a:buFont typeface="Wingdings" panose="05000000000000000000" pitchFamily="2" charset="2"/>
              <a:buChar char="§"/>
            </a:pPr>
            <a:r>
              <a:rPr lang="en-US" dirty="0"/>
              <a:t>content creation of media</a:t>
            </a:r>
          </a:p>
          <a:p>
            <a:pPr marL="457200" indent="-457200">
              <a:buFont typeface="Wingdings" panose="05000000000000000000" pitchFamily="2" charset="2"/>
              <a:buChar char="§"/>
            </a:pPr>
            <a:r>
              <a:rPr lang="en-US" dirty="0"/>
              <a:t>Automated reports, including technical and financial reports.</a:t>
            </a:r>
          </a:p>
          <a:p>
            <a:endParaRPr lang="en-US" dirty="0"/>
          </a:p>
          <a:p>
            <a:r>
              <a:rPr lang="en-US" dirty="0"/>
              <a:t>To be considered as an NLG company, a company's products must be capable of automatically producing text based on a variety of input including tables or other text or hyper text generated.</a:t>
            </a:r>
            <a:r>
              <a:rPr lang="en-US" baseline="30000" dirty="0"/>
              <a:t>2</a:t>
            </a:r>
          </a:p>
          <a:p>
            <a:endParaRPr lang="en-US" dirty="0"/>
          </a:p>
          <a:p>
            <a:r>
              <a:rPr lang="en-US" dirty="0"/>
              <a:t>This research focused on three companies:</a:t>
            </a:r>
          </a:p>
          <a:p>
            <a:pPr marL="514350" indent="-514350">
              <a:buFont typeface="+mj-lt"/>
              <a:buAutoNum type="arabicPeriod"/>
            </a:pPr>
            <a:r>
              <a:rPr lang="en-US" dirty="0"/>
              <a:t>Retresco GmbH (textengine.io)</a:t>
            </a:r>
          </a:p>
          <a:p>
            <a:pPr marL="514350" indent="-514350">
              <a:buFont typeface="+mj-lt"/>
              <a:buAutoNum type="arabicPeriod"/>
            </a:pPr>
            <a:r>
              <a:rPr lang="en-US" dirty="0"/>
              <a:t>Articleforge</a:t>
            </a:r>
          </a:p>
          <a:p>
            <a:pPr marL="514350" indent="-514350">
              <a:buFont typeface="+mj-lt"/>
              <a:buAutoNum type="arabicPeriod"/>
            </a:pPr>
            <a:r>
              <a:rPr lang="en-US" dirty="0"/>
              <a:t>AX Semantics</a:t>
            </a:r>
          </a:p>
          <a:p>
            <a:endParaRPr lang="en-US" dirty="0"/>
          </a:p>
          <a:p>
            <a:r>
              <a:rPr lang="en-US" dirty="0"/>
              <a:t> These companies currently provide NLG products or services to different industries.</a:t>
            </a:r>
          </a:p>
          <a:p>
            <a:endParaRPr lang="en-US" dirty="0"/>
          </a:p>
        </p:txBody>
      </p:sp>
      <p:sp>
        <p:nvSpPr>
          <p:cNvPr id="6" name="TextBox 5">
            <a:extLst>
              <a:ext uri="{FF2B5EF4-FFF2-40B4-BE49-F238E27FC236}">
                <a16:creationId xmlns:a16="http://schemas.microsoft.com/office/drawing/2014/main" id="{68F024D2-C148-45E1-9434-360929ADB71A}"/>
              </a:ext>
            </a:extLst>
          </p:cNvPr>
          <p:cNvSpPr txBox="1"/>
          <p:nvPr/>
        </p:nvSpPr>
        <p:spPr>
          <a:xfrm>
            <a:off x="749808" y="6128342"/>
            <a:ext cx="6848856" cy="215444"/>
          </a:xfrm>
          <a:prstGeom prst="rect">
            <a:avLst/>
          </a:prstGeom>
          <a:noFill/>
        </p:spPr>
        <p:txBody>
          <a:bodyPr wrap="square" rtlCol="0">
            <a:spAutoFit/>
          </a:bodyPr>
          <a:lstStyle/>
          <a:p>
            <a:r>
              <a:rPr lang="en-US" sz="800" baseline="30000" dirty="0"/>
              <a:t>2</a:t>
            </a:r>
            <a:r>
              <a:rPr lang="en-US" sz="800" dirty="0"/>
              <a:t> https://aimultiple.com/nlg-company</a:t>
            </a:r>
          </a:p>
        </p:txBody>
      </p:sp>
    </p:spTree>
    <p:extLst>
      <p:ext uri="{BB962C8B-B14F-4D97-AF65-F5344CB8AC3E}">
        <p14:creationId xmlns:p14="http://schemas.microsoft.com/office/powerpoint/2010/main" val="84923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A5B66A-B391-4C70-8774-78081E098246}"/>
              </a:ext>
            </a:extLst>
          </p:cNvPr>
          <p:cNvSpPr/>
          <p:nvPr/>
        </p:nvSpPr>
        <p:spPr>
          <a:xfrm>
            <a:off x="5989320" y="841248"/>
            <a:ext cx="5303520" cy="36576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74F6D3-7503-4E5C-82AC-8605703416DD}"/>
              </a:ext>
            </a:extLst>
          </p:cNvPr>
          <p:cNvSpPr>
            <a:spLocks noGrp="1"/>
          </p:cNvSpPr>
          <p:nvPr>
            <p:ph type="title"/>
          </p:nvPr>
        </p:nvSpPr>
        <p:spPr>
          <a:xfrm>
            <a:off x="1472184" y="217786"/>
            <a:ext cx="4276344" cy="1676603"/>
          </a:xfrm>
        </p:spPr>
        <p:txBody>
          <a:bodyPr vert="horz" lIns="91440" tIns="45720" rIns="91440" bIns="45720" rtlCol="0" anchor="ctr">
            <a:normAutofit/>
          </a:bodyPr>
          <a:lstStyle/>
          <a:p>
            <a:r>
              <a:rPr lang="en-US" sz="3600" dirty="0"/>
              <a:t>Retresco GmbH </a:t>
            </a:r>
            <a:r>
              <a:rPr lang="en-US" sz="1600" dirty="0"/>
              <a:t>(textengine.io)</a:t>
            </a:r>
            <a:br>
              <a:rPr lang="en-US" sz="4400" dirty="0"/>
            </a:br>
            <a:endParaRPr lang="en-US" sz="4400" b="1"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45823A4F-4CF1-45B9-AA6A-C34C03299C02}"/>
              </a:ext>
            </a:extLst>
          </p:cNvPr>
          <p:cNvSpPr>
            <a:spLocks noGrp="1"/>
          </p:cNvSpPr>
          <p:nvPr>
            <p:ph idx="1"/>
          </p:nvPr>
        </p:nvSpPr>
        <p:spPr>
          <a:xfrm>
            <a:off x="648930" y="1536192"/>
            <a:ext cx="5127029" cy="4687627"/>
          </a:xfrm>
        </p:spPr>
        <p:txBody>
          <a:bodyPr vert="horz" lIns="91440" tIns="45720" rIns="91440" bIns="45720" rtlCol="0">
            <a:normAutofit fontScale="92500" lnSpcReduction="20000"/>
          </a:bodyPr>
          <a:lstStyle/>
          <a:p>
            <a:r>
              <a:rPr lang="en-US" sz="1800" dirty="0">
                <a:latin typeface="+mn-lt"/>
                <a:ea typeface="+mn-ea"/>
                <a:cs typeface="+mn-cs"/>
              </a:rPr>
              <a:t>Retresco is a leader in automated content, natural language generation,  and artificial intelligence based in Germany.</a:t>
            </a:r>
          </a:p>
          <a:p>
            <a:r>
              <a:rPr lang="en-US" sz="1800" dirty="0">
                <a:latin typeface="+mn-lt"/>
                <a:ea typeface="+mn-ea"/>
                <a:cs typeface="+mn-cs"/>
              </a:rPr>
              <a:t>Their core business focuses on enabling automatic text generation through a managed service with the innovative SaaS platform textengine.io.</a:t>
            </a:r>
          </a:p>
          <a:p>
            <a:r>
              <a:rPr lang="en-US" sz="1800" dirty="0">
                <a:latin typeface="+mn-lt"/>
                <a:ea typeface="+mn-ea"/>
                <a:cs typeface="+mn-cs"/>
              </a:rPr>
              <a:t>Their most </a:t>
            </a:r>
            <a:r>
              <a:rPr lang="en-US" sz="1800" dirty="0" err="1">
                <a:latin typeface="+mn-lt"/>
                <a:ea typeface="+mn-ea"/>
                <a:cs typeface="+mn-cs"/>
              </a:rPr>
              <a:t>most</a:t>
            </a:r>
            <a:r>
              <a:rPr lang="en-US" sz="1800" dirty="0">
                <a:latin typeface="+mn-lt"/>
                <a:ea typeface="+mn-ea"/>
                <a:cs typeface="+mn-cs"/>
              </a:rPr>
              <a:t> services using NLG technology includes:</a:t>
            </a:r>
          </a:p>
          <a:p>
            <a:pPr marL="285750" indent="-285750">
              <a:buFont typeface="Arial" panose="020B0604020202020204" pitchFamily="34" charset="0"/>
              <a:buChar char="•"/>
            </a:pPr>
            <a:r>
              <a:rPr lang="en-US" sz="1800" dirty="0">
                <a:latin typeface="+mn-lt"/>
                <a:ea typeface="+mn-ea"/>
                <a:cs typeface="+mn-cs"/>
              </a:rPr>
              <a:t>Automatic copywriting</a:t>
            </a:r>
          </a:p>
          <a:p>
            <a:pPr marL="285750" indent="-285750">
              <a:buFont typeface="Arial" panose="020B0604020202020204" pitchFamily="34" charset="0"/>
              <a:buChar char="•"/>
            </a:pPr>
            <a:r>
              <a:rPr lang="en-US" sz="1800" dirty="0"/>
              <a:t>robot journalism</a:t>
            </a:r>
          </a:p>
          <a:p>
            <a:pPr marL="285750" indent="-285750">
              <a:buFont typeface="Arial" panose="020B0604020202020204" pitchFamily="34" charset="0"/>
              <a:buChar char="•"/>
            </a:pPr>
            <a:r>
              <a:rPr lang="en-US" sz="1800" dirty="0">
                <a:latin typeface="+mn-lt"/>
                <a:ea typeface="+mn-ea"/>
                <a:cs typeface="+mn-cs"/>
              </a:rPr>
              <a:t>Annotation</a:t>
            </a:r>
          </a:p>
          <a:p>
            <a:pPr marL="285750" indent="-285750">
              <a:buFont typeface="Arial" panose="020B0604020202020204" pitchFamily="34" charset="0"/>
              <a:buChar char="•"/>
            </a:pPr>
            <a:r>
              <a:rPr lang="en-US" sz="1800" dirty="0">
                <a:latin typeface="+mn-lt"/>
                <a:ea typeface="+mn-ea"/>
                <a:cs typeface="+mn-cs"/>
              </a:rPr>
              <a:t>Content Automation</a:t>
            </a:r>
          </a:p>
          <a:p>
            <a:pPr marL="285750" indent="-285750">
              <a:buFont typeface="Arial" panose="020B0604020202020204" pitchFamily="34" charset="0"/>
              <a:buChar char="•"/>
            </a:pPr>
            <a:r>
              <a:rPr lang="en-US" sz="1800" dirty="0">
                <a:latin typeface="+mn-lt"/>
                <a:ea typeface="+mn-ea"/>
                <a:cs typeface="+mn-cs"/>
              </a:rPr>
              <a:t>Asset Performance Reports </a:t>
            </a:r>
          </a:p>
          <a:p>
            <a:pPr marL="285750" indent="-285750">
              <a:buFont typeface="Arial" panose="020B0604020202020204" pitchFamily="34" charset="0"/>
              <a:buChar char="•"/>
            </a:pPr>
            <a:r>
              <a:rPr lang="en-US" sz="1800" dirty="0">
                <a:latin typeface="+mn-lt"/>
                <a:ea typeface="+mn-ea"/>
                <a:cs typeface="+mn-cs"/>
              </a:rPr>
              <a:t>financial communications</a:t>
            </a:r>
          </a:p>
          <a:p>
            <a:pPr marL="285750" indent="-285750">
              <a:buFont typeface="Arial" panose="020B0604020202020204" pitchFamily="34" charset="0"/>
              <a:buChar char="•"/>
            </a:pPr>
            <a:r>
              <a:rPr lang="en-US" sz="1800" dirty="0">
                <a:latin typeface="+mn-lt"/>
                <a:ea typeface="+mn-ea"/>
                <a:cs typeface="+mn-cs"/>
              </a:rPr>
              <a:t>AI Winter</a:t>
            </a:r>
          </a:p>
          <a:p>
            <a:endParaRPr lang="en-US" sz="1800" dirty="0">
              <a:solidFill>
                <a:schemeClr val="tx1"/>
              </a:solidFill>
              <a:latin typeface="+mn-lt"/>
              <a:ea typeface="+mn-ea"/>
              <a:cs typeface="+mn-cs"/>
            </a:endParaRPr>
          </a:p>
          <a:p>
            <a:endParaRPr lang="en-US" sz="1800" dirty="0">
              <a:solidFill>
                <a:schemeClr val="tx1"/>
              </a:solidFill>
              <a:latin typeface="+mn-lt"/>
              <a:ea typeface="+mn-ea"/>
              <a:cs typeface="+mn-cs"/>
            </a:endParaRPr>
          </a:p>
          <a:p>
            <a:pPr indent="-228600">
              <a:buFont typeface="Arial" panose="020B0604020202020204" pitchFamily="34" charset="0"/>
              <a:buChar char="•"/>
            </a:pPr>
            <a:endParaRPr lang="en-US" dirty="0">
              <a:solidFill>
                <a:schemeClr val="tx1"/>
              </a:solidFill>
              <a:latin typeface="+mn-lt"/>
              <a:ea typeface="+mn-ea"/>
              <a:cs typeface="+mn-cs"/>
            </a:endParaRPr>
          </a:p>
        </p:txBody>
      </p:sp>
      <p:pic>
        <p:nvPicPr>
          <p:cNvPr id="4" name="Picture 3">
            <a:hlinkClick r:id="rId2"/>
            <a:extLst>
              <a:ext uri="{FF2B5EF4-FFF2-40B4-BE49-F238E27FC236}">
                <a16:creationId xmlns:a16="http://schemas.microsoft.com/office/drawing/2014/main" id="{1F941C9E-2115-4F5B-A093-C331DDB5058D}"/>
              </a:ext>
            </a:extLst>
          </p:cNvPr>
          <p:cNvPicPr>
            <a:picLocks noChangeAspect="1"/>
          </p:cNvPicPr>
          <p:nvPr/>
        </p:nvPicPr>
        <p:blipFill rotWithShape="1">
          <a:blip r:embed="rId3"/>
          <a:srcRect r="2" b="6046"/>
          <a:stretch/>
        </p:blipFill>
        <p:spPr>
          <a:xfrm>
            <a:off x="5999173" y="1264137"/>
            <a:ext cx="5318534" cy="4361687"/>
          </a:xfrm>
          <a:prstGeom prst="rect">
            <a:avLst/>
          </a:prstGeom>
          <a:effectLst/>
        </p:spPr>
      </p:pic>
      <p:sp>
        <p:nvSpPr>
          <p:cNvPr id="6" name="Rectangle 5">
            <a:extLst>
              <a:ext uri="{FF2B5EF4-FFF2-40B4-BE49-F238E27FC236}">
                <a16:creationId xmlns:a16="http://schemas.microsoft.com/office/drawing/2014/main" id="{4A1DB19A-783F-4A12-A928-D56A6253C5EF}"/>
              </a:ext>
            </a:extLst>
          </p:cNvPr>
          <p:cNvSpPr/>
          <p:nvPr/>
        </p:nvSpPr>
        <p:spPr>
          <a:xfrm>
            <a:off x="5957144" y="839462"/>
            <a:ext cx="1111168" cy="369332"/>
          </a:xfrm>
          <a:prstGeom prst="rect">
            <a:avLst/>
          </a:prstGeom>
        </p:spPr>
        <p:txBody>
          <a:bodyPr wrap="square">
            <a:spAutoFit/>
          </a:bodyPr>
          <a:lstStyle/>
          <a:p>
            <a:r>
              <a:rPr lang="en-US" dirty="0">
                <a:solidFill>
                  <a:schemeClr val="bg1"/>
                </a:solidFill>
                <a:hlinkClick r:id="rId2"/>
              </a:rPr>
              <a:t>Demo:</a:t>
            </a:r>
            <a:endParaRPr lang="en-US" dirty="0">
              <a:solidFill>
                <a:schemeClr val="bg1"/>
              </a:solidFill>
            </a:endParaRPr>
          </a:p>
        </p:txBody>
      </p:sp>
      <p:pic>
        <p:nvPicPr>
          <p:cNvPr id="1026" name="Picture 2" descr="Retresco">
            <a:hlinkClick r:id="rId2"/>
            <a:extLst>
              <a:ext uri="{FF2B5EF4-FFF2-40B4-BE49-F238E27FC236}">
                <a16:creationId xmlns:a16="http://schemas.microsoft.com/office/drawing/2014/main" id="{45DDBAE0-71A8-48D8-BEF9-0AD7CA7AB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496" y="167640"/>
            <a:ext cx="957072" cy="9570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1E1C488-D859-4A8A-8285-9AE5268B75C6}"/>
              </a:ext>
            </a:extLst>
          </p:cNvPr>
          <p:cNvSpPr txBox="1"/>
          <p:nvPr/>
        </p:nvSpPr>
        <p:spPr>
          <a:xfrm>
            <a:off x="5924825" y="5686108"/>
            <a:ext cx="5468645" cy="692497"/>
          </a:xfrm>
          <a:prstGeom prst="rect">
            <a:avLst/>
          </a:prstGeom>
          <a:noFill/>
        </p:spPr>
        <p:txBody>
          <a:bodyPr wrap="square" rtlCol="0">
            <a:spAutoFit/>
          </a:bodyPr>
          <a:lstStyle/>
          <a:p>
            <a:r>
              <a:rPr lang="en-US" sz="1300" dirty="0">
                <a:solidFill>
                  <a:schemeClr val="accent1"/>
                </a:solidFill>
              </a:rPr>
              <a:t>The demo above shows how NLG can be used for automatic text generation and its application on the creation of a full soccer match report. </a:t>
            </a:r>
          </a:p>
        </p:txBody>
      </p:sp>
    </p:spTree>
    <p:extLst>
      <p:ext uri="{BB962C8B-B14F-4D97-AF65-F5344CB8AC3E}">
        <p14:creationId xmlns:p14="http://schemas.microsoft.com/office/powerpoint/2010/main" val="418346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5823A4F-4CF1-45B9-AA6A-C34C03299C02}"/>
              </a:ext>
            </a:extLst>
          </p:cNvPr>
          <p:cNvSpPr>
            <a:spLocks noGrp="1"/>
          </p:cNvSpPr>
          <p:nvPr>
            <p:ph idx="1"/>
          </p:nvPr>
        </p:nvSpPr>
        <p:spPr>
          <a:xfrm>
            <a:off x="838200" y="1655065"/>
            <a:ext cx="4968240" cy="4590288"/>
          </a:xfrm>
        </p:spPr>
        <p:txBody>
          <a:bodyPr>
            <a:normAutofit fontScale="55000" lnSpcReduction="20000"/>
          </a:bodyPr>
          <a:lstStyle/>
          <a:p>
            <a:r>
              <a:rPr lang="en-US" dirty="0"/>
              <a:t>Article Forge uses incredibly sophisticated deep understanding algorithms to automatically write articles in the same way that a human does. These deep understanding algorithms allow Article Forge to research ANY topic, exactly like a human does. Article Forge reads millions of articles, learning everything it needs to know so that it can write about any topic in its own words.</a:t>
            </a:r>
          </a:p>
          <a:p>
            <a:endParaRPr lang="en-US" dirty="0"/>
          </a:p>
          <a:p>
            <a:r>
              <a:rPr lang="en-US" dirty="0"/>
              <a:t>Their most relevant services and products using NLG technology includes:</a:t>
            </a:r>
          </a:p>
          <a:p>
            <a:pPr marL="457200" indent="-457200">
              <a:buFont typeface="Arial" panose="020B0604020202020204" pitchFamily="34" charset="0"/>
              <a:buChar char="•"/>
            </a:pPr>
            <a:r>
              <a:rPr lang="en-US" dirty="0"/>
              <a:t>One Click Article Generation</a:t>
            </a:r>
          </a:p>
          <a:p>
            <a:pPr marL="457200" indent="-457200">
              <a:buFont typeface="Arial" panose="020B0604020202020204" pitchFamily="34" charset="0"/>
              <a:buChar char="•"/>
            </a:pPr>
            <a:r>
              <a:rPr lang="en-US" dirty="0"/>
              <a:t>Automatically generates Posts to Blogs</a:t>
            </a:r>
          </a:p>
          <a:p>
            <a:pPr marL="457200" indent="-457200">
              <a:buFont typeface="Arial" panose="020B0604020202020204" pitchFamily="34" charset="0"/>
              <a:buChar char="•"/>
            </a:pPr>
            <a:r>
              <a:rPr lang="en-US" dirty="0"/>
              <a:t>Unique Content that Passes </a:t>
            </a:r>
            <a:r>
              <a:rPr lang="en-US" dirty="0" err="1"/>
              <a:t>Copyscape</a:t>
            </a:r>
            <a:endParaRPr lang="en-US" dirty="0"/>
          </a:p>
          <a:p>
            <a:pPr marL="457200" indent="-457200">
              <a:buFont typeface="Arial" panose="020B0604020202020204" pitchFamily="34" charset="0"/>
              <a:buChar char="•"/>
            </a:pPr>
            <a:r>
              <a:rPr lang="en-US" dirty="0"/>
              <a:t>Automatically Generate Content in 7 Languages</a:t>
            </a:r>
          </a:p>
          <a:p>
            <a:pPr marL="457200" indent="-457200">
              <a:buFont typeface="Arial" panose="020B0604020202020204" pitchFamily="34" charset="0"/>
              <a:buChar char="•"/>
            </a:pPr>
            <a:r>
              <a:rPr lang="en-US" dirty="0"/>
              <a:t>Automatically Add Titles, Links, Videos, Images, and More.</a:t>
            </a:r>
          </a:p>
          <a:p>
            <a:endParaRPr lang="en-US" dirty="0"/>
          </a:p>
        </p:txBody>
      </p:sp>
      <p:pic>
        <p:nvPicPr>
          <p:cNvPr id="3" name="Picture 4" descr="http://www.articleforge.com/img/logo01.png">
            <a:hlinkClick r:id="rId2"/>
            <a:extLst>
              <a:ext uri="{FF2B5EF4-FFF2-40B4-BE49-F238E27FC236}">
                <a16:creationId xmlns:a16="http://schemas.microsoft.com/office/drawing/2014/main" id="{CCE4F4C3-2167-491D-B4EE-187BBB2F0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07" y="474741"/>
            <a:ext cx="4233291" cy="796498"/>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a:extLst>
              <a:ext uri="{FF2B5EF4-FFF2-40B4-BE49-F238E27FC236}">
                <a16:creationId xmlns:a16="http://schemas.microsoft.com/office/drawing/2014/main" id="{174A30AF-8175-40F4-A765-CC2106A1F545}"/>
              </a:ext>
            </a:extLst>
          </p:cNvPr>
          <p:cNvSpPr/>
          <p:nvPr/>
        </p:nvSpPr>
        <p:spPr>
          <a:xfrm>
            <a:off x="5989320" y="841248"/>
            <a:ext cx="5303520" cy="36576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93F52199-313B-43BA-9C9F-F5005E3DC78C}"/>
              </a:ext>
            </a:extLst>
          </p:cNvPr>
          <p:cNvSpPr/>
          <p:nvPr/>
        </p:nvSpPr>
        <p:spPr>
          <a:xfrm>
            <a:off x="5957144" y="839462"/>
            <a:ext cx="1111168" cy="369332"/>
          </a:xfrm>
          <a:prstGeom prst="rect">
            <a:avLst/>
          </a:prstGeom>
        </p:spPr>
        <p:txBody>
          <a:bodyPr wrap="square">
            <a:spAutoFit/>
          </a:bodyPr>
          <a:lstStyle/>
          <a:p>
            <a:r>
              <a:rPr lang="en-US" dirty="0">
                <a:solidFill>
                  <a:schemeClr val="bg1"/>
                </a:solidFill>
                <a:hlinkClick r:id="rId4"/>
              </a:rPr>
              <a:t>Demo:</a:t>
            </a:r>
            <a:endParaRPr lang="en-US" dirty="0">
              <a:solidFill>
                <a:schemeClr val="bg1"/>
              </a:solidFill>
            </a:endParaRPr>
          </a:p>
        </p:txBody>
      </p:sp>
      <p:pic>
        <p:nvPicPr>
          <p:cNvPr id="7" name="Picture 6">
            <a:hlinkClick r:id="rId2"/>
            <a:extLst>
              <a:ext uri="{FF2B5EF4-FFF2-40B4-BE49-F238E27FC236}">
                <a16:creationId xmlns:a16="http://schemas.microsoft.com/office/drawing/2014/main" id="{C7D1A6D7-09B4-4AE1-AA4D-9A5D448607A8}"/>
              </a:ext>
            </a:extLst>
          </p:cNvPr>
          <p:cNvPicPr>
            <a:picLocks noChangeAspect="1"/>
          </p:cNvPicPr>
          <p:nvPr/>
        </p:nvPicPr>
        <p:blipFill>
          <a:blip r:embed="rId5"/>
          <a:stretch>
            <a:fillRect/>
          </a:stretch>
        </p:blipFill>
        <p:spPr>
          <a:xfrm>
            <a:off x="6012609" y="1572768"/>
            <a:ext cx="5307663" cy="4029042"/>
          </a:xfrm>
          <a:prstGeom prst="rect">
            <a:avLst/>
          </a:prstGeom>
        </p:spPr>
      </p:pic>
      <p:sp>
        <p:nvSpPr>
          <p:cNvPr id="95" name="TextBox 94">
            <a:extLst>
              <a:ext uri="{FF2B5EF4-FFF2-40B4-BE49-F238E27FC236}">
                <a16:creationId xmlns:a16="http://schemas.microsoft.com/office/drawing/2014/main" id="{AF6FE84D-5127-48D6-890B-D407D1A039FE}"/>
              </a:ext>
            </a:extLst>
          </p:cNvPr>
          <p:cNvSpPr txBox="1"/>
          <p:nvPr/>
        </p:nvSpPr>
        <p:spPr>
          <a:xfrm>
            <a:off x="6294267" y="5548537"/>
            <a:ext cx="5015883" cy="830997"/>
          </a:xfrm>
          <a:prstGeom prst="rect">
            <a:avLst/>
          </a:prstGeom>
          <a:noFill/>
        </p:spPr>
        <p:txBody>
          <a:bodyPr wrap="square" rtlCol="0">
            <a:spAutoFit/>
          </a:bodyPr>
          <a:lstStyle/>
          <a:p>
            <a:r>
              <a:rPr lang="en-US" sz="1600" dirty="0">
                <a:solidFill>
                  <a:schemeClr val="accent1"/>
                </a:solidFill>
              </a:rPr>
              <a:t>The demo above shows how NLG technology could be used to generate articles on-demand with just some pre-trained data. </a:t>
            </a:r>
          </a:p>
        </p:txBody>
      </p:sp>
    </p:spTree>
    <p:extLst>
      <p:ext uri="{BB962C8B-B14F-4D97-AF65-F5344CB8AC3E}">
        <p14:creationId xmlns:p14="http://schemas.microsoft.com/office/powerpoint/2010/main" val="42908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F6D3-7503-4E5C-82AC-8605703416DD}"/>
              </a:ext>
            </a:extLst>
          </p:cNvPr>
          <p:cNvSpPr>
            <a:spLocks noGrp="1"/>
          </p:cNvSpPr>
          <p:nvPr>
            <p:ph type="title"/>
          </p:nvPr>
        </p:nvSpPr>
        <p:spPr>
          <a:xfrm>
            <a:off x="1663390" y="0"/>
            <a:ext cx="2983992" cy="1325563"/>
          </a:xfrm>
        </p:spPr>
        <p:txBody>
          <a:bodyPr/>
          <a:lstStyle/>
          <a:p>
            <a:r>
              <a:rPr lang="en-US" dirty="0"/>
              <a:t>AX semantics</a:t>
            </a:r>
          </a:p>
        </p:txBody>
      </p:sp>
      <p:sp>
        <p:nvSpPr>
          <p:cNvPr id="5" name="Content Placeholder 4">
            <a:extLst>
              <a:ext uri="{FF2B5EF4-FFF2-40B4-BE49-F238E27FC236}">
                <a16:creationId xmlns:a16="http://schemas.microsoft.com/office/drawing/2014/main" id="{45823A4F-4CF1-45B9-AA6A-C34C03299C02}"/>
              </a:ext>
            </a:extLst>
          </p:cNvPr>
          <p:cNvSpPr>
            <a:spLocks noGrp="1"/>
          </p:cNvSpPr>
          <p:nvPr>
            <p:ph idx="1"/>
          </p:nvPr>
        </p:nvSpPr>
        <p:spPr>
          <a:xfrm>
            <a:off x="860503" y="1491089"/>
            <a:ext cx="4264152" cy="4351338"/>
          </a:xfrm>
        </p:spPr>
        <p:txBody>
          <a:bodyPr>
            <a:normAutofit fontScale="55000" lnSpcReduction="20000"/>
          </a:bodyPr>
          <a:lstStyle/>
          <a:p>
            <a:r>
              <a:rPr lang="en-US" dirty="0"/>
              <a:t>AX semantics is an NLG self-service business solutions.</a:t>
            </a:r>
          </a:p>
          <a:p>
            <a:r>
              <a:rPr lang="en-US" dirty="0"/>
              <a:t>Their software runs 100% on Saas and provide customers with text automation and  data analysis providing the customers data connections for the creation of their text.</a:t>
            </a:r>
          </a:p>
          <a:p>
            <a:r>
              <a:rPr lang="en-US" dirty="0"/>
              <a:t> Their competitive advantage resides on letting the customers choose their own data sources, and the tonality of the texts.</a:t>
            </a:r>
          </a:p>
          <a:p>
            <a:r>
              <a:rPr lang="en-US" dirty="0"/>
              <a:t>Their most relevant services and products using NLG technology includes:</a:t>
            </a:r>
          </a:p>
          <a:p>
            <a:pPr marL="457200" indent="-457200">
              <a:buFont typeface="Arial" panose="020B0604020202020204" pitchFamily="34" charset="0"/>
              <a:buChar char="•"/>
            </a:pPr>
            <a:r>
              <a:rPr lang="en-US" dirty="0"/>
              <a:t>Multi- and Cross Language Text Generation</a:t>
            </a:r>
          </a:p>
          <a:p>
            <a:pPr marL="457200" indent="-457200">
              <a:buFont typeface="Arial" panose="020B0604020202020204" pitchFamily="34" charset="0"/>
              <a:buChar char="•"/>
            </a:pPr>
            <a:r>
              <a:rPr lang="en-US" dirty="0"/>
              <a:t>Automatic creation of content for website</a:t>
            </a:r>
          </a:p>
          <a:p>
            <a:pPr marL="457200" indent="-457200">
              <a:buFont typeface="Arial" panose="020B0604020202020204" pitchFamily="34" charset="0"/>
              <a:buChar char="•"/>
            </a:pPr>
            <a:r>
              <a:rPr lang="en-US" dirty="0"/>
              <a:t>Natural Language Output based on Structured Data allows users to configure projects to any structure and import formats </a:t>
            </a:r>
          </a:p>
          <a:p>
            <a:endParaRPr lang="en-US" dirty="0"/>
          </a:p>
          <a:p>
            <a:endParaRPr lang="en-US" dirty="0"/>
          </a:p>
          <a:p>
            <a:endParaRPr lang="en-US" dirty="0"/>
          </a:p>
          <a:p>
            <a:endParaRPr lang="en-US" dirty="0"/>
          </a:p>
        </p:txBody>
      </p:sp>
      <p:pic>
        <p:nvPicPr>
          <p:cNvPr id="3076" name="Picture 4" descr="AX Semantics Reviews">
            <a:hlinkClick r:id="rId2"/>
            <a:extLst>
              <a:ext uri="{FF2B5EF4-FFF2-40B4-BE49-F238E27FC236}">
                <a16:creationId xmlns:a16="http://schemas.microsoft.com/office/drawing/2014/main" id="{7D581D9C-FBBE-42A3-AC92-A8DB90F7A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05" y="206994"/>
            <a:ext cx="917419" cy="9174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81885DF-7C9E-43AB-AB19-91DC2FC12F5E}"/>
              </a:ext>
            </a:extLst>
          </p:cNvPr>
          <p:cNvSpPr/>
          <p:nvPr/>
        </p:nvSpPr>
        <p:spPr>
          <a:xfrm>
            <a:off x="5760720" y="832104"/>
            <a:ext cx="6304900" cy="36576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B152F52-82E6-4772-961C-47DA86E1D44C}"/>
              </a:ext>
            </a:extLst>
          </p:cNvPr>
          <p:cNvSpPr/>
          <p:nvPr/>
        </p:nvSpPr>
        <p:spPr>
          <a:xfrm>
            <a:off x="5957144" y="839462"/>
            <a:ext cx="1111168" cy="369332"/>
          </a:xfrm>
          <a:prstGeom prst="rect">
            <a:avLst/>
          </a:prstGeom>
        </p:spPr>
        <p:txBody>
          <a:bodyPr wrap="square">
            <a:spAutoFit/>
          </a:bodyPr>
          <a:lstStyle/>
          <a:p>
            <a:r>
              <a:rPr lang="en-US" dirty="0">
                <a:solidFill>
                  <a:schemeClr val="bg1"/>
                </a:solidFill>
                <a:hlinkClick r:id="rId4"/>
              </a:rPr>
              <a:t>Demo:</a:t>
            </a:r>
            <a:endParaRPr lang="en-US" dirty="0">
              <a:solidFill>
                <a:schemeClr val="bg1"/>
              </a:solidFill>
            </a:endParaRPr>
          </a:p>
        </p:txBody>
      </p:sp>
      <p:pic>
        <p:nvPicPr>
          <p:cNvPr id="3084" name="Picture 12" descr="https://images.g2crowd.com/uploads/attachment/file/60712/tour.png?__hstc=171774463.57205ac67b9c0fb1489d9784edd8f559.1576026482448.1576026482448.1576037358390.2&amp;__hssc=171774463.1.1576037358390&amp;__hsfp=2282962844">
            <a:hlinkClick r:id="rId4"/>
            <a:extLst>
              <a:ext uri="{FF2B5EF4-FFF2-40B4-BE49-F238E27FC236}">
                <a16:creationId xmlns:a16="http://schemas.microsoft.com/office/drawing/2014/main" id="{BB01B8BD-F47F-4AD4-8930-64056324F2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4029" y="1293540"/>
            <a:ext cx="6305395" cy="419286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5E1BA11-E053-4868-A302-2E06235D8A10}"/>
              </a:ext>
            </a:extLst>
          </p:cNvPr>
          <p:cNvSpPr txBox="1"/>
          <p:nvPr/>
        </p:nvSpPr>
        <p:spPr>
          <a:xfrm>
            <a:off x="5698322" y="5548950"/>
            <a:ext cx="6339879" cy="830997"/>
          </a:xfrm>
          <a:prstGeom prst="rect">
            <a:avLst/>
          </a:prstGeom>
          <a:noFill/>
        </p:spPr>
        <p:txBody>
          <a:bodyPr wrap="square" rtlCol="0">
            <a:spAutoFit/>
          </a:bodyPr>
          <a:lstStyle/>
          <a:p>
            <a:r>
              <a:rPr lang="en-US" sz="1600" dirty="0">
                <a:solidFill>
                  <a:schemeClr val="accent1"/>
                </a:solidFill>
              </a:rPr>
              <a:t>The demo above shows automatic creation for content for a website where the users are allowed to use their sources and tonality of their text. </a:t>
            </a:r>
          </a:p>
        </p:txBody>
      </p:sp>
    </p:spTree>
    <p:extLst>
      <p:ext uri="{BB962C8B-B14F-4D97-AF65-F5344CB8AC3E}">
        <p14:creationId xmlns:p14="http://schemas.microsoft.com/office/powerpoint/2010/main" val="92921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AC29-5281-47EF-8CF9-F445A56F2CBE}"/>
              </a:ext>
            </a:extLst>
          </p:cNvPr>
          <p:cNvSpPr>
            <a:spLocks noGrp="1"/>
          </p:cNvSpPr>
          <p:nvPr>
            <p:ph type="title"/>
          </p:nvPr>
        </p:nvSpPr>
        <p:spPr>
          <a:xfrm>
            <a:off x="838200" y="186709"/>
            <a:ext cx="10515600" cy="1325563"/>
          </a:xfrm>
        </p:spPr>
        <p:txBody>
          <a:bodyPr/>
          <a:lstStyle/>
          <a:p>
            <a:r>
              <a:rPr lang="en-US" b="1" dirty="0"/>
              <a:t>Exciting current trends in NLG</a:t>
            </a:r>
            <a:endParaRPr lang="en-US" baseline="30000" dirty="0"/>
          </a:p>
        </p:txBody>
      </p:sp>
      <p:sp>
        <p:nvSpPr>
          <p:cNvPr id="3" name="Content Placeholder 2">
            <a:extLst>
              <a:ext uri="{FF2B5EF4-FFF2-40B4-BE49-F238E27FC236}">
                <a16:creationId xmlns:a16="http://schemas.microsoft.com/office/drawing/2014/main" id="{C0933B72-EB48-458E-8B9C-5B8878C60468}"/>
              </a:ext>
            </a:extLst>
          </p:cNvPr>
          <p:cNvSpPr>
            <a:spLocks noGrp="1"/>
          </p:cNvSpPr>
          <p:nvPr>
            <p:ph idx="1"/>
          </p:nvPr>
        </p:nvSpPr>
        <p:spPr>
          <a:xfrm>
            <a:off x="838200" y="1368432"/>
            <a:ext cx="10515600" cy="4351338"/>
          </a:xfrm>
        </p:spPr>
        <p:txBody>
          <a:bodyPr>
            <a:normAutofit fontScale="85000" lnSpcReduction="20000"/>
          </a:bodyPr>
          <a:lstStyle/>
          <a:p>
            <a:r>
              <a:rPr lang="en-US" b="1" dirty="0"/>
              <a:t>Incorporating discrete latent variables into NLG  </a:t>
            </a:r>
          </a:p>
          <a:p>
            <a:pPr marL="0" indent="0">
              <a:buNone/>
            </a:pPr>
            <a:r>
              <a:rPr lang="en-US" dirty="0"/>
              <a:t>	May help with modeling structure in tasks that really need it, 	like storytelling and task-oriented dialogue</a:t>
            </a:r>
          </a:p>
          <a:p>
            <a:pPr marL="0" indent="0">
              <a:buNone/>
            </a:pPr>
            <a:endParaRPr lang="en-US" dirty="0"/>
          </a:p>
          <a:p>
            <a:r>
              <a:rPr lang="en-US" b="1" dirty="0"/>
              <a:t>Alternatives to strict left-to-right generation</a:t>
            </a:r>
          </a:p>
          <a:p>
            <a:pPr marL="0" indent="0">
              <a:buNone/>
            </a:pPr>
            <a:r>
              <a:rPr lang="en-US" dirty="0"/>
              <a:t>	Parallel generation, iterative refinement, top-down generation 	for longer pieces of text </a:t>
            </a:r>
          </a:p>
          <a:p>
            <a:pPr marL="0" indent="0">
              <a:buNone/>
            </a:pPr>
            <a:endParaRPr lang="en-US" dirty="0"/>
          </a:p>
          <a:p>
            <a:r>
              <a:rPr lang="en-US" b="1" dirty="0"/>
              <a:t>Alternative to maximum likelihood training with teacher forcing</a:t>
            </a:r>
          </a:p>
          <a:p>
            <a:pPr marL="0" indent="0">
              <a:buNone/>
            </a:pPr>
            <a:r>
              <a:rPr lang="en-US" dirty="0"/>
              <a:t>	More holistic sentence-level (rather than word-level) 	objectives</a:t>
            </a:r>
            <a:r>
              <a:rPr lang="en-US" baseline="30000" dirty="0"/>
              <a:t>3</a:t>
            </a:r>
          </a:p>
        </p:txBody>
      </p:sp>
      <p:sp>
        <p:nvSpPr>
          <p:cNvPr id="4" name="Rectangle 3">
            <a:extLst>
              <a:ext uri="{FF2B5EF4-FFF2-40B4-BE49-F238E27FC236}">
                <a16:creationId xmlns:a16="http://schemas.microsoft.com/office/drawing/2014/main" id="{ABA87C0B-CD80-4D34-8769-F17ACF199108}"/>
              </a:ext>
            </a:extLst>
          </p:cNvPr>
          <p:cNvSpPr/>
          <p:nvPr/>
        </p:nvSpPr>
        <p:spPr>
          <a:xfrm>
            <a:off x="806603" y="6156584"/>
            <a:ext cx="10779513" cy="215444"/>
          </a:xfrm>
          <a:prstGeom prst="rect">
            <a:avLst/>
          </a:prstGeom>
        </p:spPr>
        <p:txBody>
          <a:bodyPr wrap="square">
            <a:spAutoFit/>
          </a:bodyPr>
          <a:lstStyle/>
          <a:p>
            <a:r>
              <a:rPr lang="en-US" sz="800" baseline="30000" dirty="0"/>
              <a:t>3 </a:t>
            </a:r>
            <a:r>
              <a:rPr lang="en-US" sz="800" dirty="0"/>
              <a:t>Stanford, Natural Language Processing with Deep Learning CS224  https://web.stanford.edu/class/cs224n/slides/cs224n-2019-lecture15-nlg.pdf</a:t>
            </a:r>
          </a:p>
        </p:txBody>
      </p:sp>
    </p:spTree>
    <p:extLst>
      <p:ext uri="{BB962C8B-B14F-4D97-AF65-F5344CB8AC3E}">
        <p14:creationId xmlns:p14="http://schemas.microsoft.com/office/powerpoint/2010/main" val="33090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D68-FF37-4C7D-B2E4-DCB41C32C2C7}"/>
              </a:ext>
            </a:extLst>
          </p:cNvPr>
          <p:cNvSpPr>
            <a:spLocks noGrp="1"/>
          </p:cNvSpPr>
          <p:nvPr>
            <p:ph type="title"/>
          </p:nvPr>
        </p:nvSpPr>
        <p:spPr>
          <a:xfrm>
            <a:off x="838200" y="-82931"/>
            <a:ext cx="10515600" cy="1325563"/>
          </a:xfrm>
        </p:spPr>
        <p:txBody>
          <a:bodyPr/>
          <a:lstStyle/>
          <a:p>
            <a:r>
              <a:rPr lang="en-US" b="1" dirty="0"/>
              <a:t>References and resources :</a:t>
            </a:r>
          </a:p>
        </p:txBody>
      </p:sp>
      <p:sp>
        <p:nvSpPr>
          <p:cNvPr id="3" name="Content Placeholder 2">
            <a:extLst>
              <a:ext uri="{FF2B5EF4-FFF2-40B4-BE49-F238E27FC236}">
                <a16:creationId xmlns:a16="http://schemas.microsoft.com/office/drawing/2014/main" id="{4AE1C36C-1E85-4F57-A435-E0A4D74B2A83}"/>
              </a:ext>
            </a:extLst>
          </p:cNvPr>
          <p:cNvSpPr>
            <a:spLocks noGrp="1"/>
          </p:cNvSpPr>
          <p:nvPr>
            <p:ph idx="1"/>
          </p:nvPr>
        </p:nvSpPr>
        <p:spPr>
          <a:xfrm>
            <a:off x="838200" y="1298448"/>
            <a:ext cx="10515600" cy="4983480"/>
          </a:xfrm>
        </p:spPr>
        <p:txBody>
          <a:bodyPr>
            <a:normAutofit fontScale="32500" lnSpcReduction="20000"/>
          </a:bodyPr>
          <a:lstStyle/>
          <a:p>
            <a:r>
              <a:rPr lang="en-US" b="1" dirty="0"/>
              <a:t>NLG providers:</a:t>
            </a:r>
          </a:p>
          <a:p>
            <a:pPr marL="457200" indent="-457200">
              <a:buFont typeface="Arial" panose="020B0604020202020204" pitchFamily="34" charset="0"/>
              <a:buChar char="•"/>
            </a:pPr>
            <a:r>
              <a:rPr lang="en-US" dirty="0"/>
              <a:t>Retresco:  </a:t>
            </a:r>
            <a:r>
              <a:rPr lang="en-US" dirty="0">
                <a:hlinkClick r:id="rId2"/>
              </a:rPr>
              <a:t>https://www.retresco.de/</a:t>
            </a:r>
            <a:endParaRPr lang="en-US" dirty="0"/>
          </a:p>
          <a:p>
            <a:pPr marL="457200" indent="-457200">
              <a:buFont typeface="Arial" panose="020B0604020202020204" pitchFamily="34" charset="0"/>
              <a:buChar char="•"/>
            </a:pPr>
            <a:r>
              <a:rPr lang="en-US" dirty="0"/>
              <a:t>Articleforge: </a:t>
            </a:r>
            <a:r>
              <a:rPr lang="en-US" dirty="0">
                <a:hlinkClick r:id="rId3"/>
              </a:rPr>
              <a:t>http://www.articleforge.com/</a:t>
            </a:r>
            <a:endParaRPr lang="en-US" dirty="0"/>
          </a:p>
          <a:p>
            <a:pPr marL="457200" indent="-457200">
              <a:buFont typeface="Arial" panose="020B0604020202020204" pitchFamily="34" charset="0"/>
              <a:buChar char="•"/>
            </a:pPr>
            <a:r>
              <a:rPr lang="en-US" dirty="0"/>
              <a:t>AX Semantics: </a:t>
            </a:r>
            <a:r>
              <a:rPr lang="en-US" dirty="0">
                <a:hlinkClick r:id="rId4"/>
              </a:rPr>
              <a:t>https://en.ax-semantics.com/</a:t>
            </a:r>
            <a:endParaRPr lang="en-US" dirty="0"/>
          </a:p>
          <a:p>
            <a:endParaRPr lang="en-US" dirty="0"/>
          </a:p>
          <a:p>
            <a:r>
              <a:rPr lang="en-US" b="1" dirty="0"/>
              <a:t>Research papers:</a:t>
            </a:r>
          </a:p>
          <a:p>
            <a:pPr marL="457200" indent="-457200">
              <a:buFont typeface="Arial" panose="020B0604020202020204" pitchFamily="34" charset="0"/>
              <a:buChar char="•"/>
            </a:pPr>
            <a:r>
              <a:rPr lang="en-US" dirty="0">
                <a:hlinkClick r:id="rId5"/>
              </a:rPr>
              <a:t>Natural Language Generation Challenges for Explainable AI</a:t>
            </a:r>
            <a:endParaRPr lang="en-US" dirty="0">
              <a:hlinkClick r:id="rId6"/>
            </a:endParaRPr>
          </a:p>
          <a:p>
            <a:pPr marL="457200" indent="-457200">
              <a:buFont typeface="Arial" panose="020B0604020202020204" pitchFamily="34" charset="0"/>
              <a:buChar char="•"/>
            </a:pPr>
            <a:r>
              <a:rPr lang="en-US" dirty="0">
                <a:hlinkClick r:id="rId6"/>
              </a:rPr>
              <a:t>Table-to-Text Natural Language Generation with Unseen Schemas </a:t>
            </a:r>
            <a:endParaRPr lang="en-US" dirty="0"/>
          </a:p>
          <a:p>
            <a:pPr marL="457200" indent="-457200">
              <a:buFont typeface="Arial" panose="020B0604020202020204" pitchFamily="34" charset="0"/>
              <a:buChar char="•"/>
            </a:pPr>
            <a:r>
              <a:rPr lang="en-US" dirty="0">
                <a:hlinkClick r:id="rId7"/>
              </a:rPr>
              <a:t>Quantifying Exposure Bias for Neural Language Generation</a:t>
            </a:r>
            <a:endParaRPr lang="en-US" dirty="0"/>
          </a:p>
          <a:p>
            <a:pPr marL="457200" indent="-457200">
              <a:buFont typeface="Arial" panose="020B0604020202020204" pitchFamily="34" charset="0"/>
              <a:buChar char="•"/>
            </a:pPr>
            <a:r>
              <a:rPr lang="en-US" dirty="0">
                <a:hlinkClick r:id="rId8"/>
              </a:rPr>
              <a:t>Natural Language Generation at Scale</a:t>
            </a:r>
            <a:endParaRPr lang="en-US" dirty="0"/>
          </a:p>
          <a:p>
            <a:pPr marL="457200" indent="-457200">
              <a:buFont typeface="Arial" panose="020B0604020202020204" pitchFamily="34" charset="0"/>
              <a:buChar char="•"/>
            </a:pPr>
            <a:r>
              <a:rPr lang="en-US" dirty="0">
                <a:hlinkClick r:id="rId9"/>
              </a:rPr>
              <a:t>Evaluating the State-of-the-Art of End-to-End Natural Language Generation: The E2E NLG Challenge</a:t>
            </a:r>
            <a:endParaRPr lang="en-US" dirty="0"/>
          </a:p>
          <a:p>
            <a:pPr marL="457200" indent="-457200">
              <a:buFont typeface="Arial" panose="020B0604020202020204" pitchFamily="34" charset="0"/>
              <a:buChar char="•"/>
            </a:pPr>
            <a:r>
              <a:rPr lang="en-US" dirty="0">
                <a:hlinkClick r:id="rId10"/>
              </a:rPr>
              <a:t>End-to-End Content and Plan Selection for Data-to-Text Generation</a:t>
            </a:r>
            <a:endParaRPr lang="en-US" dirty="0"/>
          </a:p>
          <a:p>
            <a:pPr marL="457200" indent="-457200">
              <a:buFont typeface="Arial" panose="020B0604020202020204" pitchFamily="34" charset="0"/>
              <a:buChar char="•"/>
            </a:pPr>
            <a:endParaRPr lang="en-US" dirty="0"/>
          </a:p>
          <a:p>
            <a:r>
              <a:rPr lang="en-US" b="1" dirty="0"/>
              <a:t>Presentations:</a:t>
            </a:r>
          </a:p>
          <a:p>
            <a:pPr marL="457200" indent="-457200">
              <a:buFont typeface="Arial" panose="020B0604020202020204" pitchFamily="34" charset="0"/>
              <a:buChar char="•"/>
            </a:pPr>
            <a:r>
              <a:rPr lang="en-US" dirty="0">
                <a:hlinkClick r:id="rId11"/>
              </a:rPr>
              <a:t>http://www.inf.ed.ac.uk/teaching/courses/nlg/lectures/2011/NLG2011Lect1.pdf</a:t>
            </a:r>
            <a:endParaRPr lang="en-US" b="1" dirty="0"/>
          </a:p>
          <a:p>
            <a:endParaRPr lang="en-US" dirty="0"/>
          </a:p>
          <a:p>
            <a:r>
              <a:rPr lang="en-US" b="1" dirty="0"/>
              <a:t>Books on NLG:</a:t>
            </a:r>
          </a:p>
          <a:p>
            <a:pPr marL="457200" indent="-457200">
              <a:buFont typeface="Arial" panose="020B0604020202020204" pitchFamily="34" charset="0"/>
              <a:buChar char="•"/>
            </a:pPr>
            <a:r>
              <a:rPr lang="en-US" dirty="0">
                <a:hlinkClick r:id="rId12"/>
              </a:rPr>
              <a:t>Building Natural Language Generation Systems</a:t>
            </a:r>
            <a:endParaRPr lang="en-US" dirty="0"/>
          </a:p>
          <a:p>
            <a:pPr marL="457200" indent="-457200">
              <a:buFont typeface="Arial" panose="020B0604020202020204" pitchFamily="34" charset="0"/>
              <a:buChar char="•"/>
            </a:pPr>
            <a:r>
              <a:rPr lang="en-US" u="sng" dirty="0">
                <a:solidFill>
                  <a:srgbClr val="D74100"/>
                </a:solidFill>
              </a:rPr>
              <a:t>New Concepts in Natural Language Generation (Helmut </a:t>
            </a:r>
            <a:r>
              <a:rPr lang="en-US" u="sng" dirty="0" err="1">
                <a:solidFill>
                  <a:srgbClr val="D74100"/>
                </a:solidFill>
              </a:rPr>
              <a:t>Horacek</a:t>
            </a:r>
            <a:r>
              <a:rPr lang="en-US" u="sng" dirty="0">
                <a:solidFill>
                  <a:srgbClr val="D74100"/>
                </a:solidFill>
              </a:rPr>
              <a:t> December 17, 2015 Bloomsbury Publishing)</a:t>
            </a:r>
          </a:p>
          <a:p>
            <a:endParaRPr lang="en-US" dirty="0"/>
          </a:p>
          <a:p>
            <a:endParaRPr lang="en-US" dirty="0"/>
          </a:p>
          <a:p>
            <a:endParaRPr lang="en-US" dirty="0"/>
          </a:p>
        </p:txBody>
      </p:sp>
    </p:spTree>
    <p:extLst>
      <p:ext uri="{BB962C8B-B14F-4D97-AF65-F5344CB8AC3E}">
        <p14:creationId xmlns:p14="http://schemas.microsoft.com/office/powerpoint/2010/main" val="645518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pVersion xmlns="e468bace-a67b-4d47-a92e-ea394a9d6bda" xsi:nil="true"/>
    <TeamsChannelId xmlns="e468bace-a67b-4d47-a92e-ea394a9d6bda" xsi:nil="true"/>
    <Templates xmlns="e468bace-a67b-4d47-a92e-ea394a9d6bda" xsi:nil="true"/>
    <Self_Registration_Enabled xmlns="e468bace-a67b-4d47-a92e-ea394a9d6bda" xsi:nil="true"/>
    <Members xmlns="e468bace-a67b-4d47-a92e-ea394a9d6bda">
      <UserInfo>
        <DisplayName/>
        <AccountId xsi:nil="true"/>
        <AccountType/>
      </UserInfo>
    </Members>
    <Has_Leaders_Only_SectionGroup xmlns="e468bace-a67b-4d47-a92e-ea394a9d6bda" xsi:nil="true"/>
    <Teachers xmlns="e468bace-a67b-4d47-a92e-ea394a9d6bda">
      <UserInfo>
        <DisplayName/>
        <AccountId xsi:nil="true"/>
        <AccountType/>
      </UserInfo>
    </Teachers>
    <Distribution_Groups xmlns="e468bace-a67b-4d47-a92e-ea394a9d6bda" xsi:nil="true"/>
    <Invited_Leaders xmlns="e468bace-a67b-4d47-a92e-ea394a9d6bda" xsi:nil="true"/>
    <NotebookType xmlns="e468bace-a67b-4d47-a92e-ea394a9d6bda" xsi:nil="true"/>
    <Invited_Teachers xmlns="e468bace-a67b-4d47-a92e-ea394a9d6bda" xsi:nil="true"/>
    <Invited_Students xmlns="e468bace-a67b-4d47-a92e-ea394a9d6bda" xsi:nil="true"/>
    <IsNotebookLocked xmlns="e468bace-a67b-4d47-a92e-ea394a9d6bda" xsi:nil="true"/>
    <LMS_Mappings xmlns="e468bace-a67b-4d47-a92e-ea394a9d6bda" xsi:nil="true"/>
    <CultureName xmlns="e468bace-a67b-4d47-a92e-ea394a9d6bda" xsi:nil="true"/>
    <Owner xmlns="e468bace-a67b-4d47-a92e-ea394a9d6bda">
      <UserInfo>
        <DisplayName/>
        <AccountId xsi:nil="true"/>
        <AccountType/>
      </UserInfo>
    </Owner>
    <Student_Groups xmlns="e468bace-a67b-4d47-a92e-ea394a9d6bda">
      <UserInfo>
        <DisplayName/>
        <AccountId xsi:nil="true"/>
        <AccountType/>
      </UserInfo>
    </Student_Groups>
    <DefaultSectionNames xmlns="e468bace-a67b-4d47-a92e-ea394a9d6bda" xsi:nil="true"/>
    <Is_Collaboration_Space_Locked xmlns="e468bace-a67b-4d47-a92e-ea394a9d6bda" xsi:nil="true"/>
    <Invited_Members xmlns="e468bace-a67b-4d47-a92e-ea394a9d6bda" xsi:nil="true"/>
    <Math_Settings xmlns="e468bace-a67b-4d47-a92e-ea394a9d6bda" xsi:nil="true"/>
    <Has_Teacher_Only_SectionGroup xmlns="e468bace-a67b-4d47-a92e-ea394a9d6bda" xsi:nil="true"/>
    <Students xmlns="e468bace-a67b-4d47-a92e-ea394a9d6bda">
      <UserInfo>
        <DisplayName/>
        <AccountId xsi:nil="true"/>
        <AccountType/>
      </UserInfo>
    </Students>
    <Leaders xmlns="e468bace-a67b-4d47-a92e-ea394a9d6bda">
      <UserInfo>
        <DisplayName/>
        <AccountId xsi:nil="true"/>
        <AccountType/>
      </UserInfo>
    </Leaders>
    <Member_Groups xmlns="e468bace-a67b-4d47-a92e-ea394a9d6bda">
      <UserInfo>
        <DisplayName/>
        <AccountId xsi:nil="true"/>
        <AccountType/>
      </UserInfo>
    </Member_Groups>
    <FolderType xmlns="e468bace-a67b-4d47-a92e-ea394a9d6bd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91841D3B354744B9209064DC3D89D57" ma:contentTypeVersion="39" ma:contentTypeDescription="Create a new document." ma:contentTypeScope="" ma:versionID="01c6bec12390aa40161f34a2e1e84eca">
  <xsd:schema xmlns:xsd="http://www.w3.org/2001/XMLSchema" xmlns:xs="http://www.w3.org/2001/XMLSchema" xmlns:p="http://schemas.microsoft.com/office/2006/metadata/properties" xmlns:ns3="e468bace-a67b-4d47-a92e-ea394a9d6bda" xmlns:ns4="e29300eb-1e25-4299-8f8f-ac59cb625d9e" targetNamespace="http://schemas.microsoft.com/office/2006/metadata/properties" ma:root="true" ma:fieldsID="925df34898298424e20f4f31acce7318" ns3:_="" ns4:_="">
    <xsd:import namespace="e468bace-a67b-4d47-a92e-ea394a9d6bda"/>
    <xsd:import namespace="e29300eb-1e25-4299-8f8f-ac59cb625d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3:Leaders" minOccurs="0"/>
                <xsd:element ref="ns3:Members" minOccurs="0"/>
                <xsd:element ref="ns3:Member_Groups" minOccurs="0"/>
                <xsd:element ref="ns3:Invited_Leaders" minOccurs="0"/>
                <xsd:element ref="ns3:Invited_Members" minOccurs="0"/>
                <xsd:element ref="ns3:Has_Leaders_Only_SectionGroup" minOccurs="0"/>
                <xsd:element ref="ns3:MediaServiceDateTaken" minOccurs="0"/>
                <xsd:element ref="ns3:MediaServiceGenerationTime" minOccurs="0"/>
                <xsd:element ref="ns3:MediaServiceEventHashCode" minOccurs="0"/>
                <xsd:element ref="ns3:MediaServiceLocation" minOccurs="0"/>
                <xsd:element ref="ns3:Distribution_Groups" minOccurs="0"/>
                <xsd:element ref="ns3:LMS_Mapping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68bace-a67b-4d47-a92e-ea394a9d6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NotebookType" ma:index="15" nillable="true" ma:displayName="Notebook Type" ma:internalName="NotebookType">
      <xsd:simpleType>
        <xsd:restriction base="dms:Text"/>
      </xsd:simpleType>
    </xsd:element>
    <xsd:element name="FolderType" ma:index="16" nillable="true" ma:displayName="Folder Type" ma:internalName="FolderType">
      <xsd:simpleType>
        <xsd:restriction base="dms:Text"/>
      </xsd:simpleType>
    </xsd:element>
    <xsd:element name="CultureName" ma:index="17" nillable="true" ma:displayName="Culture Name" ma:internalName="CultureName">
      <xsd:simpleType>
        <xsd:restriction base="dms:Text"/>
      </xsd:simpleType>
    </xsd:element>
    <xsd:element name="AppVersion" ma:index="18" nillable="true" ma:displayName="App Version" ma:internalName="AppVersion">
      <xsd:simpleType>
        <xsd:restriction base="dms:Text"/>
      </xsd:simpleType>
    </xsd:element>
    <xsd:element name="TeamsChannelId" ma:index="19" nillable="true" ma:displayName="Teams Channel Id" ma:internalName="TeamsChannelId">
      <xsd:simpleType>
        <xsd:restriction base="dms:Text"/>
      </xsd:simpleType>
    </xsd:element>
    <xsd:element name="Owner" ma:index="2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1" nillable="true" ma:displayName="Math Settings" ma:internalName="Math_Settings">
      <xsd:simpleType>
        <xsd:restriction base="dms:Text"/>
      </xsd:simpleType>
    </xsd:element>
    <xsd:element name="DefaultSectionNames" ma:index="22" nillable="true" ma:displayName="Default Section Names" ma:internalName="DefaultSectionNames">
      <xsd:simpleType>
        <xsd:restriction base="dms:Note">
          <xsd:maxLength value="255"/>
        </xsd:restriction>
      </xsd:simpleType>
    </xsd:element>
    <xsd:element name="Templates" ma:index="23" nillable="true" ma:displayName="Templates" ma:internalName="Templates">
      <xsd:simpleType>
        <xsd:restriction base="dms:Note">
          <xsd:maxLength value="255"/>
        </xsd:restriction>
      </xsd:simpleType>
    </xsd:element>
    <xsd:element name="Teachers" ma:index="24"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5"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6"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7" nillable="true" ma:displayName="Invited Teachers" ma:internalName="Invited_Teachers">
      <xsd:simpleType>
        <xsd:restriction base="dms:Note">
          <xsd:maxLength value="255"/>
        </xsd:restriction>
      </xsd:simpleType>
    </xsd:element>
    <xsd:element name="Invited_Students" ma:index="28" nillable="true" ma:displayName="Invited Students" ma:internalName="Invited_Students">
      <xsd:simpleType>
        <xsd:restriction base="dms:Note">
          <xsd:maxLength value="255"/>
        </xsd:restriction>
      </xsd:simpleType>
    </xsd:element>
    <xsd:element name="Self_Registration_Enabled" ma:index="29" nillable="true" ma:displayName="Self Registration Enabled" ma:internalName="Self_Registration_Enabled">
      <xsd:simpleType>
        <xsd:restriction base="dms:Boolean"/>
      </xsd:simpleType>
    </xsd:element>
    <xsd:element name="Has_Teacher_Only_SectionGroup" ma:index="30" nillable="true" ma:displayName="Has Teacher Only SectionGroup" ma:internalName="Has_Teacher_Only_SectionGroup">
      <xsd:simpleType>
        <xsd:restriction base="dms:Boolean"/>
      </xsd:simpleType>
    </xsd:element>
    <xsd:element name="Is_Collaboration_Space_Locked" ma:index="31" nillable="true" ma:displayName="Is Collaboration Space Locked" ma:internalName="Is_Collaboration_Space_Locked">
      <xsd:simpleType>
        <xsd:restriction base="dms:Boolean"/>
      </xsd:simpleType>
    </xsd:element>
    <xsd:element name="IsNotebookLocked" ma:index="32" nillable="true" ma:displayName="Is Notebook Locked" ma:internalName="IsNotebookLocked">
      <xsd:simpleType>
        <xsd:restriction base="dms:Boolean"/>
      </xsd:simpleType>
    </xsd:element>
    <xsd:element name="Leaders" ma:index="33"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34"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35"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Leaders" ma:index="36" nillable="true" ma:displayName="Invited Leaders" ma:internalName="Invited_Leaders">
      <xsd:simpleType>
        <xsd:restriction base="dms:Note">
          <xsd:maxLength value="255"/>
        </xsd:restriction>
      </xsd:simpleType>
    </xsd:element>
    <xsd:element name="Invited_Members" ma:index="37" nillable="true" ma:displayName="Invited Members" ma:internalName="Invited_Members">
      <xsd:simpleType>
        <xsd:restriction base="dms:Note">
          <xsd:maxLength value="255"/>
        </xsd:restriction>
      </xsd:simpleType>
    </xsd:element>
    <xsd:element name="Has_Leaders_Only_SectionGroup" ma:index="38" nillable="true" ma:displayName="Has Leaders Only SectionGroup" ma:internalName="Has_Leaders_Only_SectionGroup">
      <xsd:simpleType>
        <xsd:restriction base="dms:Boolean"/>
      </xsd:simpleType>
    </xsd:element>
    <xsd:element name="MediaServiceDateTaken" ma:index="39" nillable="true" ma:displayName="MediaServiceDateTaken" ma:hidden="true" ma:internalName="MediaServiceDateTaken" ma:readOnly="true">
      <xsd:simpleType>
        <xsd:restriction base="dms:Text"/>
      </xsd:simpleType>
    </xsd:element>
    <xsd:element name="MediaServiceGenerationTime" ma:index="40" nillable="true" ma:displayName="MediaServiceGenerationTime" ma:hidden="true" ma:internalName="MediaServiceGenerationTime" ma:readOnly="true">
      <xsd:simpleType>
        <xsd:restriction base="dms:Text"/>
      </xsd:simpleType>
    </xsd:element>
    <xsd:element name="MediaServiceEventHashCode" ma:index="41" nillable="true" ma:displayName="MediaServiceEventHashCode" ma:hidden="true" ma:internalName="MediaServiceEventHashCode" ma:readOnly="true">
      <xsd:simpleType>
        <xsd:restriction base="dms:Text"/>
      </xsd:simpleType>
    </xsd:element>
    <xsd:element name="MediaServiceLocation" ma:index="42" nillable="true" ma:displayName="Location" ma:internalName="MediaServiceLocation" ma:readOnly="true">
      <xsd:simpleType>
        <xsd:restriction base="dms:Text"/>
      </xsd:simpleType>
    </xsd:element>
    <xsd:element name="Distribution_Groups" ma:index="43" nillable="true" ma:displayName="Distribution Groups" ma:internalName="Distribution_Groups">
      <xsd:simpleType>
        <xsd:restriction base="dms:Note">
          <xsd:maxLength value="255"/>
        </xsd:restriction>
      </xsd:simpleType>
    </xsd:element>
    <xsd:element name="LMS_Mappings" ma:index="44" nillable="true" ma:displayName="LMS Mappings" ma:internalName="LMS_Mappings">
      <xsd:simpleType>
        <xsd:restriction base="dms:Note">
          <xsd:maxLength value="255"/>
        </xsd:restriction>
      </xsd:simpleType>
    </xsd:element>
    <xsd:element name="MediaServiceAutoKeyPoints" ma:index="45" nillable="true" ma:displayName="MediaServiceAutoKeyPoints" ma:hidden="true" ma:internalName="MediaServiceAutoKeyPoints" ma:readOnly="true">
      <xsd:simpleType>
        <xsd:restriction base="dms:Note"/>
      </xsd:simpleType>
    </xsd:element>
    <xsd:element name="MediaServiceKeyPoints" ma:index="4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29300eb-1e25-4299-8f8f-ac59cb625d9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F81C0D-14CF-48E6-9251-21CB8CF6801A}">
  <ds:schemaRefs>
    <ds:schemaRef ds:uri="http://schemas.microsoft.com/sharepoint/v3/contenttype/forms"/>
  </ds:schemaRefs>
</ds:datastoreItem>
</file>

<file path=customXml/itemProps2.xml><?xml version="1.0" encoding="utf-8"?>
<ds:datastoreItem xmlns:ds="http://schemas.openxmlformats.org/officeDocument/2006/customXml" ds:itemID="{50C5682C-93CC-4340-BFE6-C0173CA2A7D1}">
  <ds:schemaRefs>
    <ds:schemaRef ds:uri="http://purl.org/dc/terms/"/>
    <ds:schemaRef ds:uri="e468bace-a67b-4d47-a92e-ea394a9d6bda"/>
    <ds:schemaRef ds:uri="http://purl.org/dc/dcmitype/"/>
    <ds:schemaRef ds:uri="e29300eb-1e25-4299-8f8f-ac59cb625d9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DD93C9CE-8F5D-4ED2-839A-F0713C9239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68bace-a67b-4d47-a92e-ea394a9d6bda"/>
    <ds:schemaRef ds:uri="e29300eb-1e25-4299-8f8f-ac59cb625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102</TotalTime>
  <Words>856</Words>
  <Application>Microsoft Office PowerPoint</Application>
  <PresentationFormat>Widescreen</PresentationFormat>
  <Paragraphs>101</Paragraphs>
  <Slides>8</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Arial</vt:lpstr>
      <vt:lpstr>Calibri</vt:lpstr>
      <vt:lpstr>Calibri Light</vt:lpstr>
      <vt:lpstr>Consolas</vt:lpstr>
      <vt:lpstr>Georgia</vt:lpstr>
      <vt:lpstr>System Font Regular</vt:lpstr>
      <vt:lpstr>Trebuchet MS</vt:lpstr>
      <vt:lpstr>Verdana</vt:lpstr>
      <vt:lpstr>Wingdings</vt:lpstr>
      <vt:lpstr>Office Theme</vt:lpstr>
      <vt:lpstr>1_Office Theme</vt:lpstr>
      <vt:lpstr>NLG  Natural Language Generation   </vt:lpstr>
      <vt:lpstr>Natural Language Generation (NLG)</vt:lpstr>
      <vt:lpstr>NLG overview</vt:lpstr>
      <vt:lpstr>Retresco GmbH (textengine.io) </vt:lpstr>
      <vt:lpstr>PowerPoint Presentation</vt:lpstr>
      <vt:lpstr>AX semantics</vt:lpstr>
      <vt:lpstr>Exciting current trends in NLG</vt:lpstr>
      <vt:lpstr>References and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NLG  Natural Language Generation</dc:title>
  <dc:creator>Ingrid L Fitzgerald</dc:creator>
  <cp:lastModifiedBy>Brian Hogan</cp:lastModifiedBy>
  <cp:revision>1</cp:revision>
  <dcterms:created xsi:type="dcterms:W3CDTF">2019-12-12T03:12:32Z</dcterms:created>
  <dcterms:modified xsi:type="dcterms:W3CDTF">2019-12-12T21:14:46Z</dcterms:modified>
  <cp:contentStatus/>
</cp:coreProperties>
</file>