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1" r:id="rId9"/>
    <p:sldId id="260" r:id="rId10"/>
    <p:sldId id="269" r:id="rId11"/>
    <p:sldId id="267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972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14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6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5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5BF234F-9E4C-4DB8-B1B4-445C484049A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FD3B4D1-1440-4DEE-8BC7-AAF275C0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imistii-8-marceni.wikidot.com/radu-amali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mall bird perched on top of a rock&#10;&#10;Description automatically generated">
            <a:extLst>
              <a:ext uri="{FF2B5EF4-FFF2-40B4-BE49-F238E27FC236}">
                <a16:creationId xmlns:a16="http://schemas.microsoft.com/office/drawing/2014/main" id="{9082F15E-A777-4B1B-81DD-4F9C7751E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0" b="6213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93AC39A-5338-4E61-9EEB-21BE7D07A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Falcon Occupancy Analysis….Help!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5ABA9E-B8E9-4F70-9ED5-3EF375F8B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June 2020</a:t>
            </a:r>
          </a:p>
          <a:p>
            <a:r>
              <a:rPr lang="en-US" dirty="0">
                <a:solidFill>
                  <a:schemeClr val="tx1"/>
                </a:solidFill>
              </a:rPr>
              <a:t>Sarah Wakamiya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9637D-2C30-4EDD-A887-C04F763830F0}"/>
              </a:ext>
            </a:extLst>
          </p:cNvPr>
          <p:cNvSpPr txBox="1"/>
          <p:nvPr/>
        </p:nvSpPr>
        <p:spPr>
          <a:xfrm>
            <a:off x="9303211" y="647738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by Gavin Emmons</a:t>
            </a:r>
          </a:p>
        </p:txBody>
      </p:sp>
    </p:spTree>
    <p:extLst>
      <p:ext uri="{BB962C8B-B14F-4D97-AF65-F5344CB8AC3E}">
        <p14:creationId xmlns:p14="http://schemas.microsoft.com/office/powerpoint/2010/main" val="402304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3B48-5CD8-4E90-89CC-5030008C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Reasons?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871D-879A-4DBB-8558-0FBD3FB7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wrong with code/data?</a:t>
            </a:r>
          </a:p>
          <a:p>
            <a:r>
              <a:rPr lang="en-US" dirty="0"/>
              <a:t>“Non-identifiability” – problems with data/parameter is confounded?</a:t>
            </a:r>
          </a:p>
          <a:p>
            <a:r>
              <a:rPr lang="en-US" dirty="0"/>
              <a:t>Models not converging/bad model?</a:t>
            </a:r>
          </a:p>
          <a:p>
            <a:r>
              <a:rPr lang="en-US" dirty="0"/>
              <a:t>Not enough data?</a:t>
            </a:r>
          </a:p>
          <a:p>
            <a:r>
              <a:rPr lang="en-US" dirty="0"/>
              <a:t>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22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9AE91-F8B2-4446-B46B-732C600B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Point Blue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740C-B0D6-4B30-AA2C-0D613457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Point Blue review data and code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Determine if should continue with multi-state model or should scrap and just do simple analysis</a:t>
            </a:r>
          </a:p>
          <a:p>
            <a:pPr lvl="1"/>
            <a:r>
              <a:rPr lang="en-US" dirty="0"/>
              <a:t>If continue with multi-state model assist with figuring out why model isn’t converging and how to move forward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8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2D51-CB1A-4C37-801E-DC90EC16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DB09-899C-4B4A-A7D4-57F4E4BE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Best approach?</a:t>
            </a:r>
          </a:p>
          <a:p>
            <a:r>
              <a:rPr lang="en-US" dirty="0"/>
              <a:t>Determine timeline</a:t>
            </a:r>
          </a:p>
          <a:p>
            <a:r>
              <a:rPr lang="en-US" dirty="0"/>
              <a:t>Send data/code to point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105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3205-A3DB-46A3-AF3A-8C736B0B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for this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5F20-5F94-4ED6-A84C-D588B985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 brief overview of analysis thus far</a:t>
            </a:r>
          </a:p>
          <a:p>
            <a:r>
              <a:rPr lang="en-US" dirty="0"/>
              <a:t>Discuss goals for consultation</a:t>
            </a:r>
          </a:p>
          <a:p>
            <a:r>
              <a:rPr lang="en-US" dirty="0"/>
              <a:t>Consider logistics: approach, timeline, required materials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BCFD-746C-42B2-A8E3-67EB185D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Objective(s)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E2D8-5A0A-44A3-A212-24E8615C7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41" y="1828799"/>
            <a:ext cx="9982572" cy="4351337"/>
          </a:xfrm>
        </p:spPr>
        <p:txBody>
          <a:bodyPr>
            <a:normAutofit/>
          </a:bodyPr>
          <a:lstStyle/>
          <a:p>
            <a:r>
              <a:rPr lang="en-US" dirty="0"/>
              <a:t>Primary: Evaluate trend in number of sites occupied and fecundity of prairie falcons</a:t>
            </a:r>
          </a:p>
          <a:p>
            <a:pPr lvl="1"/>
            <a:r>
              <a:rPr lang="en-US" dirty="0"/>
              <a:t>Protocol/SOP and </a:t>
            </a:r>
            <a:r>
              <a:rPr lang="en-US" dirty="0" err="1"/>
              <a:t>Starcevich</a:t>
            </a:r>
            <a:r>
              <a:rPr lang="en-US" dirty="0"/>
              <a:t> (2013) – Occupancy estimates on presence/absence, trend analysis on number of hatchlings and fledglings detected in occupied sites.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3D0E86-2F50-41F2-9CC8-13AC6327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741" y="2989706"/>
            <a:ext cx="4480560" cy="4351337"/>
          </a:xfrm>
        </p:spPr>
        <p:txBody>
          <a:bodyPr>
            <a:normAutofit/>
          </a:bodyPr>
          <a:lstStyle/>
          <a:p>
            <a:r>
              <a:rPr lang="en-US" dirty="0"/>
              <a:t>Extension: Use multi-state occupancy modeling to: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Investigate trend in breeding success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 patterns in breeding state transitions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 rate of imperfect detection of breeding states (e.g. how good are we at truly detecting breeding status)</a:t>
            </a:r>
          </a:p>
          <a:p>
            <a:pPr lvl="1"/>
            <a:r>
              <a:rPr lang="en-US" dirty="0"/>
              <a:t>Investigate the </a:t>
            </a:r>
            <a:r>
              <a:rPr lang="en-US" dirty="0">
                <a:solidFill>
                  <a:schemeClr val="tx1"/>
                </a:solidFill>
              </a:rPr>
              <a:t>influence of peregrine falcons </a:t>
            </a:r>
            <a:r>
              <a:rPr lang="en-US" dirty="0"/>
              <a:t>on occupancy and breeding state transitions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E9B155B-1FB5-4ECE-9BA8-5EF152E2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01" y="3172968"/>
            <a:ext cx="6226807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5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4B3-31EF-4537-A0E0-625C66F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Multistate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E79F-7DA4-4ECE-BD91-1D4F16C5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States</a:t>
            </a:r>
          </a:p>
          <a:p>
            <a:pPr lvl="1"/>
            <a:r>
              <a:rPr lang="en-US" dirty="0"/>
              <a:t>0 = Unoccupied (no detection)</a:t>
            </a:r>
          </a:p>
          <a:p>
            <a:pPr lvl="1"/>
            <a:r>
              <a:rPr lang="en-US" dirty="0"/>
              <a:t>1 = Occupied without successful reproduction (detection of adult)</a:t>
            </a:r>
          </a:p>
          <a:p>
            <a:pPr lvl="1"/>
            <a:r>
              <a:rPr lang="en-US" dirty="0"/>
              <a:t>2 = Occupied, with successful reproduction (detection of nestling/fledglings – did not include eggs)</a:t>
            </a:r>
          </a:p>
          <a:p>
            <a:r>
              <a:rPr lang="en-US" dirty="0"/>
              <a:t>Parameters Estimating:</a:t>
            </a:r>
          </a:p>
          <a:p>
            <a:pPr lvl="1"/>
            <a:r>
              <a:rPr lang="en-US" dirty="0"/>
              <a:t>Phi0 = initial occupancy probabilities in each state</a:t>
            </a:r>
          </a:p>
          <a:p>
            <a:pPr lvl="1"/>
            <a:r>
              <a:rPr lang="en-US" dirty="0"/>
              <a:t>psi = probability of site being occupied in year t+1, given the site’s state (not occupied, occupied not breeding, or occupied breeding) the prior year</a:t>
            </a:r>
          </a:p>
          <a:p>
            <a:pPr lvl="1"/>
            <a:r>
              <a:rPr lang="en-US" dirty="0"/>
              <a:t>R =probability of successful reproduction at a site in year t+1, given the site’s state (not occupied, occupied not breeding, or occupied breeding) the prior year</a:t>
            </a:r>
          </a:p>
          <a:p>
            <a:pPr lvl="1"/>
            <a:r>
              <a:rPr lang="en-US" dirty="0"/>
              <a:t>p = probability of detection presence given it’s true state</a:t>
            </a:r>
          </a:p>
          <a:p>
            <a:pPr lvl="1"/>
            <a:r>
              <a:rPr lang="en-US" dirty="0"/>
              <a:t>Delta = probability of observing successful reproduction given that successful reproduction occurred</a:t>
            </a:r>
          </a:p>
        </p:txBody>
      </p:sp>
    </p:spTree>
    <p:extLst>
      <p:ext uri="{BB962C8B-B14F-4D97-AF65-F5344CB8AC3E}">
        <p14:creationId xmlns:p14="http://schemas.microsoft.com/office/powerpoint/2010/main" val="1864353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776A-2BD3-4353-9CC3-DA2A4D6B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9C6E-2A46-4F04-94F1-F2388788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Year Specific</a:t>
            </a:r>
          </a:p>
          <a:p>
            <a:pPr lvl="1"/>
            <a:r>
              <a:rPr lang="en-US" dirty="0"/>
              <a:t>Peregrine falcon presence</a:t>
            </a:r>
          </a:p>
          <a:p>
            <a:r>
              <a:rPr lang="en-US" dirty="0"/>
              <a:t>Site Specific</a:t>
            </a:r>
          </a:p>
          <a:p>
            <a:pPr lvl="1"/>
            <a:r>
              <a:rPr lang="en-US" dirty="0"/>
              <a:t>Area Type (core vs. non-core)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Time – seasonal trend (time as a continuous variable)</a:t>
            </a:r>
          </a:p>
          <a:p>
            <a:pPr lvl="1"/>
            <a:r>
              <a:rPr lang="en-US" dirty="0"/>
              <a:t>time – seasonal variation (time as a factor level)</a:t>
            </a:r>
          </a:p>
          <a:p>
            <a:pPr lvl="1"/>
            <a:r>
              <a:rPr lang="en-US" dirty="0"/>
              <a:t>Session – variation across years (annual variation: year as a factor level)</a:t>
            </a:r>
          </a:p>
        </p:txBody>
      </p:sp>
    </p:spTree>
    <p:extLst>
      <p:ext uri="{BB962C8B-B14F-4D97-AF65-F5344CB8AC3E}">
        <p14:creationId xmlns:p14="http://schemas.microsoft.com/office/powerpoint/2010/main" val="3080688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E4A1-DEC8-47B7-A53E-5C1CC80D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78408"/>
          </a:xfrm>
        </p:spPr>
        <p:txBody>
          <a:bodyPr>
            <a:normAutofit/>
          </a:bodyPr>
          <a:lstStyle/>
          <a:p>
            <a:r>
              <a:rPr lang="en-US" dirty="0"/>
              <a:t>Work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FADF-7702-4899-A3A5-2C8F74F8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49424"/>
            <a:ext cx="8595360" cy="3930713"/>
          </a:xfrm>
        </p:spPr>
        <p:txBody>
          <a:bodyPr>
            <a:normAutofit/>
          </a:bodyPr>
          <a:lstStyle/>
          <a:p>
            <a:r>
              <a:rPr lang="en-US" dirty="0"/>
              <a:t>Data gymnastics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rMark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Create prairie falcon detection history (</a:t>
            </a:r>
            <a:r>
              <a:rPr lang="en-US" dirty="0" err="1">
                <a:sym typeface="Wingdings" panose="05000000000000000000" pitchFamily="2" charset="2"/>
              </a:rPr>
              <a:t>PRFADetectHistory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Converted peregrine data to a covariate list per year (</a:t>
            </a:r>
            <a:r>
              <a:rPr lang="en-US" dirty="0" err="1">
                <a:sym typeface="Wingdings" panose="05000000000000000000" pitchFamily="2" charset="2"/>
              </a:rPr>
              <a:t>PEFACov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 created a “late season” covariate to try to reduce “time” parameters (</a:t>
            </a:r>
            <a:r>
              <a:rPr lang="en-US" dirty="0" err="1">
                <a:sym typeface="Wingdings" panose="05000000000000000000" pitchFamily="2" charset="2"/>
              </a:rPr>
              <a:t>LateCov</a:t>
            </a:r>
            <a:r>
              <a:rPr lang="en-US" dirty="0">
                <a:sym typeface="Wingdings" panose="05000000000000000000" pitchFamily="2" charset="2"/>
              </a:rPr>
              <a:t>) – this didn’t really work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Combined </a:t>
            </a:r>
            <a:r>
              <a:rPr lang="en-US" dirty="0" err="1">
                <a:sym typeface="Wingdings" panose="05000000000000000000" pitchFamily="2" charset="2"/>
              </a:rPr>
              <a:t>PRFADetectHistory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PEFACov</a:t>
            </a:r>
            <a:r>
              <a:rPr lang="en-US" dirty="0">
                <a:sym typeface="Wingdings" panose="05000000000000000000" pitchFamily="2" charset="2"/>
              </a:rPr>
              <a:t>, and </a:t>
            </a:r>
            <a:r>
              <a:rPr lang="en-US" dirty="0" err="1">
                <a:sym typeface="Wingdings" panose="05000000000000000000" pitchFamily="2" charset="2"/>
              </a:rPr>
              <a:t>LateCov</a:t>
            </a:r>
            <a:r>
              <a:rPr lang="en-US" dirty="0">
                <a:sym typeface="Wingdings" panose="05000000000000000000" pitchFamily="2" charset="2"/>
              </a:rPr>
              <a:t> -&gt;final file for </a:t>
            </a:r>
            <a:r>
              <a:rPr lang="en-US" dirty="0" err="1">
                <a:sym typeface="Wingdings" panose="05000000000000000000" pitchFamily="2" charset="2"/>
              </a:rPr>
              <a:t>rMark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Created a </a:t>
            </a:r>
            <a:r>
              <a:rPr lang="en-US" dirty="0" err="1">
                <a:sym typeface="Wingdings" panose="05000000000000000000" pitchFamily="2" charset="2"/>
              </a:rPr>
              <a:t>Time_Interval</a:t>
            </a:r>
            <a:r>
              <a:rPr lang="en-US" dirty="0">
                <a:sym typeface="Wingdings" panose="05000000000000000000" pitchFamily="2" charset="2"/>
              </a:rPr>
              <a:t> list to show number of visits/year by territory for the </a:t>
            </a:r>
            <a:r>
              <a:rPr lang="en-US" dirty="0" err="1">
                <a:sym typeface="Wingdings" panose="05000000000000000000" pitchFamily="2" charset="2"/>
              </a:rPr>
              <a:t>process.data</a:t>
            </a:r>
            <a:r>
              <a:rPr lang="en-US" dirty="0">
                <a:sym typeface="Wingdings" panose="05000000000000000000" pitchFamily="2" charset="2"/>
              </a:rPr>
              <a:t> step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891540" lvl="2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B2F0C-D1DD-44D7-9C8E-2FA37257617A}"/>
              </a:ext>
            </a:extLst>
          </p:cNvPr>
          <p:cNvSpPr/>
          <p:nvPr/>
        </p:nvSpPr>
        <p:spPr>
          <a:xfrm>
            <a:off x="1372171" y="1344168"/>
            <a:ext cx="5351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SFAN_Falcon_Analysis_MultiState_20190910.R</a:t>
            </a:r>
          </a:p>
        </p:txBody>
      </p:sp>
    </p:spTree>
    <p:extLst>
      <p:ext uri="{BB962C8B-B14F-4D97-AF65-F5344CB8AC3E}">
        <p14:creationId xmlns:p14="http://schemas.microsoft.com/office/powerpoint/2010/main" val="72952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E4A1-DEC8-47B7-A53E-5C1CC80D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78408"/>
          </a:xfrm>
        </p:spPr>
        <p:txBody>
          <a:bodyPr>
            <a:normAutofit/>
          </a:bodyPr>
          <a:lstStyle/>
          <a:p>
            <a:r>
              <a:rPr lang="en-US" dirty="0"/>
              <a:t>Work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FADF-7702-4899-A3A5-2C8F74F8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49424"/>
            <a:ext cx="8595360" cy="393071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Prep Analysis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Import mark file and set field types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Made PEFA and Late covariates time-varying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Process mark file using the robust design multiple-state occupancy estimation conditional </a:t>
            </a:r>
            <a:r>
              <a:rPr lang="en-US" dirty="0" err="1">
                <a:sym typeface="Wingdings" panose="05000000000000000000" pitchFamily="2" charset="2"/>
              </a:rPr>
              <a:t>binomal</a:t>
            </a:r>
            <a:r>
              <a:rPr lang="en-US" dirty="0">
                <a:sym typeface="Wingdings" panose="05000000000000000000" pitchFamily="2" charset="2"/>
              </a:rPr>
              <a:t> model (</a:t>
            </a:r>
            <a:r>
              <a:rPr lang="en-US" dirty="0" err="1">
                <a:sym typeface="Wingdings" panose="05000000000000000000" pitchFamily="2" charset="2"/>
              </a:rPr>
              <a:t>RDMSOccRepro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891540" lvl="2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B2F0C-D1DD-44D7-9C8E-2FA37257617A}"/>
              </a:ext>
            </a:extLst>
          </p:cNvPr>
          <p:cNvSpPr/>
          <p:nvPr/>
        </p:nvSpPr>
        <p:spPr>
          <a:xfrm>
            <a:off x="1372171" y="1344168"/>
            <a:ext cx="5351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SFAN_Falcon_Analysis_MultiState_20190910.R</a:t>
            </a:r>
          </a:p>
        </p:txBody>
      </p:sp>
    </p:spTree>
    <p:extLst>
      <p:ext uri="{BB962C8B-B14F-4D97-AF65-F5344CB8AC3E}">
        <p14:creationId xmlns:p14="http://schemas.microsoft.com/office/powerpoint/2010/main" val="138228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E4A1-DEC8-47B7-A53E-5C1CC80D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FADF-7702-4899-A3A5-2C8F74F8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31720"/>
            <a:ext cx="8595360" cy="3848417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Began stepwise approach to comparing/testing models: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Model for detection probability (p) holding all else constant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Best fit: p(stratum*session)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Model for reproductive success (Delta) using best fit for p and all else constant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Best fit: Delta(session*Time)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Model for probability of occupancy (psi) using best fit for p, Delta, and Phi0 constant</a:t>
            </a:r>
          </a:p>
          <a:p>
            <a:pPr marL="891540" lvl="2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4CEC1E8-5D1C-4597-86C1-5B825FE98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4549" y="4318379"/>
            <a:ext cx="2972729" cy="23715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EDA17E-BA3A-44AB-8DA6-66A4DD3D2641}"/>
              </a:ext>
            </a:extLst>
          </p:cNvPr>
          <p:cNvSpPr/>
          <p:nvPr/>
        </p:nvSpPr>
        <p:spPr>
          <a:xfrm>
            <a:off x="1306133" y="1637235"/>
            <a:ext cx="5351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SFAN_Falcon_Analysis_MultiState_20190910.R</a:t>
            </a:r>
          </a:p>
        </p:txBody>
      </p:sp>
    </p:spTree>
    <p:extLst>
      <p:ext uri="{BB962C8B-B14F-4D97-AF65-F5344CB8AC3E}">
        <p14:creationId xmlns:p14="http://schemas.microsoft.com/office/powerpoint/2010/main" val="4276358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AFC2-64A4-42CF-8DAF-B65ADBEE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94BC8-4778-4FDB-AD13-042161B7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parameters incorrect for models with stratum (breeding state) as effect on Psi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1F42E9-82B2-4730-AB1E-EF987353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2454144"/>
            <a:ext cx="5410955" cy="189574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E58FF2-D93B-47FA-B6F5-4298BB699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35676"/>
              </p:ext>
            </p:extLst>
          </p:nvPr>
        </p:nvGraphicFramePr>
        <p:xfrm>
          <a:off x="1261872" y="4427034"/>
          <a:ext cx="79375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1867867989"/>
                    </a:ext>
                  </a:extLst>
                </a:gridCol>
                <a:gridCol w="4356100">
                  <a:extLst>
                    <a:ext uri="{9D8B030D-6E8A-4147-A177-3AD203B41FA5}">
                      <a16:colId xmlns:a16="http://schemas.microsoft.com/office/drawing/2014/main" val="175561173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499400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25145363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36102083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3200269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28607337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npar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AICc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DeltaAICc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weight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Deviance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93409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Phi0(~1)Psi(~</a:t>
                      </a:r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stratum</a:t>
                      </a:r>
                      <a:r>
                        <a:rPr lang="en-US" sz="900" u="none" strike="noStrike" dirty="0">
                          <a:effectLst/>
                        </a:rPr>
                        <a:t> + time)R(~1)p(~stratum * session)Delta(~session * Time)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540.183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9.99E-01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4851.399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671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Phi0(~1)Psi(~</a:t>
                      </a:r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stratum</a:t>
                      </a:r>
                      <a:r>
                        <a:rPr lang="en-US" sz="900" u="none" strike="noStrike" dirty="0">
                          <a:effectLst/>
                        </a:rPr>
                        <a:t> * Time)R(~1)p(~stratum * session)Delta(~session * Time)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5055.173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14.99018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5.55E-04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4894.3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1534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Phi0(~1)Psi(~</a:t>
                      </a:r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stratum</a:t>
                      </a:r>
                      <a:r>
                        <a:rPr lang="en-US" sz="900" u="none" strike="noStrike" dirty="0">
                          <a:effectLst/>
                        </a:rPr>
                        <a:t>)R(~1)p(~stratum * session)Delta(~session * Time)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5055.559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15.3762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4.58E-04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4902.128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25327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Phi0(~1)Psi(~</a:t>
                      </a:r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stratum</a:t>
                      </a:r>
                      <a:r>
                        <a:rPr lang="en-US" sz="900" u="none" strike="noStrike" dirty="0">
                          <a:effectLst/>
                        </a:rPr>
                        <a:t> + Time)R(~1)p(~stratum * session)Delta(~session * Time)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5058.135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17.95229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1.26E-04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4902.231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5086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Phi0(~1)Psi(~</a:t>
                      </a:r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stratum</a:t>
                      </a:r>
                      <a:r>
                        <a:rPr lang="en-US" sz="900" u="none" strike="noStrike" dirty="0">
                          <a:effectLst/>
                        </a:rPr>
                        <a:t> * time)R(~1)p(~stratum * session)Delta(~session * Time)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5094.548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54.36463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1.56E-12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4829.972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39514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Phi0(~1)Psi(~PEFA1 * Time)R(~1)p(~stratum * session)Delta(~session * Time)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5295.595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255.41249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0.00E+00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5139.691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90289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Phi0(~1)Psi(~1)R(~1)p(~stratum * session)Delta(~session * Time)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5296.043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255.85994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0.00E+00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5147.533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1252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Phi0(~1)Psi(~Area_Type)R(~1)p(~stratum * session)Delta(~session * Time)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5297.74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257.55749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0.00E+00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5146.774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88392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Phi0(~1)Psi(~PEFA1)R(~1)p(~stratum * session)Delta(~session * Time)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5298.462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258.27899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0.00E+00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5147.495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15058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Phi0(~1)Psi(~Time)R(~1)p(~stratum * session)Delta(~session * Time)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5298.505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258.32189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0.00E+00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5147.538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44689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Phi0(~1)Psi(~PEFA1 + Time)R(~1)p(~stratum * session)Delta(~session * Time)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5300.707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260.5243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0.00E+00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5147.276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59016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Phi0(~1)Psi(~time)R(~1)p(~stratum * session)Delta(~session * Time)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5308.896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268.71307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0.00E+00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5125.261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621004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Phi0(~1)Psi(~PEFA1 + time)R(~1)p(~stratum * session)Delta(~session * Time)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5311.46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271.27683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0.00E+00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5125.254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3892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Phi0(~1)Psi(~PEFA1 * time)R(~1)p(~stratum * session)Delta(~session * Time)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5330.64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290.45691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0.00E+00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5107.548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75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229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2CB987BA7F7B4387DA2BC8385DEFE9" ma:contentTypeVersion="9" ma:contentTypeDescription="Create a new document." ma:contentTypeScope="" ma:versionID="f05d24c7923cdc1dd95efba5d4467a61">
  <xsd:schema xmlns:xsd="http://www.w3.org/2001/XMLSchema" xmlns:xs="http://www.w3.org/2001/XMLSchema" xmlns:p="http://schemas.microsoft.com/office/2006/metadata/properties" xmlns:ns3="7ac56faf-55a1-4c29-87ef-a944e290b58d" xmlns:ns4="f685ba81-e28e-4a26-8933-8ff97a05645f" targetNamespace="http://schemas.microsoft.com/office/2006/metadata/properties" ma:root="true" ma:fieldsID="ec6a44518045feff863b0df3a1b2e5ca" ns3:_="" ns4:_="">
    <xsd:import namespace="7ac56faf-55a1-4c29-87ef-a944e290b58d"/>
    <xsd:import namespace="f685ba81-e28e-4a26-8933-8ff97a0564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56faf-55a1-4c29-87ef-a944e290b5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5ba81-e28e-4a26-8933-8ff97a056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AFD6F0-7699-4E63-85A4-491704066114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f685ba81-e28e-4a26-8933-8ff97a05645f"/>
    <ds:schemaRef ds:uri="7ac56faf-55a1-4c29-87ef-a944e290b58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653826-C104-4115-BC81-E89A6A2EA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c56faf-55a1-4c29-87ef-a944e290b58d"/>
    <ds:schemaRef ds:uri="f685ba81-e28e-4a26-8933-8ff97a0564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B1CEDB-E59C-4DF3-96C1-F9E2E4CA9F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1134</Words>
  <Application>Microsoft Office PowerPoint</Application>
  <PresentationFormat>Widescreen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Lucida Console</vt:lpstr>
      <vt:lpstr>Wingdings 2</vt:lpstr>
      <vt:lpstr>View</vt:lpstr>
      <vt:lpstr>Falcon Occupancy Analysis….Help!</vt:lpstr>
      <vt:lpstr>Goals for this meeting</vt:lpstr>
      <vt:lpstr>Analysis Objective(s)</vt:lpstr>
      <vt:lpstr>Multistate Framework</vt:lpstr>
      <vt:lpstr>Covariates</vt:lpstr>
      <vt:lpstr>Work completed</vt:lpstr>
      <vt:lpstr>Work completed</vt:lpstr>
      <vt:lpstr>Work completed</vt:lpstr>
      <vt:lpstr>Problem:</vt:lpstr>
      <vt:lpstr>Possible Reasons?</vt:lpstr>
      <vt:lpstr>Point Blue to the Rescue!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Occupancy Analysis….Help!</dc:title>
  <dc:creator>Wakamiya, Sarah M</dc:creator>
  <cp:lastModifiedBy>Wakamiya, Sarah M</cp:lastModifiedBy>
  <cp:revision>3</cp:revision>
  <dcterms:created xsi:type="dcterms:W3CDTF">2020-06-29T20:57:19Z</dcterms:created>
  <dcterms:modified xsi:type="dcterms:W3CDTF">2021-01-05T00:58:14Z</dcterms:modified>
</cp:coreProperties>
</file>