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7" r:id="rId3"/>
    <p:sldId id="258" r:id="rId4"/>
    <p:sldId id="263" r:id="rId5"/>
    <p:sldId id="265" r:id="rId6"/>
    <p:sldId id="264" r:id="rId7"/>
    <p:sldId id="260" r:id="rId8"/>
    <p:sldId id="274" r:id="rId9"/>
    <p:sldId id="261" r:id="rId10"/>
    <p:sldId id="276" r:id="rId11"/>
    <p:sldId id="277" r:id="rId12"/>
    <p:sldId id="275" r:id="rId13"/>
    <p:sldId id="279" r:id="rId14"/>
    <p:sldId id="280" r:id="rId15"/>
    <p:sldId id="278" r:id="rId16"/>
    <p:sldId id="262" r:id="rId17"/>
    <p:sldId id="268" r:id="rId18"/>
    <p:sldId id="269" r:id="rId19"/>
    <p:sldId id="270" r:id="rId20"/>
    <p:sldId id="271" r:id="rId21"/>
    <p:sldId id="272" r:id="rId22"/>
    <p:sldId id="266" r:id="rId23"/>
    <p:sldId id="267" r:id="rId24"/>
    <p:sldId id="256" r:id="rId2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ris%20Becker\ePSE\trunk\requirements\documentation\Scrum\ePSE%20-%20Sprint%20backlog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ris%20Becker\ePSE\trunk\requirements\documentation\Scrum\ePSE%20-%20Sprint%20backlog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ris%20Becker\ePSE\trunk\requirements\documentation\Scrum\ePSE%20-%20Sprint%20backlog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ris%20Becker\ePSE\trunk\requirements\documentation\Scrum\ePSE%20-%20Sprint%20backlog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PE"/>
  <c:chart>
    <c:plotArea>
      <c:layout>
        <c:manualLayout>
          <c:layoutTarget val="inner"/>
          <c:xMode val="edge"/>
          <c:yMode val="edge"/>
          <c:x val="6.790945406125172E-2"/>
          <c:y val="3.8095238095238099E-2"/>
          <c:w val="0.74700399467376877"/>
          <c:h val="0.73081675724475215"/>
        </c:manualLayout>
      </c:layout>
      <c:lineChart>
        <c:grouping val="standard"/>
        <c:ser>
          <c:idx val="0"/>
          <c:order val="0"/>
          <c:tx>
            <c:strRef>
              <c:f>'SPRINT 1'!$E$110</c:f>
              <c:strCache>
                <c:ptCount val="1"/>
                <c:pt idx="0">
                  <c:v>TIEMPO REAL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0"/>
              <c:layout>
                <c:manualLayout>
                  <c:x val="-3.0202085384750658E-2"/>
                  <c:y val="-4.4444694413198427E-2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layout>
                <c:manualLayout>
                  <c:x val="-0.21852097072496068"/>
                  <c:y val="-5.0793900762404726E-2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6"/>
              <c:layout>
                <c:manualLayout>
                  <c:x val="-3.5531865158530212E-3"/>
                  <c:y val="-1.5873015873015883E-2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7"/>
              <c:layout>
                <c:manualLayout>
                  <c:x val="-1.2436152805485561E-2"/>
                  <c:y val="-2.5396825396825431E-2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8"/>
              <c:layout>
                <c:manualLayout>
                  <c:x val="-1.7765932579265092E-2"/>
                  <c:y val="-2.8571428571428595E-2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13"/>
              <c:layout>
                <c:manualLayout>
                  <c:x val="5.3297797737795333E-3"/>
                  <c:y val="-1.5873015873015883E-2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14"/>
              <c:layout>
                <c:manualLayout>
                  <c:x val="-6.5733950543281003E-2"/>
                  <c:y val="-2.2222222222222244E-2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spPr>
              <a:noFill/>
              <a:ln w="25400">
                <a:noFill/>
              </a:ln>
            </c:spPr>
            <c:showVal val="1"/>
          </c:dLbls>
          <c:cat>
            <c:strRef>
              <c:f>'SPRINT 1'!$F$106:$U$106</c:f>
              <c:strCache>
                <c:ptCount val="16"/>
                <c:pt idx="0">
                  <c:v>0</c:v>
                </c:pt>
                <c:pt idx="1">
                  <c:v>M - 14</c:v>
                </c:pt>
                <c:pt idx="2">
                  <c:v>Mi - 15</c:v>
                </c:pt>
                <c:pt idx="3">
                  <c:v>J - 16</c:v>
                </c:pt>
                <c:pt idx="4">
                  <c:v>L - 20</c:v>
                </c:pt>
                <c:pt idx="5">
                  <c:v>M - 21</c:v>
                </c:pt>
                <c:pt idx="6">
                  <c:v>Mi - 22</c:v>
                </c:pt>
                <c:pt idx="7">
                  <c:v>J - 23</c:v>
                </c:pt>
                <c:pt idx="8">
                  <c:v>L - 27</c:v>
                </c:pt>
                <c:pt idx="9">
                  <c:v>M - 28</c:v>
                </c:pt>
                <c:pt idx="10">
                  <c:v>Mi - 29</c:v>
                </c:pt>
                <c:pt idx="11">
                  <c:v>J - 30</c:v>
                </c:pt>
                <c:pt idx="12">
                  <c:v>L - 11</c:v>
                </c:pt>
                <c:pt idx="13">
                  <c:v>M - 12</c:v>
                </c:pt>
                <c:pt idx="14">
                  <c:v>Mi - 13</c:v>
                </c:pt>
                <c:pt idx="15">
                  <c:v>J - 14</c:v>
                </c:pt>
              </c:strCache>
            </c:strRef>
          </c:cat>
          <c:val>
            <c:numRef>
              <c:f>'SPRINT 1'!$F$110:$U$110</c:f>
              <c:numCache>
                <c:formatCode>0.00</c:formatCode>
                <c:ptCount val="16"/>
                <c:pt idx="0" formatCode="General">
                  <c:v>49.5</c:v>
                </c:pt>
                <c:pt idx="1">
                  <c:v>49.5</c:v>
                </c:pt>
                <c:pt idx="2">
                  <c:v>49.5</c:v>
                </c:pt>
                <c:pt idx="3">
                  <c:v>49.5</c:v>
                </c:pt>
                <c:pt idx="4">
                  <c:v>49.5</c:v>
                </c:pt>
                <c:pt idx="5">
                  <c:v>49.5</c:v>
                </c:pt>
                <c:pt idx="6">
                  <c:v>49.5</c:v>
                </c:pt>
                <c:pt idx="7">
                  <c:v>46.5</c:v>
                </c:pt>
                <c:pt idx="8">
                  <c:v>42</c:v>
                </c:pt>
                <c:pt idx="9">
                  <c:v>42</c:v>
                </c:pt>
                <c:pt idx="10">
                  <c:v>39</c:v>
                </c:pt>
                <c:pt idx="11">
                  <c:v>33</c:v>
                </c:pt>
                <c:pt idx="12">
                  <c:v>21</c:v>
                </c:pt>
                <c:pt idx="13">
                  <c:v>12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</c:ser>
        <c:ser>
          <c:idx val="1"/>
          <c:order val="1"/>
          <c:tx>
            <c:strRef>
              <c:f>'SPRINT 1'!$E$111</c:f>
              <c:strCache>
                <c:ptCount val="1"/>
                <c:pt idx="0">
                  <c:v>TIEMPO ÓPTIMO</c:v>
                </c:pt>
              </c:strCache>
            </c:strRef>
          </c:tx>
          <c:cat>
            <c:strRef>
              <c:f>'SPRINT 1'!$F$106:$U$106</c:f>
              <c:strCache>
                <c:ptCount val="16"/>
                <c:pt idx="0">
                  <c:v>0</c:v>
                </c:pt>
                <c:pt idx="1">
                  <c:v>M - 14</c:v>
                </c:pt>
                <c:pt idx="2">
                  <c:v>Mi - 15</c:v>
                </c:pt>
                <c:pt idx="3">
                  <c:v>J - 16</c:v>
                </c:pt>
                <c:pt idx="4">
                  <c:v>L - 20</c:v>
                </c:pt>
                <c:pt idx="5">
                  <c:v>M - 21</c:v>
                </c:pt>
                <c:pt idx="6">
                  <c:v>Mi - 22</c:v>
                </c:pt>
                <c:pt idx="7">
                  <c:v>J - 23</c:v>
                </c:pt>
                <c:pt idx="8">
                  <c:v>L - 27</c:v>
                </c:pt>
                <c:pt idx="9">
                  <c:v>M - 28</c:v>
                </c:pt>
                <c:pt idx="10">
                  <c:v>Mi - 29</c:v>
                </c:pt>
                <c:pt idx="11">
                  <c:v>J - 30</c:v>
                </c:pt>
                <c:pt idx="12">
                  <c:v>L - 11</c:v>
                </c:pt>
                <c:pt idx="13">
                  <c:v>M - 12</c:v>
                </c:pt>
                <c:pt idx="14">
                  <c:v>Mi - 13</c:v>
                </c:pt>
                <c:pt idx="15">
                  <c:v>J - 14</c:v>
                </c:pt>
              </c:strCache>
            </c:strRef>
          </c:cat>
          <c:val>
            <c:numRef>
              <c:f>'SPRINT 1'!$F$111:$U$111</c:f>
              <c:numCache>
                <c:formatCode>0.00</c:formatCode>
                <c:ptCount val="16"/>
                <c:pt idx="0" formatCode="General">
                  <c:v>49.5</c:v>
                </c:pt>
                <c:pt idx="1">
                  <c:v>46.2</c:v>
                </c:pt>
                <c:pt idx="2">
                  <c:v>42.900000000000006</c:v>
                </c:pt>
                <c:pt idx="3">
                  <c:v>39.600000000000009</c:v>
                </c:pt>
                <c:pt idx="4">
                  <c:v>36.300000000000004</c:v>
                </c:pt>
                <c:pt idx="5">
                  <c:v>33.000000000000014</c:v>
                </c:pt>
                <c:pt idx="6">
                  <c:v>29.700000000000014</c:v>
                </c:pt>
                <c:pt idx="7">
                  <c:v>26.400000000000013</c:v>
                </c:pt>
                <c:pt idx="8">
                  <c:v>23.100000000000019</c:v>
                </c:pt>
                <c:pt idx="9">
                  <c:v>19.800000000000011</c:v>
                </c:pt>
                <c:pt idx="10">
                  <c:v>16.500000000000011</c:v>
                </c:pt>
                <c:pt idx="11">
                  <c:v>13.20000000000001</c:v>
                </c:pt>
                <c:pt idx="12">
                  <c:v>9.9000000000000092</c:v>
                </c:pt>
                <c:pt idx="13">
                  <c:v>6.6000000000000085</c:v>
                </c:pt>
                <c:pt idx="14">
                  <c:v>3.3000000000000087</c:v>
                </c:pt>
                <c:pt idx="15">
                  <c:v>9.7699626167013949E-15</c:v>
                </c:pt>
              </c:numCache>
            </c:numRef>
          </c:val>
        </c:ser>
        <c:marker val="1"/>
        <c:axId val="122321536"/>
        <c:axId val="122339712"/>
      </c:lineChart>
      <c:catAx>
        <c:axId val="122321536"/>
        <c:scaling>
          <c:orientation val="minMax"/>
        </c:scaling>
        <c:axPos val="b"/>
        <c:numFmt formatCode="General" sourceLinked="1"/>
        <c:tickLblPos val="nextTo"/>
        <c:txPr>
          <a:bodyPr rot="5400000" vert="horz"/>
          <a:lstStyle/>
          <a:p>
            <a:pPr>
              <a:defRPr/>
            </a:pPr>
            <a:endParaRPr lang="es-PE"/>
          </a:p>
        </c:txPr>
        <c:crossAx val="122339712"/>
        <c:crosses val="autoZero"/>
        <c:auto val="1"/>
        <c:lblAlgn val="ctr"/>
        <c:lblOffset val="100"/>
      </c:catAx>
      <c:valAx>
        <c:axId val="122339712"/>
        <c:scaling>
          <c:orientation val="minMax"/>
        </c:scaling>
        <c:axPos val="l"/>
        <c:majorGridlines/>
        <c:numFmt formatCode="General" sourceLinked="1"/>
        <c:tickLblPos val="nextTo"/>
        <c:crossAx val="1223215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225029798104498"/>
          <c:y val="0.44047614777082283"/>
          <c:w val="0.17576571221280271"/>
          <c:h val="0.11428574845000876"/>
        </c:manualLayout>
      </c:layout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PE"/>
  <c:chart>
    <c:plotArea>
      <c:layout/>
      <c:lineChart>
        <c:grouping val="standard"/>
        <c:ser>
          <c:idx val="0"/>
          <c:order val="0"/>
          <c:tx>
            <c:strRef>
              <c:f>'SPRINT 2'!$E$50</c:f>
              <c:strCache>
                <c:ptCount val="1"/>
                <c:pt idx="0">
                  <c:v>TIEMPO REAL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0"/>
              <c:layout>
                <c:manualLayout>
                  <c:x val="-1.7462762378004728E-2"/>
                  <c:y val="-3.1988920887986799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1"/>
              <c:layout>
                <c:manualLayout>
                  <c:x val="-2.444786732920665E-2"/>
                  <c:y val="-3.7805088322166246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2"/>
              <c:layout>
                <c:manualLayout>
                  <c:x val="-1.5716486140204256E-2"/>
                  <c:y val="-4.0713172039255924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4"/>
              <c:layout>
                <c:manualLayout>
                  <c:x val="-8.731381189002357E-3"/>
                  <c:y val="-3.1988920887986799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5"/>
              <c:layout>
                <c:manualLayout>
                  <c:x val="-1.0477657426802837E-2"/>
                  <c:y val="-2.326466973671765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6"/>
              <c:layout>
                <c:manualLayout>
                  <c:x val="-1.0477657426802837E-2"/>
                  <c:y val="-2.9080837170897107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7"/>
              <c:layout>
                <c:manualLayout>
                  <c:x val="-8.7313811890022981E-3"/>
                  <c:y val="-2.9080837170897107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10"/>
              <c:layout>
                <c:manualLayout>
                  <c:x val="-1.7462762378004731E-3"/>
                  <c:y val="-3.7805088322166246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showVal val="1"/>
          </c:dLbls>
          <c:cat>
            <c:strRef>
              <c:f>'SPRINT 2'!$F$46:$R$46</c:f>
              <c:strCache>
                <c:ptCount val="13"/>
                <c:pt idx="0">
                  <c:v>0</c:v>
                </c:pt>
                <c:pt idx="1">
                  <c:v>L - 18</c:v>
                </c:pt>
                <c:pt idx="2">
                  <c:v>M - 19</c:v>
                </c:pt>
                <c:pt idx="3">
                  <c:v>Mi - 20</c:v>
                </c:pt>
                <c:pt idx="4">
                  <c:v>J - 21</c:v>
                </c:pt>
                <c:pt idx="5">
                  <c:v>L - 25</c:v>
                </c:pt>
                <c:pt idx="6">
                  <c:v>M - 26</c:v>
                </c:pt>
                <c:pt idx="7">
                  <c:v>Mi - 27</c:v>
                </c:pt>
                <c:pt idx="8">
                  <c:v>J - 28</c:v>
                </c:pt>
                <c:pt idx="9">
                  <c:v>L - 01</c:v>
                </c:pt>
                <c:pt idx="10">
                  <c:v>M - 02</c:v>
                </c:pt>
                <c:pt idx="11">
                  <c:v>Mi - 03</c:v>
                </c:pt>
                <c:pt idx="12">
                  <c:v>J - 04</c:v>
                </c:pt>
              </c:strCache>
            </c:strRef>
          </c:cat>
          <c:val>
            <c:numRef>
              <c:f>'SPRINT 2'!$F$50:$R$50</c:f>
              <c:numCache>
                <c:formatCode>0.00</c:formatCode>
                <c:ptCount val="13"/>
                <c:pt idx="0" formatCode="General">
                  <c:v>48</c:v>
                </c:pt>
                <c:pt idx="1">
                  <c:v>48</c:v>
                </c:pt>
                <c:pt idx="2">
                  <c:v>48</c:v>
                </c:pt>
                <c:pt idx="3">
                  <c:v>48</c:v>
                </c:pt>
                <c:pt idx="4">
                  <c:v>39</c:v>
                </c:pt>
                <c:pt idx="5">
                  <c:v>39</c:v>
                </c:pt>
                <c:pt idx="6">
                  <c:v>39</c:v>
                </c:pt>
                <c:pt idx="7">
                  <c:v>39</c:v>
                </c:pt>
                <c:pt idx="8">
                  <c:v>39</c:v>
                </c:pt>
                <c:pt idx="9">
                  <c:v>30</c:v>
                </c:pt>
                <c:pt idx="10">
                  <c:v>9</c:v>
                </c:pt>
                <c:pt idx="11">
                  <c:v>9</c:v>
                </c:pt>
                <c:pt idx="12">
                  <c:v>0</c:v>
                </c:pt>
              </c:numCache>
            </c:numRef>
          </c:val>
        </c:ser>
        <c:ser>
          <c:idx val="1"/>
          <c:order val="1"/>
          <c:tx>
            <c:strRef>
              <c:f>'SPRINT 2'!$E$51</c:f>
              <c:strCache>
                <c:ptCount val="1"/>
                <c:pt idx="0">
                  <c:v>TIEMPO ÓPTIMO</c:v>
                </c:pt>
              </c:strCache>
            </c:strRef>
          </c:tx>
          <c:cat>
            <c:strRef>
              <c:f>'SPRINT 2'!$F$46:$R$46</c:f>
              <c:strCache>
                <c:ptCount val="13"/>
                <c:pt idx="0">
                  <c:v>0</c:v>
                </c:pt>
                <c:pt idx="1">
                  <c:v>L - 18</c:v>
                </c:pt>
                <c:pt idx="2">
                  <c:v>M - 19</c:v>
                </c:pt>
                <c:pt idx="3">
                  <c:v>Mi - 20</c:v>
                </c:pt>
                <c:pt idx="4">
                  <c:v>J - 21</c:v>
                </c:pt>
                <c:pt idx="5">
                  <c:v>L - 25</c:v>
                </c:pt>
                <c:pt idx="6">
                  <c:v>M - 26</c:v>
                </c:pt>
                <c:pt idx="7">
                  <c:v>Mi - 27</c:v>
                </c:pt>
                <c:pt idx="8">
                  <c:v>J - 28</c:v>
                </c:pt>
                <c:pt idx="9">
                  <c:v>L - 01</c:v>
                </c:pt>
                <c:pt idx="10">
                  <c:v>M - 02</c:v>
                </c:pt>
                <c:pt idx="11">
                  <c:v>Mi - 03</c:v>
                </c:pt>
                <c:pt idx="12">
                  <c:v>J - 04</c:v>
                </c:pt>
              </c:strCache>
            </c:strRef>
          </c:cat>
          <c:val>
            <c:numRef>
              <c:f>'SPRINT 2'!$F$51:$R$51</c:f>
              <c:numCache>
                <c:formatCode>0.00</c:formatCode>
                <c:ptCount val="13"/>
                <c:pt idx="0" formatCode="General">
                  <c:v>48</c:v>
                </c:pt>
                <c:pt idx="1">
                  <c:v>44</c:v>
                </c:pt>
                <c:pt idx="2">
                  <c:v>40</c:v>
                </c:pt>
                <c:pt idx="3">
                  <c:v>36</c:v>
                </c:pt>
                <c:pt idx="4">
                  <c:v>32</c:v>
                </c:pt>
                <c:pt idx="5">
                  <c:v>28</c:v>
                </c:pt>
                <c:pt idx="6">
                  <c:v>24</c:v>
                </c:pt>
                <c:pt idx="7">
                  <c:v>20</c:v>
                </c:pt>
                <c:pt idx="8">
                  <c:v>16</c:v>
                </c:pt>
                <c:pt idx="9">
                  <c:v>12</c:v>
                </c:pt>
                <c:pt idx="10">
                  <c:v>8</c:v>
                </c:pt>
                <c:pt idx="11">
                  <c:v>4</c:v>
                </c:pt>
                <c:pt idx="12">
                  <c:v>0</c:v>
                </c:pt>
              </c:numCache>
            </c:numRef>
          </c:val>
        </c:ser>
        <c:marker val="1"/>
        <c:axId val="123236736"/>
        <c:axId val="123238272"/>
      </c:lineChart>
      <c:catAx>
        <c:axId val="123236736"/>
        <c:scaling>
          <c:orientation val="minMax"/>
        </c:scaling>
        <c:axPos val="b"/>
        <c:numFmt formatCode="General" sourceLinked="1"/>
        <c:tickLblPos val="nextTo"/>
        <c:txPr>
          <a:bodyPr rot="5400000" vert="horz"/>
          <a:lstStyle/>
          <a:p>
            <a:pPr>
              <a:defRPr/>
            </a:pPr>
            <a:endParaRPr lang="es-PE"/>
          </a:p>
        </c:txPr>
        <c:crossAx val="123238272"/>
        <c:crosses val="autoZero"/>
        <c:auto val="1"/>
        <c:lblAlgn val="ctr"/>
        <c:lblOffset val="100"/>
      </c:catAx>
      <c:valAx>
        <c:axId val="123238272"/>
        <c:scaling>
          <c:orientation val="minMax"/>
        </c:scaling>
        <c:axPos val="l"/>
        <c:majorGridlines/>
        <c:numFmt formatCode="General" sourceLinked="1"/>
        <c:tickLblPos val="nextTo"/>
        <c:crossAx val="12323673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PE"/>
  <c:chart>
    <c:plotArea>
      <c:layout>
        <c:manualLayout>
          <c:layoutTarget val="inner"/>
          <c:xMode val="edge"/>
          <c:yMode val="edge"/>
          <c:x val="7.804489358026738E-2"/>
          <c:y val="3.3522092528697235E-2"/>
          <c:w val="0.68060543184334288"/>
          <c:h val="0.78579900676161962"/>
        </c:manualLayout>
      </c:layout>
      <c:lineChart>
        <c:grouping val="standard"/>
        <c:ser>
          <c:idx val="0"/>
          <c:order val="0"/>
          <c:tx>
            <c:strRef>
              <c:f>'SPRINT 3'!$E$77</c:f>
              <c:strCache>
                <c:ptCount val="1"/>
                <c:pt idx="0">
                  <c:v>TIEMPO REAL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2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showVal val="1"/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showVal val="1"/>
            </c:dLbl>
            <c:dLbl>
              <c:idx val="5"/>
              <c:layout>
                <c:manualLayout>
                  <c:x val="-9.0579697224167366E-3"/>
                  <c:y val="-3.0193229536776542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elete val="1"/>
          </c:dLbls>
          <c:cat>
            <c:strRef>
              <c:f>'SPRINT 3'!$F$73:$Q$73</c:f>
              <c:strCache>
                <c:ptCount val="12"/>
                <c:pt idx="0">
                  <c:v>0</c:v>
                </c:pt>
                <c:pt idx="1">
                  <c:v>M - 09</c:v>
                </c:pt>
                <c:pt idx="2">
                  <c:v>Mi - 10</c:v>
                </c:pt>
                <c:pt idx="3">
                  <c:v>J - 11</c:v>
                </c:pt>
                <c:pt idx="4">
                  <c:v>L - 15</c:v>
                </c:pt>
                <c:pt idx="5">
                  <c:v>M - 16</c:v>
                </c:pt>
                <c:pt idx="6">
                  <c:v>Mi - 17</c:v>
                </c:pt>
                <c:pt idx="7">
                  <c:v>J - 18</c:v>
                </c:pt>
                <c:pt idx="8">
                  <c:v>L - 22</c:v>
                </c:pt>
                <c:pt idx="9">
                  <c:v>M - 23</c:v>
                </c:pt>
                <c:pt idx="10">
                  <c:v>Mi - 24</c:v>
                </c:pt>
                <c:pt idx="11">
                  <c:v>J - 25</c:v>
                </c:pt>
              </c:strCache>
            </c:strRef>
          </c:cat>
          <c:val>
            <c:numRef>
              <c:f>'SPRINT 3'!$F$77:$Q$77</c:f>
              <c:numCache>
                <c:formatCode>0.00</c:formatCode>
                <c:ptCount val="12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4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1"/>
          <c:order val="1"/>
          <c:tx>
            <c:strRef>
              <c:f>'SPRINT 3'!$E$78</c:f>
              <c:strCache>
                <c:ptCount val="1"/>
                <c:pt idx="0">
                  <c:v>TIEMPO ÓPTIMO</c:v>
                </c:pt>
              </c:strCache>
            </c:strRef>
          </c:tx>
          <c:dLbls>
            <c:dLbl>
              <c:idx val="0"/>
              <c:layout>
                <c:manualLayout>
                  <c:x val="-2.5362315222766874E-2"/>
                  <c:y val="-3.3212552490454066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11"/>
              <c:layout>
                <c:manualLayout>
                  <c:x val="0"/>
                  <c:y val="-2.7173906583098928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elete val="1"/>
          </c:dLbls>
          <c:cat>
            <c:strRef>
              <c:f>'SPRINT 3'!$F$73:$Q$73</c:f>
              <c:strCache>
                <c:ptCount val="12"/>
                <c:pt idx="0">
                  <c:v>0</c:v>
                </c:pt>
                <c:pt idx="1">
                  <c:v>M - 09</c:v>
                </c:pt>
                <c:pt idx="2">
                  <c:v>Mi - 10</c:v>
                </c:pt>
                <c:pt idx="3">
                  <c:v>J - 11</c:v>
                </c:pt>
                <c:pt idx="4">
                  <c:v>L - 15</c:v>
                </c:pt>
                <c:pt idx="5">
                  <c:v>M - 16</c:v>
                </c:pt>
                <c:pt idx="6">
                  <c:v>Mi - 17</c:v>
                </c:pt>
                <c:pt idx="7">
                  <c:v>J - 18</c:v>
                </c:pt>
                <c:pt idx="8">
                  <c:v>L - 22</c:v>
                </c:pt>
                <c:pt idx="9">
                  <c:v>M - 23</c:v>
                </c:pt>
                <c:pt idx="10">
                  <c:v>Mi - 24</c:v>
                </c:pt>
                <c:pt idx="11">
                  <c:v>J - 25</c:v>
                </c:pt>
              </c:strCache>
            </c:strRef>
          </c:cat>
          <c:val>
            <c:numRef>
              <c:f>'SPRINT 3'!$F$78:$Q$78</c:f>
              <c:numCache>
                <c:formatCode>0.00</c:formatCode>
                <c:ptCount val="12"/>
                <c:pt idx="0">
                  <c:v>14</c:v>
                </c:pt>
                <c:pt idx="1">
                  <c:v>12.72727272727272</c:v>
                </c:pt>
                <c:pt idx="2">
                  <c:v>11.454545454545457</c:v>
                </c:pt>
                <c:pt idx="3">
                  <c:v>10.181818181818171</c:v>
                </c:pt>
                <c:pt idx="4">
                  <c:v>8.9090909090909065</c:v>
                </c:pt>
                <c:pt idx="5">
                  <c:v>7.6363636363636376</c:v>
                </c:pt>
                <c:pt idx="6">
                  <c:v>6.3636363636363615</c:v>
                </c:pt>
                <c:pt idx="7">
                  <c:v>5.0909090909090891</c:v>
                </c:pt>
                <c:pt idx="8">
                  <c:v>3.8181818181818175</c:v>
                </c:pt>
                <c:pt idx="9">
                  <c:v>2.5454545454545441</c:v>
                </c:pt>
                <c:pt idx="10">
                  <c:v>1.2727272727272714</c:v>
                </c:pt>
                <c:pt idx="11">
                  <c:v>0</c:v>
                </c:pt>
              </c:numCache>
            </c:numRef>
          </c:val>
        </c:ser>
        <c:marker val="1"/>
        <c:axId val="123020416"/>
        <c:axId val="123021952"/>
      </c:lineChart>
      <c:catAx>
        <c:axId val="123020416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/>
            </a:pPr>
            <a:endParaRPr lang="es-PE"/>
          </a:p>
        </c:txPr>
        <c:crossAx val="123021952"/>
        <c:crosses val="autoZero"/>
        <c:auto val="1"/>
        <c:lblAlgn val="ctr"/>
        <c:lblOffset val="100"/>
      </c:catAx>
      <c:valAx>
        <c:axId val="123021952"/>
        <c:scaling>
          <c:orientation val="minMax"/>
        </c:scaling>
        <c:axPos val="l"/>
        <c:majorGridlines/>
        <c:numFmt formatCode="0" sourceLinked="0"/>
        <c:tickLblPos val="nextTo"/>
        <c:crossAx val="1230204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589664122304635"/>
          <c:y val="0.41218909989192531"/>
          <c:w val="0.18400563629129138"/>
          <c:h val="0.11346141732283455"/>
        </c:manualLayout>
      </c:layout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PE"/>
  <c:chart>
    <c:plotArea>
      <c:layout/>
      <c:lineChart>
        <c:grouping val="standard"/>
        <c:ser>
          <c:idx val="0"/>
          <c:order val="0"/>
          <c:tx>
            <c:strRef>
              <c:f>'PRODUCT BURNDOWN'!$B$9</c:f>
              <c:strCache>
                <c:ptCount val="1"/>
                <c:pt idx="0">
                  <c:v>TIEMPO REAL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14"/>
              <c:layout>
                <c:manualLayout>
                  <c:x val="-5.9289900034470884E-2"/>
                  <c:y val="2.2988505747126436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27"/>
              <c:layout>
                <c:manualLayout>
                  <c:x val="-5.3774560496380547E-2"/>
                  <c:y val="6.8965517241379344E-3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30"/>
              <c:layout>
                <c:manualLayout>
                  <c:x val="-4.5501551189245093E-2"/>
                  <c:y val="2.9885057471264326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38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showVal val="1"/>
            </c:dLbl>
            <c:delete val="1"/>
          </c:dLbls>
          <c:cat>
            <c:strRef>
              <c:f>'PRODUCT BURNDOWN'!$C$6:$AO$6</c:f>
              <c:strCache>
                <c:ptCount val="39"/>
                <c:pt idx="0">
                  <c:v>0</c:v>
                </c:pt>
                <c:pt idx="1">
                  <c:v>M - 14</c:v>
                </c:pt>
                <c:pt idx="2">
                  <c:v>Mi - 15</c:v>
                </c:pt>
                <c:pt idx="3">
                  <c:v>J - 16</c:v>
                </c:pt>
                <c:pt idx="4">
                  <c:v>L - 20</c:v>
                </c:pt>
                <c:pt idx="5">
                  <c:v>M - 21</c:v>
                </c:pt>
                <c:pt idx="6">
                  <c:v>Mi - 22</c:v>
                </c:pt>
                <c:pt idx="7">
                  <c:v>J - 23</c:v>
                </c:pt>
                <c:pt idx="8">
                  <c:v>L - 27</c:v>
                </c:pt>
                <c:pt idx="9">
                  <c:v>M - 28</c:v>
                </c:pt>
                <c:pt idx="10">
                  <c:v>Mi - 29</c:v>
                </c:pt>
                <c:pt idx="11">
                  <c:v>J - 30</c:v>
                </c:pt>
                <c:pt idx="12">
                  <c:v>L - 11</c:v>
                </c:pt>
                <c:pt idx="13">
                  <c:v>M - 12</c:v>
                </c:pt>
                <c:pt idx="14">
                  <c:v>Mi - 13</c:v>
                </c:pt>
                <c:pt idx="15">
                  <c:v>J - 14</c:v>
                </c:pt>
                <c:pt idx="16">
                  <c:v>L - 18</c:v>
                </c:pt>
                <c:pt idx="17">
                  <c:v>M - 19</c:v>
                </c:pt>
                <c:pt idx="18">
                  <c:v>Mi - 20</c:v>
                </c:pt>
                <c:pt idx="19">
                  <c:v>J - 21</c:v>
                </c:pt>
                <c:pt idx="20">
                  <c:v>L - 25</c:v>
                </c:pt>
                <c:pt idx="21">
                  <c:v>M - 26</c:v>
                </c:pt>
                <c:pt idx="22">
                  <c:v>Mi - 27</c:v>
                </c:pt>
                <c:pt idx="23">
                  <c:v>J - 28</c:v>
                </c:pt>
                <c:pt idx="24">
                  <c:v>L - 01</c:v>
                </c:pt>
                <c:pt idx="25">
                  <c:v>M - 02</c:v>
                </c:pt>
                <c:pt idx="26">
                  <c:v>Mi - 03</c:v>
                </c:pt>
                <c:pt idx="27">
                  <c:v>J - 04</c:v>
                </c:pt>
                <c:pt idx="28">
                  <c:v>M - 09</c:v>
                </c:pt>
                <c:pt idx="29">
                  <c:v>Mi - 10</c:v>
                </c:pt>
                <c:pt idx="30">
                  <c:v>J - 11</c:v>
                </c:pt>
                <c:pt idx="31">
                  <c:v>L - 15</c:v>
                </c:pt>
                <c:pt idx="32">
                  <c:v>M - 16</c:v>
                </c:pt>
                <c:pt idx="33">
                  <c:v>Mi - 17</c:v>
                </c:pt>
                <c:pt idx="34">
                  <c:v>J - 18</c:v>
                </c:pt>
                <c:pt idx="35">
                  <c:v>L - 22</c:v>
                </c:pt>
                <c:pt idx="36">
                  <c:v>M - 23</c:v>
                </c:pt>
                <c:pt idx="37">
                  <c:v>Mi - 24</c:v>
                </c:pt>
                <c:pt idx="38">
                  <c:v>J - 25</c:v>
                </c:pt>
              </c:strCache>
            </c:strRef>
          </c:cat>
          <c:val>
            <c:numRef>
              <c:f>'PRODUCT BURNDOWN'!$C$9:$AO$9</c:f>
              <c:numCache>
                <c:formatCode>0.00</c:formatCode>
                <c:ptCount val="39"/>
                <c:pt idx="0" formatCode="General">
                  <c:v>168.5</c:v>
                </c:pt>
                <c:pt idx="1">
                  <c:v>168.5</c:v>
                </c:pt>
                <c:pt idx="2">
                  <c:v>168.5</c:v>
                </c:pt>
                <c:pt idx="3">
                  <c:v>168.5</c:v>
                </c:pt>
                <c:pt idx="4">
                  <c:v>168.5</c:v>
                </c:pt>
                <c:pt idx="5">
                  <c:v>168.5</c:v>
                </c:pt>
                <c:pt idx="6">
                  <c:v>168.5</c:v>
                </c:pt>
                <c:pt idx="7">
                  <c:v>165.5</c:v>
                </c:pt>
                <c:pt idx="8">
                  <c:v>161</c:v>
                </c:pt>
                <c:pt idx="9">
                  <c:v>161</c:v>
                </c:pt>
                <c:pt idx="10">
                  <c:v>158</c:v>
                </c:pt>
                <c:pt idx="11">
                  <c:v>152</c:v>
                </c:pt>
                <c:pt idx="12">
                  <c:v>140</c:v>
                </c:pt>
                <c:pt idx="13">
                  <c:v>131</c:v>
                </c:pt>
                <c:pt idx="14">
                  <c:v>119</c:v>
                </c:pt>
                <c:pt idx="15">
                  <c:v>119</c:v>
                </c:pt>
                <c:pt idx="16">
                  <c:v>119</c:v>
                </c:pt>
                <c:pt idx="17">
                  <c:v>119</c:v>
                </c:pt>
                <c:pt idx="18">
                  <c:v>119</c:v>
                </c:pt>
                <c:pt idx="19">
                  <c:v>110</c:v>
                </c:pt>
                <c:pt idx="20">
                  <c:v>110</c:v>
                </c:pt>
                <c:pt idx="21">
                  <c:v>110</c:v>
                </c:pt>
                <c:pt idx="22">
                  <c:v>110</c:v>
                </c:pt>
                <c:pt idx="23">
                  <c:v>110</c:v>
                </c:pt>
                <c:pt idx="24">
                  <c:v>101</c:v>
                </c:pt>
                <c:pt idx="25">
                  <c:v>80</c:v>
                </c:pt>
                <c:pt idx="26">
                  <c:v>80</c:v>
                </c:pt>
                <c:pt idx="27">
                  <c:v>71</c:v>
                </c:pt>
                <c:pt idx="28">
                  <c:v>71</c:v>
                </c:pt>
                <c:pt idx="29">
                  <c:v>71</c:v>
                </c:pt>
                <c:pt idx="30">
                  <c:v>61</c:v>
                </c:pt>
                <c:pt idx="31">
                  <c:v>61</c:v>
                </c:pt>
                <c:pt idx="32">
                  <c:v>57</c:v>
                </c:pt>
                <c:pt idx="33">
                  <c:v>57</c:v>
                </c:pt>
                <c:pt idx="34">
                  <c:v>57</c:v>
                </c:pt>
                <c:pt idx="35">
                  <c:v>57</c:v>
                </c:pt>
                <c:pt idx="36">
                  <c:v>57</c:v>
                </c:pt>
                <c:pt idx="37">
                  <c:v>57</c:v>
                </c:pt>
                <c:pt idx="38">
                  <c:v>57</c:v>
                </c:pt>
              </c:numCache>
            </c:numRef>
          </c:val>
        </c:ser>
        <c:ser>
          <c:idx val="1"/>
          <c:order val="1"/>
          <c:tx>
            <c:strRef>
              <c:f>'PRODUCT BURNDOWN'!$B$10</c:f>
              <c:strCache>
                <c:ptCount val="1"/>
                <c:pt idx="0">
                  <c:v>TIEMPO ÓPTIMO</c:v>
                </c:pt>
              </c:strCache>
            </c:strRef>
          </c:tx>
          <c:dLbls>
            <c:dLbl>
              <c:idx val="0"/>
              <c:layout>
                <c:manualLayout>
                  <c:x val="-1.5167183729748363E-2"/>
                  <c:y val="-2.5278639549580598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31"/>
              <c:layout>
                <c:manualLayout>
                  <c:x val="-4.1365046535677364E-3"/>
                  <c:y val="-2.9885057471264416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dLblPos val="r"/>
              <c:showVal val="1"/>
            </c:dLbl>
            <c:dLbl>
              <c:idx val="38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s-PE"/>
                </a:p>
              </c:txPr>
              <c:showVal val="1"/>
            </c:dLbl>
            <c:delete val="1"/>
          </c:dLbls>
          <c:cat>
            <c:strRef>
              <c:f>'PRODUCT BURNDOWN'!$C$6:$AO$6</c:f>
              <c:strCache>
                <c:ptCount val="39"/>
                <c:pt idx="0">
                  <c:v>0</c:v>
                </c:pt>
                <c:pt idx="1">
                  <c:v>M - 14</c:v>
                </c:pt>
                <c:pt idx="2">
                  <c:v>Mi - 15</c:v>
                </c:pt>
                <c:pt idx="3">
                  <c:v>J - 16</c:v>
                </c:pt>
                <c:pt idx="4">
                  <c:v>L - 20</c:v>
                </c:pt>
                <c:pt idx="5">
                  <c:v>M - 21</c:v>
                </c:pt>
                <c:pt idx="6">
                  <c:v>Mi - 22</c:v>
                </c:pt>
                <c:pt idx="7">
                  <c:v>J - 23</c:v>
                </c:pt>
                <c:pt idx="8">
                  <c:v>L - 27</c:v>
                </c:pt>
                <c:pt idx="9">
                  <c:v>M - 28</c:v>
                </c:pt>
                <c:pt idx="10">
                  <c:v>Mi - 29</c:v>
                </c:pt>
                <c:pt idx="11">
                  <c:v>J - 30</c:v>
                </c:pt>
                <c:pt idx="12">
                  <c:v>L - 11</c:v>
                </c:pt>
                <c:pt idx="13">
                  <c:v>M - 12</c:v>
                </c:pt>
                <c:pt idx="14">
                  <c:v>Mi - 13</c:v>
                </c:pt>
                <c:pt idx="15">
                  <c:v>J - 14</c:v>
                </c:pt>
                <c:pt idx="16">
                  <c:v>L - 18</c:v>
                </c:pt>
                <c:pt idx="17">
                  <c:v>M - 19</c:v>
                </c:pt>
                <c:pt idx="18">
                  <c:v>Mi - 20</c:v>
                </c:pt>
                <c:pt idx="19">
                  <c:v>J - 21</c:v>
                </c:pt>
                <c:pt idx="20">
                  <c:v>L - 25</c:v>
                </c:pt>
                <c:pt idx="21">
                  <c:v>M - 26</c:v>
                </c:pt>
                <c:pt idx="22">
                  <c:v>Mi - 27</c:v>
                </c:pt>
                <c:pt idx="23">
                  <c:v>J - 28</c:v>
                </c:pt>
                <c:pt idx="24">
                  <c:v>L - 01</c:v>
                </c:pt>
                <c:pt idx="25">
                  <c:v>M - 02</c:v>
                </c:pt>
                <c:pt idx="26">
                  <c:v>Mi - 03</c:v>
                </c:pt>
                <c:pt idx="27">
                  <c:v>J - 04</c:v>
                </c:pt>
                <c:pt idx="28">
                  <c:v>M - 09</c:v>
                </c:pt>
                <c:pt idx="29">
                  <c:v>Mi - 10</c:v>
                </c:pt>
                <c:pt idx="30">
                  <c:v>J - 11</c:v>
                </c:pt>
                <c:pt idx="31">
                  <c:v>L - 15</c:v>
                </c:pt>
                <c:pt idx="32">
                  <c:v>M - 16</c:v>
                </c:pt>
                <c:pt idx="33">
                  <c:v>Mi - 17</c:v>
                </c:pt>
                <c:pt idx="34">
                  <c:v>J - 18</c:v>
                </c:pt>
                <c:pt idx="35">
                  <c:v>L - 22</c:v>
                </c:pt>
                <c:pt idx="36">
                  <c:v>M - 23</c:v>
                </c:pt>
                <c:pt idx="37">
                  <c:v>Mi - 24</c:v>
                </c:pt>
                <c:pt idx="38">
                  <c:v>J - 25</c:v>
                </c:pt>
              </c:strCache>
            </c:strRef>
          </c:cat>
          <c:val>
            <c:numRef>
              <c:f>'PRODUCT BURNDOWN'!$C$10:$AO$10</c:f>
              <c:numCache>
                <c:formatCode>0.00</c:formatCode>
                <c:ptCount val="39"/>
                <c:pt idx="0" formatCode="General">
                  <c:v>168.5</c:v>
                </c:pt>
                <c:pt idx="1">
                  <c:v>165.19607843137248</c:v>
                </c:pt>
                <c:pt idx="2">
                  <c:v>161.89215686274514</c:v>
                </c:pt>
                <c:pt idx="3">
                  <c:v>158.58823529411757</c:v>
                </c:pt>
                <c:pt idx="4">
                  <c:v>155.28431372549016</c:v>
                </c:pt>
                <c:pt idx="5">
                  <c:v>151.98039215686271</c:v>
                </c:pt>
                <c:pt idx="6">
                  <c:v>148.6764705882353</c:v>
                </c:pt>
                <c:pt idx="7">
                  <c:v>145.37254901960785</c:v>
                </c:pt>
                <c:pt idx="8">
                  <c:v>142.06862745098044</c:v>
                </c:pt>
                <c:pt idx="9">
                  <c:v>138.76470588235276</c:v>
                </c:pt>
                <c:pt idx="10">
                  <c:v>135.46078431372541</c:v>
                </c:pt>
                <c:pt idx="11">
                  <c:v>132.15686274509795</c:v>
                </c:pt>
                <c:pt idx="12">
                  <c:v>128.85294117647058</c:v>
                </c:pt>
                <c:pt idx="13">
                  <c:v>125.54901960784311</c:v>
                </c:pt>
                <c:pt idx="14">
                  <c:v>122.24509803921562</c:v>
                </c:pt>
                <c:pt idx="15">
                  <c:v>118.94117647058816</c:v>
                </c:pt>
                <c:pt idx="16">
                  <c:v>115.63725490196074</c:v>
                </c:pt>
                <c:pt idx="17">
                  <c:v>112.33333333333324</c:v>
                </c:pt>
                <c:pt idx="18">
                  <c:v>109.02941176470583</c:v>
                </c:pt>
                <c:pt idx="19">
                  <c:v>105.72549019607835</c:v>
                </c:pt>
                <c:pt idx="20">
                  <c:v>102.42156862745094</c:v>
                </c:pt>
                <c:pt idx="21">
                  <c:v>99.117647058823479</c:v>
                </c:pt>
                <c:pt idx="22">
                  <c:v>95.813725490196063</c:v>
                </c:pt>
                <c:pt idx="23">
                  <c:v>92.509803921568604</c:v>
                </c:pt>
                <c:pt idx="24">
                  <c:v>89.205882352941103</c:v>
                </c:pt>
                <c:pt idx="25">
                  <c:v>85.901960784313772</c:v>
                </c:pt>
                <c:pt idx="26">
                  <c:v>82.598039215686242</c:v>
                </c:pt>
                <c:pt idx="27">
                  <c:v>79.294117647058826</c:v>
                </c:pt>
                <c:pt idx="28">
                  <c:v>75.990196078431381</c:v>
                </c:pt>
                <c:pt idx="29">
                  <c:v>72.686274509803908</c:v>
                </c:pt>
                <c:pt idx="30">
                  <c:v>69.382352941176478</c:v>
                </c:pt>
                <c:pt idx="31">
                  <c:v>66.078431372548991</c:v>
                </c:pt>
                <c:pt idx="32">
                  <c:v>62.774509803921603</c:v>
                </c:pt>
                <c:pt idx="33">
                  <c:v>59.470588235294144</c:v>
                </c:pt>
                <c:pt idx="34">
                  <c:v>56.166666666666664</c:v>
                </c:pt>
                <c:pt idx="35">
                  <c:v>52.862745098039255</c:v>
                </c:pt>
                <c:pt idx="36">
                  <c:v>49.558823529411775</c:v>
                </c:pt>
                <c:pt idx="37">
                  <c:v>46.254901960784323</c:v>
                </c:pt>
                <c:pt idx="38">
                  <c:v>42.950980392156886</c:v>
                </c:pt>
              </c:numCache>
            </c:numRef>
          </c:val>
        </c:ser>
        <c:marker val="1"/>
        <c:axId val="123284096"/>
        <c:axId val="123302272"/>
      </c:lineChart>
      <c:catAx>
        <c:axId val="123284096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/>
            </a:pPr>
            <a:endParaRPr lang="es-PE"/>
          </a:p>
        </c:txPr>
        <c:crossAx val="123302272"/>
        <c:crosses val="autoZero"/>
        <c:auto val="1"/>
        <c:lblAlgn val="ctr"/>
        <c:lblOffset val="100"/>
      </c:catAx>
      <c:valAx>
        <c:axId val="123302272"/>
        <c:scaling>
          <c:orientation val="minMax"/>
        </c:scaling>
        <c:axPos val="l"/>
        <c:majorGridlines/>
        <c:numFmt formatCode="General" sourceLinked="1"/>
        <c:tickLblPos val="nextTo"/>
        <c:crossAx val="12328409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8F869-3B05-4E23-8F64-CF2CBA6CAAAF}" type="datetimeFigureOut">
              <a:rPr lang="es-PE" smtClean="0"/>
              <a:pPr/>
              <a:t>07/12/2010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7A25-71C7-4336-9B38-7C8C2869144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officePres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33475"/>
            <a:ext cx="91440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147639" y="1291224"/>
            <a:ext cx="26384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Myriad Pro" pitchFamily="34" charset="0"/>
              </a:rPr>
              <a:t>e-</a:t>
            </a:r>
            <a:r>
              <a:rPr lang="en-US" sz="3600" b="1" dirty="0" err="1" smtClean="0">
                <a:solidFill>
                  <a:srgbClr val="C00000"/>
                </a:solidFill>
                <a:latin typeface="Myriad Pro" pitchFamily="34" charset="0"/>
              </a:rPr>
              <a:t>Portafolio</a:t>
            </a:r>
            <a:endParaRPr lang="en-US" sz="3600" b="1" dirty="0" smtClean="0">
              <a:solidFill>
                <a:srgbClr val="C00000"/>
              </a:solidFill>
              <a:latin typeface="Myriad Pro" pitchFamily="34" charset="0"/>
            </a:endParaRPr>
          </a:p>
          <a:p>
            <a:pPr algn="r"/>
            <a:r>
              <a:rPr lang="en-US" dirty="0" smtClean="0">
                <a:solidFill>
                  <a:srgbClr val="6C0000"/>
                </a:solidFill>
              </a:rPr>
              <a:t>Second </a:t>
            </a:r>
            <a:r>
              <a:rPr lang="en-US" dirty="0" smtClean="0">
                <a:solidFill>
                  <a:srgbClr val="6C0000"/>
                </a:solidFill>
              </a:rPr>
              <a:t>Edition</a:t>
            </a:r>
            <a:endParaRPr lang="en-US" dirty="0">
              <a:solidFill>
                <a:srgbClr val="6C0000"/>
              </a:solidFill>
            </a:endParaRPr>
          </a:p>
        </p:txBody>
      </p:sp>
      <p:sp>
        <p:nvSpPr>
          <p:cNvPr id="5" name="ContentBox1" descr="1"/>
          <p:cNvSpPr/>
          <p:nvPr/>
        </p:nvSpPr>
        <p:spPr>
          <a:xfrm>
            <a:off x="4467225" y="1636395"/>
            <a:ext cx="857250" cy="65151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789" smtClean="0"/>
              <a:t>Introducción</a:t>
            </a:r>
            <a:endParaRPr lang="es-PE" sz="789"/>
          </a:p>
        </p:txBody>
      </p:sp>
      <p:sp>
        <p:nvSpPr>
          <p:cNvPr id="6" name="ContentBox2" descr="2"/>
          <p:cNvSpPr/>
          <p:nvPr/>
        </p:nvSpPr>
        <p:spPr>
          <a:xfrm>
            <a:off x="5419725" y="1636395"/>
            <a:ext cx="857250" cy="65151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3" smtClean="0"/>
              <a:t>Alcance</a:t>
            </a:r>
            <a:endParaRPr lang="es-PE" sz="1353"/>
          </a:p>
        </p:txBody>
      </p:sp>
      <p:sp>
        <p:nvSpPr>
          <p:cNvPr id="7" name="ContentBox3" descr="3"/>
          <p:cNvSpPr/>
          <p:nvPr/>
        </p:nvSpPr>
        <p:spPr>
          <a:xfrm>
            <a:off x="4467225" y="2360295"/>
            <a:ext cx="857250" cy="65151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3" smtClean="0"/>
              <a:t>Gestión</a:t>
            </a:r>
            <a:endParaRPr lang="es-PE" sz="1353" dirty="0"/>
          </a:p>
        </p:txBody>
      </p:sp>
      <p:sp>
        <p:nvSpPr>
          <p:cNvPr id="9" name="ContentBox4" descr="4"/>
          <p:cNvSpPr/>
          <p:nvPr/>
        </p:nvSpPr>
        <p:spPr>
          <a:xfrm>
            <a:off x="5441156" y="2376582"/>
            <a:ext cx="814387" cy="29318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740" smtClean="0"/>
              <a:t>Arquitectura</a:t>
            </a:r>
            <a:endParaRPr lang="es-PE" sz="74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42844" y="6072206"/>
            <a:ext cx="26384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6C0000"/>
                </a:solidFill>
                <a:latin typeface="Myriad Pro" pitchFamily="34" charset="0"/>
              </a:rPr>
              <a:t>INTEGRANTES</a:t>
            </a:r>
          </a:p>
          <a:p>
            <a:r>
              <a:rPr lang="en-US" sz="1400" dirty="0" smtClean="0">
                <a:solidFill>
                  <a:srgbClr val="6C0000"/>
                </a:solidFill>
              </a:rPr>
              <a:t>Boris Herrera</a:t>
            </a:r>
          </a:p>
          <a:p>
            <a:r>
              <a:rPr lang="en-US" sz="1400" dirty="0" smtClean="0">
                <a:solidFill>
                  <a:srgbClr val="6C0000"/>
                </a:solidFill>
              </a:rPr>
              <a:t>Marco </a:t>
            </a:r>
            <a:r>
              <a:rPr lang="en-US" sz="1400" dirty="0" err="1" smtClean="0">
                <a:solidFill>
                  <a:srgbClr val="6C0000"/>
                </a:solidFill>
              </a:rPr>
              <a:t>Bruggmann</a:t>
            </a:r>
            <a:endParaRPr lang="en-US" sz="1400" dirty="0">
              <a:solidFill>
                <a:srgbClr val="6C0000"/>
              </a:solidFill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7434283" y="0"/>
            <a:ext cx="170971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050" dirty="0" smtClean="0">
                <a:solidFill>
                  <a:srgbClr val="6C0000"/>
                </a:solidFill>
              </a:rPr>
              <a:t>DICIEMBRE 2010</a:t>
            </a:r>
            <a:endParaRPr lang="en-US" sz="1050" dirty="0">
              <a:solidFill>
                <a:srgbClr val="6C0000"/>
              </a:solidFill>
            </a:endParaRPr>
          </a:p>
        </p:txBody>
      </p:sp>
      <p:pic>
        <p:nvPicPr>
          <p:cNvPr id="14" name="Picture 2" descr="C:\Users\Boris Becker\Desktop\Untitled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8148" y="6500834"/>
            <a:ext cx="1142991" cy="24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Box5" descr="5"/>
          <p:cNvSpPr/>
          <p:nvPr/>
        </p:nvSpPr>
        <p:spPr>
          <a:xfrm>
            <a:off x="5461514" y="2709666"/>
            <a:ext cx="366474" cy="278521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690" smtClean="0"/>
              <a:t>Demo</a:t>
            </a:r>
            <a:endParaRPr lang="es-PE" sz="690"/>
          </a:p>
        </p:txBody>
      </p:sp>
      <p:sp>
        <p:nvSpPr>
          <p:cNvPr id="16" name="ContentBox6" descr="6"/>
          <p:cNvSpPr/>
          <p:nvPr/>
        </p:nvSpPr>
        <p:spPr>
          <a:xfrm>
            <a:off x="5868708" y="2709666"/>
            <a:ext cx="366474" cy="278521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600" smtClean="0"/>
              <a:t>Conclusiones</a:t>
            </a:r>
            <a:endParaRPr lang="es-PE" sz="6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642918"/>
            <a:ext cx="7024744" cy="1143000"/>
          </a:xfrm>
        </p:spPr>
        <p:txBody>
          <a:bodyPr/>
          <a:lstStyle/>
          <a:p>
            <a:r>
              <a:rPr lang="en-US" dirty="0" smtClean="0"/>
              <a:t>Sprint 02 Burndown</a:t>
            </a:r>
            <a:endParaRPr lang="es-PE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571472" y="1928802"/>
          <a:ext cx="8072494" cy="4254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571480"/>
            <a:ext cx="7024744" cy="1143000"/>
          </a:xfrm>
        </p:spPr>
        <p:txBody>
          <a:bodyPr/>
          <a:lstStyle/>
          <a:p>
            <a:r>
              <a:rPr lang="en-US" dirty="0" smtClean="0"/>
              <a:t>Sprint 03 Burndown</a:t>
            </a:r>
            <a:endParaRPr lang="es-PE" dirty="0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500034" y="1857364"/>
          <a:ext cx="8429684" cy="428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adicionales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completó</a:t>
            </a:r>
            <a:r>
              <a:rPr lang="en-US" dirty="0" smtClean="0"/>
              <a:t> la </a:t>
            </a:r>
            <a:r>
              <a:rPr lang="en-US" dirty="0" err="1" smtClean="0"/>
              <a:t>integración</a:t>
            </a:r>
            <a:r>
              <a:rPr lang="en-US" dirty="0" smtClean="0"/>
              <a:t> con la </a:t>
            </a:r>
            <a:r>
              <a:rPr lang="en-US" dirty="0" err="1" smtClean="0"/>
              <a:t>arquitectura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SSIA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completó</a:t>
            </a:r>
            <a:r>
              <a:rPr lang="en-US" dirty="0" smtClean="0"/>
              <a:t> la </a:t>
            </a:r>
            <a:r>
              <a:rPr lang="en-US" dirty="0" err="1" smtClean="0"/>
              <a:t>integración</a:t>
            </a:r>
            <a:r>
              <a:rPr lang="en-US" dirty="0" smtClean="0"/>
              <a:t> con el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Diseño</a:t>
            </a:r>
            <a:r>
              <a:rPr lang="en-US" dirty="0" smtClean="0"/>
              <a:t> Curricular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revisaron</a:t>
            </a:r>
            <a:r>
              <a:rPr lang="en-US" dirty="0" smtClean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optimizaron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smtClean="0"/>
              <a:t>y la </a:t>
            </a:r>
            <a:r>
              <a:rPr lang="en-US" dirty="0" err="1" smtClean="0"/>
              <a:t>arquitectura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documentó</a:t>
            </a:r>
            <a:r>
              <a:rPr lang="en-US" dirty="0" smtClean="0"/>
              <a:t> la </a:t>
            </a:r>
            <a:r>
              <a:rPr lang="en-US" dirty="0" err="1" smtClean="0"/>
              <a:t>arquitectura</a:t>
            </a:r>
            <a:r>
              <a:rPr lang="en-US" dirty="0" smtClean="0"/>
              <a:t> y </a:t>
            </a:r>
            <a:r>
              <a:rPr lang="en-US" dirty="0" err="1" smtClean="0"/>
              <a:t>gestión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traspas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entorno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a </a:t>
            </a:r>
            <a:r>
              <a:rPr lang="en-US" dirty="0" smtClean="0"/>
              <a:t>Visual Studio 2010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probó</a:t>
            </a:r>
            <a:r>
              <a:rPr lang="en-US" dirty="0" smtClean="0"/>
              <a:t> el Visual </a:t>
            </a:r>
            <a:r>
              <a:rPr lang="en-US" dirty="0" smtClean="0"/>
              <a:t>Workflow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integración</a:t>
            </a:r>
            <a:r>
              <a:rPr lang="en-US" dirty="0" smtClean="0"/>
              <a:t> </a:t>
            </a:r>
            <a:r>
              <a:rPr lang="en-US" dirty="0" err="1" smtClean="0"/>
              <a:t>contínua</a:t>
            </a:r>
            <a:endParaRPr lang="es-P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Retos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inconsistencia</a:t>
            </a:r>
            <a:r>
              <a:rPr lang="en-US" dirty="0" smtClean="0"/>
              <a:t> en los </a:t>
            </a:r>
            <a:r>
              <a:rPr lang="en-US" dirty="0" err="1" smtClean="0"/>
              <a:t>datos</a:t>
            </a:r>
            <a:r>
              <a:rPr lang="en-US" dirty="0" smtClean="0"/>
              <a:t> de la BD SSIA.</a:t>
            </a:r>
          </a:p>
          <a:p>
            <a:pPr lvl="1"/>
            <a:r>
              <a:rPr lang="en-US" dirty="0" err="1" smtClean="0"/>
              <a:t>Secciones</a:t>
            </a:r>
            <a:r>
              <a:rPr lang="en-US" dirty="0" smtClean="0"/>
              <a:t> de un </a:t>
            </a:r>
            <a:r>
              <a:rPr lang="en-US" dirty="0" err="1" smtClean="0"/>
              <a:t>estudiante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logros</a:t>
            </a:r>
            <a:r>
              <a:rPr lang="en-US" dirty="0" smtClean="0"/>
              <a:t>/</a:t>
            </a:r>
            <a:r>
              <a:rPr lang="en-US" dirty="0" err="1" smtClean="0"/>
              <a:t>objetivos</a:t>
            </a:r>
            <a:r>
              <a:rPr lang="en-US" dirty="0" smtClean="0"/>
              <a:t> de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apuntan</a:t>
            </a:r>
            <a:r>
              <a:rPr lang="en-US" dirty="0" smtClean="0"/>
              <a:t> a un </a:t>
            </a:r>
            <a:r>
              <a:rPr lang="en-US" dirty="0" err="1" smtClean="0"/>
              <a:t>trabajo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Aún</a:t>
            </a:r>
            <a:r>
              <a:rPr lang="en-US" dirty="0" smtClean="0"/>
              <a:t> se </a:t>
            </a:r>
            <a:r>
              <a:rPr lang="en-US" dirty="0" err="1" smtClean="0"/>
              <a:t>espera</a:t>
            </a:r>
            <a:r>
              <a:rPr lang="en-US" dirty="0" smtClean="0"/>
              <a:t> el </a:t>
            </a:r>
            <a:r>
              <a:rPr lang="en-US" dirty="0" err="1" smtClean="0"/>
              <a:t>servicio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RUBRICON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la </a:t>
            </a:r>
            <a:r>
              <a:rPr lang="en-US" dirty="0" err="1" smtClean="0"/>
              <a:t>integración</a:t>
            </a:r>
            <a:r>
              <a:rPr lang="en-US" dirty="0" smtClean="0"/>
              <a:t> </a:t>
            </a:r>
            <a:r>
              <a:rPr lang="en-US" dirty="0" err="1" smtClean="0"/>
              <a:t>propuesta</a:t>
            </a:r>
            <a:r>
              <a:rPr lang="en-US" dirty="0" smtClean="0"/>
              <a:t> en el </a:t>
            </a:r>
            <a:r>
              <a:rPr lang="en-US" dirty="0" err="1" smtClean="0"/>
              <a:t>proyecto</a:t>
            </a:r>
            <a:r>
              <a:rPr lang="en-US" dirty="0" smtClean="0"/>
              <a:t>.</a:t>
            </a:r>
            <a:endParaRPr lang="es-P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357166"/>
            <a:ext cx="7024744" cy="1143000"/>
          </a:xfrm>
        </p:spPr>
        <p:txBody>
          <a:bodyPr/>
          <a:lstStyle/>
          <a:p>
            <a:r>
              <a:rPr lang="en-US" dirty="0" smtClean="0"/>
              <a:t>Product Burndown</a:t>
            </a:r>
            <a:endParaRPr lang="es-PE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500034" y="1571612"/>
          <a:ext cx="8234100" cy="4867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66159"/>
            <a:ext cx="73152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s-PE" sz="3000" smtClean="0">
                <a:solidFill>
                  <a:srgbClr val="A9A9A9"/>
                </a:solidFill>
                <a:latin typeface="Arial"/>
              </a:rPr>
              <a:t>pptPlex Section Divider</a:t>
            </a:r>
            <a:endParaRPr lang="es-PE" sz="3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14500"/>
            <a:ext cx="73152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000000"/>
                </a:solidFill>
                <a:latin typeface="Arial"/>
              </a:rPr>
              <a:t>Arquitectura</a:t>
            </a:r>
            <a:endParaRPr lang="es-PE" sz="4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es-PE" sz="2000">
              <a:solidFill>
                <a:srgbClr val="A9A9A9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785794"/>
            <a:ext cx="7024744" cy="1143000"/>
          </a:xfrm>
        </p:spPr>
        <p:txBody>
          <a:bodyPr/>
          <a:lstStyle/>
          <a:p>
            <a:r>
              <a:rPr lang="en-US" dirty="0" err="1" smtClean="0"/>
              <a:t>Arquitectura</a:t>
            </a:r>
            <a:r>
              <a:rPr lang="en-US" dirty="0" smtClean="0"/>
              <a:t> </a:t>
            </a:r>
            <a:r>
              <a:rPr lang="en-US" dirty="0" smtClean="0"/>
              <a:t>Global: MVC</a:t>
            </a:r>
            <a:endParaRPr lang="es-P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70287"/>
            <a:ext cx="59277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50004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Arq</a:t>
            </a:r>
            <a:r>
              <a:rPr lang="en-US" dirty="0" smtClean="0"/>
              <a:t>. </a:t>
            </a:r>
            <a:r>
              <a:rPr lang="en-US" dirty="0" err="1" smtClean="0"/>
              <a:t>Portafolio</a:t>
            </a:r>
            <a:r>
              <a:rPr lang="en-US" dirty="0" smtClean="0"/>
              <a:t> de </a:t>
            </a:r>
            <a:r>
              <a:rPr lang="en-US" dirty="0" err="1" smtClean="0"/>
              <a:t>Aprendizaje</a:t>
            </a:r>
            <a:endParaRPr lang="es-PE" dirty="0"/>
          </a:p>
        </p:txBody>
      </p:sp>
      <p:pic>
        <p:nvPicPr>
          <p:cNvPr id="2050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601" y="1928802"/>
            <a:ext cx="787092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Patrones</a:t>
            </a:r>
            <a:r>
              <a:rPr lang="en-US" dirty="0" smtClean="0"/>
              <a:t> de </a:t>
            </a:r>
            <a:r>
              <a:rPr lang="en-US" dirty="0" err="1" smtClean="0"/>
              <a:t>Diseño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err="1" smtClean="0"/>
              <a:t>Repository</a:t>
            </a:r>
            <a:endParaRPr lang="es-PE" dirty="0" smtClean="0"/>
          </a:p>
          <a:p>
            <a:pPr lvl="1"/>
            <a:r>
              <a:rPr lang="es-PE" sz="2400" dirty="0" smtClean="0"/>
              <a:t>Separa la implementación de los métodos (para acceso a datos).</a:t>
            </a:r>
          </a:p>
          <a:p>
            <a:r>
              <a:rPr lang="es-PE" dirty="0" err="1" smtClean="0"/>
              <a:t>Factory</a:t>
            </a:r>
            <a:endParaRPr lang="es-PE" dirty="0" smtClean="0"/>
          </a:p>
          <a:p>
            <a:pPr lvl="1"/>
            <a:r>
              <a:rPr lang="es-PE" sz="2400" dirty="0" smtClean="0"/>
              <a:t>Centraliza la creación de los </a:t>
            </a:r>
            <a:r>
              <a:rPr lang="es-PE" sz="2400" dirty="0" err="1" smtClean="0"/>
              <a:t>Repository</a:t>
            </a:r>
            <a:endParaRPr lang="es-PE" sz="2400" dirty="0" smtClean="0"/>
          </a:p>
          <a:p>
            <a:r>
              <a:rPr lang="es-PE" dirty="0" err="1" smtClean="0"/>
              <a:t>Singleton</a:t>
            </a:r>
            <a:endParaRPr lang="es-PE" dirty="0" smtClean="0"/>
          </a:p>
          <a:p>
            <a:pPr lvl="1"/>
            <a:r>
              <a:rPr lang="es-PE" sz="2400" dirty="0" smtClean="0"/>
              <a:t>Evita la </a:t>
            </a:r>
            <a:r>
              <a:rPr lang="es-PE" sz="2400" dirty="0" smtClean="0"/>
              <a:t>creación </a:t>
            </a:r>
            <a:r>
              <a:rPr lang="es-PE" sz="2400" dirty="0" smtClean="0"/>
              <a:t>constante de </a:t>
            </a:r>
            <a:r>
              <a:rPr lang="es-PE" sz="2400" dirty="0" smtClean="0"/>
              <a:t>los </a:t>
            </a:r>
            <a:r>
              <a:rPr lang="es-PE" sz="2400" dirty="0" err="1" smtClean="0"/>
              <a:t>Repository</a:t>
            </a:r>
            <a:endParaRPr lang="es-PE" sz="2400" dirty="0" smtClean="0"/>
          </a:p>
          <a:p>
            <a:pPr lvl="1"/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66159"/>
            <a:ext cx="73152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s-PE" sz="3000" smtClean="0">
                <a:solidFill>
                  <a:srgbClr val="A9A9A9"/>
                </a:solidFill>
                <a:latin typeface="Arial"/>
              </a:rPr>
              <a:t>pptPlex Section Divider</a:t>
            </a:r>
            <a:endParaRPr lang="es-PE" sz="3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14500"/>
            <a:ext cx="73152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000000"/>
                </a:solidFill>
                <a:latin typeface="Arial"/>
              </a:rPr>
              <a:t>Demo</a:t>
            </a:r>
            <a:endParaRPr lang="es-PE" sz="4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es-PE" sz="2000">
              <a:solidFill>
                <a:srgbClr val="A9A9A9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66159"/>
            <a:ext cx="73152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s-PE" sz="3000" dirty="0" err="1" smtClean="0">
                <a:solidFill>
                  <a:srgbClr val="A9A9A9"/>
                </a:solidFill>
                <a:latin typeface="Arial"/>
              </a:rPr>
              <a:t>pptPlex</a:t>
            </a:r>
            <a:r>
              <a:rPr lang="es-PE" sz="3000" dirty="0" smtClean="0">
                <a:solidFill>
                  <a:srgbClr val="A9A9A9"/>
                </a:solidFill>
                <a:latin typeface="Arial"/>
              </a:rPr>
              <a:t> </a:t>
            </a:r>
            <a:r>
              <a:rPr lang="es-PE" sz="3000" dirty="0" err="1" smtClean="0">
                <a:solidFill>
                  <a:srgbClr val="A9A9A9"/>
                </a:solidFill>
                <a:latin typeface="Arial"/>
              </a:rPr>
              <a:t>Section</a:t>
            </a:r>
            <a:r>
              <a:rPr lang="es-PE" sz="3000" dirty="0" smtClean="0">
                <a:solidFill>
                  <a:srgbClr val="A9A9A9"/>
                </a:solidFill>
                <a:latin typeface="Arial"/>
              </a:rPr>
              <a:t> </a:t>
            </a:r>
            <a:r>
              <a:rPr lang="es-PE" sz="3000" dirty="0" err="1" smtClean="0">
                <a:solidFill>
                  <a:srgbClr val="A9A9A9"/>
                </a:solidFill>
                <a:latin typeface="Arial"/>
              </a:rPr>
              <a:t>Divider</a:t>
            </a:r>
            <a:endParaRPr lang="es-PE" sz="3000" dirty="0">
              <a:solidFill>
                <a:srgbClr val="A9A9A9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14500"/>
            <a:ext cx="73152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000000"/>
                </a:solidFill>
                <a:latin typeface="Arial"/>
              </a:rPr>
              <a:t>Introducción</a:t>
            </a:r>
            <a:endParaRPr lang="es-PE" sz="4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es-PE" sz="2000" dirty="0">
              <a:solidFill>
                <a:srgbClr val="A9A9A9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428868"/>
            <a:ext cx="7024744" cy="1143000"/>
          </a:xfrm>
        </p:spPr>
        <p:txBody>
          <a:bodyPr/>
          <a:lstStyle/>
          <a:p>
            <a:r>
              <a:rPr lang="en-US" dirty="0" err="1" smtClean="0"/>
              <a:t>Demostración</a:t>
            </a:r>
            <a:r>
              <a:rPr lang="en-US" dirty="0" smtClean="0"/>
              <a:t> del </a:t>
            </a:r>
            <a:r>
              <a:rPr lang="en-US" dirty="0" err="1" smtClean="0"/>
              <a:t>Producto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66159"/>
            <a:ext cx="73152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s-PE" sz="3000" smtClean="0">
                <a:solidFill>
                  <a:srgbClr val="A9A9A9"/>
                </a:solidFill>
                <a:latin typeface="Arial"/>
              </a:rPr>
              <a:t>pptPlex Section Divider</a:t>
            </a:r>
            <a:endParaRPr lang="es-PE" sz="3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14500"/>
            <a:ext cx="73152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000000"/>
                </a:solidFill>
                <a:latin typeface="Arial"/>
              </a:rPr>
              <a:t>Conclusiones</a:t>
            </a:r>
            <a:endParaRPr lang="es-PE" sz="4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es-PE" sz="2000">
              <a:solidFill>
                <a:srgbClr val="A9A9A9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14356"/>
            <a:ext cx="7024744" cy="1143000"/>
          </a:xfrm>
        </p:spPr>
        <p:txBody>
          <a:bodyPr/>
          <a:lstStyle/>
          <a:p>
            <a:r>
              <a:rPr lang="en-US" dirty="0" err="1" smtClean="0"/>
              <a:t>Retos</a:t>
            </a:r>
            <a:r>
              <a:rPr lang="en-US" dirty="0" smtClean="0"/>
              <a:t> </a:t>
            </a:r>
            <a:r>
              <a:rPr lang="en-US" dirty="0" err="1" smtClean="0"/>
              <a:t>Pendientes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00240"/>
            <a:ext cx="7171846" cy="3832389"/>
          </a:xfrm>
        </p:spPr>
        <p:txBody>
          <a:bodyPr>
            <a:normAutofit/>
          </a:bodyPr>
          <a:lstStyle/>
          <a:p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modo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r>
              <a:rPr lang="en-US" dirty="0" smtClean="0"/>
              <a:t> con QA</a:t>
            </a:r>
          </a:p>
          <a:p>
            <a:endParaRPr lang="en-US" dirty="0" smtClean="0"/>
          </a:p>
          <a:p>
            <a:r>
              <a:rPr lang="en-US" dirty="0" err="1" smtClean="0"/>
              <a:t>Hacer</a:t>
            </a:r>
            <a:r>
              <a:rPr lang="en-US" dirty="0" smtClean="0"/>
              <a:t> la </a:t>
            </a:r>
            <a:r>
              <a:rPr lang="en-US" dirty="0" err="1" smtClean="0"/>
              <a:t>evaluación</a:t>
            </a:r>
            <a:r>
              <a:rPr lang="en-US" dirty="0" smtClean="0"/>
              <a:t> de </a:t>
            </a:r>
            <a:r>
              <a:rPr lang="en-US" dirty="0" err="1" smtClean="0"/>
              <a:t>crecimiento</a:t>
            </a:r>
            <a:r>
              <a:rPr lang="en-US" dirty="0" smtClean="0"/>
              <a:t> y </a:t>
            </a:r>
            <a:r>
              <a:rPr lang="en-US" dirty="0" err="1" smtClean="0"/>
              <a:t>rendimiento</a:t>
            </a:r>
            <a:r>
              <a:rPr lang="en-US" dirty="0" smtClean="0"/>
              <a:t> de la base de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ePSE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Automatizar</a:t>
            </a:r>
            <a:r>
              <a:rPr lang="en-US" dirty="0" smtClean="0"/>
              <a:t> la </a:t>
            </a:r>
            <a:r>
              <a:rPr lang="en-US" dirty="0" err="1" smtClean="0"/>
              <a:t>integración</a:t>
            </a:r>
            <a:r>
              <a:rPr lang="en-US" dirty="0" smtClean="0"/>
              <a:t> continua</a:t>
            </a:r>
          </a:p>
          <a:p>
            <a:endParaRPr lang="en-US" dirty="0" smtClean="0"/>
          </a:p>
          <a:p>
            <a:r>
              <a:rPr lang="en-US" dirty="0" err="1" smtClean="0"/>
              <a:t>Llevar</a:t>
            </a:r>
            <a:r>
              <a:rPr lang="en-US" dirty="0" smtClean="0"/>
              <a:t> de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adecuada</a:t>
            </a:r>
            <a:r>
              <a:rPr lang="en-US" dirty="0" smtClean="0"/>
              <a:t> los Sprints 04, 05 y 06</a:t>
            </a:r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571480"/>
            <a:ext cx="7024744" cy="1143000"/>
          </a:xfrm>
        </p:spPr>
        <p:txBody>
          <a:bodyPr/>
          <a:lstStyle/>
          <a:p>
            <a:r>
              <a:rPr lang="en-US" dirty="0" err="1" smtClean="0"/>
              <a:t>Conclusiones</a:t>
            </a:r>
            <a:endParaRPr lang="es-P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492" y="1857364"/>
            <a:ext cx="6777317" cy="397526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adecuada</a:t>
            </a:r>
            <a:r>
              <a:rPr lang="en-US" dirty="0" smtClean="0"/>
              <a:t> la </a:t>
            </a:r>
            <a:r>
              <a:rPr lang="en-US" dirty="0" err="1" smtClean="0"/>
              <a:t>elección</a:t>
            </a:r>
            <a:r>
              <a:rPr lang="en-US" dirty="0" smtClean="0"/>
              <a:t> de la </a:t>
            </a:r>
            <a:r>
              <a:rPr lang="en-US" dirty="0" err="1" smtClean="0"/>
              <a:t>arquitectura</a:t>
            </a:r>
            <a:r>
              <a:rPr lang="en-US" dirty="0" smtClean="0"/>
              <a:t> MVC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llevar</a:t>
            </a:r>
            <a:r>
              <a:rPr lang="en-US" dirty="0" smtClean="0"/>
              <a:t> a </a:t>
            </a:r>
            <a:r>
              <a:rPr lang="en-US" dirty="0" err="1" smtClean="0"/>
              <a:t>cabo</a:t>
            </a:r>
            <a:r>
              <a:rPr lang="en-US" dirty="0" smtClean="0"/>
              <a:t> el </a:t>
            </a:r>
            <a:r>
              <a:rPr lang="en-US" dirty="0" err="1" smtClean="0"/>
              <a:t>desarrollo</a:t>
            </a:r>
            <a:r>
              <a:rPr lang="en-US" dirty="0" smtClean="0"/>
              <a:t> de los SPRINTs con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fechas</a:t>
            </a:r>
            <a:r>
              <a:rPr lang="en-US" dirty="0" smtClean="0"/>
              <a:t> </a:t>
            </a:r>
            <a:r>
              <a:rPr lang="en-US" dirty="0" err="1" smtClean="0"/>
              <a:t>establecidas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Se ha </a:t>
            </a:r>
            <a:r>
              <a:rPr lang="en-US" dirty="0" err="1" smtClean="0"/>
              <a:t>logrado</a:t>
            </a:r>
            <a:r>
              <a:rPr lang="en-US" dirty="0" smtClean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</a:t>
            </a:r>
            <a:r>
              <a:rPr lang="en-US" dirty="0" err="1" smtClean="0"/>
              <a:t>satisfactoriamente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del </a:t>
            </a:r>
            <a:r>
              <a:rPr lang="en-US" dirty="0" err="1" smtClean="0"/>
              <a:t>Portafolio</a:t>
            </a:r>
            <a:r>
              <a:rPr lang="en-US" dirty="0" smtClean="0"/>
              <a:t> de </a:t>
            </a:r>
            <a:r>
              <a:rPr lang="en-US" dirty="0" err="1" smtClean="0"/>
              <a:t>Aprendizaje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fechas</a:t>
            </a:r>
            <a:r>
              <a:rPr lang="en-US" dirty="0" smtClean="0"/>
              <a:t> </a:t>
            </a:r>
            <a:r>
              <a:rPr lang="en-US" dirty="0" err="1" smtClean="0"/>
              <a:t>establecidas</a:t>
            </a:r>
            <a:r>
              <a:rPr lang="en-US" dirty="0" smtClean="0"/>
              <a:t>.</a:t>
            </a:r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Fundamento</a:t>
            </a:r>
            <a:r>
              <a:rPr lang="en-US" dirty="0" smtClean="0"/>
              <a:t> </a:t>
            </a:r>
            <a:r>
              <a:rPr lang="en-US" dirty="0" err="1" smtClean="0"/>
              <a:t>Teórico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</a:t>
            </a:r>
            <a:r>
              <a:rPr lang="en-US" dirty="0" err="1" smtClean="0"/>
              <a:t>Portafolio</a:t>
            </a:r>
            <a:endParaRPr lang="en-US" dirty="0" smtClean="0"/>
          </a:p>
          <a:p>
            <a:pPr lvl="1"/>
            <a:r>
              <a:rPr lang="es-PE" i="1" dirty="0" smtClean="0"/>
              <a:t>De evaluación, de presentación, de aprendizaje, de desarrollo personal, de múltiples dueños, de trabajo.</a:t>
            </a:r>
            <a:endParaRPr lang="en-US" dirty="0" smtClean="0"/>
          </a:p>
          <a:p>
            <a:r>
              <a:rPr lang="en-US" dirty="0" err="1" smtClean="0"/>
              <a:t>Historia</a:t>
            </a:r>
            <a:r>
              <a:rPr lang="en-US" dirty="0" smtClean="0"/>
              <a:t> en la UPC</a:t>
            </a:r>
          </a:p>
          <a:p>
            <a:r>
              <a:rPr lang="en-US" dirty="0" err="1" smtClean="0"/>
              <a:t>Problemática</a:t>
            </a:r>
            <a:r>
              <a:rPr lang="en-US" dirty="0" smtClean="0"/>
              <a:t> </a:t>
            </a:r>
            <a:r>
              <a:rPr lang="en-US" dirty="0" err="1" smtClean="0"/>
              <a:t>encontrada</a:t>
            </a:r>
            <a:endParaRPr lang="en-US" dirty="0" smtClean="0"/>
          </a:p>
          <a:p>
            <a:r>
              <a:rPr lang="en-US" dirty="0" err="1" smtClean="0"/>
              <a:t>Oportunidad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PE" dirty="0"/>
              <a:t>Dar soporte efectivo al proceso de enseñanza aprendizaje dentro de las carreras gestionadas por el Área de Computación</a:t>
            </a:r>
            <a:r>
              <a:rPr lang="es-PE" dirty="0" smtClean="0"/>
              <a:t>.</a:t>
            </a:r>
          </a:p>
          <a:p>
            <a:pPr lvl="0"/>
            <a:endParaRPr lang="es-PE" dirty="0"/>
          </a:p>
          <a:p>
            <a:pPr lvl="0"/>
            <a:r>
              <a:rPr lang="es-PE" dirty="0"/>
              <a:t>Dar soporte, a través de la provisión de evidencias directas, al proceso de mejora continua llevado a cabo por el Área de Computación en los programas académicos que el área gestiona.</a:t>
            </a:r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Metodología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Marco de </a:t>
            </a:r>
            <a:r>
              <a:rPr lang="en-US" dirty="0" err="1" smtClean="0"/>
              <a:t>trabajo</a:t>
            </a:r>
            <a:r>
              <a:rPr lang="en-US" dirty="0" smtClean="0"/>
              <a:t>: SCRUM</a:t>
            </a:r>
          </a:p>
          <a:p>
            <a:pPr lvl="1"/>
            <a:endParaRPr lang="es-PE" dirty="0" smtClean="0"/>
          </a:p>
          <a:p>
            <a:pPr lvl="1"/>
            <a:r>
              <a:rPr lang="es-PE" dirty="0" smtClean="0"/>
              <a:t>Da </a:t>
            </a:r>
            <a:r>
              <a:rPr lang="es-PE" dirty="0"/>
              <a:t>énfasis a los </a:t>
            </a:r>
            <a:r>
              <a:rPr lang="es-PE" dirty="0" smtClean="0"/>
              <a:t>involucrados (cliente)</a:t>
            </a:r>
          </a:p>
          <a:p>
            <a:pPr lvl="1"/>
            <a:r>
              <a:rPr lang="es-PE" dirty="0"/>
              <a:t>Se dedica directamente a la construcción del </a:t>
            </a:r>
            <a:r>
              <a:rPr lang="es-PE" dirty="0" smtClean="0"/>
              <a:t>software</a:t>
            </a:r>
          </a:p>
          <a:p>
            <a:pPr lvl="1"/>
            <a:r>
              <a:rPr lang="es-PE" dirty="0"/>
              <a:t>Reacción veloz respecto a cambios de requerimientos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66159"/>
            <a:ext cx="73152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s-PE" sz="3000" smtClean="0">
                <a:solidFill>
                  <a:srgbClr val="A9A9A9"/>
                </a:solidFill>
                <a:latin typeface="Arial"/>
              </a:rPr>
              <a:t>pptPlex Section Divider</a:t>
            </a:r>
            <a:endParaRPr lang="es-PE" sz="3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14500"/>
            <a:ext cx="73152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000000"/>
                </a:solidFill>
                <a:latin typeface="Arial"/>
              </a:rPr>
              <a:t>Alcance</a:t>
            </a:r>
            <a:endParaRPr lang="es-PE" sz="4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es-PE" sz="2000">
              <a:solidFill>
                <a:srgbClr val="A9A9A9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58262"/>
          </a:xfrm>
        </p:spPr>
        <p:txBody>
          <a:bodyPr/>
          <a:lstStyle/>
          <a:p>
            <a:r>
              <a:rPr lang="en-US" dirty="0" err="1" smtClean="0"/>
              <a:t>Hitos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57364"/>
            <a:ext cx="7243284" cy="4357718"/>
          </a:xfrm>
        </p:spPr>
        <p:txBody>
          <a:bodyPr>
            <a:noAutofit/>
          </a:bodyPr>
          <a:lstStyle/>
          <a:p>
            <a:r>
              <a:rPr lang="es-ES" b="1" dirty="0" smtClean="0"/>
              <a:t>Los </a:t>
            </a:r>
            <a:r>
              <a:rPr lang="es-ES" b="1" i="1" dirty="0" err="1" smtClean="0"/>
              <a:t>Sprints</a:t>
            </a:r>
            <a:r>
              <a:rPr lang="es-ES" b="1" i="1" dirty="0" smtClean="0"/>
              <a:t> 01, 02 y 03</a:t>
            </a:r>
          </a:p>
          <a:p>
            <a:pPr lvl="1"/>
            <a:r>
              <a:rPr lang="es-ES" sz="1800" dirty="0" smtClean="0"/>
              <a:t>Implementación y despliegue del Portafolio de Aprendizaje.</a:t>
            </a:r>
          </a:p>
          <a:p>
            <a:pPr lvl="1"/>
            <a:endParaRPr lang="es-PE" sz="1800" dirty="0" smtClean="0"/>
          </a:p>
          <a:p>
            <a:r>
              <a:rPr lang="es-ES" b="1" dirty="0" smtClean="0"/>
              <a:t>El </a:t>
            </a:r>
            <a:r>
              <a:rPr lang="es-ES" b="1" i="1" dirty="0" smtClean="0"/>
              <a:t>Sprint 04</a:t>
            </a:r>
          </a:p>
          <a:p>
            <a:pPr lvl="1"/>
            <a:r>
              <a:rPr lang="es-ES" sz="1800" dirty="0" smtClean="0"/>
              <a:t>Tiene como objetivo la implementación y despliegue del Portafolio de Evaluación.</a:t>
            </a:r>
          </a:p>
          <a:p>
            <a:pPr lvl="1"/>
            <a:endParaRPr lang="es-PE" sz="1800" dirty="0" smtClean="0"/>
          </a:p>
          <a:p>
            <a:r>
              <a:rPr lang="es-ES" b="1" dirty="0" smtClean="0"/>
              <a:t>Los </a:t>
            </a:r>
            <a:r>
              <a:rPr lang="es-ES" b="1" i="1" dirty="0" err="1" smtClean="0"/>
              <a:t>Sprints</a:t>
            </a:r>
            <a:r>
              <a:rPr lang="es-ES" b="1" i="1" dirty="0" smtClean="0"/>
              <a:t> 05 y 06:</a:t>
            </a:r>
            <a:r>
              <a:rPr lang="es-ES" i="1" dirty="0" smtClean="0"/>
              <a:t> </a:t>
            </a:r>
          </a:p>
          <a:p>
            <a:pPr lvl="1"/>
            <a:r>
              <a:rPr lang="es-ES" sz="1800" dirty="0" smtClean="0"/>
              <a:t>Tienen como objetivo realizar las tareas finales,</a:t>
            </a:r>
          </a:p>
          <a:p>
            <a:pPr lvl="2"/>
            <a:r>
              <a:rPr lang="es-ES" sz="1600" dirty="0" smtClean="0"/>
              <a:t>Manual de usuario, el manual de instalación, pruebas finales, puesta adecuada de la solución software en producción.</a:t>
            </a:r>
            <a:endParaRPr lang="es-P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66159"/>
            <a:ext cx="73152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s-PE" sz="3000" smtClean="0">
                <a:solidFill>
                  <a:srgbClr val="A9A9A9"/>
                </a:solidFill>
                <a:latin typeface="Arial"/>
              </a:rPr>
              <a:t>pptPlex Section Divider</a:t>
            </a:r>
            <a:endParaRPr lang="es-PE" sz="3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14500"/>
            <a:ext cx="73152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000000"/>
                </a:solidFill>
                <a:latin typeface="Arial"/>
              </a:rPr>
              <a:t>Gestión</a:t>
            </a:r>
            <a:endParaRPr lang="es-PE" sz="4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es-PE" sz="2000">
              <a:solidFill>
                <a:srgbClr val="A9A9A9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500042"/>
            <a:ext cx="7024744" cy="1143000"/>
          </a:xfrm>
        </p:spPr>
        <p:txBody>
          <a:bodyPr/>
          <a:lstStyle/>
          <a:p>
            <a:r>
              <a:rPr lang="en-US" dirty="0" smtClean="0"/>
              <a:t>Sprint 01 Burndown</a:t>
            </a:r>
            <a:endParaRPr lang="es-PE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57159" y="1785926"/>
          <a:ext cx="8286808" cy="4643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BackgroundMetadata&quot;&gt;&#10;  &lt;SectionOptions&gt;&#10;    &lt;SectionStartMetadata&gt;&#10;      &lt;SectionTemplate&gt;Template5&lt;/SectionTemplate&gt;&#10;      &lt;SectionTemplateColor&gt;&#10;        &lt;A&gt;255&lt;/A&gt;&#10;        &lt;R&gt;0&lt;/R&gt;&#10;        &lt;G&gt;0&lt;/G&gt;&#10;        &lt;B&gt;0&lt;/B&gt;&#10;        &lt;ScA&gt;1&lt;/ScA&gt;&#10;        &lt;ScR&gt;0&lt;/ScR&gt;&#10;        &lt;ScG&gt;0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0&lt;/G&gt;&#10;        &lt;B&gt;0&lt;/B&gt;&#10;        &lt;ScA&gt;1&lt;/ScA&gt;&#10;        &lt;ScR&gt;0&lt;/ScR&gt;&#10;        &lt;ScG&gt;0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0&lt;/G&gt;&#10;        &lt;B&gt;0&lt;/B&gt;&#10;        &lt;ScA&gt;1&lt;/ScA&gt;&#10;        &lt;ScR&gt;0&lt;/ScR&gt;&#10;        &lt;ScG&gt;0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&lt;/SectionOptions&gt;&#10;  &lt;GalleryItemID&gt;BackgroundGalleryItem2&lt;/GalleryItemID&gt;&#10;&lt;/Metadat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5&lt;/SectionTemplate&gt;&#10;  &lt;SectionTemplateColor&gt;&#10;    &lt;A&gt;255&lt;/A&gt;&#10;    &lt;R&gt;0&lt;/R&gt;&#10;    &lt;G&gt;0&lt;/G&gt;&#10;    &lt;B&gt;0&lt;/B&gt;&#10;    &lt;ScA&gt;1&lt;/ScA&gt;&#10;    &lt;ScR&gt;0&lt;/ScR&gt;&#10;    &lt;ScG&gt;0&lt;/ScG&gt;&#10;    &lt;ScB&gt;0&lt;/ScB&gt;&#10;  &lt;/SectionTemplateColor&gt;&#10;  &lt;ShowPreviews&gt;true&lt;/ShowPreviews&gt;&#10;  &lt;ShowReviews&gt;true&lt;/ShowReviews&gt;&#10;  &lt;ShowHeaderTitle&gt;true&lt;/ShowHeaderTitle&gt;&#10;  &lt;ShowHeaderNumber&gt;true&lt;/ShowHeaderNumber&gt;&#10;  &lt;SectionArrangement&gt;Simple&lt;/SectionArrangement&gt;&#10;&lt;/Metadata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5&lt;/SectionTemplate&gt;&#10;  &lt;SectionTemplateColor&gt;&#10;    &lt;A&gt;255&lt;/A&gt;&#10;    &lt;R&gt;0&lt;/R&gt;&#10;    &lt;G&gt;0&lt;/G&gt;&#10;    &lt;B&gt;0&lt;/B&gt;&#10;    &lt;ScA&gt;1&lt;/ScA&gt;&#10;    &lt;ScR&gt;0&lt;/ScR&gt;&#10;    &lt;ScG&gt;0&lt;/ScG&gt;&#10;    &lt;ScB&gt;0&lt;/ScB&gt;&#10;  &lt;/SectionTemplateColor&gt;&#10;  &lt;ShowPreviews&gt;true&lt;/ShowPreviews&gt;&#10;  &lt;ShowReviews&gt;true&lt;/ShowReviews&gt;&#10;  &lt;ShowHeaderTitle&gt;true&lt;/ShowHeaderTitle&gt;&#10;  &lt;ShowHeaderNumber&gt;true&lt;/ShowHeaderNumber&gt;&#10;  &lt;SectionArrangement&gt;Simple&lt;/SectionArrangement&gt;&#10;&lt;/Metadata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5&lt;/SectionTemplate&gt;&#10;  &lt;SectionTemplateColor&gt;&#10;    &lt;A&gt;255&lt;/A&gt;&#10;    &lt;R&gt;0&lt;/R&gt;&#10;    &lt;G&gt;0&lt;/G&gt;&#10;    &lt;B&gt;0&lt;/B&gt;&#10;    &lt;ScA&gt;1&lt;/ScA&gt;&#10;    &lt;ScR&gt;0&lt;/ScR&gt;&#10;    &lt;ScG&gt;0&lt;/ScG&gt;&#10;    &lt;ScB&gt;0&lt;/ScB&gt;&#10;  &lt;/SectionTemplateColor&gt;&#10;  &lt;ShowPreviews&gt;true&lt;/ShowPreviews&gt;&#10;  &lt;ShowReviews&gt;true&lt;/ShowReviews&gt;&#10;  &lt;ShowHeaderTitle&gt;true&lt;/ShowHeaderTitle&gt;&#10;  &lt;ShowHeaderNumber&gt;true&lt;/ShowHeaderNumber&gt;&#10;  &lt;SectionArrangement&gt;Simple&lt;/SectionArrangement&gt;&#10;&lt;/Metadata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5&lt;/SectionTemplate&gt;&#10;  &lt;SectionTemplateColor&gt;&#10;    &lt;A&gt;255&lt;/A&gt;&#10;    &lt;R&gt;0&lt;/R&gt;&#10;    &lt;G&gt;0&lt;/G&gt;&#10;    &lt;B&gt;0&lt;/B&gt;&#10;    &lt;ScA&gt;1&lt;/ScA&gt;&#10;    &lt;ScR&gt;0&lt;/ScR&gt;&#10;    &lt;ScG&gt;0&lt;/ScG&gt;&#10;    &lt;ScB&gt;0&lt;/ScB&gt;&#10;  &lt;/SectionTemplateColor&gt;&#10;  &lt;ShowPreviews&gt;true&lt;/ShowPreviews&gt;&#10;  &lt;ShowReviews&gt;true&lt;/ShowReviews&gt;&#10;  &lt;ShowHeaderTitle&gt;true&lt;/ShowHeaderTitle&gt;&#10;  &lt;ShowHeaderNumber&gt;true&lt;/ShowHeaderNumber&gt;&#10;  &lt;SectionArrangement&gt;Simple&lt;/SectionArrangement&gt;&#10;&lt;/Metadata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5&lt;/SectionTemplate&gt;&#10;  &lt;SectionTemplateColor&gt;&#10;    &lt;A&gt;255&lt;/A&gt;&#10;    &lt;R&gt;0&lt;/R&gt;&#10;    &lt;G&gt;0&lt;/G&gt;&#10;    &lt;B&gt;0&lt;/B&gt;&#10;    &lt;ScA&gt;1&lt;/ScA&gt;&#10;    &lt;ScR&gt;0&lt;/ScR&gt;&#10;    &lt;ScG&gt;0&lt;/ScG&gt;&#10;    &lt;ScB&gt;0&lt;/ScB&gt;&#10;  &lt;/SectionTemplateColor&gt;&#10;  &lt;ShowPreviews&gt;true&lt;/ShowPreviews&gt;&#10;  &lt;ShowReviews&gt;true&lt;/ShowReviews&gt;&#10;  &lt;ShowHeaderTitle&gt;true&lt;/ShowHeaderTitle&gt;&#10;  &lt;ShowHeaderNumber&gt;true&lt;/ShowHeaderNumber&gt;&#10;  &lt;SectionArrangement&gt;Simple&lt;/SectionArrangement&gt;&#10;&lt;/Metadata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5&lt;/SectionTemplate&gt;&#10;  &lt;SectionTemplateColor&gt;&#10;    &lt;A&gt;255&lt;/A&gt;&#10;    &lt;R&gt;0&lt;/R&gt;&#10;    &lt;G&gt;0&lt;/G&gt;&#10;    &lt;B&gt;0&lt;/B&gt;&#10;    &lt;ScA&gt;1&lt;/ScA&gt;&#10;    &lt;ScR&gt;0&lt;/ScR&gt;&#10;    &lt;ScG&gt;0&lt;/ScG&gt;&#10;    &lt;ScB&gt;0&lt;/ScB&gt;&#10;  &lt;/SectionTemplateColor&gt;&#10;  &lt;ShowPreviews&gt;true&lt;/ShowPreviews&gt;&#10;  &lt;ShowReviews&gt;true&lt;/ShowReviews&gt;&#10;  &lt;ShowHeaderTitle&gt;true&lt;/ShowHeaderTitle&gt;&#10;  &lt;ShowHeaderNumber&gt;true&lt;/ShowHeaderNumber&gt;&#10;  &lt;SectionArrangement&gt;Simple&lt;/SectionArrangement&gt;&#10;&lt;/Metadata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s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677</Words>
  <Application>Microsoft Office PowerPoint</Application>
  <PresentationFormat>Presentación en pantalla (4:3)</PresentationFormat>
  <Paragraphs>124</Paragraphs>
  <Slides>23</Slides>
  <Notes>0</Notes>
  <HiddenSlides>6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epse</vt:lpstr>
      <vt:lpstr>Tema de Office</vt:lpstr>
      <vt:lpstr>Diapositiva 1</vt:lpstr>
      <vt:lpstr>Diapositiva 2</vt:lpstr>
      <vt:lpstr>Fundamento Teórico</vt:lpstr>
      <vt:lpstr>Objetivos del Negocio</vt:lpstr>
      <vt:lpstr>Metodología</vt:lpstr>
      <vt:lpstr>Diapositiva 6</vt:lpstr>
      <vt:lpstr>Hitos</vt:lpstr>
      <vt:lpstr>Diapositiva 8</vt:lpstr>
      <vt:lpstr>Sprint 01 Burndown</vt:lpstr>
      <vt:lpstr>Sprint 02 Burndown</vt:lpstr>
      <vt:lpstr>Sprint 03 Burndown</vt:lpstr>
      <vt:lpstr>Tareas adicionales realizadas</vt:lpstr>
      <vt:lpstr>Retos encontrados</vt:lpstr>
      <vt:lpstr>Product Burndown</vt:lpstr>
      <vt:lpstr>Diapositiva 15</vt:lpstr>
      <vt:lpstr>Arquitectura Global: MVC</vt:lpstr>
      <vt:lpstr>Arq. Portafolio de Aprendizaje</vt:lpstr>
      <vt:lpstr>Patrones de Diseño</vt:lpstr>
      <vt:lpstr>Diapositiva 19</vt:lpstr>
      <vt:lpstr>Demostración del Producto</vt:lpstr>
      <vt:lpstr>Diapositiva 21</vt:lpstr>
      <vt:lpstr>Retos Pendientes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Boris Becker</dc:creator>
  <cp:lastModifiedBy>ZarathoS</cp:lastModifiedBy>
  <cp:revision>37</cp:revision>
  <dcterms:created xsi:type="dcterms:W3CDTF">2010-12-07T07:21:12Z</dcterms:created>
  <dcterms:modified xsi:type="dcterms:W3CDTF">2010-12-07T21:42:20Z</dcterms:modified>
</cp:coreProperties>
</file>