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3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8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40" y="2129984"/>
            <a:ext cx="7773120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321" y="3885528"/>
            <a:ext cx="64008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14726" indent="0" algn="ctr">
              <a:buNone/>
              <a:defRPr/>
            </a:lvl2pPr>
            <a:lvl3pPr marL="829452" indent="0" algn="ctr">
              <a:buNone/>
              <a:defRPr/>
            </a:lvl3pPr>
            <a:lvl4pPr marL="1244178" indent="0" algn="ctr">
              <a:buNone/>
              <a:defRPr/>
            </a:lvl4pPr>
            <a:lvl5pPr marL="1658904" indent="0" algn="ctr">
              <a:buNone/>
              <a:defRPr/>
            </a:lvl5pPr>
            <a:lvl6pPr marL="2073631" indent="0" algn="ctr">
              <a:buNone/>
              <a:defRPr/>
            </a:lvl6pPr>
            <a:lvl7pPr marL="2488357" indent="0" algn="ctr">
              <a:buNone/>
              <a:defRPr/>
            </a:lvl7pPr>
            <a:lvl8pPr marL="2903083" indent="0" algn="ctr">
              <a:buNone/>
              <a:defRPr/>
            </a:lvl8pPr>
            <a:lvl9pPr marL="331780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6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2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5440" y="262108"/>
            <a:ext cx="2056320" cy="51816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480" y="262108"/>
            <a:ext cx="6030720" cy="51816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56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0" y="262108"/>
            <a:ext cx="8225280" cy="5645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0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2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80" y="4406863"/>
            <a:ext cx="7771680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80" y="2906225"/>
            <a:ext cx="7771680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4726" indent="0">
              <a:buNone/>
              <a:defRPr sz="1600"/>
            </a:lvl2pPr>
            <a:lvl3pPr marL="829452" indent="0">
              <a:buNone/>
              <a:defRPr sz="1500"/>
            </a:lvl3pPr>
            <a:lvl4pPr marL="1244178" indent="0">
              <a:buNone/>
              <a:defRPr sz="1300"/>
            </a:lvl4pPr>
            <a:lvl5pPr marL="1658904" indent="0">
              <a:buNone/>
              <a:defRPr sz="1300"/>
            </a:lvl5pPr>
            <a:lvl6pPr marL="2073631" indent="0">
              <a:buNone/>
              <a:defRPr sz="1300"/>
            </a:lvl6pPr>
            <a:lvl7pPr marL="2488357" indent="0">
              <a:buNone/>
              <a:defRPr sz="1300"/>
            </a:lvl7pPr>
            <a:lvl8pPr marL="2903083" indent="0">
              <a:buNone/>
              <a:defRPr sz="1300"/>
            </a:lvl8pPr>
            <a:lvl9pPr marL="331780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318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480" y="1468954"/>
            <a:ext cx="4043520" cy="3974817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240" y="1468954"/>
            <a:ext cx="4043520" cy="3974817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8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1" y="275070"/>
            <a:ext cx="82296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20" y="1535201"/>
            <a:ext cx="403920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20" y="2174628"/>
            <a:ext cx="403920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41" y="1535201"/>
            <a:ext cx="404208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41" y="2174628"/>
            <a:ext cx="404208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9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952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3008160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21" y="273629"/>
            <a:ext cx="5112000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920" y="1434391"/>
            <a:ext cx="3008160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53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1" y="4800025"/>
            <a:ext cx="54864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1" y="612065"/>
            <a:ext cx="54864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14726" indent="0">
              <a:buNone/>
              <a:defRPr sz="2500"/>
            </a:lvl2pPr>
            <a:lvl3pPr marL="829452" indent="0">
              <a:buNone/>
              <a:defRPr sz="2200"/>
            </a:lvl3pPr>
            <a:lvl4pPr marL="1244178" indent="0">
              <a:buNone/>
              <a:defRPr sz="1800"/>
            </a:lvl4pPr>
            <a:lvl5pPr marL="1658904" indent="0">
              <a:buNone/>
              <a:defRPr sz="1800"/>
            </a:lvl5pPr>
            <a:lvl6pPr marL="2073631" indent="0">
              <a:buNone/>
              <a:defRPr sz="1800"/>
            </a:lvl6pPr>
            <a:lvl7pPr marL="2488357" indent="0">
              <a:buNone/>
              <a:defRPr sz="1800"/>
            </a:lvl7pPr>
            <a:lvl8pPr marL="2903083" indent="0">
              <a:buNone/>
              <a:defRPr sz="1800"/>
            </a:lvl8pPr>
            <a:lvl9pPr marL="3317809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1" y="5367444"/>
            <a:ext cx="54864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630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6480" y="262108"/>
            <a:ext cx="8225280" cy="564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6480" y="1468954"/>
            <a:ext cx="8225280" cy="3974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471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31086"/>
            <a:ext cx="9144000" cy="326914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defTabSz="4075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933280" y="6531086"/>
            <a:ext cx="3012480" cy="28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53555" rIns="81639" bIns="4082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defTabSz="4075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CA" altLang="en-US" sz="1500" b="1">
                <a:solidFill>
                  <a:srgbClr val="FFFFFF"/>
                </a:solidFill>
              </a:rPr>
              <a:t>COMP 5704 Project Presentation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979303"/>
            <a:ext cx="9144000" cy="162738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defTabSz="4075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59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r" defTabSz="407526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C90016"/>
          </a:solidFill>
          <a:latin typeface="+mj-lt"/>
          <a:ea typeface="+mj-ea"/>
          <a:cs typeface="+mj-cs"/>
        </a:defRPr>
      </a:lvl1pPr>
      <a:lvl2pPr marL="673930" indent="-259204" algn="r" defTabSz="407526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C90016"/>
          </a:solidFill>
          <a:latin typeface="Arial" charset="0"/>
          <a:ea typeface="DejaVu Sans" charset="0"/>
          <a:cs typeface="DejaVu Sans" charset="0"/>
        </a:defRPr>
      </a:lvl2pPr>
      <a:lvl3pPr marL="1036815" indent="-207363" algn="r" defTabSz="407526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C90016"/>
          </a:solidFill>
          <a:latin typeface="Arial" charset="0"/>
          <a:ea typeface="DejaVu Sans" charset="0"/>
          <a:cs typeface="DejaVu Sans" charset="0"/>
        </a:defRPr>
      </a:lvl3pPr>
      <a:lvl4pPr marL="1451541" indent="-207363" algn="r" defTabSz="407526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C90016"/>
          </a:solidFill>
          <a:latin typeface="Arial" charset="0"/>
          <a:ea typeface="DejaVu Sans" charset="0"/>
          <a:cs typeface="DejaVu Sans" charset="0"/>
        </a:defRPr>
      </a:lvl4pPr>
      <a:lvl5pPr marL="1866268" indent="-207363" algn="r" defTabSz="407526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C90016"/>
          </a:solidFill>
          <a:latin typeface="Arial" charset="0"/>
          <a:ea typeface="DejaVu Sans" charset="0"/>
          <a:cs typeface="DejaVu Sans" charset="0"/>
        </a:defRPr>
      </a:lvl5pPr>
      <a:lvl6pPr marL="2280994" indent="-207363" algn="r" defTabSz="407526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C90016"/>
          </a:solidFill>
          <a:latin typeface="Arial" charset="0"/>
          <a:ea typeface="DejaVu Sans" charset="0"/>
          <a:cs typeface="DejaVu Sans" charset="0"/>
        </a:defRPr>
      </a:lvl6pPr>
      <a:lvl7pPr marL="2695720" indent="-207363" algn="r" defTabSz="407526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C90016"/>
          </a:solidFill>
          <a:latin typeface="Arial" charset="0"/>
          <a:ea typeface="DejaVu Sans" charset="0"/>
          <a:cs typeface="DejaVu Sans" charset="0"/>
        </a:defRPr>
      </a:lvl7pPr>
      <a:lvl8pPr marL="3110446" indent="-207363" algn="r" defTabSz="407526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C90016"/>
          </a:solidFill>
          <a:latin typeface="Arial" charset="0"/>
          <a:ea typeface="DejaVu Sans" charset="0"/>
          <a:cs typeface="DejaVu Sans" charset="0"/>
        </a:defRPr>
      </a:lvl8pPr>
      <a:lvl9pPr marL="3525172" indent="-207363" algn="r" defTabSz="407526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C90016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11045" indent="-311045" algn="l" defTabSz="407526" rtl="0" fontAlgn="base" hangingPunct="0">
        <a:lnSpc>
          <a:spcPct val="93000"/>
        </a:lnSpc>
        <a:spcBef>
          <a:spcPct val="0"/>
        </a:spcBef>
        <a:spcAft>
          <a:spcPts val="1293"/>
        </a:spcAft>
        <a:buClr>
          <a:srgbClr val="000000"/>
        </a:buClr>
        <a:buSzPct val="100000"/>
        <a:buFont typeface="Times New Roman" pitchFamily="16" charset="0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673930" indent="-259204" algn="l" defTabSz="407526" rtl="0" fontAlgn="base" hangingPunct="0">
        <a:lnSpc>
          <a:spcPct val="93000"/>
        </a:lnSpc>
        <a:spcBef>
          <a:spcPct val="0"/>
        </a:spcBef>
        <a:spcAft>
          <a:spcPts val="1032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036815" indent="-207363" algn="l" defTabSz="407526" rtl="0" fontAlgn="base" hangingPunct="0">
        <a:lnSpc>
          <a:spcPct val="93000"/>
        </a:lnSpc>
        <a:spcBef>
          <a:spcPct val="0"/>
        </a:spcBef>
        <a:spcAft>
          <a:spcPts val="771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451541" indent="-207363" algn="l" defTabSz="407526" rtl="0" fontAlgn="base" hangingPunct="0">
        <a:lnSpc>
          <a:spcPct val="93000"/>
        </a:lnSpc>
        <a:spcBef>
          <a:spcPct val="0"/>
        </a:spcBef>
        <a:spcAft>
          <a:spcPts val="522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  <a:cs typeface="+mn-cs"/>
        </a:defRPr>
      </a:lvl4pPr>
      <a:lvl5pPr marL="1866268" indent="-207363" algn="l" defTabSz="407526" rtl="0" fontAlgn="base" hangingPunct="0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  <a:cs typeface="+mn-cs"/>
        </a:defRPr>
      </a:lvl5pPr>
      <a:lvl6pPr marL="2280994" indent="-207363" algn="l" defTabSz="407526" rtl="0" fontAlgn="base" hangingPunct="0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695720" indent="-207363" algn="l" defTabSz="407526" rtl="0" fontAlgn="base" hangingPunct="0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110446" indent="-207363" algn="l" defTabSz="407526" rtl="0" fontAlgn="base" hangingPunct="0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525172" indent="-207363" algn="l" defTabSz="407526" rtl="0" fontAlgn="base" hangingPunct="0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1.png"/><Relationship Id="rId21" Type="http://schemas.openxmlformats.org/officeDocument/2006/relationships/image" Target="../media/image45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5" Type="http://schemas.openxmlformats.org/officeDocument/2006/relationships/image" Target="../media/image49.png"/><Relationship Id="rId33" Type="http://schemas.openxmlformats.org/officeDocument/2006/relationships/image" Target="../media/image57.png"/><Relationship Id="rId2" Type="http://schemas.openxmlformats.org/officeDocument/2006/relationships/image" Target="../media/image260.png"/><Relationship Id="rId16" Type="http://schemas.openxmlformats.org/officeDocument/2006/relationships/image" Target="../media/image13.png"/><Relationship Id="rId20" Type="http://schemas.openxmlformats.org/officeDocument/2006/relationships/image" Target="../media/image44.png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48.png"/><Relationship Id="rId32" Type="http://schemas.openxmlformats.org/officeDocument/2006/relationships/image" Target="../media/image56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10" Type="http://schemas.openxmlformats.org/officeDocument/2006/relationships/image" Target="../media/image8.png"/><Relationship Id="rId19" Type="http://schemas.openxmlformats.org/officeDocument/2006/relationships/image" Target="../media/image43.png"/><Relationship Id="rId31" Type="http://schemas.openxmlformats.org/officeDocument/2006/relationships/image" Target="../media/image5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Remarks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0875" y="4465910"/>
                <a:ext cx="8626564" cy="2004690"/>
              </a:xfrm>
            </p:spPr>
            <p:txBody>
              <a:bodyPr/>
              <a:lstStyle/>
              <a:p>
                <a:pPr marL="414683" indent="-414683">
                  <a:buFont typeface="Arial" charset="0"/>
                  <a:buChar char="•"/>
                </a:pPr>
                <a:r>
                  <a:rPr lang="en-US" sz="2200" dirty="0"/>
                  <a:t>Each leaf uniquely determines the path. From the index, we should be able to determine:</a:t>
                </a:r>
              </a:p>
              <a:p>
                <a:pPr marL="777531" lvl="1" indent="-414683">
                  <a:buFont typeface="Arial" charset="0"/>
                  <a:buChar char="•"/>
                </a:pPr>
                <a:r>
                  <a:rPr lang="en-US" sz="1800" dirty="0"/>
                  <a:t>At which step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first proposed?</a:t>
                </a:r>
              </a:p>
              <a:p>
                <a:pPr marL="777531" lvl="1" indent="-414683">
                  <a:buFont typeface="Arial" charset="0"/>
                  <a:buChar char="•"/>
                </a:pPr>
                <a:r>
                  <a:rPr lang="en-US" sz="1800" dirty="0"/>
                  <a:t>What was the current point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was proposed?</a:t>
                </a:r>
              </a:p>
              <a:p>
                <a:pPr marL="777531" lvl="1" indent="-414683">
                  <a:buFont typeface="Arial" charset="0"/>
                  <a:buChar char="•"/>
                </a:pPr>
                <a:r>
                  <a:rPr lang="en-US" sz="1800" dirty="0"/>
                  <a:t>What other points are needed in order to reach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at the bottom?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524" y="4922837"/>
                <a:ext cx="9510188" cy="2209800"/>
              </a:xfrm>
              <a:blipFill rotWithShape="1">
                <a:blip r:embed="rId2"/>
                <a:stretch>
                  <a:fillRect l="-1859" t="-4144" r="-2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/>
              <p:cNvSpPr/>
              <p:nvPr/>
            </p:nvSpPr>
            <p:spPr bwMode="auto">
              <a:xfrm>
                <a:off x="4019040" y="802165"/>
                <a:ext cx="1382401" cy="48389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2936" tIns="41469" rIns="82936" bIns="41469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FFFFFF"/>
                          </a:solidFill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19040" y="802165"/>
                <a:ext cx="1382401" cy="483891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3366053" y="1272793"/>
            <a:ext cx="821517" cy="341383"/>
          </a:xfrm>
          <a:prstGeom prst="rect">
            <a:avLst/>
          </a:prstGeom>
          <a:noFill/>
        </p:spPr>
        <p:txBody>
          <a:bodyPr wrap="none" lIns="82936" tIns="41469" rIns="82936" bIns="41469" rtlCol="0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Reject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69468" y="1245080"/>
            <a:ext cx="872813" cy="341383"/>
          </a:xfrm>
          <a:prstGeom prst="rect">
            <a:avLst/>
          </a:prstGeom>
          <a:noFill/>
        </p:spPr>
        <p:txBody>
          <a:bodyPr wrap="none" lIns="82936" tIns="41469" rIns="82936" bIns="41469" rtlCol="0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Accept</a:t>
            </a:r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val 38"/>
              <p:cNvSpPr/>
              <p:nvPr/>
            </p:nvSpPr>
            <p:spPr bwMode="auto">
              <a:xfrm>
                <a:off x="1807200" y="1287729"/>
                <a:ext cx="1382401" cy="48389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2936" tIns="41469" rIns="82936" bIns="41469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FFFFFF"/>
                          </a:solidFill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39" name="Oval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7200" y="1287729"/>
                <a:ext cx="1382401" cy="483891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Oval 39"/>
              <p:cNvSpPr/>
              <p:nvPr/>
            </p:nvSpPr>
            <p:spPr bwMode="auto">
              <a:xfrm>
                <a:off x="6092641" y="1287729"/>
                <a:ext cx="1382401" cy="48389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2936" tIns="41469" rIns="82936" bIns="41469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FFFFFF"/>
                          </a:solidFill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40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2641" y="1287729"/>
                <a:ext cx="1382401" cy="483891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Oval 40"/>
              <p:cNvSpPr/>
              <p:nvPr/>
            </p:nvSpPr>
            <p:spPr bwMode="auto">
              <a:xfrm>
                <a:off x="703420" y="2108764"/>
                <a:ext cx="1382401" cy="48389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2936" tIns="41469" rIns="82936" bIns="41469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FFFFFF"/>
                          </a:solidFill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420" y="2108764"/>
                <a:ext cx="1382401" cy="483891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Oval 41"/>
              <p:cNvSpPr/>
              <p:nvPr/>
            </p:nvSpPr>
            <p:spPr bwMode="auto">
              <a:xfrm>
                <a:off x="2868467" y="2108764"/>
                <a:ext cx="1382401" cy="48389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2936" tIns="41469" rIns="82936" bIns="41469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FFFFFF"/>
                          </a:solidFill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CA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68467" y="2108764"/>
                <a:ext cx="1382401" cy="483891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Oval 42"/>
              <p:cNvSpPr/>
              <p:nvPr/>
            </p:nvSpPr>
            <p:spPr bwMode="auto">
              <a:xfrm>
                <a:off x="5033514" y="2108764"/>
                <a:ext cx="1382401" cy="48389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2936" tIns="41469" rIns="82936" bIns="41469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FFFFFF"/>
                          </a:solidFill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CA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3514" y="2108764"/>
                <a:ext cx="1382401" cy="483891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val 43"/>
              <p:cNvSpPr/>
              <p:nvPr/>
            </p:nvSpPr>
            <p:spPr bwMode="auto">
              <a:xfrm>
                <a:off x="7198561" y="2108764"/>
                <a:ext cx="1382401" cy="48389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2936" tIns="41469" rIns="82936" bIns="41469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rgbClr val="FFFFFF"/>
                          </a:solidFill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8561" y="2108764"/>
                <a:ext cx="1382401" cy="483891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Oval 44"/>
              <p:cNvSpPr/>
              <p:nvPr/>
            </p:nvSpPr>
            <p:spPr bwMode="auto">
              <a:xfrm>
                <a:off x="3595567" y="2938291"/>
                <a:ext cx="760321" cy="48389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2936" tIns="41469" rIns="82936" bIns="41469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92D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92D050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CA" i="1">
                              <a:solidFill>
                                <a:srgbClr val="92D050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5567" y="2938291"/>
                <a:ext cx="760321" cy="483891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Oval 45"/>
              <p:cNvSpPr/>
              <p:nvPr/>
            </p:nvSpPr>
            <p:spPr bwMode="auto">
              <a:xfrm>
                <a:off x="2469525" y="2938291"/>
                <a:ext cx="760321" cy="48389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2936" tIns="41469" rIns="82936" bIns="41469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92D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92D050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92D05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rgbClr val="FFFFFF"/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9525" y="2938291"/>
                <a:ext cx="760321" cy="483891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Oval 46"/>
              <p:cNvSpPr/>
              <p:nvPr/>
            </p:nvSpPr>
            <p:spPr bwMode="auto">
              <a:xfrm>
                <a:off x="1343483" y="2938291"/>
                <a:ext cx="760321" cy="48389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2936" tIns="41469" rIns="82936" bIns="41469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92D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92D050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92D05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3483" y="2938291"/>
                <a:ext cx="760321" cy="483891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/>
              <p:nvPr/>
            </p:nvSpPr>
            <p:spPr bwMode="auto">
              <a:xfrm>
                <a:off x="217441" y="2938291"/>
                <a:ext cx="760321" cy="48389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2936" tIns="41469" rIns="82936" bIns="41469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9712" y="3238922"/>
                <a:ext cx="838201" cy="533400"/>
              </a:xfrm>
              <a:prstGeom prst="ellipse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Oval 48"/>
              <p:cNvSpPr/>
              <p:nvPr/>
            </p:nvSpPr>
            <p:spPr bwMode="auto">
              <a:xfrm>
                <a:off x="8097774" y="2938291"/>
                <a:ext cx="759667" cy="48389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2936" tIns="41469" rIns="82936" bIns="41469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92D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92D050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92D050"/>
                              </a:solidFill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49" name="Oval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97774" y="2938291"/>
                <a:ext cx="759667" cy="483891"/>
              </a:xfrm>
              <a:prstGeom prst="ellipse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9"/>
              <p:cNvSpPr/>
              <p:nvPr/>
            </p:nvSpPr>
            <p:spPr bwMode="auto">
              <a:xfrm>
                <a:off x="6972384" y="2938291"/>
                <a:ext cx="759667" cy="48389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2936" tIns="41469" rIns="82936" bIns="41469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92D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92D050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92D05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50" name="Oval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72384" y="2938291"/>
                <a:ext cx="759667" cy="483891"/>
              </a:xfrm>
              <a:prstGeom prst="ellipse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Oval 50"/>
              <p:cNvSpPr/>
              <p:nvPr/>
            </p:nvSpPr>
            <p:spPr bwMode="auto">
              <a:xfrm>
                <a:off x="5846996" y="2938291"/>
                <a:ext cx="759667" cy="48389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2936" tIns="41469" rIns="82936" bIns="41469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92D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92D050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CA" i="1">
                              <a:solidFill>
                                <a:srgbClr val="92D05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51" name="Oval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6996" y="2938291"/>
                <a:ext cx="759667" cy="483891"/>
              </a:xfrm>
              <a:prstGeom prst="ellipse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Oval 51"/>
              <p:cNvSpPr/>
              <p:nvPr/>
            </p:nvSpPr>
            <p:spPr bwMode="auto">
              <a:xfrm>
                <a:off x="4721607" y="2938291"/>
                <a:ext cx="759667" cy="48389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2936" tIns="41469" rIns="82936" bIns="41469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92D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92D050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92D05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52" name="Oval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1607" y="2938291"/>
                <a:ext cx="759667" cy="483891"/>
              </a:xfrm>
              <a:prstGeom prst="ellipse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stCxn id="4" idx="3"/>
            <a:endCxn id="39" idx="7"/>
          </p:cNvCxnSpPr>
          <p:nvPr/>
        </p:nvCxnSpPr>
        <p:spPr bwMode="auto">
          <a:xfrm flipH="1">
            <a:off x="2987153" y="1215190"/>
            <a:ext cx="1234335" cy="14340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/>
          <p:cNvCxnSpPr>
            <a:stCxn id="4" idx="5"/>
            <a:endCxn id="40" idx="1"/>
          </p:cNvCxnSpPr>
          <p:nvPr/>
        </p:nvCxnSpPr>
        <p:spPr bwMode="auto">
          <a:xfrm>
            <a:off x="5198992" y="1215190"/>
            <a:ext cx="1096096" cy="14340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39" idx="4"/>
            <a:endCxn id="41" idx="7"/>
          </p:cNvCxnSpPr>
          <p:nvPr/>
        </p:nvCxnSpPr>
        <p:spPr bwMode="auto">
          <a:xfrm flipH="1">
            <a:off x="1883371" y="1771621"/>
            <a:ext cx="615028" cy="40800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39" idx="4"/>
            <a:endCxn id="42" idx="1"/>
          </p:cNvCxnSpPr>
          <p:nvPr/>
        </p:nvCxnSpPr>
        <p:spPr bwMode="auto">
          <a:xfrm>
            <a:off x="2498400" y="1771621"/>
            <a:ext cx="572514" cy="40800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Arrow Connector 63"/>
          <p:cNvCxnSpPr>
            <a:stCxn id="41" idx="4"/>
            <a:endCxn id="48" idx="0"/>
          </p:cNvCxnSpPr>
          <p:nvPr/>
        </p:nvCxnSpPr>
        <p:spPr bwMode="auto">
          <a:xfrm flipH="1">
            <a:off x="597600" y="2592655"/>
            <a:ext cx="797019" cy="3456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stCxn id="41" idx="4"/>
            <a:endCxn id="47" idx="0"/>
          </p:cNvCxnSpPr>
          <p:nvPr/>
        </p:nvCxnSpPr>
        <p:spPr bwMode="auto">
          <a:xfrm>
            <a:off x="1394621" y="2592655"/>
            <a:ext cx="329023" cy="3456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Arrow Connector 67"/>
          <p:cNvCxnSpPr>
            <a:stCxn id="42" idx="4"/>
            <a:endCxn id="46" idx="0"/>
          </p:cNvCxnSpPr>
          <p:nvPr/>
        </p:nvCxnSpPr>
        <p:spPr bwMode="auto">
          <a:xfrm flipH="1">
            <a:off x="2849684" y="2592655"/>
            <a:ext cx="709982" cy="3456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Arrow Connector 71"/>
          <p:cNvCxnSpPr>
            <a:stCxn id="42" idx="4"/>
            <a:endCxn id="45" idx="0"/>
          </p:cNvCxnSpPr>
          <p:nvPr/>
        </p:nvCxnSpPr>
        <p:spPr bwMode="auto">
          <a:xfrm>
            <a:off x="3559668" y="2592655"/>
            <a:ext cx="416060" cy="3456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Arrow Connector 73"/>
          <p:cNvCxnSpPr>
            <a:stCxn id="43" idx="4"/>
            <a:endCxn id="52" idx="0"/>
          </p:cNvCxnSpPr>
          <p:nvPr/>
        </p:nvCxnSpPr>
        <p:spPr bwMode="auto">
          <a:xfrm flipH="1">
            <a:off x="5101442" y="2592655"/>
            <a:ext cx="623273" cy="3456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Arrow Connector 75"/>
          <p:cNvCxnSpPr>
            <a:stCxn id="43" idx="4"/>
            <a:endCxn id="51" idx="0"/>
          </p:cNvCxnSpPr>
          <p:nvPr/>
        </p:nvCxnSpPr>
        <p:spPr bwMode="auto">
          <a:xfrm>
            <a:off x="5724715" y="2592655"/>
            <a:ext cx="502115" cy="3456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Arrow Connector 79"/>
          <p:cNvCxnSpPr>
            <a:stCxn id="44" idx="4"/>
            <a:endCxn id="50" idx="0"/>
          </p:cNvCxnSpPr>
          <p:nvPr/>
        </p:nvCxnSpPr>
        <p:spPr bwMode="auto">
          <a:xfrm flipH="1">
            <a:off x="7352218" y="2592655"/>
            <a:ext cx="537544" cy="3456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Arrow Connector 82"/>
          <p:cNvCxnSpPr>
            <a:stCxn id="44" idx="4"/>
            <a:endCxn id="49" idx="0"/>
          </p:cNvCxnSpPr>
          <p:nvPr/>
        </p:nvCxnSpPr>
        <p:spPr bwMode="auto">
          <a:xfrm>
            <a:off x="7889762" y="2592655"/>
            <a:ext cx="587846" cy="3456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Straight Arrow Connector 95"/>
          <p:cNvCxnSpPr>
            <a:stCxn id="40" idx="4"/>
            <a:endCxn id="43" idx="7"/>
          </p:cNvCxnSpPr>
          <p:nvPr/>
        </p:nvCxnSpPr>
        <p:spPr bwMode="auto">
          <a:xfrm flipH="1">
            <a:off x="6213467" y="1771621"/>
            <a:ext cx="570375" cy="40800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Straight Arrow Connector 98"/>
          <p:cNvCxnSpPr>
            <a:stCxn id="40" idx="4"/>
            <a:endCxn id="44" idx="1"/>
          </p:cNvCxnSpPr>
          <p:nvPr/>
        </p:nvCxnSpPr>
        <p:spPr bwMode="auto">
          <a:xfrm>
            <a:off x="6783841" y="1771621"/>
            <a:ext cx="617167" cy="40800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Oval 174"/>
              <p:cNvSpPr/>
              <p:nvPr/>
            </p:nvSpPr>
            <p:spPr bwMode="auto">
              <a:xfrm>
                <a:off x="63492" y="3792745"/>
                <a:ext cx="499691" cy="48389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2936" tIns="41469" rIns="82936" bIns="41469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75" name="Oval 1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994" y="4180798"/>
                <a:ext cx="550875" cy="533400"/>
              </a:xfrm>
              <a:prstGeom prst="ellipse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Oval 175"/>
              <p:cNvSpPr/>
              <p:nvPr/>
            </p:nvSpPr>
            <p:spPr bwMode="auto">
              <a:xfrm>
                <a:off x="625954" y="3792745"/>
                <a:ext cx="499691" cy="48389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2936" tIns="41469" rIns="82936" bIns="41469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76" name="Oval 1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0069" y="4180798"/>
                <a:ext cx="550875" cy="533400"/>
              </a:xfrm>
              <a:prstGeom prst="ellipse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Oval 176"/>
              <p:cNvSpPr/>
              <p:nvPr/>
            </p:nvSpPr>
            <p:spPr bwMode="auto">
              <a:xfrm>
                <a:off x="1188416" y="3792745"/>
                <a:ext cx="499691" cy="48389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2936" tIns="41469" rIns="82936" bIns="41469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77" name="Oval 1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0144" y="4180798"/>
                <a:ext cx="550875" cy="533400"/>
              </a:xfrm>
              <a:prstGeom prst="ellipse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Oval 177"/>
              <p:cNvSpPr/>
              <p:nvPr/>
            </p:nvSpPr>
            <p:spPr bwMode="auto">
              <a:xfrm>
                <a:off x="1750877" y="3792745"/>
                <a:ext cx="499691" cy="48389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2936" tIns="41469" rIns="82936" bIns="41469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78" name="Oval 1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0219" y="4180798"/>
                <a:ext cx="550875" cy="533400"/>
              </a:xfrm>
              <a:prstGeom prst="ellipse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Oval 178"/>
              <p:cNvSpPr/>
              <p:nvPr/>
            </p:nvSpPr>
            <p:spPr bwMode="auto">
              <a:xfrm>
                <a:off x="2313339" y="3792745"/>
                <a:ext cx="499691" cy="48389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2936" tIns="41469" rIns="82936" bIns="41469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79" name="Oval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0294" y="4180798"/>
                <a:ext cx="550875" cy="533400"/>
              </a:xfrm>
              <a:prstGeom prst="ellipse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Oval 179"/>
              <p:cNvSpPr/>
              <p:nvPr/>
            </p:nvSpPr>
            <p:spPr bwMode="auto">
              <a:xfrm>
                <a:off x="2875801" y="3792745"/>
                <a:ext cx="499691" cy="48389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2936" tIns="41469" rIns="82936" bIns="41469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80" name="Oval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70369" y="4180798"/>
                <a:ext cx="550875" cy="533400"/>
              </a:xfrm>
              <a:prstGeom prst="ellipse">
                <a:avLst/>
              </a:prstGeom>
              <a:blipFill rotWithShape="1">
                <a:blip r:embed="rId2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Oval 180"/>
              <p:cNvSpPr/>
              <p:nvPr/>
            </p:nvSpPr>
            <p:spPr bwMode="auto">
              <a:xfrm>
                <a:off x="3438263" y="3792745"/>
                <a:ext cx="499691" cy="48389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2936" tIns="41469" rIns="82936" bIns="41469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81" name="Oval 1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90444" y="4180798"/>
                <a:ext cx="550875" cy="533400"/>
              </a:xfrm>
              <a:prstGeom prst="ellipse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Oval 181"/>
              <p:cNvSpPr/>
              <p:nvPr/>
            </p:nvSpPr>
            <p:spPr bwMode="auto">
              <a:xfrm>
                <a:off x="4000724" y="3792745"/>
                <a:ext cx="499691" cy="48389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2936" tIns="41469" rIns="82936" bIns="41469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82" name="Oval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0519" y="4180798"/>
                <a:ext cx="550875" cy="533400"/>
              </a:xfrm>
              <a:prstGeom prst="ellipse">
                <a:avLst/>
              </a:prstGeom>
              <a:blipFill rotWithShape="1">
                <a:blip r:embed="rId2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Oval 182"/>
              <p:cNvSpPr/>
              <p:nvPr/>
            </p:nvSpPr>
            <p:spPr bwMode="auto">
              <a:xfrm>
                <a:off x="4563186" y="3792745"/>
                <a:ext cx="499691" cy="48389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2936" tIns="41469" rIns="82936" bIns="41469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83" name="Oval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0594" y="4180798"/>
                <a:ext cx="550875" cy="533400"/>
              </a:xfrm>
              <a:prstGeom prst="ellipse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Oval 183"/>
              <p:cNvSpPr/>
              <p:nvPr/>
            </p:nvSpPr>
            <p:spPr bwMode="auto">
              <a:xfrm>
                <a:off x="5125648" y="3792745"/>
                <a:ext cx="499691" cy="48389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2936" tIns="41469" rIns="82936" bIns="41469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84" name="Oval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0669" y="4180798"/>
                <a:ext cx="550875" cy="533400"/>
              </a:xfrm>
              <a:prstGeom prst="ellipse">
                <a:avLst/>
              </a:prstGeom>
              <a:blipFill rotWithShape="1">
                <a:blip r:embed="rId2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Oval 184"/>
              <p:cNvSpPr/>
              <p:nvPr/>
            </p:nvSpPr>
            <p:spPr bwMode="auto">
              <a:xfrm>
                <a:off x="5688110" y="3792745"/>
                <a:ext cx="499691" cy="48389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2936" tIns="41469" rIns="82936" bIns="41469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85" name="Oval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70744" y="4180798"/>
                <a:ext cx="550875" cy="533400"/>
              </a:xfrm>
              <a:prstGeom prst="ellipse">
                <a:avLst/>
              </a:prstGeom>
              <a:blipFill rotWithShape="1">
                <a:blip r:embed="rId2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Oval 185"/>
              <p:cNvSpPr/>
              <p:nvPr/>
            </p:nvSpPr>
            <p:spPr bwMode="auto">
              <a:xfrm>
                <a:off x="6250571" y="3792745"/>
                <a:ext cx="499691" cy="48389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2936" tIns="41469" rIns="82936" bIns="41469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86" name="Oval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90819" y="4180798"/>
                <a:ext cx="550875" cy="533400"/>
              </a:xfrm>
              <a:prstGeom prst="ellipse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Oval 186"/>
              <p:cNvSpPr/>
              <p:nvPr/>
            </p:nvSpPr>
            <p:spPr bwMode="auto">
              <a:xfrm>
                <a:off x="6813033" y="3792745"/>
                <a:ext cx="499691" cy="48389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2936" tIns="41469" rIns="82936" bIns="41469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87" name="Oval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10894" y="4180798"/>
                <a:ext cx="550875" cy="533400"/>
              </a:xfrm>
              <a:prstGeom prst="ellipse">
                <a:avLst/>
              </a:prstGeom>
              <a:blipFill rotWithShape="1">
                <a:blip r:embed="rId30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Oval 187"/>
              <p:cNvSpPr/>
              <p:nvPr/>
            </p:nvSpPr>
            <p:spPr bwMode="auto">
              <a:xfrm>
                <a:off x="7375495" y="3792745"/>
                <a:ext cx="499691" cy="48389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2936" tIns="41469" rIns="82936" bIns="41469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88" name="Oval 1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30969" y="4180798"/>
                <a:ext cx="550875" cy="533400"/>
              </a:xfrm>
              <a:prstGeom prst="ellipse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Oval 188"/>
              <p:cNvSpPr/>
              <p:nvPr/>
            </p:nvSpPr>
            <p:spPr bwMode="auto">
              <a:xfrm>
                <a:off x="7937956" y="3792745"/>
                <a:ext cx="499691" cy="48389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2936" tIns="41469" rIns="82936" bIns="41469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89" name="Oval 1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51044" y="4180798"/>
                <a:ext cx="550875" cy="533400"/>
              </a:xfrm>
              <a:prstGeom prst="ellipse">
                <a:avLst/>
              </a:prstGeom>
              <a:blipFill rotWithShape="1">
                <a:blip r:embed="rId3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Oval 189"/>
              <p:cNvSpPr/>
              <p:nvPr/>
            </p:nvSpPr>
            <p:spPr bwMode="auto">
              <a:xfrm>
                <a:off x="8500421" y="3792745"/>
                <a:ext cx="499691" cy="48389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82936" tIns="41469" rIns="82936" bIns="41469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90" name="Oval 1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71122" y="4180798"/>
                <a:ext cx="550875" cy="533400"/>
              </a:xfrm>
              <a:prstGeom prst="ellipse">
                <a:avLst/>
              </a:prstGeom>
              <a:blipFill rotWithShape="1">
                <a:blip r:embed="rId3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40" name="Straight Arrow Connector 8239"/>
          <p:cNvCxnSpPr>
            <a:stCxn id="48" idx="4"/>
            <a:endCxn id="175" idx="0"/>
          </p:cNvCxnSpPr>
          <p:nvPr/>
        </p:nvCxnSpPr>
        <p:spPr bwMode="auto">
          <a:xfrm flipH="1">
            <a:off x="313337" y="3422182"/>
            <a:ext cx="284264" cy="37056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42" name="Straight Arrow Connector 8241"/>
          <p:cNvCxnSpPr>
            <a:stCxn id="48" idx="4"/>
            <a:endCxn id="176" idx="0"/>
          </p:cNvCxnSpPr>
          <p:nvPr/>
        </p:nvCxnSpPr>
        <p:spPr bwMode="auto">
          <a:xfrm>
            <a:off x="597600" y="3422182"/>
            <a:ext cx="278198" cy="37056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45" name="Straight Arrow Connector 8244"/>
          <p:cNvCxnSpPr>
            <a:stCxn id="47" idx="4"/>
            <a:endCxn id="177" idx="0"/>
          </p:cNvCxnSpPr>
          <p:nvPr/>
        </p:nvCxnSpPr>
        <p:spPr bwMode="auto">
          <a:xfrm flipH="1">
            <a:off x="1438260" y="3422182"/>
            <a:ext cx="285382" cy="37056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48" name="Straight Arrow Connector 8247"/>
          <p:cNvCxnSpPr>
            <a:stCxn id="47" idx="4"/>
            <a:endCxn id="178" idx="0"/>
          </p:cNvCxnSpPr>
          <p:nvPr/>
        </p:nvCxnSpPr>
        <p:spPr bwMode="auto">
          <a:xfrm>
            <a:off x="1723644" y="3422182"/>
            <a:ext cx="277080" cy="37056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50" name="Straight Arrow Connector 8249"/>
          <p:cNvCxnSpPr>
            <a:stCxn id="46" idx="4"/>
            <a:endCxn id="179" idx="0"/>
          </p:cNvCxnSpPr>
          <p:nvPr/>
        </p:nvCxnSpPr>
        <p:spPr bwMode="auto">
          <a:xfrm flipH="1">
            <a:off x="2563185" y="3422182"/>
            <a:ext cx="286501" cy="37056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" name="Straight Arrow Connector 204"/>
          <p:cNvCxnSpPr>
            <a:stCxn id="46" idx="4"/>
            <a:endCxn id="180" idx="0"/>
          </p:cNvCxnSpPr>
          <p:nvPr/>
        </p:nvCxnSpPr>
        <p:spPr bwMode="auto">
          <a:xfrm>
            <a:off x="2849684" y="3422182"/>
            <a:ext cx="275961" cy="37056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" name="Straight Arrow Connector 207"/>
          <p:cNvCxnSpPr>
            <a:stCxn id="45" idx="4"/>
            <a:endCxn id="181" idx="0"/>
          </p:cNvCxnSpPr>
          <p:nvPr/>
        </p:nvCxnSpPr>
        <p:spPr bwMode="auto">
          <a:xfrm flipH="1">
            <a:off x="3688107" y="3422182"/>
            <a:ext cx="287619" cy="37056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" name="Straight Arrow Connector 208"/>
          <p:cNvCxnSpPr>
            <a:stCxn id="45" idx="4"/>
            <a:endCxn id="182" idx="0"/>
          </p:cNvCxnSpPr>
          <p:nvPr/>
        </p:nvCxnSpPr>
        <p:spPr bwMode="auto">
          <a:xfrm>
            <a:off x="3975727" y="3422182"/>
            <a:ext cx="274843" cy="37056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" name="Straight Arrow Connector 209"/>
          <p:cNvCxnSpPr>
            <a:stCxn id="52" idx="4"/>
            <a:endCxn id="183" idx="0"/>
          </p:cNvCxnSpPr>
          <p:nvPr/>
        </p:nvCxnSpPr>
        <p:spPr bwMode="auto">
          <a:xfrm flipH="1">
            <a:off x="4813031" y="3422182"/>
            <a:ext cx="288410" cy="37056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1" name="Straight Arrow Connector 210"/>
          <p:cNvCxnSpPr>
            <a:stCxn id="52" idx="4"/>
            <a:endCxn id="184" idx="0"/>
          </p:cNvCxnSpPr>
          <p:nvPr/>
        </p:nvCxnSpPr>
        <p:spPr bwMode="auto">
          <a:xfrm>
            <a:off x="5101442" y="3422182"/>
            <a:ext cx="274052" cy="37056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" name="Straight Arrow Connector 211"/>
          <p:cNvCxnSpPr>
            <a:stCxn id="51" idx="4"/>
            <a:endCxn id="185" idx="0"/>
          </p:cNvCxnSpPr>
          <p:nvPr/>
        </p:nvCxnSpPr>
        <p:spPr bwMode="auto">
          <a:xfrm flipH="1">
            <a:off x="5937954" y="3422182"/>
            <a:ext cx="288874" cy="37056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" name="Straight Arrow Connector 212"/>
          <p:cNvCxnSpPr>
            <a:stCxn id="51" idx="4"/>
            <a:endCxn id="186" idx="0"/>
          </p:cNvCxnSpPr>
          <p:nvPr/>
        </p:nvCxnSpPr>
        <p:spPr bwMode="auto">
          <a:xfrm>
            <a:off x="6226830" y="3422182"/>
            <a:ext cx="273587" cy="37056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4" name="Straight Arrow Connector 213"/>
          <p:cNvCxnSpPr>
            <a:stCxn id="50" idx="4"/>
            <a:endCxn id="187" idx="0"/>
          </p:cNvCxnSpPr>
          <p:nvPr/>
        </p:nvCxnSpPr>
        <p:spPr bwMode="auto">
          <a:xfrm flipH="1">
            <a:off x="7062877" y="3422182"/>
            <a:ext cx="289339" cy="37056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" name="Straight Arrow Connector 214"/>
          <p:cNvCxnSpPr>
            <a:stCxn id="50" idx="4"/>
            <a:endCxn id="188" idx="0"/>
          </p:cNvCxnSpPr>
          <p:nvPr/>
        </p:nvCxnSpPr>
        <p:spPr bwMode="auto">
          <a:xfrm>
            <a:off x="7352218" y="3422182"/>
            <a:ext cx="273123" cy="37056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" name="Straight Arrow Connector 215"/>
          <p:cNvCxnSpPr>
            <a:stCxn id="49" idx="4"/>
            <a:endCxn id="189" idx="0"/>
          </p:cNvCxnSpPr>
          <p:nvPr/>
        </p:nvCxnSpPr>
        <p:spPr bwMode="auto">
          <a:xfrm flipH="1">
            <a:off x="8187802" y="3422182"/>
            <a:ext cx="289805" cy="37056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" name="Straight Arrow Connector 216"/>
          <p:cNvCxnSpPr>
            <a:stCxn id="49" idx="4"/>
            <a:endCxn id="190" idx="0"/>
          </p:cNvCxnSpPr>
          <p:nvPr/>
        </p:nvCxnSpPr>
        <p:spPr bwMode="auto">
          <a:xfrm>
            <a:off x="8477606" y="3422182"/>
            <a:ext cx="272659" cy="37056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6255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Implementation Remarks</vt:lpstr>
    </vt:vector>
  </TitlesOfParts>
  <Company>Bank of Canada - Banque du Canada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Remarks</dc:title>
  <dc:creator>Boyan Bejanov</dc:creator>
  <cp:lastModifiedBy>Boyan Bejanov</cp:lastModifiedBy>
  <cp:revision>1</cp:revision>
  <dcterms:created xsi:type="dcterms:W3CDTF">2014-04-22T20:54:15Z</dcterms:created>
  <dcterms:modified xsi:type="dcterms:W3CDTF">2014-04-22T20:55:11Z</dcterms:modified>
</cp:coreProperties>
</file>