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62" r:id="rId32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6903" autoAdjust="0"/>
  </p:normalViewPr>
  <p:slideViewPr>
    <p:cSldViewPr>
      <p:cViewPr varScale="1">
        <p:scale>
          <a:sx n="76" d="100"/>
          <a:sy n="76" d="100"/>
        </p:scale>
        <p:origin x="-2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2068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2423CEF-2C0B-4A3B-9565-820308068D6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447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FCC110-3B2E-4D29-ADC3-01CA749841F2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D59351-32DA-4295-A58E-C607C3A58295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1450" indent="-171450">
              <a:buFont typeface="Arial" charset="0"/>
              <a:buChar char="•"/>
            </a:pPr>
            <a:r>
              <a:rPr lang="en-US" altLang="en-US" dirty="0" err="1" smtClean="0"/>
              <a:t>Xt</a:t>
            </a:r>
            <a:r>
              <a:rPr lang="en-US" altLang="en-US" dirty="0" smtClean="0"/>
              <a:t> is a vector of variables describing the state of the </a:t>
            </a:r>
            <a:r>
              <a:rPr lang="en-US" altLang="en-US" dirty="0" err="1" smtClean="0"/>
              <a:t>econoly</a:t>
            </a:r>
            <a:endParaRPr lang="en-US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en-US" dirty="0" err="1" smtClean="0"/>
              <a:t>Yt</a:t>
            </a:r>
            <a:r>
              <a:rPr lang="en-US" altLang="en-US" dirty="0" smtClean="0"/>
              <a:t> is a vector of observed variables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en-US" dirty="0" err="1" smtClean="0"/>
              <a:t>Eps_t</a:t>
            </a:r>
            <a:r>
              <a:rPr lang="en-US" altLang="en-US" dirty="0" smtClean="0"/>
              <a:t> is innovation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en-US" dirty="0" err="1" smtClean="0"/>
              <a:t>Vt</a:t>
            </a:r>
            <a:r>
              <a:rPr lang="en-US" altLang="en-US" dirty="0" smtClean="0"/>
              <a:t> is observation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en-US" dirty="0" smtClean="0"/>
              <a:t>Theta is a vector of parameters</a:t>
            </a:r>
          </a:p>
          <a:p>
            <a:pPr marL="171450" indent="-171450">
              <a:buFont typeface="Arial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D59351-32DA-4295-A58E-C607C3A58295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1450" indent="-171450">
              <a:buFont typeface="Arial" charset="0"/>
              <a:buChar char="•"/>
            </a:pPr>
            <a:r>
              <a:rPr lang="en-US" altLang="en-US" dirty="0" smtClean="0"/>
              <a:t>P(theta) is</a:t>
            </a:r>
            <a:r>
              <a:rPr lang="en-US" altLang="en-US" baseline="0" dirty="0" smtClean="0"/>
              <a:t> the prior distribution of theta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en-US" dirty="0" smtClean="0"/>
              <a:t>P(</a:t>
            </a:r>
            <a:r>
              <a:rPr lang="en-US" altLang="en-US" dirty="0" err="1" smtClean="0"/>
              <a:t>Yt|theta</a:t>
            </a:r>
            <a:r>
              <a:rPr lang="en-US" altLang="en-US" dirty="0" smtClean="0"/>
              <a:t>) is the sampling distribution (when seen as function of </a:t>
            </a:r>
            <a:r>
              <a:rPr lang="en-US" altLang="en-US" dirty="0" err="1" smtClean="0"/>
              <a:t>Yt</a:t>
            </a:r>
            <a:r>
              <a:rPr lang="en-US" altLang="en-US" dirty="0" smtClean="0"/>
              <a:t>), or likelihood (when</a:t>
            </a:r>
            <a:r>
              <a:rPr lang="en-US" altLang="en-US" baseline="0" dirty="0" smtClean="0"/>
              <a:t> seen as function of theta)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en-US" baseline="0" dirty="0" smtClean="0"/>
              <a:t>P(</a:t>
            </a:r>
            <a:r>
              <a:rPr lang="en-US" altLang="en-US" baseline="0" dirty="0" err="1" smtClean="0"/>
              <a:t>theta|Yt</a:t>
            </a:r>
            <a:r>
              <a:rPr lang="en-US" altLang="en-US" baseline="0" dirty="0" smtClean="0"/>
              <a:t>) is posterior distribution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Ergodic</a:t>
            </a:r>
            <a:r>
              <a:rPr lang="en-US" dirty="0" smtClean="0"/>
              <a:t> chains</a:t>
            </a:r>
            <a:r>
              <a:rPr lang="en-US" baseline="0" dirty="0" smtClean="0"/>
              <a:t> are guaranteed to have limiting distributions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2423CEF-2C0B-4A3B-9565-820308068D6B}" type="slidenum">
              <a:rPr lang="en-CA" altLang="en-US" smtClean="0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268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2423CEF-2C0B-4A3B-9565-820308068D6B}" type="slidenum">
              <a:rPr lang="en-CA" altLang="en-US" smtClean="0"/>
              <a:pPr/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37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8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288925"/>
            <a:ext cx="2266950" cy="5711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88925"/>
            <a:ext cx="6648450" cy="5711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88925"/>
            <a:ext cx="9067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19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19250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52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15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88925"/>
            <a:ext cx="90678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19250"/>
            <a:ext cx="9067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7199313"/>
            <a:ext cx="10080625" cy="360362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233738" y="7199313"/>
            <a:ext cx="332105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0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CA" altLang="en-US" sz="1600" b="1">
                <a:solidFill>
                  <a:srgbClr val="FFFFFF"/>
                </a:solidFill>
              </a:rPr>
              <a:t>COMP 5704 Project Presentation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79500"/>
            <a:ext cx="10080625" cy="179388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+mj-lt"/>
          <a:ea typeface="+mj-ea"/>
          <a:cs typeface="+mj-cs"/>
        </a:defRPr>
      </a:lvl1pPr>
      <a:lvl2pPr marL="742950" indent="-28575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2pPr>
      <a:lvl3pPr marL="11430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3pPr>
      <a:lvl4pPr marL="16002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4pPr>
      <a:lvl5pPr marL="20574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5pPr>
      <a:lvl6pPr marL="25146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6pPr>
      <a:lvl7pPr marL="29718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7pPr>
      <a:lvl8pPr marL="34290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8pPr>
      <a:lvl9pPr marL="38862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59.png"/><Relationship Id="rId21" Type="http://schemas.openxmlformats.org/officeDocument/2006/relationships/image" Target="../media/image7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76.png"/><Relationship Id="rId33" Type="http://schemas.openxmlformats.org/officeDocument/2006/relationships/image" Target="../media/image57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75.png"/><Relationship Id="rId32" Type="http://schemas.openxmlformats.org/officeDocument/2006/relationships/image" Target="../media/image56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47.png"/><Relationship Id="rId28" Type="http://schemas.openxmlformats.org/officeDocument/2006/relationships/image" Target="../media/image78.png"/><Relationship Id="rId10" Type="http://schemas.openxmlformats.org/officeDocument/2006/relationships/image" Target="../media/image66.png"/><Relationship Id="rId19" Type="http://schemas.openxmlformats.org/officeDocument/2006/relationships/image" Target="../media/image43.png"/><Relationship Id="rId31" Type="http://schemas.openxmlformats.org/officeDocument/2006/relationships/image" Target="../media/image79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46.png"/><Relationship Id="rId27" Type="http://schemas.openxmlformats.org/officeDocument/2006/relationships/image" Target="../media/image77.png"/><Relationship Id="rId30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75.png"/><Relationship Id="rId39" Type="http://schemas.openxmlformats.org/officeDocument/2006/relationships/image" Target="../media/image106.png"/><Relationship Id="rId3" Type="http://schemas.openxmlformats.org/officeDocument/2006/relationships/image" Target="../media/image86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42" Type="http://schemas.openxmlformats.org/officeDocument/2006/relationships/image" Target="../media/image109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47.png"/><Relationship Id="rId33" Type="http://schemas.openxmlformats.org/officeDocument/2006/relationships/image" Target="../media/image79.png"/><Relationship Id="rId38" Type="http://schemas.openxmlformats.org/officeDocument/2006/relationships/image" Target="../media/image105.png"/><Relationship Id="rId46" Type="http://schemas.openxmlformats.org/officeDocument/2006/relationships/image" Target="../media/image113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42.png"/><Relationship Id="rId29" Type="http://schemas.openxmlformats.org/officeDocument/2006/relationships/image" Target="../media/image77.png"/><Relationship Id="rId41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104.png"/><Relationship Id="rId40" Type="http://schemas.openxmlformats.org/officeDocument/2006/relationships/image" Target="../media/image107.png"/><Relationship Id="rId45" Type="http://schemas.openxmlformats.org/officeDocument/2006/relationships/image" Target="../media/image112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74.png"/><Relationship Id="rId28" Type="http://schemas.openxmlformats.org/officeDocument/2006/relationships/image" Target="../media/image50.png"/><Relationship Id="rId36" Type="http://schemas.openxmlformats.org/officeDocument/2006/relationships/image" Target="../media/image103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53.png"/><Relationship Id="rId44" Type="http://schemas.openxmlformats.org/officeDocument/2006/relationships/image" Target="../media/image111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44.png"/><Relationship Id="rId27" Type="http://schemas.openxmlformats.org/officeDocument/2006/relationships/image" Target="../media/image76.png"/><Relationship Id="rId30" Type="http://schemas.openxmlformats.org/officeDocument/2006/relationships/image" Target="../media/image78.png"/><Relationship Id="rId35" Type="http://schemas.openxmlformats.org/officeDocument/2006/relationships/image" Target="../media/image57.png"/><Relationship Id="rId43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619250"/>
            <a:ext cx="9070975" cy="1171575"/>
          </a:xfrm>
          <a:ln/>
        </p:spPr>
        <p:txBody>
          <a:bodyPr tIns="3888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b="1" dirty="0" smtClean="0"/>
              <a:t>Parallel Metropolis-Hastings</a:t>
            </a:r>
            <a:endParaRPr lang="en-CA" altLang="en-US" b="1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3600450"/>
            <a:ext cx="9070975" cy="3113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080" rIns="0" bIns="0" anchor="ctr"/>
          <a:lstStyle/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b="1" dirty="0" err="1" smtClean="0"/>
              <a:t>Boyan</a:t>
            </a:r>
            <a:r>
              <a:rPr lang="en-CA" altLang="en-US" b="1" dirty="0" smtClean="0"/>
              <a:t> </a:t>
            </a:r>
            <a:r>
              <a:rPr lang="en-CA" altLang="en-US" b="1" dirty="0" err="1" smtClean="0"/>
              <a:t>Bejanov</a:t>
            </a:r>
            <a:endParaRPr lang="en-CA" altLang="en-US" b="1" dirty="0"/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sz="2200" dirty="0" smtClean="0">
                <a:solidFill>
                  <a:schemeClr val="accent2"/>
                </a:solidFill>
              </a:rPr>
              <a:t>bbejanov@bankofcanada.ca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sz="2200" dirty="0" smtClean="0"/>
              <a:t>Data </a:t>
            </a:r>
            <a:r>
              <a:rPr lang="en-CA" altLang="en-US" sz="2200" dirty="0"/>
              <a:t>and Statistics Office, Bank of Canada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sz="2200" dirty="0"/>
              <a:t>School of Computer Science, Carleton University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altLang="en-US" sz="220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12700" y="854075"/>
            <a:ext cx="10080625" cy="5397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Goals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185274" cy="52085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The target distribution is high-dimensional (30+)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Long burn-in time</a:t>
                </a:r>
              </a:p>
              <a:p>
                <a:pPr marL="857250" lvl="1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most expensive operation 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We want a general algorithm, not one specific to a narrow class of target distributions.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185274" cy="5208587"/>
              </a:xfrm>
              <a:blipFill rotWithShape="1">
                <a:blip r:embed="rId2"/>
                <a:stretch>
                  <a:fillRect l="-2523" t="-2576" r="-31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1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M-H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Multiple independent chains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long burn-in time for each chain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statistically this is different from a single long chain</a:t>
                </a:r>
              </a:p>
              <a:p>
                <a:pPr marL="857250" lvl="1" indent="-457200">
                  <a:buFont typeface="Arial" charset="0"/>
                  <a:buChar char="•"/>
                </a:pPr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Single chain parallelization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within-draw parallelization: parallelize the 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between-draw parallelization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55" t="-3064" b="-1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45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M-H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112" y="1493837"/>
                <a:ext cx="9372600" cy="52847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An </a:t>
                </a:r>
                <a:r>
                  <a:rPr lang="en-US" sz="2800" b="1" i="1" dirty="0" smtClean="0"/>
                  <a:t>independence</a:t>
                </a:r>
                <a:r>
                  <a:rPr lang="en-US" sz="2800" dirty="0" smtClean="0"/>
                  <a:t> proposal does not depend on the current state, i.e.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Generate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proposals,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, and pre-compute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,…, </m:t>
                    </m:r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processors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/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time.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Gather these values on processor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 and run the chain sequentially.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If the proposal does not cover the support of the target, then the chain is not </a:t>
                </a:r>
                <a:r>
                  <a:rPr lang="en-US" sz="2800" dirty="0" err="1" smtClean="0"/>
                  <a:t>ergodic</a:t>
                </a:r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Usually the proposal is estimated from the computed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𝜋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en-US" sz="2800" b="1" i="1" dirty="0" smtClean="0"/>
                  <a:t>adaptive M-H</a:t>
                </a:r>
                <a:endParaRPr lang="en-US" sz="2800" b="1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References: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2" y="1493837"/>
                <a:ext cx="9372600" cy="5284787"/>
              </a:xfrm>
              <a:blipFill rotWithShape="1">
                <a:blip r:embed="rId2"/>
                <a:stretch>
                  <a:fillRect l="-2081" t="-2076" r="-780" b="-7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68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Parallel M-H approaches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2085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b="1" i="1" dirty="0" smtClean="0"/>
                  <a:t>Regeneration time</a:t>
                </a:r>
                <a:r>
                  <a:rPr lang="en-US" sz="2800" dirty="0" smtClean="0"/>
                  <a:t> is a time when the state is independent of the history of the chain up to that time.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b="1" i="1" dirty="0" smtClean="0"/>
                  <a:t>Independent tours</a:t>
                </a:r>
                <a:r>
                  <a:rPr lang="en-US" sz="2400" dirty="0" smtClean="0"/>
                  <a:t> between regeneration times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Run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tours in parallel, then stitch them together to form a single long chain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Identification of regeneration times is very difficult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The expected length of a tour increases dramatically with the dimension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𝜋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References: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208587"/>
              </a:xfrm>
              <a:blipFill rotWithShape="1">
                <a:blip r:embed="rId2"/>
                <a:stretch>
                  <a:fillRect l="-2219" t="-2108" r="-1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21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M-H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1323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b="1" i="1" dirty="0" smtClean="0"/>
                  <a:t>Prefetching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Generate proposals for all possible paths that the chain may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steps into the future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Compute the target density values of all proposals in parallel and gather on processor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Run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i="0" dirty="0" smtClean="0">
                    <a:latin typeface="+mj-lt"/>
                  </a:rPr>
                  <a:t> steps of M-H sequentially on </a:t>
                </a:r>
                <a:r>
                  <a:rPr lang="en-US" dirty="0" smtClean="0"/>
                  <a:t>processor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Frequent communications of small amounts of data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References: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132387"/>
              </a:xfrm>
              <a:blipFill rotWithShape="1">
                <a:blip r:embed="rId2"/>
                <a:stretch>
                  <a:fillRect l="-2555" t="-2613" r="-538" b="-67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30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choice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466850"/>
                <a:ext cx="9067800" cy="53609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In practice most people in DSGE modelling use adaptive methods with mixture of independence and non-independence proposals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For this project, I look at prefetching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clean definition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applies to any Markov chain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works at the start of the chain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requirements match the motivating problem </a:t>
                </a:r>
              </a:p>
              <a:p>
                <a:pPr marL="857250" lvl="1" indent="-45720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466850"/>
                <a:ext cx="9067800" cy="5360987"/>
              </a:xfrm>
              <a:blipFill rotWithShape="1">
                <a:blip r:embed="rId2"/>
                <a:stretch>
                  <a:fillRect l="-2555" t="-2503" r="-3766" b="-6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7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037" y="1646237"/>
                <a:ext cx="4537075" cy="5132387"/>
              </a:xfrm>
            </p:spPr>
            <p:txBody>
              <a:bodyPr anchor="ctr"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At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800" dirty="0" smtClean="0"/>
                  <a:t> steps we either accept or reject the proposed candidate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800" dirty="0" smtClean="0"/>
                  <a:t> possible paths from the root to a leaf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037" y="1646237"/>
                <a:ext cx="4537075" cy="5132387"/>
              </a:xfrm>
              <a:blipFill rotWithShape="1">
                <a:blip r:embed="rId2"/>
                <a:stretch>
                  <a:fillRect l="-4301" r="-57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 bwMode="auto">
              <a:xfrm>
                <a:off x="6640512" y="20272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0512" y="2027237"/>
                <a:ext cx="7620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7783512" y="33988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3512" y="3398837"/>
                <a:ext cx="7620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5501697" y="33988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1697" y="3398837"/>
                <a:ext cx="7620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 bwMode="auto">
              <a:xfrm>
                <a:off x="4887912" y="47704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7912" y="4770437"/>
                <a:ext cx="7620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 bwMode="auto">
              <a:xfrm>
                <a:off x="6030912" y="47704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0912" y="4770437"/>
                <a:ext cx="7620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 bwMode="auto">
              <a:xfrm>
                <a:off x="7173912" y="47704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3912" y="4770437"/>
                <a:ext cx="7620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 bwMode="auto">
              <a:xfrm>
                <a:off x="8316912" y="47704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6912" y="4770437"/>
                <a:ext cx="762000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9" idx="4"/>
            <a:endCxn id="11" idx="0"/>
          </p:cNvCxnSpPr>
          <p:nvPr/>
        </p:nvCxnSpPr>
        <p:spPr bwMode="auto">
          <a:xfrm flipH="1">
            <a:off x="5882697" y="2560637"/>
            <a:ext cx="1138815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9" idx="4"/>
            <a:endCxn id="10" idx="0"/>
          </p:cNvCxnSpPr>
          <p:nvPr/>
        </p:nvCxnSpPr>
        <p:spPr bwMode="auto">
          <a:xfrm>
            <a:off x="7021512" y="2560637"/>
            <a:ext cx="1143000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1" idx="4"/>
            <a:endCxn id="13" idx="0"/>
          </p:cNvCxnSpPr>
          <p:nvPr/>
        </p:nvCxnSpPr>
        <p:spPr bwMode="auto">
          <a:xfrm flipH="1">
            <a:off x="5268912" y="3932237"/>
            <a:ext cx="613785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1" idx="4"/>
            <a:endCxn id="14" idx="0"/>
          </p:cNvCxnSpPr>
          <p:nvPr/>
        </p:nvCxnSpPr>
        <p:spPr bwMode="auto">
          <a:xfrm>
            <a:off x="5882697" y="3932237"/>
            <a:ext cx="529215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0" idx="4"/>
            <a:endCxn id="15" idx="0"/>
          </p:cNvCxnSpPr>
          <p:nvPr/>
        </p:nvCxnSpPr>
        <p:spPr bwMode="auto">
          <a:xfrm flipH="1">
            <a:off x="7554912" y="3932237"/>
            <a:ext cx="609600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0" idx="4"/>
            <a:endCxn id="16" idx="0"/>
          </p:cNvCxnSpPr>
          <p:nvPr/>
        </p:nvCxnSpPr>
        <p:spPr bwMode="auto">
          <a:xfrm>
            <a:off x="8164512" y="3932237"/>
            <a:ext cx="533400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6183312" y="2667869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912" y="4101737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8912" y="4101737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78712" y="2667869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3112" y="4101085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4420" y="4101737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83378" y="2027237"/>
                <a:ext cx="935623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378" y="2027237"/>
                <a:ext cx="935623" cy="3499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083378" y="3444695"/>
                <a:ext cx="935623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378" y="3444695"/>
                <a:ext cx="935623" cy="3499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083378" y="4862153"/>
                <a:ext cx="935623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378" y="4862153"/>
                <a:ext cx="935623" cy="34996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9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39712" y="1417638"/>
                <a:ext cx="9067800" cy="35052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800" dirty="0" smtClean="0"/>
                  <a:t>  (the problem size)</a:t>
                </a: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CA" sz="2400" b="0" i="1" smtClean="0">
                        <a:latin typeface="Cambria Math"/>
                      </a:rPr>
                      <m:t>𝑂</m:t>
                    </m:r>
                    <m:r>
                      <a:rPr lang="en-CA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not optimal, not even efficient, not NC</a:t>
                </a:r>
                <a:endParaRPr lang="en-US" sz="2400" b="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b="0" dirty="0" smtClean="0"/>
                  <a:t>For a general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b="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CA" sz="2800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/>
                          </a:rPr>
                          <m:t>𝑛𝑝</m:t>
                        </m:r>
                      </m:num>
                      <m:den>
                        <m:sSup>
                          <m:sSup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CA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CA" sz="2800" b="0" i="1" smtClean="0">
                            <a:latin typeface="Cambria Math"/>
                          </a:rPr>
                          <m:t>−1 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12" y="1417638"/>
                <a:ext cx="9067800" cy="3505200"/>
              </a:xfrm>
              <a:blipFill rotWithShape="1">
                <a:blip r:embed="rId3"/>
                <a:stretch>
                  <a:fillRect l="-2151" t="-31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4313237"/>
            <a:ext cx="67056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22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P-Completeness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112" y="1417637"/>
                <a:ext cx="9372600" cy="5714999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Reminder: </a:t>
                </a:r>
                <a:r>
                  <a:rPr lang="en-US" sz="2800" dirty="0" err="1"/>
                  <a:t>g</a:t>
                </a:r>
                <a:r>
                  <a:rPr lang="en-US" sz="2800" dirty="0" err="1" smtClean="0"/>
                  <a:t>enerability</a:t>
                </a:r>
                <a:r>
                  <a:rPr lang="en-US" sz="2800" dirty="0" smtClean="0"/>
                  <a:t> problem is P-complete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Given: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|=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,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and operation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∗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in the closure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 smtClean="0"/>
                  <a:t>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400" dirty="0" smtClean="0"/>
                  <a:t>?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Consider Markov chain that solves </a:t>
                </a:r>
                <a:r>
                  <a:rPr lang="en-US" sz="2800" dirty="0" err="1" smtClean="0"/>
                  <a:t>generability</a:t>
                </a:r>
                <a:r>
                  <a:rPr lang="en-US" sz="2800" dirty="0" smtClean="0"/>
                  <a:t>: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number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2400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state space: all integers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2400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initial state: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transition rule: when current state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1257300" lvl="2" indent="-457200">
                  <a:buFont typeface="Arial" charset="0"/>
                  <a:buChar char="•"/>
                </a:pPr>
                <a:r>
                  <a:rPr lang="en-US" sz="2000" dirty="0" smtClean="0"/>
                  <a:t>propose candidate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by selecting at random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(?)</a:t>
                </a:r>
                <a:r>
                  <a:rPr lang="en-US" sz="2000" dirty="0" smtClean="0"/>
                  <a:t> one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0 </m:t>
                    </m:r>
                  </m:oMath>
                </a14:m>
                <a:r>
                  <a:rPr lang="en-US" sz="2000" dirty="0" smtClean="0"/>
                  <a:t>bits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b="0" i="0" dirty="0" smtClean="0">
                    <a:latin typeface="+mj-lt"/>
                  </a:rPr>
                  <a:t> and flipping it, i.e.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𝑎</m:t>
                    </m:r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𝐵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𝐵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/>
                      </a:rPr>
                      <m:t>A</m:t>
                    </m:r>
                    <m:r>
                      <a:rPr lang="en-US" sz="2000" b="0" i="1" smtClean="0">
                        <a:latin typeface="Cambria Math"/>
                      </a:rPr>
                      <m:t>∪{</m:t>
                    </m:r>
                    <m:r>
                      <a:rPr lang="en-US" sz="2000" b="0" i="1" smtClean="0"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1257300" lvl="2" indent="-457200">
                  <a:buFont typeface="Arial" charset="0"/>
                  <a:buChar char="•"/>
                </a:pPr>
                <a:r>
                  <a:rPr lang="en-US" sz="2000" dirty="0" smtClean="0"/>
                  <a:t>if 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∗</m:t>
                    </m:r>
                    <m:r>
                      <a:rPr lang="en-US" sz="2000" b="0" i="1" smtClean="0"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, then accept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, otherwise reject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2" y="1417637"/>
                <a:ext cx="9372600" cy="5714999"/>
              </a:xfrm>
              <a:blipFill rotWithShape="1">
                <a:blip r:embed="rId2"/>
                <a:stretch>
                  <a:fillRect l="-2081" t="-1921" r="-1886" b="-16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58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524" y="4922837"/>
                <a:ext cx="9510188" cy="2209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/>
                  <a:t>Each leaf uniquely determines the path. From the index, we should be able to determine: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000" dirty="0" smtClean="0"/>
                  <a:t>At which step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first proposed?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000" dirty="0" smtClean="0"/>
                  <a:t>What was the current point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was proposed?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000" dirty="0" smtClean="0"/>
                  <a:t>What other points are needed in order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at the bottom?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524" y="4922837"/>
                <a:ext cx="9510188" cy="2209800"/>
              </a:xfrm>
              <a:blipFill rotWithShape="1">
                <a:blip r:embed="rId2"/>
                <a:stretch>
                  <a:fillRect l="-1859" t="-4144" r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134182" y="1339522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1467" y="1336215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4" idx="3"/>
            <a:endCxn id="39" idx="7"/>
          </p:cNvCxnSpPr>
          <p:nvPr/>
        </p:nvCxnSpPr>
        <p:spPr bwMode="auto">
          <a:xfrm flipH="1">
            <a:off x="3293127" y="1339522"/>
            <a:ext cx="1360769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" idx="5"/>
            <a:endCxn id="40" idx="1"/>
          </p:cNvCxnSpPr>
          <p:nvPr/>
        </p:nvCxnSpPr>
        <p:spPr bwMode="auto">
          <a:xfrm>
            <a:off x="5731527" y="1339522"/>
            <a:ext cx="1208370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39" idx="4"/>
            <a:endCxn id="41" idx="7"/>
          </p:cNvCxnSpPr>
          <p:nvPr/>
        </p:nvCxnSpPr>
        <p:spPr bwMode="auto">
          <a:xfrm flipH="1">
            <a:off x="2076286" y="1952883"/>
            <a:ext cx="678026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9" idx="4"/>
            <a:endCxn id="42" idx="1"/>
          </p:cNvCxnSpPr>
          <p:nvPr/>
        </p:nvCxnSpPr>
        <p:spPr bwMode="auto">
          <a:xfrm>
            <a:off x="2754312" y="1952883"/>
            <a:ext cx="631157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41" idx="4"/>
            <a:endCxn id="48" idx="0"/>
          </p:cNvCxnSpPr>
          <p:nvPr/>
        </p:nvCxnSpPr>
        <p:spPr bwMode="auto">
          <a:xfrm flipH="1">
            <a:off x="658813" y="2857922"/>
            <a:ext cx="878658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41" idx="4"/>
            <a:endCxn id="47" idx="0"/>
          </p:cNvCxnSpPr>
          <p:nvPr/>
        </p:nvCxnSpPr>
        <p:spPr bwMode="auto">
          <a:xfrm>
            <a:off x="1537471" y="2857922"/>
            <a:ext cx="36272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42" idx="4"/>
            <a:endCxn id="46" idx="0"/>
          </p:cNvCxnSpPr>
          <p:nvPr/>
        </p:nvCxnSpPr>
        <p:spPr bwMode="auto">
          <a:xfrm flipH="1">
            <a:off x="3141579" y="2857922"/>
            <a:ext cx="782706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stCxn id="42" idx="4"/>
            <a:endCxn id="45" idx="0"/>
          </p:cNvCxnSpPr>
          <p:nvPr/>
        </p:nvCxnSpPr>
        <p:spPr bwMode="auto">
          <a:xfrm>
            <a:off x="3924285" y="2857922"/>
            <a:ext cx="45867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43" idx="4"/>
            <a:endCxn id="52" idx="0"/>
          </p:cNvCxnSpPr>
          <p:nvPr/>
        </p:nvCxnSpPr>
        <p:spPr bwMode="auto">
          <a:xfrm flipH="1">
            <a:off x="5623984" y="2857922"/>
            <a:ext cx="68711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43" idx="4"/>
            <a:endCxn id="51" idx="0"/>
          </p:cNvCxnSpPr>
          <p:nvPr/>
        </p:nvCxnSpPr>
        <p:spPr bwMode="auto">
          <a:xfrm>
            <a:off x="6311099" y="2857922"/>
            <a:ext cx="55354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44" idx="4"/>
            <a:endCxn id="50" idx="0"/>
          </p:cNvCxnSpPr>
          <p:nvPr/>
        </p:nvCxnSpPr>
        <p:spPr bwMode="auto">
          <a:xfrm flipH="1">
            <a:off x="8105308" y="2857922"/>
            <a:ext cx="59260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44" idx="4"/>
            <a:endCxn id="49" idx="0"/>
          </p:cNvCxnSpPr>
          <p:nvPr/>
        </p:nvCxnSpPr>
        <p:spPr bwMode="auto">
          <a:xfrm>
            <a:off x="8697913" y="2857922"/>
            <a:ext cx="648059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40" idx="4"/>
            <a:endCxn id="43" idx="7"/>
          </p:cNvCxnSpPr>
          <p:nvPr/>
        </p:nvCxnSpPr>
        <p:spPr bwMode="auto">
          <a:xfrm flipH="1">
            <a:off x="6849914" y="1952883"/>
            <a:ext cx="628799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stCxn id="40" idx="4"/>
            <a:endCxn id="44" idx="1"/>
          </p:cNvCxnSpPr>
          <p:nvPr/>
        </p:nvCxnSpPr>
        <p:spPr bwMode="auto">
          <a:xfrm>
            <a:off x="7478713" y="1952883"/>
            <a:ext cx="680384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/>
              <p:cNvSpPr/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/>
              <p:cNvSpPr/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7" name="Oval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Oval 177"/>
              <p:cNvSpPr/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8" name="Oval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Oval 178"/>
              <p:cNvSpPr/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9" name="Oval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/>
              <p:cNvSpPr/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0" name="Oval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/>
              <p:cNvSpPr/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1" name="Oval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/>
              <p:cNvSpPr/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2" name="Oval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/>
              <p:cNvSpPr/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3" name="Oval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/>
              <p:cNvSpPr/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4" name="Oval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/>
              <p:cNvSpPr/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5" name="Oval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/>
              <p:cNvSpPr/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7" name="Oval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Oval 187"/>
              <p:cNvSpPr/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8" name="Oval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val 189"/>
              <p:cNvSpPr/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0" name="Oval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40" name="Straight Arrow Connector 8239"/>
          <p:cNvCxnSpPr>
            <a:stCxn id="48" idx="4"/>
            <a:endCxn id="175" idx="0"/>
          </p:cNvCxnSpPr>
          <p:nvPr/>
        </p:nvCxnSpPr>
        <p:spPr bwMode="auto">
          <a:xfrm flipH="1">
            <a:off x="345432" y="3772322"/>
            <a:ext cx="31338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2" name="Straight Arrow Connector 8241"/>
          <p:cNvCxnSpPr>
            <a:stCxn id="48" idx="4"/>
            <a:endCxn id="176" idx="0"/>
          </p:cNvCxnSpPr>
          <p:nvPr/>
        </p:nvCxnSpPr>
        <p:spPr bwMode="auto">
          <a:xfrm>
            <a:off x="658813" y="3772322"/>
            <a:ext cx="30669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5" name="Straight Arrow Connector 8244"/>
          <p:cNvCxnSpPr>
            <a:stCxn id="47" idx="4"/>
            <a:endCxn id="177" idx="0"/>
          </p:cNvCxnSpPr>
          <p:nvPr/>
        </p:nvCxnSpPr>
        <p:spPr bwMode="auto">
          <a:xfrm flipH="1">
            <a:off x="1585582" y="3772322"/>
            <a:ext cx="31461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8" name="Straight Arrow Connector 8247"/>
          <p:cNvCxnSpPr>
            <a:stCxn id="47" idx="4"/>
            <a:endCxn id="178" idx="0"/>
          </p:cNvCxnSpPr>
          <p:nvPr/>
        </p:nvCxnSpPr>
        <p:spPr bwMode="auto">
          <a:xfrm>
            <a:off x="1900196" y="3772322"/>
            <a:ext cx="30546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0" name="Straight Arrow Connector 8249"/>
          <p:cNvCxnSpPr>
            <a:stCxn id="46" idx="4"/>
            <a:endCxn id="179" idx="0"/>
          </p:cNvCxnSpPr>
          <p:nvPr/>
        </p:nvCxnSpPr>
        <p:spPr bwMode="auto">
          <a:xfrm flipH="1">
            <a:off x="2825732" y="3772322"/>
            <a:ext cx="315847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/>
          <p:cNvCxnSpPr>
            <a:stCxn id="46" idx="4"/>
            <a:endCxn id="180" idx="0"/>
          </p:cNvCxnSpPr>
          <p:nvPr/>
        </p:nvCxnSpPr>
        <p:spPr bwMode="auto">
          <a:xfrm>
            <a:off x="3141579" y="3772322"/>
            <a:ext cx="30422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>
            <a:stCxn id="45" idx="4"/>
            <a:endCxn id="181" idx="0"/>
          </p:cNvCxnSpPr>
          <p:nvPr/>
        </p:nvCxnSpPr>
        <p:spPr bwMode="auto">
          <a:xfrm flipH="1">
            <a:off x="4065882" y="3772322"/>
            <a:ext cx="31708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/>
          <p:cNvCxnSpPr>
            <a:stCxn id="45" idx="4"/>
            <a:endCxn id="182" idx="0"/>
          </p:cNvCxnSpPr>
          <p:nvPr/>
        </p:nvCxnSpPr>
        <p:spPr bwMode="auto">
          <a:xfrm>
            <a:off x="4382962" y="3772322"/>
            <a:ext cx="302995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Arrow Connector 209"/>
          <p:cNvCxnSpPr>
            <a:stCxn id="52" idx="4"/>
            <a:endCxn id="183" idx="0"/>
          </p:cNvCxnSpPr>
          <p:nvPr/>
        </p:nvCxnSpPr>
        <p:spPr bwMode="auto">
          <a:xfrm flipH="1">
            <a:off x="5306032" y="3772322"/>
            <a:ext cx="317952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>
            <a:stCxn id="52" idx="4"/>
            <a:endCxn id="184" idx="0"/>
          </p:cNvCxnSpPr>
          <p:nvPr/>
        </p:nvCxnSpPr>
        <p:spPr bwMode="auto">
          <a:xfrm>
            <a:off x="5623984" y="3772322"/>
            <a:ext cx="302123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Arrow Connector 211"/>
          <p:cNvCxnSpPr>
            <a:stCxn id="51" idx="4"/>
            <a:endCxn id="185" idx="0"/>
          </p:cNvCxnSpPr>
          <p:nvPr/>
        </p:nvCxnSpPr>
        <p:spPr bwMode="auto">
          <a:xfrm flipH="1">
            <a:off x="6546182" y="3772322"/>
            <a:ext cx="31846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/>
          <p:cNvCxnSpPr>
            <a:stCxn id="51" idx="4"/>
            <a:endCxn id="186" idx="0"/>
          </p:cNvCxnSpPr>
          <p:nvPr/>
        </p:nvCxnSpPr>
        <p:spPr bwMode="auto">
          <a:xfrm>
            <a:off x="6864646" y="3772322"/>
            <a:ext cx="30161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Arrow Connector 213"/>
          <p:cNvCxnSpPr>
            <a:stCxn id="50" idx="4"/>
            <a:endCxn id="187" idx="0"/>
          </p:cNvCxnSpPr>
          <p:nvPr/>
        </p:nvCxnSpPr>
        <p:spPr bwMode="auto">
          <a:xfrm flipH="1">
            <a:off x="7786332" y="3772322"/>
            <a:ext cx="318976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Arrow Connector 214"/>
          <p:cNvCxnSpPr>
            <a:stCxn id="50" idx="4"/>
            <a:endCxn id="188" idx="0"/>
          </p:cNvCxnSpPr>
          <p:nvPr/>
        </p:nvCxnSpPr>
        <p:spPr bwMode="auto">
          <a:xfrm>
            <a:off x="8105308" y="3772322"/>
            <a:ext cx="301099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/>
          <p:cNvCxnSpPr>
            <a:stCxn id="49" idx="4"/>
            <a:endCxn id="189" idx="0"/>
          </p:cNvCxnSpPr>
          <p:nvPr/>
        </p:nvCxnSpPr>
        <p:spPr bwMode="auto">
          <a:xfrm flipH="1">
            <a:off x="9026482" y="3772322"/>
            <a:ext cx="31949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Arrow Connector 216"/>
          <p:cNvCxnSpPr>
            <a:stCxn id="49" idx="4"/>
            <a:endCxn id="190" idx="0"/>
          </p:cNvCxnSpPr>
          <p:nvPr/>
        </p:nvCxnSpPr>
        <p:spPr bwMode="auto">
          <a:xfrm>
            <a:off x="9345972" y="3772322"/>
            <a:ext cx="30058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43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68312" y="1874837"/>
                <a:ext cx="9067800" cy="43815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Economists at </a:t>
                </a:r>
                <a:r>
                  <a:rPr lang="en-US" dirty="0" err="1" smtClean="0"/>
                  <a:t>BoC</a:t>
                </a:r>
                <a:r>
                  <a:rPr lang="en-US" dirty="0" smtClean="0"/>
                  <a:t> use a large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DSGE</a:t>
                </a:r>
                <a:r>
                  <a:rPr lang="en-US" dirty="0" smtClean="0"/>
                  <a:t> model to simulate the Canadian economy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350+ equations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300+ variables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150+</a:t>
                </a:r>
                <a:r>
                  <a:rPr lang="en-US" dirty="0" smtClean="0"/>
                  <a:t> parameters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chemeClr val="accent2"/>
                  </a:solidFill>
                  <a:ea typeface="Cambria Math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𝑍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likelihood,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is evaluated by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Kalman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filter</a:t>
                </a:r>
                <a:endParaRPr lang="en-US" dirty="0"/>
              </a:p>
            </p:txBody>
          </p:sp>
        </mc:Choice>
        <mc:Fallback xmlns="">
          <p:sp>
            <p:nvSpPr>
              <p:cNvPr id="40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68312" y="1874837"/>
                <a:ext cx="9067800" cy="4381500"/>
              </a:xfrm>
              <a:prstGeom prst="rect">
                <a:avLst/>
              </a:prstGeom>
              <a:blipFill rotWithShape="1">
                <a:blip r:embed="rId3"/>
                <a:stretch>
                  <a:fillRect l="-2555" t="-9331" r="-2824" b="-11142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512" y="4922837"/>
                <a:ext cx="9601200" cy="2209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/>
                  <a:t>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 smtClean="0"/>
                  <a:t> sets bit in position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𝑠</m:t>
                    </m:r>
                    <m:r>
                      <a:rPr lang="en-US" sz="2400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b="0" i="0" dirty="0" smtClean="0">
                    <a:latin typeface="+mj-lt"/>
                  </a:rPr>
                  <a:t> counted from right to left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Rejection sets the bit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0,</m:t>
                    </m:r>
                  </m:oMath>
                </a14:m>
                <a:r>
                  <a:rPr lang="en-US" sz="2400" b="0" i="0" dirty="0" smtClean="0">
                    <a:latin typeface="+mj-lt"/>
                  </a:rPr>
                  <a:t> acceptance sets it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sz="2400" b="0" i="0" dirty="0" smtClean="0">
                  <a:latin typeface="+mj-lt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b="0" dirty="0" smtClean="0"/>
                  <a:t>Step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dirty="0" smtClean="0"/>
                  <a:t> was proposed: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=1+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was proposed from: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𝑘</m:t>
                    </m:r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512" y="4922837"/>
                <a:ext cx="9601200" cy="2209800"/>
              </a:xfrm>
              <a:blipFill rotWithShape="1">
                <a:blip r:embed="rId2"/>
                <a:stretch>
                  <a:fillRect l="-1841" t="-4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134182" y="1339522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1467" y="1336215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110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010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000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111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011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101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001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4" idx="3"/>
            <a:endCxn id="39" idx="7"/>
          </p:cNvCxnSpPr>
          <p:nvPr/>
        </p:nvCxnSpPr>
        <p:spPr bwMode="auto">
          <a:xfrm flipH="1">
            <a:off x="3293127" y="1339522"/>
            <a:ext cx="1360769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" idx="5"/>
            <a:endCxn id="40" idx="1"/>
          </p:cNvCxnSpPr>
          <p:nvPr/>
        </p:nvCxnSpPr>
        <p:spPr bwMode="auto">
          <a:xfrm>
            <a:off x="5731527" y="1339522"/>
            <a:ext cx="1208370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39" idx="4"/>
            <a:endCxn id="41" idx="7"/>
          </p:cNvCxnSpPr>
          <p:nvPr/>
        </p:nvCxnSpPr>
        <p:spPr bwMode="auto">
          <a:xfrm flipH="1">
            <a:off x="2076286" y="1952883"/>
            <a:ext cx="678026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9" idx="4"/>
            <a:endCxn id="42" idx="1"/>
          </p:cNvCxnSpPr>
          <p:nvPr/>
        </p:nvCxnSpPr>
        <p:spPr bwMode="auto">
          <a:xfrm>
            <a:off x="2754312" y="1952883"/>
            <a:ext cx="631157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41" idx="4"/>
            <a:endCxn id="48" idx="0"/>
          </p:cNvCxnSpPr>
          <p:nvPr/>
        </p:nvCxnSpPr>
        <p:spPr bwMode="auto">
          <a:xfrm flipH="1">
            <a:off x="658813" y="2857922"/>
            <a:ext cx="878658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41" idx="4"/>
            <a:endCxn id="47" idx="0"/>
          </p:cNvCxnSpPr>
          <p:nvPr/>
        </p:nvCxnSpPr>
        <p:spPr bwMode="auto">
          <a:xfrm>
            <a:off x="1537471" y="2857922"/>
            <a:ext cx="36272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42" idx="4"/>
            <a:endCxn id="46" idx="0"/>
          </p:cNvCxnSpPr>
          <p:nvPr/>
        </p:nvCxnSpPr>
        <p:spPr bwMode="auto">
          <a:xfrm flipH="1">
            <a:off x="3141579" y="2857922"/>
            <a:ext cx="782706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stCxn id="42" idx="4"/>
            <a:endCxn id="45" idx="0"/>
          </p:cNvCxnSpPr>
          <p:nvPr/>
        </p:nvCxnSpPr>
        <p:spPr bwMode="auto">
          <a:xfrm>
            <a:off x="3924285" y="2857922"/>
            <a:ext cx="45867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43" idx="4"/>
            <a:endCxn id="52" idx="0"/>
          </p:cNvCxnSpPr>
          <p:nvPr/>
        </p:nvCxnSpPr>
        <p:spPr bwMode="auto">
          <a:xfrm flipH="1">
            <a:off x="5623984" y="2857922"/>
            <a:ext cx="68711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43" idx="4"/>
            <a:endCxn id="51" idx="0"/>
          </p:cNvCxnSpPr>
          <p:nvPr/>
        </p:nvCxnSpPr>
        <p:spPr bwMode="auto">
          <a:xfrm>
            <a:off x="6311099" y="2857922"/>
            <a:ext cx="55354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44" idx="4"/>
            <a:endCxn id="50" idx="0"/>
          </p:cNvCxnSpPr>
          <p:nvPr/>
        </p:nvCxnSpPr>
        <p:spPr bwMode="auto">
          <a:xfrm flipH="1">
            <a:off x="8105308" y="2857922"/>
            <a:ext cx="59260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44" idx="4"/>
            <a:endCxn id="49" idx="0"/>
          </p:cNvCxnSpPr>
          <p:nvPr/>
        </p:nvCxnSpPr>
        <p:spPr bwMode="auto">
          <a:xfrm>
            <a:off x="8697913" y="2857922"/>
            <a:ext cx="648059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40" idx="4"/>
            <a:endCxn id="43" idx="7"/>
          </p:cNvCxnSpPr>
          <p:nvPr/>
        </p:nvCxnSpPr>
        <p:spPr bwMode="auto">
          <a:xfrm flipH="1">
            <a:off x="6849914" y="1952883"/>
            <a:ext cx="628799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stCxn id="40" idx="4"/>
            <a:endCxn id="44" idx="1"/>
          </p:cNvCxnSpPr>
          <p:nvPr/>
        </p:nvCxnSpPr>
        <p:spPr bwMode="auto">
          <a:xfrm>
            <a:off x="7478713" y="1952883"/>
            <a:ext cx="680384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/>
              <p:cNvSpPr/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/>
              <p:cNvSpPr/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7" name="Oval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Oval 177"/>
              <p:cNvSpPr/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8" name="Oval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Oval 178"/>
              <p:cNvSpPr/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9" name="Oval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/>
              <p:cNvSpPr/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0" name="Oval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/>
              <p:cNvSpPr/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1" name="Oval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/>
              <p:cNvSpPr/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2" name="Oval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/>
              <p:cNvSpPr/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3" name="Oval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/>
              <p:cNvSpPr/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4" name="Oval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/>
              <p:cNvSpPr/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5" name="Oval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/>
              <p:cNvSpPr/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7" name="Oval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Oval 187"/>
              <p:cNvSpPr/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8" name="Oval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val 189"/>
              <p:cNvSpPr/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0" name="Oval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40" name="Straight Arrow Connector 8239"/>
          <p:cNvCxnSpPr>
            <a:stCxn id="48" idx="4"/>
            <a:endCxn id="175" idx="0"/>
          </p:cNvCxnSpPr>
          <p:nvPr/>
        </p:nvCxnSpPr>
        <p:spPr bwMode="auto">
          <a:xfrm flipH="1">
            <a:off x="345432" y="3772322"/>
            <a:ext cx="31338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2" name="Straight Arrow Connector 8241"/>
          <p:cNvCxnSpPr>
            <a:stCxn id="48" idx="4"/>
            <a:endCxn id="176" idx="0"/>
          </p:cNvCxnSpPr>
          <p:nvPr/>
        </p:nvCxnSpPr>
        <p:spPr bwMode="auto">
          <a:xfrm>
            <a:off x="658813" y="3772322"/>
            <a:ext cx="30669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5" name="Straight Arrow Connector 8244"/>
          <p:cNvCxnSpPr>
            <a:stCxn id="47" idx="4"/>
            <a:endCxn id="177" idx="0"/>
          </p:cNvCxnSpPr>
          <p:nvPr/>
        </p:nvCxnSpPr>
        <p:spPr bwMode="auto">
          <a:xfrm flipH="1">
            <a:off x="1585582" y="3772322"/>
            <a:ext cx="31461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8" name="Straight Arrow Connector 8247"/>
          <p:cNvCxnSpPr>
            <a:stCxn id="47" idx="4"/>
            <a:endCxn id="178" idx="0"/>
          </p:cNvCxnSpPr>
          <p:nvPr/>
        </p:nvCxnSpPr>
        <p:spPr bwMode="auto">
          <a:xfrm>
            <a:off x="1900196" y="3772322"/>
            <a:ext cx="30546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0" name="Straight Arrow Connector 8249"/>
          <p:cNvCxnSpPr>
            <a:stCxn id="46" idx="4"/>
            <a:endCxn id="179" idx="0"/>
          </p:cNvCxnSpPr>
          <p:nvPr/>
        </p:nvCxnSpPr>
        <p:spPr bwMode="auto">
          <a:xfrm flipH="1">
            <a:off x="2825732" y="3772322"/>
            <a:ext cx="315847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/>
          <p:cNvCxnSpPr>
            <a:stCxn id="46" idx="4"/>
            <a:endCxn id="180" idx="0"/>
          </p:cNvCxnSpPr>
          <p:nvPr/>
        </p:nvCxnSpPr>
        <p:spPr bwMode="auto">
          <a:xfrm>
            <a:off x="3141579" y="3772322"/>
            <a:ext cx="30422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>
            <a:stCxn id="45" idx="4"/>
            <a:endCxn id="181" idx="0"/>
          </p:cNvCxnSpPr>
          <p:nvPr/>
        </p:nvCxnSpPr>
        <p:spPr bwMode="auto">
          <a:xfrm flipH="1">
            <a:off x="4065882" y="3772322"/>
            <a:ext cx="31708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/>
          <p:cNvCxnSpPr>
            <a:stCxn id="45" idx="4"/>
            <a:endCxn id="182" idx="0"/>
          </p:cNvCxnSpPr>
          <p:nvPr/>
        </p:nvCxnSpPr>
        <p:spPr bwMode="auto">
          <a:xfrm>
            <a:off x="4382962" y="3772322"/>
            <a:ext cx="302995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Arrow Connector 209"/>
          <p:cNvCxnSpPr>
            <a:stCxn id="52" idx="4"/>
            <a:endCxn id="183" idx="0"/>
          </p:cNvCxnSpPr>
          <p:nvPr/>
        </p:nvCxnSpPr>
        <p:spPr bwMode="auto">
          <a:xfrm flipH="1">
            <a:off x="5306032" y="3772322"/>
            <a:ext cx="317952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>
            <a:stCxn id="52" idx="4"/>
            <a:endCxn id="184" idx="0"/>
          </p:cNvCxnSpPr>
          <p:nvPr/>
        </p:nvCxnSpPr>
        <p:spPr bwMode="auto">
          <a:xfrm>
            <a:off x="5623984" y="3772322"/>
            <a:ext cx="302123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Arrow Connector 211"/>
          <p:cNvCxnSpPr>
            <a:stCxn id="51" idx="4"/>
            <a:endCxn id="185" idx="0"/>
          </p:cNvCxnSpPr>
          <p:nvPr/>
        </p:nvCxnSpPr>
        <p:spPr bwMode="auto">
          <a:xfrm flipH="1">
            <a:off x="6546182" y="3772322"/>
            <a:ext cx="31846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/>
          <p:cNvCxnSpPr>
            <a:stCxn id="51" idx="4"/>
            <a:endCxn id="186" idx="0"/>
          </p:cNvCxnSpPr>
          <p:nvPr/>
        </p:nvCxnSpPr>
        <p:spPr bwMode="auto">
          <a:xfrm>
            <a:off x="6864646" y="3772322"/>
            <a:ext cx="30161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Arrow Connector 213"/>
          <p:cNvCxnSpPr>
            <a:stCxn id="50" idx="4"/>
            <a:endCxn id="187" idx="0"/>
          </p:cNvCxnSpPr>
          <p:nvPr/>
        </p:nvCxnSpPr>
        <p:spPr bwMode="auto">
          <a:xfrm flipH="1">
            <a:off x="7786332" y="3772322"/>
            <a:ext cx="318976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Arrow Connector 214"/>
          <p:cNvCxnSpPr>
            <a:stCxn id="50" idx="4"/>
            <a:endCxn id="188" idx="0"/>
          </p:cNvCxnSpPr>
          <p:nvPr/>
        </p:nvCxnSpPr>
        <p:spPr bwMode="auto">
          <a:xfrm>
            <a:off x="8105308" y="3772322"/>
            <a:ext cx="301099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/>
          <p:cNvCxnSpPr>
            <a:stCxn id="49" idx="4"/>
            <a:endCxn id="189" idx="0"/>
          </p:cNvCxnSpPr>
          <p:nvPr/>
        </p:nvCxnSpPr>
        <p:spPr bwMode="auto">
          <a:xfrm flipH="1">
            <a:off x="9026482" y="3772322"/>
            <a:ext cx="31949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Arrow Connector 216"/>
          <p:cNvCxnSpPr>
            <a:stCxn id="49" idx="4"/>
            <a:endCxn id="190" idx="0"/>
          </p:cNvCxnSpPr>
          <p:nvPr/>
        </p:nvCxnSpPr>
        <p:spPr bwMode="auto">
          <a:xfrm>
            <a:off x="9345972" y="3772322"/>
            <a:ext cx="30058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781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95348541"/>
                  </p:ext>
                </p:extLst>
              </p:nvPr>
            </p:nvGraphicFramePr>
            <p:xfrm>
              <a:off x="503238" y="1619250"/>
              <a:ext cx="903288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4952" marR="44952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95348541"/>
                  </p:ext>
                </p:extLst>
              </p:nvPr>
            </p:nvGraphicFramePr>
            <p:xfrm>
              <a:off x="503238" y="1619250"/>
              <a:ext cx="903288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49" t="-1639" r="-16034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01149" t="-1639" r="-15034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201149" t="-1639" r="-14034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301149" t="-1639" r="-13034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396591" t="-1639" r="-118863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502299" t="-1639" r="-11022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602299" t="-1639" r="-10022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702299" t="-1639" r="-9022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802299" t="-1639" r="-8022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902299" t="-1639" r="-7022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002299" t="-1639" r="-6022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02299" t="-1639" r="-5022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88636" t="-1639" r="-3965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303448" t="-1639" r="-3011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403448" t="-1639" r="-2011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503448" t="-1639" r="-1011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603448" t="-1639" r="-1149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49" t="-103333" r="-160344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01149" t="-103333" r="-150344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201149" t="-103333" r="-1403448" b="-10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49714" t="-103333" r="-597714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25575" t="-103333" r="-200575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2626" t="-103333" r="-143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49" t="-200000" r="-160344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4952" marR="44952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201149" t="-200000" r="-140344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301149" t="-200000" r="-130344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396591" t="-200000" r="-118863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502299" t="-200000" r="-110229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602299" t="-200000" r="-100229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702299" t="-200000" r="-90229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802299" t="-200000" r="-80229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902299" t="-200000" r="-70229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002299" t="-200000" r="-60229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02299" t="-200000" r="-50229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88636" t="-200000" r="-39659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303448" t="-200000" r="-30114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403448" t="-200000" r="-20114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503448" t="-200000" r="-10114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603448" t="-200000" r="-1149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8312" y="2918401"/>
                <a:ext cx="4114800" cy="4114801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To build the tree:</a:t>
                </a:r>
              </a:p>
              <a:p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for(c=0; c&lt;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++c) {</a:t>
                </a: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for(s=s(c); s&lt;h; ++s) {</a:t>
                </a: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k = c+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CA" sz="2000" b="0" i="1" smtClean="0">
                        <a:latin typeface="Cambria Math"/>
                        <a:cs typeface="Courier New" panose="02070309020205020404" pitchFamily="49" charset="0"/>
                      </a:rPr>
                      <m:t>~</m:t>
                    </m:r>
                    <m:r>
                      <a:rPr lang="en-CA" sz="2000" b="0" i="1" smtClean="0">
                        <a:latin typeface="Cambria Math"/>
                        <a:cs typeface="Courier New" panose="02070309020205020404" pitchFamily="49" charset="0"/>
                      </a:rPr>
                      <m:t>𝑞</m:t>
                    </m:r>
                    <m:d>
                      <m:dPr>
                        <m:endChr m:val="|"/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CA" sz="2000" b="0" i="1" smtClean="0">
                        <a:latin typeface="Cambria Math"/>
                        <a:cs typeface="Courier New" panose="02070309020205020404" pitchFamily="49" charset="0"/>
                      </a:rPr>
                      <m:t> ∙)</m:t>
                    </m:r>
                  </m:oMath>
                </a14:m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8312" y="2918401"/>
                <a:ext cx="4114800" cy="4114801"/>
              </a:xfrm>
              <a:blipFill rotWithShape="1">
                <a:blip r:embed="rId3"/>
                <a:stretch>
                  <a:fillRect l="-4889" t="-2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 bwMode="auto">
              <a:xfrm>
                <a:off x="4964112" y="2941636"/>
                <a:ext cx="4953000" cy="3962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2808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charset="0"/>
                  <a:buChar char="•"/>
                </a:pPr>
                <a:r>
                  <a:rPr lang="en-US" kern="0" dirty="0" smtClean="0"/>
                  <a:t>The M-H algorithm</a:t>
                </a:r>
              </a:p>
              <a:p>
                <a:pPr marL="0" indent="0"/>
                <a:endParaRPr lang="en-CA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/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c=0;</a:t>
                </a:r>
              </a:p>
              <a:p>
                <a:pPr marL="0" indent="0"/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for(s=1; s&lt;h; ++s) {</a:t>
                </a:r>
              </a:p>
              <a:p>
                <a:pPr marL="0" indent="0"/>
                <a:r>
                  <a:rPr lang="en-CA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 = c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𝑠</m:t>
                        </m:r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/>
                <a:r>
                  <a:rPr lang="en-CA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CA" sz="200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accept</a:t>
                </a:r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c = p;</a:t>
                </a:r>
              </a:p>
              <a:p>
                <a:pPr marL="0" indent="0"/>
                <a:r>
                  <a:rPr lang="en-CA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State[s]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sz="20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CA" sz="20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/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CA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4112" y="2941636"/>
                <a:ext cx="4953000" cy="3962401"/>
              </a:xfrm>
              <a:prstGeom prst="rect">
                <a:avLst/>
              </a:prstGeom>
              <a:blipFill rotWithShape="1">
                <a:blip r:embed="rId4"/>
                <a:stretch>
                  <a:fillRect l="-3936" t="-2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46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68312" y="1341437"/>
                <a:ext cx="9067800" cy="55133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kern="0" dirty="0" smtClean="0"/>
                  <a:t>To compute the target density in parallel: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kern="0" dirty="0" err="1" smtClean="0"/>
                  <a:t>OpenMP</a:t>
                </a:r>
                <a:endParaRPr lang="en-US" sz="2400" kern="0" dirty="0" smtClean="0"/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#pragma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omp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parallel for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=1; </m:t>
                    </m:r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; ++</m:t>
                    </m:r>
                    <m:r>
                      <a:rPr lang="en-US" sz="2000" b="0" i="1" smtClean="0"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/>
                  <a:t>Cilk</a:t>
                </a:r>
              </a:p>
              <a:p>
                <a:pPr marL="400050" lvl="1" indent="0"/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cilk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void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prefetch_target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c,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s) {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if(s==h) { </a:t>
                </a:r>
              </a:p>
              <a:p>
                <a:pPr marL="400050" lvl="1" indent="0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(c&gt;0)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urier New" panose="02070309020205020404" pitchFamily="49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} else {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spawn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prefetch_target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(c, s+1);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spawn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prefetch_target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s+1);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sync;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	}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2" y="1341437"/>
                <a:ext cx="9067800" cy="5513387"/>
              </a:xfrm>
              <a:blipFill rotWithShape="1">
                <a:blip r:embed="rId2"/>
                <a:stretch>
                  <a:fillRect l="-1950" t="-1659" b="-6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49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Prefetching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4371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Prefetch only the most probable paths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Usually the acceptance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 is known in advance: </a:t>
                </a:r>
                <a:r>
                  <a:rPr lang="en-US" b="1" i="1" dirty="0" smtClean="0"/>
                  <a:t>static prefetching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Also, the uniform variables in the accept-reject test are known in advance: </a:t>
                </a:r>
                <a:r>
                  <a:rPr lang="en-US" b="1" i="1" dirty="0" smtClean="0"/>
                  <a:t>dynamic prefetching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There is no guarantee that the chain will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steps.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Maximize the expected depth for a fixed number of evaluations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437187"/>
              </a:xfrm>
              <a:blipFill rotWithShape="1">
                <a:blip r:embed="rId2"/>
                <a:stretch>
                  <a:fillRect l="-2555" t="-2466" r="-807" b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4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Prefetching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512" y="4922837"/>
                <a:ext cx="9601200" cy="2209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The contribution of given node is the probability it would be reached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The probability to reach a node is product of all weights from the root to the node there it is first proposed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All proposals along the path must be </a:t>
                </a:r>
                <a:r>
                  <a:rPr lang="en-US" sz="2000" dirty="0" err="1" smtClean="0"/>
                  <a:t>prefetched</a:t>
                </a:r>
                <a:endParaRPr lang="en-US" sz="20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T</a:t>
                </a:r>
                <a:r>
                  <a:rPr lang="en-US" sz="2000" b="0" i="0" dirty="0" smtClean="0">
                    <a:latin typeface="+mj-lt"/>
                  </a:rPr>
                  <a:t>he two children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b="0" i="0" dirty="0" smtClean="0">
                    <a:latin typeface="+mj-lt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512" y="4922837"/>
                <a:ext cx="9601200" cy="2209800"/>
              </a:xfrm>
              <a:blipFill rotWithShape="1">
                <a:blip r:embed="rId2"/>
                <a:stretch>
                  <a:fillRect l="-1524" t="-303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34182" y="1339522"/>
                <a:ext cx="89261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82" y="1339522"/>
                <a:ext cx="892617" cy="349968"/>
              </a:xfrm>
              <a:prstGeom prst="rect">
                <a:avLst/>
              </a:prstGeom>
              <a:blipFill rotWithShape="1">
                <a:blip r:embed="rId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01467" y="1336215"/>
                <a:ext cx="488660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67" y="1336215"/>
                <a:ext cx="488660" cy="3499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4" idx="3"/>
            <a:endCxn id="39" idx="7"/>
          </p:cNvCxnSpPr>
          <p:nvPr/>
        </p:nvCxnSpPr>
        <p:spPr bwMode="auto">
          <a:xfrm flipH="1">
            <a:off x="3293127" y="1339522"/>
            <a:ext cx="1360769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" idx="5"/>
            <a:endCxn id="40" idx="1"/>
          </p:cNvCxnSpPr>
          <p:nvPr/>
        </p:nvCxnSpPr>
        <p:spPr bwMode="auto">
          <a:xfrm>
            <a:off x="5731527" y="1339522"/>
            <a:ext cx="1208370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39" idx="4"/>
            <a:endCxn id="41" idx="7"/>
          </p:cNvCxnSpPr>
          <p:nvPr/>
        </p:nvCxnSpPr>
        <p:spPr bwMode="auto">
          <a:xfrm flipH="1">
            <a:off x="2076286" y="1952883"/>
            <a:ext cx="678026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9" idx="4"/>
            <a:endCxn id="42" idx="1"/>
          </p:cNvCxnSpPr>
          <p:nvPr/>
        </p:nvCxnSpPr>
        <p:spPr bwMode="auto">
          <a:xfrm>
            <a:off x="2754312" y="1952883"/>
            <a:ext cx="631157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41" idx="4"/>
            <a:endCxn id="48" idx="0"/>
          </p:cNvCxnSpPr>
          <p:nvPr/>
        </p:nvCxnSpPr>
        <p:spPr bwMode="auto">
          <a:xfrm flipH="1">
            <a:off x="658813" y="2857922"/>
            <a:ext cx="878658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41" idx="4"/>
            <a:endCxn id="47" idx="0"/>
          </p:cNvCxnSpPr>
          <p:nvPr/>
        </p:nvCxnSpPr>
        <p:spPr bwMode="auto">
          <a:xfrm>
            <a:off x="1537471" y="2857922"/>
            <a:ext cx="36272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42" idx="4"/>
            <a:endCxn id="46" idx="0"/>
          </p:cNvCxnSpPr>
          <p:nvPr/>
        </p:nvCxnSpPr>
        <p:spPr bwMode="auto">
          <a:xfrm flipH="1">
            <a:off x="3141579" y="2857922"/>
            <a:ext cx="782706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stCxn id="42" idx="4"/>
            <a:endCxn id="45" idx="0"/>
          </p:cNvCxnSpPr>
          <p:nvPr/>
        </p:nvCxnSpPr>
        <p:spPr bwMode="auto">
          <a:xfrm>
            <a:off x="3924285" y="2857922"/>
            <a:ext cx="45867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43" idx="4"/>
            <a:endCxn id="52" idx="0"/>
          </p:cNvCxnSpPr>
          <p:nvPr/>
        </p:nvCxnSpPr>
        <p:spPr bwMode="auto">
          <a:xfrm flipH="1">
            <a:off x="5623984" y="2857922"/>
            <a:ext cx="68711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43" idx="4"/>
            <a:endCxn id="51" idx="0"/>
          </p:cNvCxnSpPr>
          <p:nvPr/>
        </p:nvCxnSpPr>
        <p:spPr bwMode="auto">
          <a:xfrm>
            <a:off x="6311099" y="2857922"/>
            <a:ext cx="55354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44" idx="4"/>
            <a:endCxn id="50" idx="0"/>
          </p:cNvCxnSpPr>
          <p:nvPr/>
        </p:nvCxnSpPr>
        <p:spPr bwMode="auto">
          <a:xfrm flipH="1">
            <a:off x="8105308" y="2857922"/>
            <a:ext cx="59260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44" idx="4"/>
            <a:endCxn id="49" idx="0"/>
          </p:cNvCxnSpPr>
          <p:nvPr/>
        </p:nvCxnSpPr>
        <p:spPr bwMode="auto">
          <a:xfrm>
            <a:off x="8697913" y="2857922"/>
            <a:ext cx="648059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40" idx="4"/>
            <a:endCxn id="43" idx="7"/>
          </p:cNvCxnSpPr>
          <p:nvPr/>
        </p:nvCxnSpPr>
        <p:spPr bwMode="auto">
          <a:xfrm flipH="1">
            <a:off x="6849914" y="1952883"/>
            <a:ext cx="628799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stCxn id="40" idx="4"/>
            <a:endCxn id="44" idx="1"/>
          </p:cNvCxnSpPr>
          <p:nvPr/>
        </p:nvCxnSpPr>
        <p:spPr bwMode="auto">
          <a:xfrm>
            <a:off x="7478713" y="1952883"/>
            <a:ext cx="680384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/>
              <p:cNvSpPr/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/>
              <p:cNvSpPr/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7" name="Oval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Oval 177"/>
              <p:cNvSpPr/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8" name="Oval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Oval 178"/>
              <p:cNvSpPr/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9" name="Oval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/>
              <p:cNvSpPr/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0" name="Oval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/>
              <p:cNvSpPr/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1" name="Oval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/>
              <p:cNvSpPr/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2" name="Oval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/>
              <p:cNvSpPr/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3" name="Oval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/>
              <p:cNvSpPr/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4" name="Oval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/>
              <p:cNvSpPr/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5" name="Oval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/>
              <p:cNvSpPr/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7" name="Oval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Oval 187"/>
              <p:cNvSpPr/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8" name="Oval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val 189"/>
              <p:cNvSpPr/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0" name="Oval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40" name="Straight Arrow Connector 8239"/>
          <p:cNvCxnSpPr>
            <a:stCxn id="48" idx="4"/>
            <a:endCxn id="175" idx="0"/>
          </p:cNvCxnSpPr>
          <p:nvPr/>
        </p:nvCxnSpPr>
        <p:spPr bwMode="auto">
          <a:xfrm flipH="1">
            <a:off x="345432" y="3772322"/>
            <a:ext cx="31338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2" name="Straight Arrow Connector 8241"/>
          <p:cNvCxnSpPr>
            <a:stCxn id="48" idx="4"/>
            <a:endCxn id="176" idx="0"/>
          </p:cNvCxnSpPr>
          <p:nvPr/>
        </p:nvCxnSpPr>
        <p:spPr bwMode="auto">
          <a:xfrm>
            <a:off x="658813" y="3772322"/>
            <a:ext cx="30669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5" name="Straight Arrow Connector 8244"/>
          <p:cNvCxnSpPr>
            <a:stCxn id="47" idx="4"/>
            <a:endCxn id="177" idx="0"/>
          </p:cNvCxnSpPr>
          <p:nvPr/>
        </p:nvCxnSpPr>
        <p:spPr bwMode="auto">
          <a:xfrm flipH="1">
            <a:off x="1585582" y="3772322"/>
            <a:ext cx="31461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8" name="Straight Arrow Connector 8247"/>
          <p:cNvCxnSpPr>
            <a:stCxn id="47" idx="4"/>
            <a:endCxn id="178" idx="0"/>
          </p:cNvCxnSpPr>
          <p:nvPr/>
        </p:nvCxnSpPr>
        <p:spPr bwMode="auto">
          <a:xfrm>
            <a:off x="1900196" y="3772322"/>
            <a:ext cx="30546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0" name="Straight Arrow Connector 8249"/>
          <p:cNvCxnSpPr>
            <a:stCxn id="46" idx="4"/>
            <a:endCxn id="179" idx="0"/>
          </p:cNvCxnSpPr>
          <p:nvPr/>
        </p:nvCxnSpPr>
        <p:spPr bwMode="auto">
          <a:xfrm flipH="1">
            <a:off x="2825732" y="3772322"/>
            <a:ext cx="315847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/>
          <p:cNvCxnSpPr>
            <a:stCxn id="46" idx="4"/>
            <a:endCxn id="180" idx="0"/>
          </p:cNvCxnSpPr>
          <p:nvPr/>
        </p:nvCxnSpPr>
        <p:spPr bwMode="auto">
          <a:xfrm>
            <a:off x="3141579" y="3772322"/>
            <a:ext cx="30422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>
            <a:stCxn id="45" idx="4"/>
            <a:endCxn id="181" idx="0"/>
          </p:cNvCxnSpPr>
          <p:nvPr/>
        </p:nvCxnSpPr>
        <p:spPr bwMode="auto">
          <a:xfrm flipH="1">
            <a:off x="4065882" y="3772322"/>
            <a:ext cx="31708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/>
          <p:cNvCxnSpPr>
            <a:stCxn id="45" idx="4"/>
            <a:endCxn id="182" idx="0"/>
          </p:cNvCxnSpPr>
          <p:nvPr/>
        </p:nvCxnSpPr>
        <p:spPr bwMode="auto">
          <a:xfrm>
            <a:off x="4382962" y="3772322"/>
            <a:ext cx="302995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Arrow Connector 209"/>
          <p:cNvCxnSpPr>
            <a:stCxn id="52" idx="4"/>
            <a:endCxn id="183" idx="0"/>
          </p:cNvCxnSpPr>
          <p:nvPr/>
        </p:nvCxnSpPr>
        <p:spPr bwMode="auto">
          <a:xfrm flipH="1">
            <a:off x="5306032" y="3772322"/>
            <a:ext cx="317952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>
            <a:stCxn id="52" idx="4"/>
            <a:endCxn id="184" idx="0"/>
          </p:cNvCxnSpPr>
          <p:nvPr/>
        </p:nvCxnSpPr>
        <p:spPr bwMode="auto">
          <a:xfrm>
            <a:off x="5623984" y="3772322"/>
            <a:ext cx="302123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Arrow Connector 211"/>
          <p:cNvCxnSpPr>
            <a:stCxn id="51" idx="4"/>
            <a:endCxn id="185" idx="0"/>
          </p:cNvCxnSpPr>
          <p:nvPr/>
        </p:nvCxnSpPr>
        <p:spPr bwMode="auto">
          <a:xfrm flipH="1">
            <a:off x="6546182" y="3772322"/>
            <a:ext cx="31846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/>
          <p:cNvCxnSpPr>
            <a:stCxn id="51" idx="4"/>
            <a:endCxn id="186" idx="0"/>
          </p:cNvCxnSpPr>
          <p:nvPr/>
        </p:nvCxnSpPr>
        <p:spPr bwMode="auto">
          <a:xfrm>
            <a:off x="6864646" y="3772322"/>
            <a:ext cx="30161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Arrow Connector 213"/>
          <p:cNvCxnSpPr>
            <a:stCxn id="50" idx="4"/>
            <a:endCxn id="187" idx="0"/>
          </p:cNvCxnSpPr>
          <p:nvPr/>
        </p:nvCxnSpPr>
        <p:spPr bwMode="auto">
          <a:xfrm flipH="1">
            <a:off x="7786332" y="3772322"/>
            <a:ext cx="318976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Arrow Connector 214"/>
          <p:cNvCxnSpPr>
            <a:stCxn id="50" idx="4"/>
            <a:endCxn id="188" idx="0"/>
          </p:cNvCxnSpPr>
          <p:nvPr/>
        </p:nvCxnSpPr>
        <p:spPr bwMode="auto">
          <a:xfrm>
            <a:off x="8105308" y="3772322"/>
            <a:ext cx="301099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/>
          <p:cNvCxnSpPr>
            <a:stCxn id="49" idx="4"/>
            <a:endCxn id="189" idx="0"/>
          </p:cNvCxnSpPr>
          <p:nvPr/>
        </p:nvCxnSpPr>
        <p:spPr bwMode="auto">
          <a:xfrm flipH="1">
            <a:off x="9026482" y="3772322"/>
            <a:ext cx="31949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Arrow Connector 216"/>
          <p:cNvCxnSpPr>
            <a:stCxn id="49" idx="4"/>
            <a:endCxn id="190" idx="0"/>
          </p:cNvCxnSpPr>
          <p:nvPr/>
        </p:nvCxnSpPr>
        <p:spPr bwMode="auto">
          <a:xfrm>
            <a:off x="9345972" y="3772322"/>
            <a:ext cx="30058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85581" y="1952883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581" y="1952883"/>
                <a:ext cx="897938" cy="349968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347920" y="1952883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20" y="1952883"/>
                <a:ext cx="897938" cy="349968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081274" y="2002776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274" y="2002776"/>
                <a:ext cx="493981" cy="349968"/>
              </a:xfrm>
              <a:prstGeom prst="rect">
                <a:avLst/>
              </a:prstGeom>
              <a:blipFill rotWithShape="1">
                <a:blip r:embed="rId38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18905" y="1952883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05" y="1952883"/>
                <a:ext cx="493981" cy="349968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41100" y="2789237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0" y="2789237"/>
                <a:ext cx="897938" cy="349968"/>
              </a:xfrm>
              <a:prstGeom prst="rect">
                <a:avLst/>
              </a:prstGeom>
              <a:blipFill rotWithShape="1">
                <a:blip r:embed="rId40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634994" y="2789237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94" y="2789237"/>
                <a:ext cx="897938" cy="349968"/>
              </a:xfrm>
              <a:prstGeom prst="rect">
                <a:avLst/>
              </a:prstGeom>
              <a:blipFill rotWithShape="1">
                <a:blip r:embed="rId4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2974" y="2789237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974" y="2789237"/>
                <a:ext cx="897938" cy="349968"/>
              </a:xfrm>
              <a:prstGeom prst="rect">
                <a:avLst/>
              </a:prstGeom>
              <a:blipFill rotWithShape="1">
                <a:blip r:embed="rId42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524250" y="2789237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250" y="2789237"/>
                <a:ext cx="897938" cy="349968"/>
              </a:xfrm>
              <a:prstGeom prst="rect">
                <a:avLst/>
              </a:prstGeom>
              <a:blipFill rotWithShape="1">
                <a:blip r:embed="rId4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45320" y="2789237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20" y="2789237"/>
                <a:ext cx="493981" cy="349968"/>
              </a:xfrm>
              <a:prstGeom prst="rect">
                <a:avLst/>
              </a:prstGeom>
              <a:blipFill rotWithShape="1">
                <a:blip r:embed="rId4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183720" y="2789237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720" y="2789237"/>
                <a:ext cx="493981" cy="349968"/>
              </a:xfrm>
              <a:prstGeom prst="rect">
                <a:avLst/>
              </a:prstGeom>
              <a:blipFill rotWithShape="1">
                <a:blip r:embed="rId4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02923" y="2789237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23" y="2789237"/>
                <a:ext cx="493981" cy="349968"/>
              </a:xfrm>
              <a:prstGeom prst="rect">
                <a:avLst/>
              </a:prstGeom>
              <a:blipFill rotWithShape="1">
                <a:blip r:embed="rId4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976236" y="2789237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36" y="2789237"/>
                <a:ext cx="493981" cy="349968"/>
              </a:xfrm>
              <a:prstGeom prst="rect">
                <a:avLst/>
              </a:prstGeom>
              <a:blipFill rotWithShape="1">
                <a:blip r:embed="rId46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Prefetching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25712" y="1341437"/>
                <a:ext cx="7239000" cy="57150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Complexity  example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𝛼</m:t>
                    </m:r>
                    <m:r>
                      <a:rPr lang="en-CA" b="0" i="1" smtClean="0">
                        <a:latin typeface="Cambria Math"/>
                      </a:rPr>
                      <m:t>=0.234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/ 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lower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gives better speedup curve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these are expected rates, your mileage may vary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5712" y="1341437"/>
                <a:ext cx="7239000" cy="5715000"/>
              </a:xfrm>
              <a:blipFill rotWithShape="1">
                <a:blip r:embed="rId2"/>
                <a:stretch>
                  <a:fillRect l="-3114" t="-23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125246"/>
                  </p:ext>
                </p:extLst>
              </p:nvPr>
            </p:nvGraphicFramePr>
            <p:xfrm>
              <a:off x="315912" y="1341437"/>
              <a:ext cx="1905000" cy="5852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500"/>
                    <a:gridCol w="952500"/>
                  </a:tblGrid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CA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CA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1.77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 2.35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2.80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3.15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 3.41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3.64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3.84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4.03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4.20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4.36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4.49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4.63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4.77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4.88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125246"/>
                  </p:ext>
                </p:extLst>
              </p:nvPr>
            </p:nvGraphicFramePr>
            <p:xfrm>
              <a:off x="315912" y="1341437"/>
              <a:ext cx="1905000" cy="5852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500"/>
                    <a:gridCol w="9525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r="-100641" b="-1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r="-641" b="-15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00000" r="-100641" b="-1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00000" r="-641" b="-14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200000" r="-100641" b="-1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200000" r="-641" b="-13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300000" r="-100641" b="-1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300000" r="-641" b="-1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400000" r="-100641" b="-1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400000" r="-641" b="-11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500000" r="-100641" b="-10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500000" r="-641" b="-10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600000" r="-100641" b="-9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600000" r="-641" b="-9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700000" r="-100641" b="-8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700000" r="-641" b="-8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800000" r="-100641" b="-7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800000" r="-641" b="-7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900000" r="-100641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900000" r="-641" b="-6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000000" r="-100641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000000" r="-641" b="-5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100000" r="-100641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100000" r="-641" b="-4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200000" r="-100641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200000" r="-641" b="-3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300000" r="-10064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300000" r="-641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400000" r="-100641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400000" r="-641" b="-1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500000" r="-10064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500000" r="-641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2" y="2636837"/>
            <a:ext cx="67056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90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 Times Full Prefetching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4500717"/>
                  </p:ext>
                </p:extLst>
              </p:nvPr>
            </p:nvGraphicFramePr>
            <p:xfrm>
              <a:off x="503238" y="1619250"/>
              <a:ext cx="9067800" cy="4781637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3990"/>
                    <a:gridCol w="1084684"/>
                    <a:gridCol w="1395398"/>
                    <a:gridCol w="1395048"/>
                    <a:gridCol w="2015066"/>
                    <a:gridCol w="2163614"/>
                  </a:tblGrid>
                  <a:tr h="758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solidFill>
                                      <a:schemeClr val="tx1"/>
                                    </a:solidFill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solidFill>
                                      <a:schemeClr val="tx1"/>
                                    </a:solidFill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#threads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parallel method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</a:t>
                          </a:r>
                          <a:b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time per step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-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-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C00000"/>
                              </a:solidFill>
                            </a:rPr>
                            <a:t>seq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120.06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0.1017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chemeClr val="accent2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61.65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0.0514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chemeClr val="accent2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62.06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0.0517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122.66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0.1022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82.81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0.0690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42.70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0.0356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42.72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0.0356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FF0000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34.55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0.0288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FF00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33.93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0.0283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31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7030A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73.72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0.0614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7030A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 67.08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0.0559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4500717"/>
                  </p:ext>
                </p:extLst>
              </p:nvPr>
            </p:nvGraphicFramePr>
            <p:xfrm>
              <a:off x="503238" y="1619250"/>
              <a:ext cx="9067800" cy="4781637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3990"/>
                    <a:gridCol w="1084684"/>
                    <a:gridCol w="1395398"/>
                    <a:gridCol w="1395048"/>
                    <a:gridCol w="2015066"/>
                    <a:gridCol w="2163614"/>
                  </a:tblGrid>
                  <a:tr h="758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0020" marR="160020">
                        <a:blipFill rotWithShape="1">
                          <a:blip r:embed="rId2"/>
                          <a:stretch>
                            <a:fillRect l="-602" t="-4032" r="-796386" b="-5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0020" marR="160020">
                        <a:blipFill rotWithShape="1">
                          <a:blip r:embed="rId2"/>
                          <a:stretch>
                            <a:fillRect l="-93820" t="-4032" r="-642697" b="-5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#threads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parallel method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</a:t>
                          </a:r>
                          <a:b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time per step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-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-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C00000"/>
                              </a:solidFill>
                            </a:rPr>
                            <a:t>seq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120.06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0.1017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chemeClr val="accent2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61.65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0.0514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chemeClr val="accent2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62.06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0.0517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122.66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0.1022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82.81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0.0690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42.70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0.0356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42.72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0.0356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FF0000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34.55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0.0288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FF00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33.93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0.0283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31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7030A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73.72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0.0614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7030A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 67.08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0.0559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881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Times Full Prefetching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0" y="1885950"/>
            <a:ext cx="894909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8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 Times Partial Prefetching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7527843"/>
                  </p:ext>
                </p:extLst>
              </p:nvPr>
            </p:nvGraphicFramePr>
            <p:xfrm>
              <a:off x="239710" y="1341437"/>
              <a:ext cx="9677403" cy="5796563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609602"/>
                    <a:gridCol w="1211953"/>
                    <a:gridCol w="616847"/>
                    <a:gridCol w="1371600"/>
                    <a:gridCol w="1485900"/>
                    <a:gridCol w="1485900"/>
                    <a:gridCol w="2895601"/>
                  </a:tblGrid>
                  <a:tr h="2834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time </a:t>
                          </a:r>
                          <a:r>
                            <a:rPr lang="en-CA" dirty="0" err="1" smtClean="0">
                              <a:solidFill>
                                <a:schemeClr val="tx1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time </a:t>
                          </a:r>
                          <a:r>
                            <a:rPr lang="en-CA" dirty="0" err="1" smtClean="0">
                              <a:solidFill>
                                <a:schemeClr val="tx1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>
                              <a:solidFill>
                                <a:schemeClr val="tx1"/>
                              </a:solidFill>
                            </a:rPr>
                            <a:t>tree</a:t>
                          </a:r>
                          <a:endParaRPr lang="en-CA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1.766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1.66297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74.5942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74.7524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2.35276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2.06724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60.8497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60.6849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</a:t>
                          </a:r>
                          <a:r>
                            <a:rPr lang="en-CA" sz="1400" baseline="0" dirty="0" smtClean="0"/>
                            <a:t>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2.80221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3.36798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37.5026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37.1227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3.14649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2.71655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47.3608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46.9558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1 2 4 8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3.41021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2.90511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44.1376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43.7954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1 2 4 8 16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32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3.64421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3.54142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51.9093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58.3732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r>
                            <a:rPr lang="en-CA" sz="1400" dirty="0" smtClean="0"/>
                            <a:t> 4 8 16 32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3.84622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3.45533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51.7107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60.1928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1 2 3 4 8 16 32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4.02547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3.44669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55.8634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59.8548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CA" sz="1400" dirty="0" smtClean="0"/>
                            <a:t> 8 16 32 64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4.20471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3.82428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56.6887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54.4586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1 2 3 4 5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CA" sz="1400" dirty="0" smtClean="0"/>
                            <a:t> 8 16 32 64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4.35945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3.85209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52.9827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54.1078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2 3 4 5 6 8 16 32 64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128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1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4.49675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43.9406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46.5858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4.63405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4.13495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49.1822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50.4384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9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4.77135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4.37226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46.3788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47.8808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 10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4.88988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4.16725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49.4775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49.9524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7527843"/>
                  </p:ext>
                </p:extLst>
              </p:nvPr>
            </p:nvGraphicFramePr>
            <p:xfrm>
              <a:off x="239710" y="1341437"/>
              <a:ext cx="9677403" cy="5796563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609602"/>
                    <a:gridCol w="1211953"/>
                    <a:gridCol w="616847"/>
                    <a:gridCol w="1371600"/>
                    <a:gridCol w="1485900"/>
                    <a:gridCol w="1485900"/>
                    <a:gridCol w="2895601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762" r="-1488000" b="-8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0251" t="-4762" r="-647739" b="-8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6040" t="-4762" r="-1176238" b="-8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77778" t="-4762" r="-428000" b="-8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time </a:t>
                          </a:r>
                          <a:r>
                            <a:rPr lang="en-CA" dirty="0" err="1" smtClean="0">
                              <a:solidFill>
                                <a:schemeClr val="tx1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time </a:t>
                          </a:r>
                          <a:r>
                            <a:rPr lang="en-CA" dirty="0" err="1" smtClean="0">
                              <a:solidFill>
                                <a:schemeClr val="tx1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>
                              <a:solidFill>
                                <a:schemeClr val="tx1"/>
                              </a:solidFill>
                            </a:rPr>
                            <a:t>tree</a:t>
                          </a:r>
                          <a:endParaRPr lang="en-CA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1.766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1.66297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74.5942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74.7524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2.35276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2.06724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60.8497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60.6849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</a:t>
                          </a:r>
                          <a:r>
                            <a:rPr lang="en-CA" sz="1400" baseline="0" dirty="0" smtClean="0"/>
                            <a:t>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2.80221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3.36798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37.5026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37.1227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3.14649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2.71655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47.3608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46.9558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1 2 4 8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3.41021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2.90511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44.1376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43.7954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1 2 4 8 16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32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3.64421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3.54142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51.9093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58.3732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r>
                            <a:rPr lang="en-CA" sz="1400" dirty="0" smtClean="0"/>
                            <a:t> 4 8 16 32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3.84622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3.45533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51.7107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60.1928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1 2 3 4 8 16 32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4.02547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3.44669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55.8634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59.8548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CA" sz="1400" dirty="0" smtClean="0"/>
                            <a:t> 8 16 32 64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4.20471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3.82428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56.6887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54.4586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1 2 3 4 5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CA" sz="1400" dirty="0" smtClean="0"/>
                            <a:t> 8 16 32 64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4.35945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3.85209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52.9827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54.1078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2 3 4 5 6 8 16 32 64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128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1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4.49675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43.9406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46.5858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4.63405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4.13495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49.1822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50.4384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9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4.77135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4.37226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46.3788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47.8808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 10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4.88988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4.16725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49.4775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49.9524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080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Times Partial Prefetching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0" y="1885950"/>
            <a:ext cx="894909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10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68312" y="1798637"/>
                <a:ext cx="9067800" cy="50292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Point estimates for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are obtained by maximum likelihood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For confidence intervals we use Bayesian inference: 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1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We need a sample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1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Sampling in this context is done by Metropolis-Hastings algorithm</a:t>
                </a:r>
              </a:p>
            </p:txBody>
          </p:sp>
        </mc:Choice>
        <mc:Fallback xmlns="">
          <p:sp>
            <p:nvSpPr>
              <p:cNvPr id="40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68312" y="1798637"/>
                <a:ext cx="9067800" cy="5029200"/>
              </a:xfrm>
              <a:prstGeom prst="rect">
                <a:avLst/>
              </a:prstGeom>
              <a:blipFill rotWithShape="1">
                <a:blip r:embed="rId3"/>
                <a:stretch>
                  <a:fillRect l="-2219" t="-606" b="-2182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035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CA" dirty="0" smtClean="0"/>
                  <a:t>Prefetching is a viable parallel algorithm for multicore and small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h</m:t>
                    </m:r>
                  </m:oMath>
                </a14:m>
                <a:endParaRPr lang="en-CA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CA" sz="14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CA" dirty="0" smtClean="0"/>
                  <a:t>Partial prefetching seems promising, although the static acceptance probabilities don’t seem to work well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CA" sz="14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CA" dirty="0" smtClean="0"/>
                  <a:t>Next steps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CA" dirty="0" smtClean="0"/>
                  <a:t>integrate with </a:t>
                </a:r>
                <a:r>
                  <a:rPr lang="en-CA" dirty="0" err="1" smtClean="0"/>
                  <a:t>Matlab</a:t>
                </a:r>
                <a:r>
                  <a:rPr lang="en-CA" dirty="0" smtClean="0"/>
                  <a:t> and R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CA" dirty="0" smtClean="0"/>
                  <a:t>combine with adaptive IMH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55" t="-3064" b="-183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750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Random Numbers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2" y="2027237"/>
            <a:ext cx="3810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4262292"/>
            <a:ext cx="6096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62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Brief introduction to Markov Chains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Metropolis-Hastings Algorithm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Overview of parallelization approaches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Prefetching algorithm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Implementation details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Computational experiments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 -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3609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Markov chain is an infinite sequence of random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 smtClean="0"/>
                  <a:t> is the state of the system at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1800" b="0" i="1" dirty="0" smtClean="0">
                  <a:latin typeface="Cambria Math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b="1" i="1" dirty="0" err="1" smtClean="0"/>
                  <a:t>Markovian</a:t>
                </a:r>
                <a:r>
                  <a:rPr lang="en-US" sz="2800" b="1" i="1" dirty="0" smtClean="0"/>
                  <a:t> property</a:t>
                </a:r>
                <a:r>
                  <a:rPr lang="en-US" sz="2800" dirty="0" smtClean="0"/>
                  <a:t>: the transition rule depends only on the current state, not on any previous history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sz="1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is called </a:t>
                </a:r>
                <a:r>
                  <a:rPr lang="en-US" sz="2800" b="1" i="1" dirty="0" smtClean="0"/>
                  <a:t>transition kernel</a:t>
                </a:r>
                <a:r>
                  <a:rPr lang="en-US" sz="2800" dirty="0" smtClean="0"/>
                  <a:t>.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360987"/>
              </a:xfrm>
              <a:blipFill rotWithShape="1">
                <a:blip r:embed="rId2"/>
                <a:stretch>
                  <a:fillRect l="-2219" t="-2048" r="-17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76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 -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284788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b="1" i="1" dirty="0" smtClean="0"/>
                  <a:t>Stationary distribution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=∫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chain converges to its stationary distribution: a.k.a. </a:t>
                </a:r>
                <a:r>
                  <a:rPr lang="en-US" b="1" i="1" dirty="0" smtClean="0"/>
                  <a:t>limiting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time it takes to converge is called </a:t>
                </a:r>
                <a:r>
                  <a:rPr lang="en-US" b="1" i="1" dirty="0" smtClean="0"/>
                  <a:t>burn-in </a:t>
                </a:r>
                <a:r>
                  <a:rPr lang="en-US" dirty="0" smtClean="0"/>
                  <a:t>and depends on both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𝑝</m:t>
                    </m:r>
                    <m:r>
                      <a:rPr lang="en-CA" b="0" i="1" smtClean="0">
                        <a:latin typeface="Cambria Math"/>
                      </a:rPr>
                      <m:t>(</m:t>
                    </m:r>
                    <m:r>
                      <a:rPr lang="en-CA" b="0" i="1" smtClean="0">
                        <a:latin typeface="Cambria Math"/>
                      </a:rPr>
                      <m:t>𝑥</m:t>
                    </m:r>
                    <m:r>
                      <a:rPr lang="en-CA" b="0" i="1" smtClean="0">
                        <a:latin typeface="Cambria Math"/>
                      </a:rPr>
                      <m:t>,</m:t>
                    </m:r>
                    <m:r>
                      <a:rPr lang="en-CA" b="0" i="1" smtClean="0">
                        <a:latin typeface="Cambria Math"/>
                      </a:rPr>
                      <m:t>𝑦</m:t>
                    </m:r>
                    <m:r>
                      <a:rPr lang="en-C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the initial state</a:t>
                </a:r>
                <a:endParaRPr lang="en-US" b="1" i="1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i="1" dirty="0" err="1" smtClean="0"/>
                  <a:t>Ergodicity</a:t>
                </a:r>
                <a:r>
                  <a:rPr lang="en-US" dirty="0" smtClean="0"/>
                  <a:t> is the property that all states are reachable and non-periodic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284788"/>
              </a:xfrm>
              <a:blipFill rotWithShape="1">
                <a:blip r:embed="rId3"/>
                <a:stretch>
                  <a:fillRect l="-2555" t="-2537" r="-27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2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Markov Chain Monte Carlo (MCMC) method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the limiting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 is known </a:t>
                </a:r>
              </a:p>
              <a:p>
                <a:pPr marL="800100" lvl="2" indent="0"/>
                <a:r>
                  <a:rPr lang="en-US" dirty="0" smtClean="0"/>
                  <a:t>		here 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 </a:t>
                </a:r>
                <a:r>
                  <a:rPr lang="en-US" b="1" i="1" dirty="0" smtClean="0"/>
                  <a:t>target density</a:t>
                </a:r>
                <a:endParaRPr lang="en-US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find a transition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M-H uses </a:t>
                </a:r>
                <a:r>
                  <a:rPr lang="en-US" b="1" i="1" dirty="0" smtClean="0"/>
                  <a:t>acceptance-rejection</a:t>
                </a:r>
                <a:r>
                  <a:rPr lang="en-US" dirty="0" smtClean="0"/>
                  <a:t> to construct a Markov chain with the desired limiting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55" t="-3064" r="-2017" b="-11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84337"/>
                <a:ext cx="9067800" cy="43815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Proposal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when the chain is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the proposal generates a 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 ∙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857250" lvl="1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The candidate is accepted with probability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, 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84337"/>
                <a:ext cx="9067800" cy="4381500"/>
              </a:xfrm>
              <a:blipFill rotWithShape="1">
                <a:blip r:embed="rId2"/>
                <a:stretch>
                  <a:fillRect l="-2555" t="-3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33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284787"/>
              </a:xfrm>
            </p:spPr>
            <p:txBody>
              <a:bodyPr/>
              <a:lstStyle/>
              <a:p>
                <a:r>
                  <a:rPr lang="en-US" sz="2800" b="1" dirty="0" smtClean="0"/>
                  <a:t>Input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/>
                  <a:t>to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generate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𝑌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 ∙ 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	generate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𝑈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𝑢𝑛𝑖𝑓𝑜𝑟𝑚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/>
                  <a:t>	</a:t>
                </a: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𝑈</m:t>
                    </m:r>
                    <m:r>
                      <a:rPr lang="en-US" sz="2800" b="0" i="1" smtClean="0">
                        <a:latin typeface="Cambria Math"/>
                      </a:rPr>
                      <m:t>&lt;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/>
                  <a:t>then </a:t>
                </a:r>
                <a:r>
                  <a:rPr lang="en-US" sz="2800" dirty="0" smtClean="0"/>
                  <a:t>set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sz="2800" dirty="0" smtClean="0"/>
                  <a:t> (accept)</a:t>
                </a:r>
              </a:p>
              <a:p>
                <a:r>
                  <a:rPr lang="en-US" sz="2800" dirty="0"/>
                  <a:t>	</a:t>
                </a:r>
                <a:r>
                  <a:rPr lang="en-US" sz="2800" b="1" dirty="0" smtClean="0"/>
                  <a:t>else</a:t>
                </a:r>
                <a:r>
                  <a:rPr lang="en-US" sz="2800" dirty="0" smtClean="0"/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 (reject)</a:t>
                </a:r>
              </a:p>
              <a:p>
                <a:r>
                  <a:rPr lang="en-US" sz="2800" b="1" dirty="0" smtClean="0"/>
                  <a:t>next</a:t>
                </a:r>
                <a:r>
                  <a:rPr lang="en-US" sz="2800" dirty="0" smtClean="0"/>
                  <a:t> k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284787"/>
              </a:xfrm>
              <a:blipFill rotWithShape="1">
                <a:blip r:embed="rId2"/>
                <a:stretch>
                  <a:fillRect l="-242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49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2675</Words>
  <Application>Microsoft Office PowerPoint</Application>
  <PresentationFormat>Custom</PresentationFormat>
  <Paragraphs>599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Parallel Metropolis-Hastings</vt:lpstr>
      <vt:lpstr>Motivation</vt:lpstr>
      <vt:lpstr>Motivation</vt:lpstr>
      <vt:lpstr>Outline</vt:lpstr>
      <vt:lpstr>Markov Chains - definition</vt:lpstr>
      <vt:lpstr>Markov Chains - properties</vt:lpstr>
      <vt:lpstr>Metropolis-Hastings Algorithm</vt:lpstr>
      <vt:lpstr>Metropolis-Hastings Idea</vt:lpstr>
      <vt:lpstr>Metropolis-Hastings Algorithm</vt:lpstr>
      <vt:lpstr>Assumptions and Goals</vt:lpstr>
      <vt:lpstr>Parallel M-H approaches</vt:lpstr>
      <vt:lpstr>Parallel M-H approaches</vt:lpstr>
      <vt:lpstr>Parallel M-H approaches</vt:lpstr>
      <vt:lpstr>Parallel M-H approaches</vt:lpstr>
      <vt:lpstr>Method of choice</vt:lpstr>
      <vt:lpstr>Prefetching</vt:lpstr>
      <vt:lpstr>Complexity Math</vt:lpstr>
      <vt:lpstr>P-Completeness</vt:lpstr>
      <vt:lpstr>Implementation Remarks</vt:lpstr>
      <vt:lpstr>Implementation Remarks</vt:lpstr>
      <vt:lpstr>Implementation Remarks</vt:lpstr>
      <vt:lpstr>Implementation Remarks</vt:lpstr>
      <vt:lpstr>Incomplete Prefetching</vt:lpstr>
      <vt:lpstr>Incomplete Prefetching</vt:lpstr>
      <vt:lpstr>Incomplete Prefetching</vt:lpstr>
      <vt:lpstr>Run Times Full Prefetching</vt:lpstr>
      <vt:lpstr>Run Times Full Prefetching</vt:lpstr>
      <vt:lpstr>Run Times Partial Prefetching</vt:lpstr>
      <vt:lpstr>Run Times Partial Prefetching</vt:lpstr>
      <vt:lpstr>Conclusion</vt:lpstr>
      <vt:lpstr>Parallel Random Numbers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Metropolis-Hastings</dc:title>
  <dc:creator>Frank Dehne</dc:creator>
  <cp:lastModifiedBy>Boyan Bejanov</cp:lastModifiedBy>
  <cp:revision>98</cp:revision>
  <cp:lastPrinted>1601-01-01T00:00:00Z</cp:lastPrinted>
  <dcterms:created xsi:type="dcterms:W3CDTF">2011-01-21T20:41:31Z</dcterms:created>
  <dcterms:modified xsi:type="dcterms:W3CDTF">2014-03-31T22:51:16Z</dcterms:modified>
</cp:coreProperties>
</file>