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67" r:id="rId2"/>
    <p:sldId id="257" r:id="rId3"/>
    <p:sldId id="258" r:id="rId4"/>
    <p:sldId id="259" r:id="rId5"/>
    <p:sldId id="260" r:id="rId6"/>
    <p:sldId id="262" r:id="rId7"/>
    <p:sldId id="263" r:id="rId8"/>
    <p:sldId id="268" r:id="rId9"/>
    <p:sldId id="269" r:id="rId10"/>
    <p:sldId id="270" r:id="rId11"/>
    <p:sldId id="271" r:id="rId12"/>
    <p:sldId id="264"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7" d="100"/>
          <a:sy n="67" d="100"/>
        </p:scale>
        <p:origin x="147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FA97C-B4F9-4A01-BC5A-9480121EA573}" type="datetimeFigureOut">
              <a:rPr lang="en-US" smtClean="0"/>
              <a:t>5/24/2025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72876E-4A75-4DC8-BC30-34A0C3542B25}" type="slidenum">
              <a:rPr lang="en-US" smtClean="0"/>
              <a:t>‹#›</a:t>
            </a:fld>
            <a:endParaRPr lang="en-US"/>
          </a:p>
        </p:txBody>
      </p:sp>
    </p:spTree>
    <p:extLst>
      <p:ext uri="{BB962C8B-B14F-4D97-AF65-F5344CB8AC3E}">
        <p14:creationId xmlns:p14="http://schemas.microsoft.com/office/powerpoint/2010/main" val="76606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"Namaste everyone!</a:t>
            </a:r>
            <a:br>
              <a:rPr lang="en-US" dirty="0"/>
            </a:br>
            <a:r>
              <a:rPr lang="en-US" dirty="0"/>
              <a:t>I'm Prince Karna, and I'm thrilled to embark on this AI journey with you. With a Master's in Computer Science and Information Technology Management, I've dedicated my career to the intersection of technology, education, and social impact.</a:t>
            </a:r>
          </a:p>
          <a:p>
            <a:r>
              <a:rPr lang="en-US" dirty="0"/>
              <a:t>Over the years, I've served as an EMIS and IT Officer at Kathmandu Model College, where I managed educational data systems and integrated technology into academic processes. My passion for teaching has led me to mentor and tutor numerous students, guiding them through complex AI and ML concepts.</a:t>
            </a:r>
          </a:p>
          <a:p>
            <a:r>
              <a:rPr lang="en-US" dirty="0"/>
              <a:t>One of my most fulfilling roles has been supervising final-year projects focused on AI and ML. Witnessing students transform ideas into functional AI applications—like predictive models and intelligent systems—has been incredibly rewarding.</a:t>
            </a:r>
          </a:p>
          <a:p>
            <a:r>
              <a:rPr lang="en-US" dirty="0"/>
              <a:t>Beyond academia, I'm actively involved in social initiatives, collaborating with NGOs and INGOs to leverage technology for community development. I believe that AI isn't just about algorithms; it's a tool to drive meaningful change.</a:t>
            </a:r>
          </a:p>
          <a:p>
            <a:r>
              <a:rPr lang="en-US" dirty="0"/>
              <a:t>In this training, we'll explore AI's vast landscape, from foundational concepts to real-world applications. My goal is to equip you with the skills and mindset to innovate and make a difference.</a:t>
            </a:r>
          </a:p>
          <a:p>
            <a:r>
              <a:rPr lang="en-US" dirty="0"/>
              <a:t>Let's dive in and shape the future together!"</a:t>
            </a:r>
          </a:p>
          <a:p>
            <a:endParaRPr lang="en-US" dirty="0"/>
          </a:p>
        </p:txBody>
      </p:sp>
      <p:sp>
        <p:nvSpPr>
          <p:cNvPr id="4" name="Slide Number Placeholder 3"/>
          <p:cNvSpPr>
            <a:spLocks noGrp="1"/>
          </p:cNvSpPr>
          <p:nvPr>
            <p:ph type="sldNum" sz="quarter" idx="5"/>
          </p:nvPr>
        </p:nvSpPr>
        <p:spPr/>
        <p:txBody>
          <a:bodyPr/>
          <a:lstStyle/>
          <a:p>
            <a:fld id="{2572876E-4A75-4DC8-BC30-34A0C3542B25}" type="slidenum">
              <a:rPr lang="en-US" smtClean="0"/>
              <a:t>2</a:t>
            </a:fld>
            <a:endParaRPr lang="en-US"/>
          </a:p>
        </p:txBody>
      </p:sp>
    </p:spTree>
    <p:extLst>
      <p:ext uri="{BB962C8B-B14F-4D97-AF65-F5344CB8AC3E}">
        <p14:creationId xmlns:p14="http://schemas.microsoft.com/office/powerpoint/2010/main" val="2736372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72876E-4A75-4DC8-BC30-34A0C3542B25}" type="slidenum">
              <a:rPr lang="en-US" smtClean="0"/>
              <a:t>3</a:t>
            </a:fld>
            <a:endParaRPr lang="en-US"/>
          </a:p>
        </p:txBody>
      </p:sp>
    </p:spTree>
    <p:extLst>
      <p:ext uri="{BB962C8B-B14F-4D97-AF65-F5344CB8AC3E}">
        <p14:creationId xmlns:p14="http://schemas.microsoft.com/office/powerpoint/2010/main" val="1325132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Real-World Use Cases:</a:t>
            </a:r>
          </a:p>
          <a:p>
            <a:pPr>
              <a:buFont typeface="Arial" panose="020B0604020202020204" pitchFamily="34" charset="0"/>
              <a:buChar char="•"/>
            </a:pPr>
            <a:r>
              <a:rPr lang="en-US" b="1" dirty="0" err="1"/>
              <a:t>ChatGPT</a:t>
            </a:r>
            <a:r>
              <a:rPr lang="en-US" b="1" dirty="0"/>
              <a:t>, Siri</a:t>
            </a:r>
            <a:r>
              <a:rPr lang="en-US" dirty="0"/>
              <a:t> – Natural language understanding</a:t>
            </a:r>
          </a:p>
          <a:p>
            <a:pPr>
              <a:buFont typeface="Arial" panose="020B0604020202020204" pitchFamily="34" charset="0"/>
              <a:buChar char="•"/>
            </a:pPr>
            <a:r>
              <a:rPr lang="en-US" b="1" dirty="0"/>
              <a:t>Netflix, YouTube</a:t>
            </a:r>
            <a:r>
              <a:rPr lang="en-US" dirty="0"/>
              <a:t> – Recommendation engines</a:t>
            </a:r>
          </a:p>
          <a:p>
            <a:pPr>
              <a:buFont typeface="Arial" panose="020B0604020202020204" pitchFamily="34" charset="0"/>
              <a:buChar char="•"/>
            </a:pPr>
            <a:r>
              <a:rPr lang="en-US" b="1" dirty="0"/>
              <a:t>Google Photos</a:t>
            </a:r>
            <a:r>
              <a:rPr lang="en-US" dirty="0"/>
              <a:t> – Face and object recognition</a:t>
            </a:r>
          </a:p>
          <a:p>
            <a:pPr>
              <a:buFont typeface="Arial" panose="020B0604020202020204" pitchFamily="34" charset="0"/>
              <a:buChar char="•"/>
            </a:pPr>
            <a:r>
              <a:rPr lang="en-US" b="1" dirty="0"/>
              <a:t>Hospitals</a:t>
            </a:r>
            <a:r>
              <a:rPr lang="en-US" dirty="0"/>
              <a:t> – Predictive diagnosis</a:t>
            </a:r>
          </a:p>
          <a:p>
            <a:pPr>
              <a:buFont typeface="Arial" panose="020B0604020202020204" pitchFamily="34" charset="0"/>
              <a:buChar char="•"/>
            </a:pPr>
            <a:r>
              <a:rPr lang="en-US" b="1" dirty="0"/>
              <a:t>Finance</a:t>
            </a:r>
            <a:r>
              <a:rPr lang="en-US" dirty="0"/>
              <a:t> – Fraud detection</a:t>
            </a:r>
          </a:p>
          <a:p>
            <a:pPr>
              <a:buFont typeface="Arial" panose="020B0604020202020204" pitchFamily="34" charset="0"/>
              <a:buChar char="•"/>
            </a:pPr>
            <a:r>
              <a:rPr lang="en-US" b="1" dirty="0"/>
              <a:t>Self-driving cars</a:t>
            </a:r>
            <a:r>
              <a:rPr lang="en-US" dirty="0"/>
              <a:t> – Vision + decision making</a:t>
            </a:r>
          </a:p>
          <a:p>
            <a:endParaRPr lang="en-US" dirty="0"/>
          </a:p>
        </p:txBody>
      </p:sp>
      <p:sp>
        <p:nvSpPr>
          <p:cNvPr id="4" name="Slide Number Placeholder 3"/>
          <p:cNvSpPr>
            <a:spLocks noGrp="1"/>
          </p:cNvSpPr>
          <p:nvPr>
            <p:ph type="sldNum" sz="quarter" idx="5"/>
          </p:nvPr>
        </p:nvSpPr>
        <p:spPr/>
        <p:txBody>
          <a:bodyPr/>
          <a:lstStyle/>
          <a:p>
            <a:fld id="{2572876E-4A75-4DC8-BC30-34A0C3542B25}" type="slidenum">
              <a:rPr lang="en-US" smtClean="0"/>
              <a:t>6</a:t>
            </a:fld>
            <a:endParaRPr lang="en-US"/>
          </a:p>
        </p:txBody>
      </p:sp>
    </p:spTree>
    <p:extLst>
      <p:ext uri="{BB962C8B-B14F-4D97-AF65-F5344CB8AC3E}">
        <p14:creationId xmlns:p14="http://schemas.microsoft.com/office/powerpoint/2010/main" val="3741052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 do you think AI could change your life or the world around you?’</a:t>
            </a:r>
            <a:r>
              <a:rPr lang="en-US" dirty="0"/>
              <a:t>"</a:t>
            </a:r>
          </a:p>
          <a:p>
            <a:r>
              <a:rPr lang="en-US" dirty="0"/>
              <a:t>"Keep that question in mind as you watch — see if the video sparks new ideas or inspirations for you."</a:t>
            </a:r>
          </a:p>
          <a:p>
            <a:r>
              <a:rPr lang="en-US" dirty="0"/>
              <a:t>"Also, notice the power and potential AI holds—not just as a technology, but as a tool for creating solutions."</a:t>
            </a:r>
          </a:p>
          <a:p>
            <a:r>
              <a:rPr lang="en-US" dirty="0"/>
              <a:t>What stood out to you in the video? Any surprises or new thoughts?"</a:t>
            </a:r>
          </a:p>
          <a:p>
            <a:r>
              <a:rPr lang="en-US" dirty="0"/>
              <a:t>"AI isn’t just about coding or algorithms — it’s about </a:t>
            </a:r>
            <a:r>
              <a:rPr lang="en-US" i="1" dirty="0"/>
              <a:t>what you</a:t>
            </a:r>
            <a:r>
              <a:rPr lang="en-US" dirty="0"/>
              <a:t> can do with it. Every innovation begins with a vision, and each of you has the potential to be that visionary."</a:t>
            </a:r>
          </a:p>
          <a:p>
            <a:r>
              <a:rPr lang="en-US" dirty="0"/>
              <a:t>"Remember, AI is shaping every industry — healthcare, education, entertainment, and more. You’re here because you want to be part of this transformation."</a:t>
            </a:r>
          </a:p>
          <a:p>
            <a:r>
              <a:rPr lang="en-US" dirty="0"/>
              <a:t>"Keep your curiosity alive. This training is your first step to turning that power of AI into real-world impact."</a:t>
            </a:r>
          </a:p>
          <a:p>
            <a:endParaRPr lang="en-US" dirty="0"/>
          </a:p>
        </p:txBody>
      </p:sp>
      <p:sp>
        <p:nvSpPr>
          <p:cNvPr id="4" name="Slide Number Placeholder 3"/>
          <p:cNvSpPr>
            <a:spLocks noGrp="1"/>
          </p:cNvSpPr>
          <p:nvPr>
            <p:ph type="sldNum" sz="quarter" idx="5"/>
          </p:nvPr>
        </p:nvSpPr>
        <p:spPr/>
        <p:txBody>
          <a:bodyPr/>
          <a:lstStyle/>
          <a:p>
            <a:fld id="{2572876E-4A75-4DC8-BC30-34A0C3542B25}" type="slidenum">
              <a:rPr lang="en-US" smtClean="0"/>
              <a:t>7</a:t>
            </a:fld>
            <a:endParaRPr lang="en-US"/>
          </a:p>
        </p:txBody>
      </p:sp>
    </p:spTree>
    <p:extLst>
      <p:ext uri="{BB962C8B-B14F-4D97-AF65-F5344CB8AC3E}">
        <p14:creationId xmlns:p14="http://schemas.microsoft.com/office/powerpoint/2010/main" val="3371769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Focus on the positive ways AI can enhance our skills and improve workplaces, especially in fields you care about.”</a:t>
            </a:r>
          </a:p>
          <a:p>
            <a:pPr>
              <a:buFont typeface="Arial" panose="020B0604020202020204" pitchFamily="34" charset="0"/>
              <a:buChar char="•"/>
            </a:pPr>
            <a:r>
              <a:rPr lang="en-US" dirty="0"/>
              <a:t>“This video will show you how AI is not just technology — it’s a tool to empower human potential.”</a:t>
            </a:r>
          </a:p>
          <a:p>
            <a:r>
              <a:rPr lang="en-US" dirty="0"/>
              <a:t>Notice how AI can amplify human creativity, not just automate tasks. This is the future of work — collaboration between humans and machines.”</a:t>
            </a:r>
          </a:p>
          <a:p>
            <a:r>
              <a:rPr lang="en-US" dirty="0"/>
              <a:t>“AI opens doors to new jobs and opportunities we haven’t imagined yet. Your role as learners is to be innovators who shape this future positively.”</a:t>
            </a:r>
          </a:p>
          <a:p>
            <a:r>
              <a:rPr lang="en-US" dirty="0"/>
              <a:t>“As we continue, think about how you can leverage AI for good — in your communities, industries, and beyond.”</a:t>
            </a:r>
          </a:p>
          <a:p>
            <a:endParaRPr lang="en-US" dirty="0"/>
          </a:p>
        </p:txBody>
      </p:sp>
      <p:sp>
        <p:nvSpPr>
          <p:cNvPr id="4" name="Slide Number Placeholder 3"/>
          <p:cNvSpPr>
            <a:spLocks noGrp="1"/>
          </p:cNvSpPr>
          <p:nvPr>
            <p:ph type="sldNum" sz="quarter" idx="5"/>
          </p:nvPr>
        </p:nvSpPr>
        <p:spPr/>
        <p:txBody>
          <a:bodyPr/>
          <a:lstStyle/>
          <a:p>
            <a:fld id="{2572876E-4A75-4DC8-BC30-34A0C3542B25}" type="slidenum">
              <a:rPr lang="en-US" smtClean="0"/>
              <a:t>9</a:t>
            </a:fld>
            <a:endParaRPr lang="en-US"/>
          </a:p>
        </p:txBody>
      </p:sp>
    </p:spTree>
    <p:extLst>
      <p:ext uri="{BB962C8B-B14F-4D97-AF65-F5344CB8AC3E}">
        <p14:creationId xmlns:p14="http://schemas.microsoft.com/office/powerpoint/2010/main" val="2043431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 systems make decisions that can impact real people — like who gets a job, a loan, or even medical treatment.</a:t>
            </a:r>
          </a:p>
          <a:p>
            <a:r>
              <a:rPr lang="en-US" dirty="0"/>
              <a:t>If the data or logic is biased, the results can be unfair.</a:t>
            </a:r>
          </a:p>
          <a:p>
            <a:r>
              <a:rPr lang="en-US" b="1" dirty="0"/>
              <a:t>Real Examples of Misuse:</a:t>
            </a:r>
          </a:p>
          <a:p>
            <a:pPr>
              <a:buFont typeface="Arial" panose="020B0604020202020204" pitchFamily="34" charset="0"/>
              <a:buChar char="•"/>
            </a:pPr>
            <a:r>
              <a:rPr lang="en-US" b="1" dirty="0"/>
              <a:t>Facial Recognition Bias</a:t>
            </a:r>
            <a:r>
              <a:rPr lang="en-US" dirty="0"/>
              <a:t>: Some systems had higher error rates for people with darker skin tones because of biased training data.</a:t>
            </a:r>
          </a:p>
          <a:p>
            <a:pPr>
              <a:buFont typeface="Arial" panose="020B0604020202020204" pitchFamily="34" charset="0"/>
              <a:buChar char="•"/>
            </a:pPr>
            <a:r>
              <a:rPr lang="en-US" b="1" dirty="0"/>
              <a:t>Hiring Algorithms</a:t>
            </a:r>
            <a:r>
              <a:rPr lang="en-US" dirty="0"/>
              <a:t>: AI used by companies like Amazon favored male candidates because past data showed male-dominated hires.</a:t>
            </a:r>
          </a:p>
          <a:p>
            <a:r>
              <a:rPr lang="en-US" b="1" dirty="0"/>
              <a:t>🛡️ How to Avoid These Issues:</a:t>
            </a:r>
          </a:p>
          <a:p>
            <a:pPr>
              <a:buFont typeface="Arial" panose="020B0604020202020204" pitchFamily="34" charset="0"/>
              <a:buChar char="•"/>
            </a:pPr>
            <a:r>
              <a:rPr lang="en-US" dirty="0"/>
              <a:t>Always </a:t>
            </a:r>
            <a:r>
              <a:rPr lang="en-US" b="1" dirty="0"/>
              <a:t>question the data</a:t>
            </a:r>
            <a:r>
              <a:rPr lang="en-US" dirty="0"/>
              <a:t> — who collected it, and what biases might it include?</a:t>
            </a:r>
          </a:p>
          <a:p>
            <a:pPr>
              <a:buFont typeface="Arial" panose="020B0604020202020204" pitchFamily="34" charset="0"/>
              <a:buChar char="•"/>
            </a:pPr>
            <a:r>
              <a:rPr lang="en-US" dirty="0"/>
              <a:t>Include diverse teams when building AI tools.</a:t>
            </a:r>
          </a:p>
          <a:p>
            <a:pPr>
              <a:buFont typeface="Arial" panose="020B0604020202020204" pitchFamily="34" charset="0"/>
              <a:buChar char="•"/>
            </a:pPr>
            <a:r>
              <a:rPr lang="en-US" dirty="0"/>
              <a:t>Practice </a:t>
            </a:r>
            <a:r>
              <a:rPr lang="en-US" b="1" dirty="0"/>
              <a:t>transparency</a:t>
            </a:r>
            <a:r>
              <a:rPr lang="en-US" dirty="0"/>
              <a:t> — let users understand how decisions are made.</a:t>
            </a:r>
          </a:p>
          <a:p>
            <a:endParaRPr lang="en-US" dirty="0"/>
          </a:p>
        </p:txBody>
      </p:sp>
      <p:sp>
        <p:nvSpPr>
          <p:cNvPr id="4" name="Slide Number Placeholder 3"/>
          <p:cNvSpPr>
            <a:spLocks noGrp="1"/>
          </p:cNvSpPr>
          <p:nvPr>
            <p:ph type="sldNum" sz="quarter" idx="5"/>
          </p:nvPr>
        </p:nvSpPr>
        <p:spPr/>
        <p:txBody>
          <a:bodyPr/>
          <a:lstStyle/>
          <a:p>
            <a:fld id="{2572876E-4A75-4DC8-BC30-34A0C3542B25}" type="slidenum">
              <a:rPr lang="en-US" smtClean="0"/>
              <a:t>10</a:t>
            </a:fld>
            <a:endParaRPr lang="en-US"/>
          </a:p>
        </p:txBody>
      </p:sp>
    </p:spTree>
    <p:extLst>
      <p:ext uri="{BB962C8B-B14F-4D97-AF65-F5344CB8AC3E}">
        <p14:creationId xmlns:p14="http://schemas.microsoft.com/office/powerpoint/2010/main" val="12462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Art</a:t>
            </a:r>
            <a:r>
              <a:rPr lang="en-US" dirty="0"/>
              <a:t>: DALL·E and </a:t>
            </a:r>
            <a:r>
              <a:rPr lang="en-US" dirty="0" err="1"/>
              <a:t>DeepArt</a:t>
            </a:r>
            <a:r>
              <a:rPr lang="en-US" dirty="0"/>
              <a:t> create AI-generated paintings</a:t>
            </a:r>
          </a:p>
          <a:p>
            <a:r>
              <a:rPr lang="en-US" b="1" dirty="0"/>
              <a:t>Music</a:t>
            </a:r>
            <a:r>
              <a:rPr lang="en-US" dirty="0"/>
              <a:t>: </a:t>
            </a:r>
            <a:r>
              <a:rPr lang="en-US" dirty="0" err="1"/>
              <a:t>OpenAI’s</a:t>
            </a:r>
            <a:r>
              <a:rPr lang="en-US" dirty="0"/>
              <a:t> </a:t>
            </a:r>
            <a:r>
              <a:rPr lang="en-US" dirty="0" err="1"/>
              <a:t>MuseNet</a:t>
            </a:r>
            <a:r>
              <a:rPr lang="en-US" dirty="0"/>
              <a:t> composes music in different styles</a:t>
            </a:r>
          </a:p>
          <a:p>
            <a:r>
              <a:rPr lang="en-US" b="1" dirty="0"/>
              <a:t>Storytelling</a:t>
            </a:r>
            <a:r>
              <a:rPr lang="en-US" dirty="0"/>
              <a:t>: </a:t>
            </a:r>
            <a:r>
              <a:rPr lang="en-US" dirty="0" err="1"/>
              <a:t>ChatGPT</a:t>
            </a:r>
            <a:r>
              <a:rPr lang="en-US" dirty="0"/>
              <a:t> writes poems, scripts, or full novels</a:t>
            </a:r>
          </a:p>
          <a:p>
            <a:r>
              <a:rPr lang="en-US" b="1" dirty="0"/>
              <a:t>Gaming</a:t>
            </a:r>
            <a:r>
              <a:rPr lang="en-US" dirty="0"/>
              <a:t>: AI bots that learn to play complex video games (like Dota or Minecraft)</a:t>
            </a:r>
          </a:p>
          <a:p>
            <a:endParaRPr lang="en-US" dirty="0"/>
          </a:p>
        </p:txBody>
      </p:sp>
      <p:sp>
        <p:nvSpPr>
          <p:cNvPr id="4" name="Slide Number Placeholder 3"/>
          <p:cNvSpPr>
            <a:spLocks noGrp="1"/>
          </p:cNvSpPr>
          <p:nvPr>
            <p:ph type="sldNum" sz="quarter" idx="5"/>
          </p:nvPr>
        </p:nvSpPr>
        <p:spPr/>
        <p:txBody>
          <a:bodyPr/>
          <a:lstStyle/>
          <a:p>
            <a:fld id="{2572876E-4A75-4DC8-BC30-34A0C3542B25}" type="slidenum">
              <a:rPr lang="en-US" smtClean="0"/>
              <a:t>11</a:t>
            </a:fld>
            <a:endParaRPr lang="en-US"/>
          </a:p>
        </p:txBody>
      </p:sp>
    </p:spTree>
    <p:extLst>
      <p:ext uri="{BB962C8B-B14F-4D97-AF65-F5344CB8AC3E}">
        <p14:creationId xmlns:p14="http://schemas.microsoft.com/office/powerpoint/2010/main" val="2836160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RNnZwvklwa8?si=kZkNU2F17Nkwjgq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youtu.be/FwOTs4UxQS4?si=WvrrgyZficA0Lxj_"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4414" y="4459288"/>
            <a:ext cx="6308024" cy="1226073"/>
          </a:xfrm>
        </p:spPr>
        <p:txBody>
          <a:bodyPr>
            <a:normAutofit fontScale="90000"/>
          </a:bodyPr>
          <a:lstStyle/>
          <a:p>
            <a:r>
              <a:rPr b="1" dirty="0"/>
              <a:t>Welcome to the AI Training Program</a:t>
            </a:r>
          </a:p>
        </p:txBody>
      </p:sp>
      <p:pic>
        <p:nvPicPr>
          <p:cNvPr id="1026" name="Picture 2">
            <a:extLst>
              <a:ext uri="{FF2B5EF4-FFF2-40B4-BE49-F238E27FC236}">
                <a16:creationId xmlns:a16="http://schemas.microsoft.com/office/drawing/2014/main" id="{6CB3F024-2B71-45EF-B5DE-09239D0955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727" y="554830"/>
            <a:ext cx="7626546" cy="3687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911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80B230-07D4-4912-8527-A0F21C9B3FDF}"/>
              </a:ext>
            </a:extLst>
          </p:cNvPr>
          <p:cNvSpPr txBox="1"/>
          <p:nvPr/>
        </p:nvSpPr>
        <p:spPr>
          <a:xfrm>
            <a:off x="2171701" y="2458521"/>
            <a:ext cx="5843588"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AI Ethics &amp; Responsibility </a:t>
            </a:r>
          </a:p>
        </p:txBody>
      </p:sp>
    </p:spTree>
    <p:extLst>
      <p:ext uri="{BB962C8B-B14F-4D97-AF65-F5344CB8AC3E}">
        <p14:creationId xmlns:p14="http://schemas.microsoft.com/office/powerpoint/2010/main" val="4138880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F835A6-09D9-4220-BE78-89B97315BD00}"/>
              </a:ext>
            </a:extLst>
          </p:cNvPr>
          <p:cNvSpPr>
            <a:spLocks noChangeArrowheads="1"/>
          </p:cNvSpPr>
          <p:nvPr/>
        </p:nvSpPr>
        <p:spPr bwMode="auto">
          <a:xfrm>
            <a:off x="685800" y="2269362"/>
            <a:ext cx="7986714"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Can Be Creative and Fun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isn’t just about logic and numbers — it’s also about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imagination.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You can use it to create, express, and innovate.”</a:t>
            </a:r>
          </a:p>
        </p:txBody>
      </p:sp>
    </p:spTree>
    <p:extLst>
      <p:ext uri="{BB962C8B-B14F-4D97-AF65-F5344CB8AC3E}">
        <p14:creationId xmlns:p14="http://schemas.microsoft.com/office/powerpoint/2010/main" val="3964373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Wrap-Up &amp; Expectations</a:t>
            </a:r>
          </a:p>
        </p:txBody>
      </p:sp>
      <p:sp>
        <p:nvSpPr>
          <p:cNvPr id="3" name="Content Placeholder 2"/>
          <p:cNvSpPr>
            <a:spLocks noGrp="1"/>
          </p:cNvSpPr>
          <p:nvPr>
            <p:ph idx="1"/>
          </p:nvPr>
        </p:nvSpPr>
        <p:spPr/>
        <p:txBody>
          <a:bodyPr/>
          <a:lstStyle/>
          <a:p>
            <a:r>
              <a:rPr dirty="0"/>
              <a:t>- Show up daily with curiosity</a:t>
            </a:r>
          </a:p>
          <a:p>
            <a:r>
              <a:rPr dirty="0"/>
              <a:t>- Respect all opinions</a:t>
            </a:r>
          </a:p>
          <a:p>
            <a:r>
              <a:rPr dirty="0"/>
              <a:t>- Help each other</a:t>
            </a:r>
          </a:p>
          <a:p>
            <a:r>
              <a:rPr dirty="0"/>
              <a:t>- No judgment zone</a:t>
            </a:r>
          </a:p>
          <a:p>
            <a:endParaRPr dirty="0"/>
          </a:p>
          <a:p>
            <a:r>
              <a:rPr dirty="0"/>
              <a:t>Final Goal: Build something you're proud of by the end!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latin typeface="Times New Roman" panose="02020603050405020304" pitchFamily="18" charset="0"/>
                <a:cs typeface="Times New Roman" panose="02020603050405020304" pitchFamily="18" charset="0"/>
              </a:rPr>
              <a:t>Let's Begin!</a:t>
            </a:r>
          </a:p>
        </p:txBody>
      </p:sp>
      <p:sp>
        <p:nvSpPr>
          <p:cNvPr id="3" name="Subtitle 2"/>
          <p:cNvSpPr>
            <a:spLocks noGrp="1"/>
          </p:cNvSpPr>
          <p:nvPr>
            <p:ph type="subTitle" idx="1"/>
          </p:nvPr>
        </p:nvSpPr>
        <p:spPr/>
        <p:txBody>
          <a:bodyPr/>
          <a:lstStyle/>
          <a:p>
            <a:r>
              <a:rPr dirty="0">
                <a:latin typeface="Times New Roman" panose="02020603050405020304" pitchFamily="18" charset="0"/>
                <a:cs typeface="Times New Roman" panose="02020603050405020304" pitchFamily="18" charset="0"/>
              </a:rPr>
              <a:t>You're not just learning AI—you’re preparing to shape the future.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1837"/>
            <a:ext cx="8229600" cy="1143000"/>
          </a:xfrm>
        </p:spPr>
        <p:txBody>
          <a:bodyPr>
            <a:normAutofit fontScale="90000"/>
          </a:bodyPr>
          <a:lstStyle/>
          <a:p>
            <a:r>
              <a:rPr b="1" dirty="0"/>
              <a:t>Meet Your Mentor – </a:t>
            </a:r>
            <a:r>
              <a:rPr lang="en-US" b="1" dirty="0"/>
              <a:t>Mr. </a:t>
            </a:r>
            <a:r>
              <a:rPr b="1" dirty="0"/>
              <a:t>Prince Karna</a:t>
            </a:r>
          </a:p>
        </p:txBody>
      </p:sp>
      <p:sp>
        <p:nvSpPr>
          <p:cNvPr id="3" name="Content Placeholder 2"/>
          <p:cNvSpPr>
            <a:spLocks noGrp="1"/>
          </p:cNvSpPr>
          <p:nvPr>
            <p:ph idx="1"/>
          </p:nvPr>
        </p:nvSpPr>
        <p:spPr>
          <a:xfrm>
            <a:off x="300038" y="1600200"/>
            <a:ext cx="8658226" cy="4525963"/>
          </a:xfrm>
        </p:spPr>
        <p:txBody>
          <a:bodyPr>
            <a:normAutofit fontScale="77500" lnSpcReduction="20000"/>
          </a:bodyPr>
          <a:lstStyle/>
          <a:p>
            <a:pPr marL="0" indent="0">
              <a:buNone/>
            </a:pPr>
            <a:r>
              <a:rPr lang="en-US" sz="2400" b="1" i="1" dirty="0">
                <a:latin typeface="Times New Roman" panose="02020603050405020304" pitchFamily="18" charset="0"/>
                <a:cs typeface="Times New Roman" panose="02020603050405020304" pitchFamily="18" charset="0"/>
              </a:rPr>
              <a:t>       </a:t>
            </a:r>
          </a:p>
          <a:p>
            <a:pPr marL="0" indent="0">
              <a:buNone/>
            </a:pPr>
            <a:r>
              <a:rPr lang="en-US" sz="2400" b="1" i="1" dirty="0">
                <a:latin typeface="Times New Roman" panose="02020603050405020304" pitchFamily="18" charset="0"/>
                <a:cs typeface="Times New Roman" panose="02020603050405020304" pitchFamily="18" charset="0"/>
              </a:rPr>
              <a:t>        </a:t>
            </a:r>
          </a:p>
          <a:p>
            <a:pPr marL="0" indent="0">
              <a:buNone/>
            </a:pPr>
            <a:r>
              <a:rPr lang="en-US" sz="2400" b="1" i="1" dirty="0">
                <a:latin typeface="Times New Roman" panose="02020603050405020304" pitchFamily="18" charset="0"/>
                <a:cs typeface="Times New Roman" panose="02020603050405020304" pitchFamily="18" charset="0"/>
              </a:rPr>
              <a:t> </a:t>
            </a:r>
            <a:r>
              <a:rPr sz="2400" b="1" i="1" dirty="0">
                <a:latin typeface="Times New Roman" panose="02020603050405020304" pitchFamily="18" charset="0"/>
                <a:cs typeface="Times New Roman" panose="02020603050405020304" pitchFamily="18" charset="0"/>
              </a:rPr>
              <a:t>Educator | AI &amp; IT Professional | Youth Mentor | Project Supervisor</a:t>
            </a:r>
            <a:r>
              <a:rPr lang="en-US" sz="2400" b="1" i="1" dirty="0">
                <a:latin typeface="Times New Roman" panose="02020603050405020304" pitchFamily="18" charset="0"/>
                <a:cs typeface="Times New Roman" panose="02020603050405020304" pitchFamily="18" charset="0"/>
              </a:rPr>
              <a:t> | Social Activist</a:t>
            </a:r>
            <a:endParaRPr sz="2400" b="1" i="1" dirty="0">
              <a:latin typeface="Times New Roman" panose="02020603050405020304" pitchFamily="18" charset="0"/>
              <a:cs typeface="Times New Roman" panose="02020603050405020304" pitchFamily="18" charset="0"/>
            </a:endParaRPr>
          </a:p>
          <a:p>
            <a:pPr marL="0" indent="0">
              <a:buNone/>
            </a:pPr>
            <a:endParaRPr dirty="0">
              <a:latin typeface="Times New Roman" panose="02020603050405020304" pitchFamily="18" charset="0"/>
              <a:cs typeface="Times New Roman" panose="02020603050405020304" pitchFamily="18" charset="0"/>
            </a:endParaRPr>
          </a:p>
          <a:p>
            <a:pPr marL="0" indent="0">
              <a:buNone/>
            </a:pPr>
            <a:r>
              <a:rPr dirty="0">
                <a:latin typeface="Times New Roman" panose="02020603050405020304" pitchFamily="18" charset="0"/>
                <a:cs typeface="Times New Roman" panose="02020603050405020304" pitchFamily="18" charset="0"/>
              </a:rPr>
              <a:t>Key Highlights:</a:t>
            </a:r>
          </a:p>
          <a:p>
            <a:r>
              <a:rPr dirty="0">
                <a:latin typeface="Times New Roman" panose="02020603050405020304" pitchFamily="18" charset="0"/>
                <a:cs typeface="Times New Roman" panose="02020603050405020304" pitchFamily="18" charset="0"/>
              </a:rPr>
              <a:t>- Supervised</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AI/ML projects (chatbots, image classifiers, etc.)</a:t>
            </a:r>
          </a:p>
          <a:p>
            <a:r>
              <a:rPr dirty="0">
                <a:latin typeface="Times New Roman" panose="02020603050405020304" pitchFamily="18" charset="0"/>
                <a:cs typeface="Times New Roman" panose="02020603050405020304" pitchFamily="18" charset="0"/>
              </a:rPr>
              <a:t>- EMIS &amp; IT Officer at Kathmandu Model College</a:t>
            </a:r>
            <a:r>
              <a:rPr lang="en-US" dirty="0">
                <a:latin typeface="Times New Roman" panose="02020603050405020304" pitchFamily="18" charset="0"/>
                <a:cs typeface="Times New Roman" panose="02020603050405020304" pitchFamily="18" charset="0"/>
              </a:rPr>
              <a:t>-TU</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 Led student tech events, hackathons, and innovation challenges</a:t>
            </a:r>
          </a:p>
          <a:p>
            <a:r>
              <a:rPr dirty="0">
                <a:latin typeface="Times New Roman" panose="02020603050405020304" pitchFamily="18" charset="0"/>
                <a:cs typeface="Times New Roman" panose="02020603050405020304" pitchFamily="18" charset="0"/>
              </a:rPr>
              <a:t>- Collaborated with NGOs/INGOs on tech for good</a:t>
            </a:r>
          </a:p>
          <a:p>
            <a:r>
              <a:rPr dirty="0">
                <a:latin typeface="Times New Roman" panose="02020603050405020304" pitchFamily="18" charset="0"/>
                <a:cs typeface="Times New Roman" panose="02020603050405020304" pitchFamily="18" charset="0"/>
              </a:rPr>
              <a:t>- Skilled in Python, Scikit-learn, TensorFlow, GitHub, etc.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My AI Journey</a:t>
            </a:r>
          </a:p>
        </p:txBody>
      </p:sp>
      <p:sp>
        <p:nvSpPr>
          <p:cNvPr id="3" name="Content Placeholder 2"/>
          <p:cNvSpPr>
            <a:spLocks noGrp="1"/>
          </p:cNvSpPr>
          <p:nvPr>
            <p:ph idx="1"/>
          </p:nvPr>
        </p:nvSpPr>
        <p:spPr/>
        <p:txBody>
          <a:bodyPr>
            <a:normAutofit/>
          </a:bodyPr>
          <a:lstStyle/>
          <a:p>
            <a:r>
              <a:rPr sz="2800" dirty="0">
                <a:latin typeface="Times New Roman" panose="02020603050405020304" pitchFamily="18" charset="0"/>
                <a:cs typeface="Times New Roman" panose="02020603050405020304" pitchFamily="18" charset="0"/>
              </a:rPr>
              <a:t>Started with a passion for coding and education</a:t>
            </a:r>
          </a:p>
          <a:p>
            <a:r>
              <a:rPr sz="2800" dirty="0">
                <a:latin typeface="Times New Roman" panose="02020603050405020304" pitchFamily="18" charset="0"/>
                <a:cs typeface="Times New Roman" panose="02020603050405020304" pitchFamily="18" charset="0"/>
              </a:rPr>
              <a:t>Explored AI through teaching, mentoring, and projects</a:t>
            </a:r>
          </a:p>
          <a:p>
            <a:r>
              <a:rPr sz="2800" dirty="0">
                <a:latin typeface="Times New Roman" panose="02020603050405020304" pitchFamily="18" charset="0"/>
                <a:cs typeface="Times New Roman" panose="02020603050405020304" pitchFamily="18" charset="0"/>
              </a:rPr>
              <a:t>Learned by doing – building real applications</a:t>
            </a:r>
          </a:p>
          <a:p>
            <a:r>
              <a:rPr sz="2800" dirty="0">
                <a:latin typeface="Times New Roman" panose="02020603050405020304" pitchFamily="18" charset="0"/>
                <a:cs typeface="Times New Roman" panose="02020603050405020304" pitchFamily="18" charset="0"/>
              </a:rPr>
              <a:t>Believe AI is a tool for transformation</a:t>
            </a:r>
          </a:p>
          <a:p>
            <a:r>
              <a:rPr sz="2800" dirty="0">
                <a:latin typeface="Times New Roman" panose="02020603050405020304" pitchFamily="18" charset="0"/>
                <a:cs typeface="Times New Roman" panose="02020603050405020304" pitchFamily="18" charset="0"/>
              </a:rPr>
              <a:t> Now sharing that knowledge to inspire youth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Why AI, Why Now?</a:t>
            </a:r>
          </a:p>
        </p:txBody>
      </p:sp>
      <p:sp>
        <p:nvSpPr>
          <p:cNvPr id="3" name="Content Placeholder 2"/>
          <p:cNvSpPr>
            <a:spLocks noGrp="1"/>
          </p:cNvSpPr>
          <p:nvPr>
            <p:ph idx="1"/>
          </p:nvPr>
        </p:nvSpPr>
        <p:spPr/>
        <p:txBody>
          <a:bodyPr>
            <a:normAutofit/>
          </a:bodyPr>
          <a:lstStyle/>
          <a:p>
            <a:r>
              <a:rPr sz="2800" dirty="0">
                <a:latin typeface="Times New Roman" panose="02020603050405020304" pitchFamily="18" charset="0"/>
                <a:cs typeface="Times New Roman" panose="02020603050405020304" pitchFamily="18" charset="0"/>
              </a:rPr>
              <a:t>AI is transforming industries globally</a:t>
            </a:r>
          </a:p>
          <a:p>
            <a:r>
              <a:rPr sz="2800" dirty="0">
                <a:latin typeface="Times New Roman" panose="02020603050405020304" pitchFamily="18" charset="0"/>
                <a:cs typeface="Times New Roman" panose="02020603050405020304" pitchFamily="18" charset="0"/>
              </a:rPr>
              <a:t>From self-driving cars to YouTube suggestions – it's everywhere</a:t>
            </a:r>
          </a:p>
          <a:p>
            <a:r>
              <a:rPr sz="2800" dirty="0">
                <a:latin typeface="Times New Roman" panose="02020603050405020304" pitchFamily="18" charset="0"/>
                <a:cs typeface="Times New Roman" panose="02020603050405020304" pitchFamily="18" charset="0"/>
              </a:rPr>
              <a:t>AI is a future-proof skill with global demand</a:t>
            </a:r>
          </a:p>
          <a:p>
            <a:r>
              <a:rPr sz="2800" dirty="0">
                <a:latin typeface="Times New Roman" panose="02020603050405020304" pitchFamily="18" charset="0"/>
                <a:cs typeface="Times New Roman" panose="02020603050405020304" pitchFamily="18" charset="0"/>
              </a:rPr>
              <a:t>Nepal needs creators and solvers – that's YOU</a:t>
            </a:r>
          </a:p>
          <a:p>
            <a:endParaRPr sz="2800" dirty="0">
              <a:latin typeface="Times New Roman" panose="02020603050405020304" pitchFamily="18" charset="0"/>
              <a:cs typeface="Times New Roman" panose="02020603050405020304" pitchFamily="18" charset="0"/>
            </a:endParaRPr>
          </a:p>
          <a:p>
            <a:pPr marL="0" indent="0">
              <a:buNone/>
            </a:pPr>
            <a:r>
              <a:rPr sz="2800" dirty="0">
                <a:latin typeface="Times New Roman" panose="02020603050405020304" pitchFamily="18" charset="0"/>
                <a:cs typeface="Times New Roman" panose="02020603050405020304" pitchFamily="18" charset="0"/>
              </a:rPr>
              <a:t>“You're not just learning to code – you're learning to create the future.”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Training Roadmap</a:t>
            </a:r>
          </a:p>
        </p:txBody>
      </p:sp>
      <p:sp>
        <p:nvSpPr>
          <p:cNvPr id="3" name="Content Placeholder 2"/>
          <p:cNvSpPr>
            <a:spLocks noGrp="1"/>
          </p:cNvSpPr>
          <p:nvPr>
            <p:ph idx="1"/>
          </p:nvPr>
        </p:nvSpPr>
        <p:spPr/>
        <p:txBody>
          <a:bodyPr>
            <a:normAutofit/>
          </a:bodyPr>
          <a:lstStyle/>
          <a:p>
            <a:pPr marL="0" indent="0">
              <a:buNone/>
            </a:pPr>
            <a:endParaRPr dirty="0"/>
          </a:p>
          <a:p>
            <a:pPr marL="514350" indent="-514350">
              <a:buFont typeface="+mj-lt"/>
              <a:buAutoNum type="arabicPeriod"/>
            </a:pPr>
            <a:r>
              <a:rPr sz="2200" dirty="0">
                <a:latin typeface="Times New Roman" panose="02020603050405020304" pitchFamily="18" charset="0"/>
                <a:cs typeface="Times New Roman" panose="02020603050405020304" pitchFamily="18" charset="0"/>
              </a:rPr>
              <a:t>Intro to AI, ML &amp; Data </a:t>
            </a:r>
            <a:r>
              <a:rPr lang="en-US" sz="2200" dirty="0">
                <a:latin typeface="Times New Roman" panose="02020603050405020304" pitchFamily="18" charset="0"/>
                <a:cs typeface="Times New Roman" panose="02020603050405020304" pitchFamily="18" charset="0"/>
              </a:rPr>
              <a:t>……..</a:t>
            </a:r>
            <a:r>
              <a:rPr sz="2200" dirty="0">
                <a:latin typeface="Times New Roman" panose="02020603050405020304" pitchFamily="18" charset="0"/>
                <a:cs typeface="Times New Roman" panose="02020603050405020304" pitchFamily="18" charset="0"/>
              </a:rPr>
              <a:t> Understand fundamentals &amp; Python </a:t>
            </a:r>
          </a:p>
          <a:p>
            <a:pPr marL="514350" indent="-514350">
              <a:buFont typeface="+mj-lt"/>
              <a:buAutoNum type="arabicPeriod"/>
            </a:pPr>
            <a:r>
              <a:rPr sz="2200" dirty="0">
                <a:latin typeface="Times New Roman" panose="02020603050405020304" pitchFamily="18" charset="0"/>
                <a:cs typeface="Times New Roman" panose="02020603050405020304" pitchFamily="18" charset="0"/>
              </a:rPr>
              <a:t>Machine Learning Basics</a:t>
            </a:r>
            <a:r>
              <a:rPr lang="en-US" sz="2200" dirty="0">
                <a:latin typeface="Times New Roman" panose="02020603050405020304" pitchFamily="18" charset="0"/>
                <a:cs typeface="Times New Roman" panose="02020603050405020304" pitchFamily="18" charset="0"/>
              </a:rPr>
              <a:t>…….</a:t>
            </a:r>
            <a:r>
              <a:rPr sz="2200" dirty="0">
                <a:latin typeface="Times New Roman" panose="02020603050405020304" pitchFamily="18" charset="0"/>
                <a:cs typeface="Times New Roman" panose="02020603050405020304" pitchFamily="18" charset="0"/>
              </a:rPr>
              <a:t>Build your first ML model            </a:t>
            </a:r>
          </a:p>
          <a:p>
            <a:pPr marL="514350" indent="-514350">
              <a:buFont typeface="+mj-lt"/>
              <a:buAutoNum type="arabicPeriod"/>
            </a:pPr>
            <a:r>
              <a:rPr sz="2200" dirty="0">
                <a:latin typeface="Times New Roman" panose="02020603050405020304" pitchFamily="18" charset="0"/>
                <a:cs typeface="Times New Roman" panose="02020603050405020304" pitchFamily="18" charset="0"/>
              </a:rPr>
              <a:t>Deep Learning &amp; Neural Nets</a:t>
            </a:r>
            <a:r>
              <a:rPr lang="en-US" sz="2200" dirty="0">
                <a:latin typeface="Times New Roman" panose="02020603050405020304" pitchFamily="18" charset="0"/>
                <a:cs typeface="Times New Roman" panose="02020603050405020304" pitchFamily="18" charset="0"/>
              </a:rPr>
              <a:t>....</a:t>
            </a:r>
            <a:r>
              <a:rPr sz="2200" dirty="0">
                <a:latin typeface="Times New Roman" panose="02020603050405020304" pitchFamily="18" charset="0"/>
                <a:cs typeface="Times New Roman" panose="02020603050405020304" pitchFamily="18" charset="0"/>
              </a:rPr>
              <a:t>Understand CNNs &amp; intro to NLP       </a:t>
            </a:r>
            <a:endParaRPr lang="en-US" sz="22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200" dirty="0">
                <a:latin typeface="Times New Roman" panose="02020603050405020304" pitchFamily="18" charset="0"/>
                <a:cs typeface="Times New Roman" panose="02020603050405020304" pitchFamily="18" charset="0"/>
              </a:rPr>
              <a:t>AI Applications + Final Project……. Build real-world AI solutions  </a:t>
            </a:r>
          </a:p>
          <a:p>
            <a:endParaRPr dirty="0"/>
          </a:p>
          <a:p>
            <a:r>
              <a:rPr sz="2800" dirty="0">
                <a:latin typeface="Times New Roman" panose="02020603050405020304" pitchFamily="18" charset="0"/>
                <a:cs typeface="Times New Roman" panose="02020603050405020304" pitchFamily="18" charset="0"/>
              </a:rPr>
              <a:t>- Mix of theory &amp; hands-on work</a:t>
            </a:r>
          </a:p>
          <a:p>
            <a:r>
              <a:rPr sz="2800" dirty="0">
                <a:latin typeface="Times New Roman" panose="02020603050405020304" pitchFamily="18" charset="0"/>
                <a:cs typeface="Times New Roman" panose="02020603050405020304" pitchFamily="18" charset="0"/>
              </a:rPr>
              <a:t>- Weekly assignments</a:t>
            </a:r>
            <a:r>
              <a:rPr lang="en-US" sz="2800" dirty="0">
                <a:latin typeface="Times New Roman" panose="02020603050405020304" pitchFamily="18" charset="0"/>
                <a:cs typeface="Times New Roman" panose="02020603050405020304" pitchFamily="18" charset="0"/>
              </a:rPr>
              <a:t>, Fun</a:t>
            </a:r>
            <a:r>
              <a:rPr sz="2800" dirty="0">
                <a:latin typeface="Times New Roman" panose="02020603050405020304" pitchFamily="18" charset="0"/>
                <a:cs typeface="Times New Roman" panose="02020603050405020304" pitchFamily="18" charset="0"/>
              </a:rPr>
              <a:t> &amp; final showcase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Introduction to AI</a:t>
            </a:r>
          </a:p>
        </p:txBody>
      </p:sp>
      <p:sp>
        <p:nvSpPr>
          <p:cNvPr id="3" name="Content Placeholder 2"/>
          <p:cNvSpPr>
            <a:spLocks noGrp="1"/>
          </p:cNvSpPr>
          <p:nvPr>
            <p:ph idx="1"/>
          </p:nvPr>
        </p:nvSpPr>
        <p:spPr/>
        <p:txBody>
          <a:bodyPr>
            <a:noAutofit/>
          </a:bodyPr>
          <a:lstStyle/>
          <a:p>
            <a:r>
              <a:rPr sz="2000" dirty="0">
                <a:latin typeface="Times New Roman" panose="02020603050405020304" pitchFamily="18" charset="0"/>
                <a:cs typeface="Times New Roman" panose="02020603050405020304" pitchFamily="18" charset="0"/>
              </a:rPr>
              <a:t>- What is AI? </a:t>
            </a:r>
            <a:endParaRPr lang="en-US" sz="2000" dirty="0">
              <a:latin typeface="Times New Roman" panose="02020603050405020304" pitchFamily="18" charset="0"/>
              <a:cs typeface="Times New Roman" panose="02020603050405020304" pitchFamily="18" charset="0"/>
            </a:endParaRPr>
          </a:p>
          <a:p>
            <a:pPr marL="0" indent="0">
              <a:buNone/>
            </a:pPr>
            <a:r>
              <a:rPr sz="2000" dirty="0">
                <a:latin typeface="Times New Roman" panose="02020603050405020304" pitchFamily="18" charset="0"/>
                <a:cs typeface="Times New Roman" panose="02020603050405020304" pitchFamily="18" charset="0"/>
              </a:rPr>
              <a:t>- Machines that mimic human intelligence</a:t>
            </a: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Types of AI:</a:t>
            </a:r>
          </a:p>
          <a:p>
            <a:pPr marL="0" indent="0">
              <a:buNone/>
            </a:pPr>
            <a:r>
              <a:rPr sz="2000" dirty="0">
                <a:latin typeface="Times New Roman" panose="02020603050405020304" pitchFamily="18" charset="0"/>
                <a:cs typeface="Times New Roman" panose="02020603050405020304" pitchFamily="18" charset="0"/>
              </a:rPr>
              <a:t>- Narrow AI (e.g., Siri, Google Maps)</a:t>
            </a:r>
          </a:p>
          <a:p>
            <a:pPr marL="0" indent="0">
              <a:buNone/>
            </a:pPr>
            <a:r>
              <a:rPr sz="2000" dirty="0">
                <a:latin typeface="Times New Roman" panose="02020603050405020304" pitchFamily="18" charset="0"/>
                <a:cs typeface="Times New Roman" panose="02020603050405020304" pitchFamily="18" charset="0"/>
              </a:rPr>
              <a:t>- General AI (human-like, future)</a:t>
            </a:r>
          </a:p>
          <a:p>
            <a:pPr marL="0" indent="0">
              <a:buNone/>
            </a:pPr>
            <a:r>
              <a:rPr sz="2000" dirty="0">
                <a:latin typeface="Times New Roman" panose="02020603050405020304" pitchFamily="18" charset="0"/>
                <a:cs typeface="Times New Roman" panose="02020603050405020304" pitchFamily="18" charset="0"/>
              </a:rPr>
              <a:t>- Super AI (superior to humans)</a:t>
            </a: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Fields:</a:t>
            </a:r>
          </a:p>
          <a:p>
            <a:pPr marL="0" indent="0">
              <a:buNone/>
            </a:pPr>
            <a:r>
              <a:rPr sz="2000" dirty="0">
                <a:latin typeface="Times New Roman" panose="02020603050405020304" pitchFamily="18" charset="0"/>
                <a:cs typeface="Times New Roman" panose="02020603050405020304" pitchFamily="18" charset="0"/>
              </a:rPr>
              <a:t>- ML, NLP, Computer Vision, Robotics</a:t>
            </a: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Examples:</a:t>
            </a:r>
          </a:p>
          <a:p>
            <a:pPr marL="0" indent="0">
              <a:buNone/>
            </a:pPr>
            <a:r>
              <a:rPr sz="2000" dirty="0">
                <a:latin typeface="Times New Roman" panose="02020603050405020304" pitchFamily="18" charset="0"/>
                <a:cs typeface="Times New Roman" panose="02020603050405020304" pitchFamily="18" charset="0"/>
              </a:rPr>
              <a:t>- </a:t>
            </a:r>
            <a:r>
              <a:rPr sz="2000" dirty="0" err="1">
                <a:latin typeface="Times New Roman" panose="02020603050405020304" pitchFamily="18" charset="0"/>
                <a:cs typeface="Times New Roman" panose="02020603050405020304" pitchFamily="18" charset="0"/>
              </a:rPr>
              <a:t>ChatGPT</a:t>
            </a:r>
            <a:r>
              <a:rPr sz="2000" dirty="0">
                <a:latin typeface="Times New Roman" panose="02020603050405020304" pitchFamily="18" charset="0"/>
                <a:cs typeface="Times New Roman" panose="02020603050405020304" pitchFamily="18" charset="0"/>
              </a:rPr>
              <a:t>, Netflix, Google Photos, Hospitals, Self-driving cars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313" y="2185987"/>
            <a:ext cx="8929687" cy="1643063"/>
          </a:xfrm>
        </p:spPr>
        <p:txBody>
          <a:bodyPr>
            <a:normAutofit/>
          </a:bodyPr>
          <a:lstStyle/>
          <a:p>
            <a:pPr marL="0" indent="0" algn="ctr">
              <a:buNone/>
            </a:pPr>
            <a:r>
              <a:rPr lang="en-US" sz="2800" dirty="0">
                <a:latin typeface="Times New Roman" panose="02020603050405020304" pitchFamily="18" charset="0"/>
                <a:cs typeface="Times New Roman" panose="02020603050405020304" pitchFamily="18" charset="0"/>
              </a:rPr>
              <a:t>How do you think AI could change your life or the world around you?</a:t>
            </a:r>
          </a:p>
          <a:p>
            <a:pPr marL="0" indent="0" algn="ctr">
              <a:buNone/>
            </a:pPr>
            <a:r>
              <a:rPr lang="en-US" sz="2800" dirty="0">
                <a:latin typeface="Times New Roman" panose="02020603050405020304" pitchFamily="18" charset="0"/>
                <a:cs typeface="Times New Roman" panose="02020603050405020304" pitchFamily="18" charset="0"/>
                <a:hlinkClick r:id="rId3"/>
              </a:rPr>
              <a:t>https://youtu.be/RNnZwvklwa8?si=kZkNU2F17NkwjgqE</a:t>
            </a:r>
            <a:endParaRPr lang="en-US" sz="2800" dirty="0">
              <a:latin typeface="Times New Roman" panose="02020603050405020304" pitchFamily="18" charset="0"/>
              <a:cs typeface="Times New Roman" panose="02020603050405020304" pitchFamily="18" charset="0"/>
            </a:endParaRPr>
          </a:p>
          <a:p>
            <a:pPr marL="0" indent="0" algn="ctr">
              <a:buNone/>
            </a:pP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Icebreaker Activity</a:t>
            </a:r>
          </a:p>
        </p:txBody>
      </p:sp>
      <p:sp>
        <p:nvSpPr>
          <p:cNvPr id="3" name="Content Placeholder 2"/>
          <p:cNvSpPr>
            <a:spLocks noGrp="1"/>
          </p:cNvSpPr>
          <p:nvPr>
            <p:ph idx="1"/>
          </p:nvPr>
        </p:nvSpPr>
        <p:spPr>
          <a:xfrm>
            <a:off x="614362" y="2743200"/>
            <a:ext cx="8229600" cy="1643063"/>
          </a:xfrm>
        </p:spPr>
        <p:txBody>
          <a:bodyPr/>
          <a:lstStyle/>
          <a:p>
            <a:r>
              <a:rPr dirty="0"/>
              <a:t>💡 Discuss: 'If you could solve one problem using AI, what would it be?'</a:t>
            </a:r>
          </a:p>
          <a:p>
            <a:endParaRPr dirty="0"/>
          </a:p>
        </p:txBody>
      </p:sp>
    </p:spTree>
    <p:extLst>
      <p:ext uri="{BB962C8B-B14F-4D97-AF65-F5344CB8AC3E}">
        <p14:creationId xmlns:p14="http://schemas.microsoft.com/office/powerpoint/2010/main" val="2433889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0131"/>
            <a:ext cx="8229600" cy="1643063"/>
          </a:xfrm>
        </p:spPr>
        <p:txBody>
          <a:bodyPr>
            <a:normAutofit/>
          </a:bodyPr>
          <a:lstStyle/>
          <a:p>
            <a:pPr marL="0" indent="0" algn="ctr">
              <a:buNone/>
            </a:pPr>
            <a:r>
              <a:rPr lang="en-US" sz="2800" dirty="0">
                <a:latin typeface="Times New Roman" panose="02020603050405020304" pitchFamily="18" charset="0"/>
                <a:cs typeface="Times New Roman" panose="02020603050405020304" pitchFamily="18" charset="0"/>
              </a:rPr>
              <a:t>How can AI help people work better and smarter rather than replace them?</a:t>
            </a:r>
            <a:endParaRPr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9395601-1913-4766-991A-7CFEE7367686}"/>
              </a:ext>
            </a:extLst>
          </p:cNvPr>
          <p:cNvSpPr txBox="1"/>
          <p:nvPr/>
        </p:nvSpPr>
        <p:spPr>
          <a:xfrm>
            <a:off x="1557338" y="3105834"/>
            <a:ext cx="7586662" cy="646331"/>
          </a:xfrm>
          <a:prstGeom prst="rect">
            <a:avLst/>
          </a:prstGeom>
          <a:noFill/>
        </p:spPr>
        <p:txBody>
          <a:bodyPr wrap="square">
            <a:spAutoFit/>
          </a:bodyPr>
          <a:lstStyle/>
          <a:p>
            <a:r>
              <a:rPr lang="en-US" dirty="0">
                <a:hlinkClick r:id="rId3"/>
              </a:rPr>
              <a:t>https://youtu.be/FwOTs4UxQS4?si=WvrrgyZficA0Lxj_</a:t>
            </a:r>
            <a:endParaRPr lang="en-US" dirty="0"/>
          </a:p>
          <a:p>
            <a:endParaRPr lang="en-US" dirty="0"/>
          </a:p>
        </p:txBody>
      </p:sp>
    </p:spTree>
    <p:extLst>
      <p:ext uri="{BB962C8B-B14F-4D97-AF65-F5344CB8AC3E}">
        <p14:creationId xmlns:p14="http://schemas.microsoft.com/office/powerpoint/2010/main" val="882327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1202</Words>
  <Application>Microsoft Office PowerPoint</Application>
  <PresentationFormat>On-screen Show (4:3)</PresentationFormat>
  <Paragraphs>113</Paragraphs>
  <Slides>13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Welcome to the AI Training Program</vt:lpstr>
      <vt:lpstr>Meet Your Mentor – Mr. Prince Karna</vt:lpstr>
      <vt:lpstr>My AI Journey</vt:lpstr>
      <vt:lpstr>Why AI, Why Now?</vt:lpstr>
      <vt:lpstr>Training Roadmap</vt:lpstr>
      <vt:lpstr>Introduction to AI</vt:lpstr>
      <vt:lpstr>PowerPoint Presentation</vt:lpstr>
      <vt:lpstr>Icebreaker Activity</vt:lpstr>
      <vt:lpstr>PowerPoint Presentation</vt:lpstr>
      <vt:lpstr>PowerPoint Presentation</vt:lpstr>
      <vt:lpstr>PowerPoint Presentation</vt:lpstr>
      <vt:lpstr>Wrap-Up &amp; Expectations</vt:lpstr>
      <vt:lpstr>Let's Begin!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AI Training Program</dc:title>
  <dc:subject/>
  <dc:creator/>
  <cp:keywords/>
  <dc:description>generated using python-pptx</dc:description>
  <cp:lastModifiedBy>DELL</cp:lastModifiedBy>
  <cp:revision>20</cp:revision>
  <dcterms:created xsi:type="dcterms:W3CDTF">2013-01-27T09:14:16Z</dcterms:created>
  <dcterms:modified xsi:type="dcterms:W3CDTF">2025-05-24T16:54:13Z</dcterms:modified>
  <cp:category/>
</cp:coreProperties>
</file>