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595"/>
  </p:normalViewPr>
  <p:slideViewPr>
    <p:cSldViewPr snapToGrid="0" snapToObjects="1">
      <p:cViewPr varScale="1">
        <p:scale>
          <a:sx n="96" d="100"/>
          <a:sy n="96" d="100"/>
        </p:scale>
        <p:origin x="5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662E-3141-A14E-A5C8-F3218BE3DB82}" type="datetimeFigureOut">
              <a:rPr lang="en-US" smtClean="0"/>
              <a:t>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36FE-1B86-EC47-9960-8F9BE7F76E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662E-3141-A14E-A5C8-F3218BE3DB82}" type="datetimeFigureOut">
              <a:rPr lang="en-US" smtClean="0"/>
              <a:t>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36FE-1B86-EC47-9960-8F9BE7F76E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7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662E-3141-A14E-A5C8-F3218BE3DB82}" type="datetimeFigureOut">
              <a:rPr lang="en-US" smtClean="0"/>
              <a:t>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36FE-1B86-EC47-9960-8F9BE7F76E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5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662E-3141-A14E-A5C8-F3218BE3DB82}" type="datetimeFigureOut">
              <a:rPr lang="en-US" smtClean="0"/>
              <a:t>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36FE-1B86-EC47-9960-8F9BE7F76E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5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662E-3141-A14E-A5C8-F3218BE3DB82}" type="datetimeFigureOut">
              <a:rPr lang="en-US" smtClean="0"/>
              <a:t>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36FE-1B86-EC47-9960-8F9BE7F76E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4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662E-3141-A14E-A5C8-F3218BE3DB82}" type="datetimeFigureOut">
              <a:rPr lang="en-US" smtClean="0"/>
              <a:t>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36FE-1B86-EC47-9960-8F9BE7F76E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662E-3141-A14E-A5C8-F3218BE3DB82}" type="datetimeFigureOut">
              <a:rPr lang="en-US" smtClean="0"/>
              <a:t>2/15/16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36FE-1B86-EC47-9960-8F9BE7F76E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7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662E-3141-A14E-A5C8-F3218BE3DB82}" type="datetimeFigureOut">
              <a:rPr lang="en-US" smtClean="0"/>
              <a:t>2/15/16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36FE-1B86-EC47-9960-8F9BE7F76E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662E-3141-A14E-A5C8-F3218BE3DB82}" type="datetimeFigureOut">
              <a:rPr lang="en-US" smtClean="0"/>
              <a:t>2/15/16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36FE-1B86-EC47-9960-8F9BE7F76E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3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662E-3141-A14E-A5C8-F3218BE3DB82}" type="datetimeFigureOut">
              <a:rPr lang="en-US" smtClean="0"/>
              <a:t>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36FE-1B86-EC47-9960-8F9BE7F76E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9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662E-3141-A14E-A5C8-F3218BE3DB82}" type="datetimeFigureOut">
              <a:rPr lang="en-US" smtClean="0"/>
              <a:t>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36FE-1B86-EC47-9960-8F9BE7F76E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9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B662E-3141-A14E-A5C8-F3218BE3DB82}" type="datetimeFigureOut">
              <a:rPr lang="en-US" smtClean="0"/>
              <a:t>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036FE-1B86-EC47-9960-8F9BE7F76E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7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Questions I’d like to ask the data…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new members join DDL a month?</a:t>
            </a:r>
          </a:p>
          <a:p>
            <a:r>
              <a:rPr lang="en-US" dirty="0" smtClean="0"/>
              <a:t>How many members are repeat users of DDL’s services?</a:t>
            </a:r>
          </a:p>
          <a:p>
            <a:r>
              <a:rPr lang="en-US" dirty="0" smtClean="0"/>
              <a:t>What is the most popular action type?</a:t>
            </a:r>
            <a:endParaRPr lang="en-US" dirty="0" smtClean="0"/>
          </a:p>
          <a:p>
            <a:r>
              <a:rPr lang="en-US" dirty="0" smtClean="0"/>
              <a:t>What is the most popular workshop?</a:t>
            </a:r>
          </a:p>
          <a:p>
            <a:r>
              <a:rPr lang="en-US" dirty="0" smtClean="0"/>
              <a:t>How likely is a student to book a second workshop?</a:t>
            </a:r>
          </a:p>
          <a:p>
            <a:pPr lvl="1"/>
            <a:r>
              <a:rPr lang="en-US" dirty="0" smtClean="0"/>
              <a:t>Difference between online and in-person courses?</a:t>
            </a:r>
          </a:p>
          <a:p>
            <a:pPr lvl="1"/>
            <a:r>
              <a:rPr lang="en-US" dirty="0" smtClean="0"/>
              <a:t>Does the instructor matter? </a:t>
            </a:r>
          </a:p>
          <a:p>
            <a:r>
              <a:rPr lang="en-US" dirty="0" smtClean="0"/>
              <a:t>How likely is a subscriber to turn into a student? </a:t>
            </a:r>
          </a:p>
          <a:p>
            <a:pPr lvl="1"/>
            <a:r>
              <a:rPr lang="en-US" dirty="0" smtClean="0"/>
              <a:t>Newsletter vs. blog?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3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96070" y="728873"/>
            <a:ext cx="1166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Individual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19323" y="689116"/>
            <a:ext cx="1166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321287" y="913539"/>
            <a:ext cx="23456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61655" y="557459"/>
            <a:ext cx="26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01883" y="564087"/>
            <a:ext cx="26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96071" y="1282871"/>
            <a:ext cx="1709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Email Address</a:t>
            </a:r>
          </a:p>
          <a:p>
            <a:r>
              <a:rPr lang="en-US" dirty="0" smtClean="0"/>
              <a:t>Name</a:t>
            </a:r>
            <a:endParaRPr lang="en-US" dirty="0" smtClean="0"/>
          </a:p>
          <a:p>
            <a:r>
              <a:rPr lang="en-US" dirty="0" smtClean="0"/>
              <a:t>IP?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58472" y="1282871"/>
            <a:ext cx="1709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Details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25009" y="384316"/>
            <a:ext cx="5936974" cy="2093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44225" y="544207"/>
            <a:ext cx="34223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 provided by current flat file:</a:t>
            </a:r>
          </a:p>
          <a:p>
            <a:endParaRPr lang="en-US" dirty="0"/>
          </a:p>
          <a:p>
            <a:r>
              <a:rPr lang="en-US" dirty="0" smtClean="0"/>
              <a:t>Doesn't lend itself to answering interesting questions… </a:t>
            </a:r>
          </a:p>
          <a:p>
            <a:endParaRPr lang="en-US" dirty="0"/>
          </a:p>
          <a:p>
            <a:r>
              <a:rPr lang="en-US" dirty="0" smtClean="0"/>
              <a:t>Solution: a relational database!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2366" y="2880957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PROCESS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76856" y="3801469"/>
            <a:ext cx="778556" cy="7785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746" y="3704833"/>
            <a:ext cx="657740" cy="6577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7144034" y="3795910"/>
            <a:ext cx="885678" cy="88567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150174" y="3306275"/>
            <a:ext cx="124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3169" y="3306275"/>
            <a:ext cx="124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Wrangle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50996" y="3322317"/>
            <a:ext cx="128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atabase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653019" y="3985132"/>
            <a:ext cx="13782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QUERIES!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814" y="5358974"/>
            <a:ext cx="946485" cy="1023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4399746" y="5000878"/>
            <a:ext cx="128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Form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395878" y="4202046"/>
            <a:ext cx="8880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764697" y="4195422"/>
            <a:ext cx="1110041" cy="66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237561" y="4169798"/>
            <a:ext cx="11847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764697" y="4430396"/>
            <a:ext cx="1110041" cy="804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861" y="5448664"/>
            <a:ext cx="1897114" cy="48665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34887" y="3795910"/>
            <a:ext cx="1046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Existing Data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32366" y="5340496"/>
            <a:ext cx="1046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Data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73" y="4067856"/>
            <a:ext cx="647885" cy="6478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1" name="Straight Arrow Connector 40"/>
          <p:cNvCxnSpPr/>
          <p:nvPr/>
        </p:nvCxnSpPr>
        <p:spPr>
          <a:xfrm>
            <a:off x="4104782" y="728873"/>
            <a:ext cx="444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653019" y="4893537"/>
            <a:ext cx="18366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PREDICTIONS…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0379324" y="4427229"/>
            <a:ext cx="11922" cy="393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75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/>
          <a:lstStyle/>
          <a:p>
            <a:r>
              <a:rPr lang="en-US" b="1" dirty="0" smtClean="0"/>
              <a:t>Wrangling Tasks…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7983"/>
            <a:ext cx="10515600" cy="4758980"/>
          </a:xfrm>
        </p:spPr>
        <p:txBody>
          <a:bodyPr/>
          <a:lstStyle/>
          <a:p>
            <a:r>
              <a:rPr lang="en-US" dirty="0" smtClean="0"/>
              <a:t>Turn all emails and names to lower case letters</a:t>
            </a:r>
          </a:p>
          <a:p>
            <a:r>
              <a:rPr lang="en-US" dirty="0" smtClean="0"/>
              <a:t>ER! Create a list of unique users by </a:t>
            </a:r>
            <a:r>
              <a:rPr lang="en-US" dirty="0" smtClean="0"/>
              <a:t>deduping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Use email as primary ID field- compare email addresses using J-W score.</a:t>
            </a:r>
          </a:p>
          <a:p>
            <a:pPr lvl="1"/>
            <a:r>
              <a:rPr lang="en-US" dirty="0" smtClean="0"/>
              <a:t>Then </a:t>
            </a:r>
            <a:r>
              <a:rPr lang="en-US" dirty="0"/>
              <a:t>r</a:t>
            </a:r>
            <a:r>
              <a:rPr lang="en-US" dirty="0" smtClean="0"/>
              <a:t>un pair-wise comparison against “</a:t>
            </a:r>
            <a:r>
              <a:rPr lang="en-US" dirty="0" smtClean="0"/>
              <a:t>fullname</a:t>
            </a:r>
            <a:r>
              <a:rPr lang="en-US" dirty="0" smtClean="0"/>
              <a:t>” field as well, using J-W score.</a:t>
            </a:r>
          </a:p>
          <a:p>
            <a:r>
              <a:rPr lang="en-US" dirty="0" smtClean="0"/>
              <a:t>From unique list, parse full name to first, middle (initial), last.  </a:t>
            </a:r>
          </a:p>
          <a:p>
            <a:r>
              <a:rPr lang="en-US" dirty="0" smtClean="0"/>
              <a:t>Parse first verb from “action” field and create a new “role” column:</a:t>
            </a:r>
          </a:p>
          <a:p>
            <a:pPr lvl="1"/>
            <a:r>
              <a:rPr lang="en-US" dirty="0" smtClean="0"/>
              <a:t>“Registered”, “Applied” = Student</a:t>
            </a:r>
          </a:p>
          <a:p>
            <a:pPr lvl="1"/>
            <a:r>
              <a:rPr lang="en-US" dirty="0" smtClean="0"/>
              <a:t>“TA”, “Taught” = Instructor</a:t>
            </a:r>
          </a:p>
          <a:p>
            <a:pPr lvl="1"/>
            <a:r>
              <a:rPr lang="en-US" dirty="0" smtClean="0"/>
              <a:t>“Signed Up”, “Subscribed” = Subscriber</a:t>
            </a:r>
          </a:p>
          <a:p>
            <a:pPr lvl="1"/>
            <a:r>
              <a:rPr lang="en-US" dirty="0" smtClean="0"/>
              <a:t>“wrote”, “organized” = Contributor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1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/>
          <a:lstStyle/>
          <a:p>
            <a:r>
              <a:rPr lang="en-US" b="1" dirty="0" smtClean="0"/>
              <a:t>Database Schema…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00048"/>
              </p:ext>
            </p:extLst>
          </p:nvPr>
        </p:nvGraphicFramePr>
        <p:xfrm>
          <a:off x="2473188" y="1622046"/>
          <a:ext cx="1454426" cy="15232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4426"/>
              </a:tblGrid>
              <a:tr h="3035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Member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24892">
                <a:tc>
                  <a:txBody>
                    <a:bodyPr/>
                    <a:lstStyle/>
                    <a:p>
                      <a:r>
                        <a:rPr lang="en-US" dirty="0" smtClean="0"/>
                        <a:t>* ID</a:t>
                      </a:r>
                    </a:p>
                  </a:txBody>
                  <a:tcPr/>
                </a:tc>
              </a:tr>
              <a:tr h="324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Personal</a:t>
                      </a:r>
                      <a:r>
                        <a:rPr lang="en-US" baseline="0" dirty="0" smtClean="0"/>
                        <a:t> In</a:t>
                      </a:r>
                      <a:r>
                        <a:rPr lang="en-US" dirty="0" smtClean="0"/>
                        <a:t>fo</a:t>
                      </a:r>
                    </a:p>
                  </a:txBody>
                  <a:tcPr/>
                </a:tc>
              </a:tr>
              <a:tr h="426007"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38216"/>
              </p:ext>
            </p:extLst>
          </p:nvPr>
        </p:nvGraphicFramePr>
        <p:xfrm>
          <a:off x="3591340" y="3904591"/>
          <a:ext cx="1454426" cy="18598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4426"/>
              </a:tblGrid>
              <a:tr h="35367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Personal Info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53672"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</a:tr>
              <a:tr h="3536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Last Name</a:t>
                      </a:r>
                      <a:endParaRPr lang="en-US" dirty="0" smtClean="0"/>
                    </a:p>
                  </a:txBody>
                  <a:tcPr/>
                </a:tc>
              </a:tr>
              <a:tr h="353672">
                <a:tc>
                  <a:txBody>
                    <a:bodyPr/>
                    <a:lstStyle/>
                    <a:p>
                      <a:r>
                        <a:rPr lang="en-US" dirty="0" smtClean="0"/>
                        <a:t>* Email</a:t>
                      </a:r>
                      <a:endParaRPr lang="en-US" dirty="0"/>
                    </a:p>
                  </a:txBody>
                  <a:tcPr/>
                </a:tc>
              </a:tr>
              <a:tr h="396812">
                <a:tc>
                  <a:txBody>
                    <a:bodyPr/>
                    <a:lstStyle/>
                    <a:p>
                      <a:r>
                        <a:rPr lang="en-US" dirty="0" smtClean="0"/>
                        <a:t>IP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90974"/>
              </p:ext>
            </p:extLst>
          </p:nvPr>
        </p:nvGraphicFramePr>
        <p:xfrm>
          <a:off x="1467680" y="3932487"/>
          <a:ext cx="1454426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442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Role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24892">
                <a:tc>
                  <a:txBody>
                    <a:bodyPr/>
                    <a:lstStyle/>
                    <a:p>
                      <a:r>
                        <a:rPr lang="en-US" dirty="0" smtClean="0"/>
                        <a:t>* Role</a:t>
                      </a:r>
                      <a:r>
                        <a:rPr lang="en-US" baseline="0" dirty="0" smtClean="0"/>
                        <a:t> ID</a:t>
                      </a:r>
                      <a:endParaRPr lang="en-US" dirty="0" smtClean="0"/>
                    </a:p>
                  </a:txBody>
                  <a:tcPr/>
                </a:tc>
              </a:tr>
              <a:tr h="324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Role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16637"/>
              </p:ext>
            </p:extLst>
          </p:nvPr>
        </p:nvGraphicFramePr>
        <p:xfrm>
          <a:off x="7742585" y="1622046"/>
          <a:ext cx="1454426" cy="15232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4426"/>
              </a:tblGrid>
              <a:tr h="32489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Action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24892">
                <a:tc>
                  <a:txBody>
                    <a:bodyPr/>
                    <a:lstStyle/>
                    <a:p>
                      <a:r>
                        <a:rPr lang="en-US" dirty="0" smtClean="0"/>
                        <a:t>* ID</a:t>
                      </a:r>
                    </a:p>
                  </a:txBody>
                  <a:tcPr/>
                </a:tc>
              </a:tr>
              <a:tr h="324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Type</a:t>
                      </a:r>
                    </a:p>
                  </a:txBody>
                  <a:tcPr/>
                </a:tc>
              </a:tr>
              <a:tr h="426007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379716"/>
              </p:ext>
            </p:extLst>
          </p:nvPr>
        </p:nvGraphicFramePr>
        <p:xfrm>
          <a:off x="5928695" y="3904592"/>
          <a:ext cx="1454426" cy="1949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4426"/>
              </a:tblGrid>
              <a:tr h="32489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24892">
                <a:tc>
                  <a:txBody>
                    <a:bodyPr/>
                    <a:lstStyle/>
                    <a:p>
                      <a:r>
                        <a:rPr lang="en-US" dirty="0" smtClean="0"/>
                        <a:t>Workshop</a:t>
                      </a:r>
                    </a:p>
                  </a:txBody>
                  <a:tcPr/>
                </a:tc>
              </a:tr>
              <a:tr h="324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Newsletter</a:t>
                      </a:r>
                    </a:p>
                  </a:txBody>
                  <a:tcPr/>
                </a:tc>
              </a:tr>
              <a:tr h="426007">
                <a:tc>
                  <a:txBody>
                    <a:bodyPr/>
                    <a:lstStyle/>
                    <a:p>
                      <a:r>
                        <a:rPr lang="en-US" dirty="0" smtClean="0"/>
                        <a:t>Blog</a:t>
                      </a:r>
                      <a:endParaRPr lang="en-US" dirty="0"/>
                    </a:p>
                  </a:txBody>
                  <a:tcPr/>
                </a:tc>
              </a:tr>
              <a:tr h="426007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76928"/>
              </p:ext>
            </p:extLst>
          </p:nvPr>
        </p:nvGraphicFramePr>
        <p:xfrm>
          <a:off x="9738690" y="4834517"/>
          <a:ext cx="1454426" cy="17976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4426"/>
              </a:tblGrid>
              <a:tr h="32489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Workshop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24892">
                <a:tc>
                  <a:txBody>
                    <a:bodyPr/>
                    <a:lstStyle/>
                    <a:p>
                      <a:r>
                        <a:rPr lang="en-US" dirty="0" smtClean="0"/>
                        <a:t>* ID</a:t>
                      </a:r>
                    </a:p>
                  </a:txBody>
                  <a:tcPr/>
                </a:tc>
              </a:tr>
              <a:tr h="324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Instructor (Role ID)</a:t>
                      </a:r>
                    </a:p>
                  </a:txBody>
                  <a:tcPr/>
                </a:tc>
              </a:tr>
              <a:tr h="426007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105078"/>
              </p:ext>
            </p:extLst>
          </p:nvPr>
        </p:nvGraphicFramePr>
        <p:xfrm>
          <a:off x="9738690" y="3399358"/>
          <a:ext cx="1454426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4426"/>
              </a:tblGrid>
              <a:tr h="32489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Projects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24892">
                <a:tc>
                  <a:txBody>
                    <a:bodyPr/>
                    <a:lstStyle/>
                    <a:p>
                      <a:r>
                        <a:rPr lang="en-US" dirty="0" smtClean="0"/>
                        <a:t>Data Lab</a:t>
                      </a:r>
                    </a:p>
                  </a:txBody>
                  <a:tcPr/>
                </a:tc>
              </a:tr>
              <a:tr h="324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Incubator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3" idx="3"/>
            <a:endCxn id="6" idx="1"/>
          </p:cNvCxnSpPr>
          <p:nvPr/>
        </p:nvCxnSpPr>
        <p:spPr>
          <a:xfrm>
            <a:off x="3927614" y="2383689"/>
            <a:ext cx="38149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" idx="2"/>
            <a:endCxn id="5" idx="0"/>
          </p:cNvCxnSpPr>
          <p:nvPr/>
        </p:nvCxnSpPr>
        <p:spPr>
          <a:xfrm flipH="1">
            <a:off x="2194893" y="3145333"/>
            <a:ext cx="1005508" cy="787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2"/>
            <a:endCxn id="4" idx="0"/>
          </p:cNvCxnSpPr>
          <p:nvPr/>
        </p:nvCxnSpPr>
        <p:spPr>
          <a:xfrm>
            <a:off x="3200401" y="3145333"/>
            <a:ext cx="1118152" cy="759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2"/>
            <a:endCxn id="8" idx="0"/>
          </p:cNvCxnSpPr>
          <p:nvPr/>
        </p:nvCxnSpPr>
        <p:spPr>
          <a:xfrm flipH="1">
            <a:off x="6655908" y="3145333"/>
            <a:ext cx="1813890" cy="759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3"/>
            <a:endCxn id="10" idx="1"/>
          </p:cNvCxnSpPr>
          <p:nvPr/>
        </p:nvCxnSpPr>
        <p:spPr>
          <a:xfrm flipV="1">
            <a:off x="7383121" y="3947998"/>
            <a:ext cx="2355569" cy="931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9" idx="1"/>
          </p:cNvCxnSpPr>
          <p:nvPr/>
        </p:nvCxnSpPr>
        <p:spPr>
          <a:xfrm>
            <a:off x="7383121" y="4879239"/>
            <a:ext cx="2355569" cy="854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27614" y="2014358"/>
            <a:ext cx="26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470916" y="2040024"/>
            <a:ext cx="26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76940" y="3059626"/>
            <a:ext cx="26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97766" y="3586255"/>
            <a:ext cx="26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609564" y="3056244"/>
            <a:ext cx="26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236557" y="3578666"/>
            <a:ext cx="26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472861" y="3563155"/>
            <a:ext cx="26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851914" y="3047939"/>
            <a:ext cx="26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388921" y="4476497"/>
            <a:ext cx="26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505132" y="3642766"/>
            <a:ext cx="26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508455" y="5312572"/>
            <a:ext cx="26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5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Thoughts…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DDL website many of the input forms include free text. </a:t>
            </a:r>
          </a:p>
          <a:p>
            <a:pPr lvl="1"/>
            <a:r>
              <a:rPr lang="en-US" dirty="0" smtClean="0"/>
              <a:t>What happens to that text? </a:t>
            </a:r>
          </a:p>
          <a:p>
            <a:pPr lvl="1"/>
            <a:r>
              <a:rPr lang="en-US" dirty="0" smtClean="0"/>
              <a:t>Is there a benefit to drop down menus?</a:t>
            </a:r>
          </a:p>
          <a:p>
            <a:r>
              <a:rPr lang="en-US" dirty="0" smtClean="0"/>
              <a:t>Could add “skills”/ “interests” drop down menus that every user can select from…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nalyze similarities between members/actions…</a:t>
            </a:r>
          </a:p>
          <a:p>
            <a:pPr lvl="1"/>
            <a:r>
              <a:rPr lang="en-US" dirty="0" smtClean="0"/>
              <a:t>Predict what workshops people with certain skills will sign up for…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9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372</Words>
  <Application>Microsoft Macintosh PowerPoint</Application>
  <PresentationFormat>Widescreen</PresentationFormat>
  <Paragraphs>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Some Questions I’d like to ask the data…</vt:lpstr>
      <vt:lpstr>PowerPoint Presentation</vt:lpstr>
      <vt:lpstr>Wrangling Tasks…</vt:lpstr>
      <vt:lpstr>Database Schema…</vt:lpstr>
      <vt:lpstr>Other Thoughts…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 Haskell</dc:creator>
  <cp:lastModifiedBy>Michal Haskell</cp:lastModifiedBy>
  <cp:revision>20</cp:revision>
  <dcterms:created xsi:type="dcterms:W3CDTF">2016-02-15T19:32:36Z</dcterms:created>
  <dcterms:modified xsi:type="dcterms:W3CDTF">2016-02-15T22:15:26Z</dcterms:modified>
</cp:coreProperties>
</file>