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5eff305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5eff305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eff3053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eff3053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5eff3053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5eff3053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5eff3053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5eff3053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5eff30538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5eff3053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eff3053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5eff3053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5eff3053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5eff3053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between county’s population and the garbage found in a beach on that county -&gt; scatter plot to see if we can pick up any type of correlation related to population. For certain county’s, they may not be population dependent, because they may have an influx of people because of vacation spot, such as Hawaii</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5eff3053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5eff3053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5eff3053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5eff3053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5eff3053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5eff3053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eff305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eff305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5eff3053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5eff3053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5eff3053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5eff3053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winter did not have a large effect, but highest state was June and lowest was February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5eff3053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5eff3053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5eff3053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5eff3053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5eff3053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5eff3053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5eff3053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5eff3053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5eff3053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5eff3053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5eff3053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5eff3053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5eff3053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5eff3053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5eff3053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5eff3053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c12cfec01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c12cfec0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5eff3053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5eff3053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5eff3053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5eff3053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5eff3053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5eff3053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5eff3053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5eff3053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5eff3053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5eff3053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5eff3053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5eff3053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5eff3053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5eff3053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5eff3053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5eff3053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5eff3053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5eff3053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c12cfec0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fc12cfec01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5eff3053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5eff3053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the challenges here on the different data Wrangling that we had to do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5eff3053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5eff3053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5eff3053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05eff30538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Explain during the presentation why we asked these questions and what can be done if we do see certain relationships/patterns come up while answering the questions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eff305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5eff305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talk about the process of planning different steps along the way to complete our final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Highlight key areas that we first thought about and how we decided on dates. Had to put together a plan without having much experience of how long each task would take or without knowing in advance what challenges would present themselves along the way.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eff3053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05eff30538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5eff30538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5eff3053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Cleaning Up Coastlines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Brandon Bennitt and Yashwanth Praveen Pasupuleti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Dataset</a:t>
            </a:r>
            <a:endParaRPr/>
          </a:p>
        </p:txBody>
      </p:sp>
      <p:sp>
        <p:nvSpPr>
          <p:cNvPr id="155" name="Google Shape;155;p22"/>
          <p:cNvSpPr txBox="1"/>
          <p:nvPr/>
        </p:nvSpPr>
        <p:spPr>
          <a:xfrm>
            <a:off x="403500" y="1610225"/>
            <a:ext cx="41685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Global plastics dataset from 2015-2018</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Approximately 55,000 rows with entries from multiple countries around the world and across the </a:t>
            </a:r>
            <a:r>
              <a:rPr lang="en">
                <a:latin typeface="Roboto"/>
                <a:ea typeface="Roboto"/>
                <a:cs typeface="Roboto"/>
                <a:sym typeface="Roboto"/>
              </a:rPr>
              <a:t>entire US</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Only ~2,000 rows were entries from U.S. events</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 data would allow for more </a:t>
            </a:r>
            <a:r>
              <a:rPr lang="en">
                <a:latin typeface="Roboto"/>
                <a:ea typeface="Roboto"/>
                <a:cs typeface="Roboto"/>
                <a:sym typeface="Roboto"/>
              </a:rPr>
              <a:t>inferential</a:t>
            </a:r>
            <a:r>
              <a:rPr lang="en">
                <a:latin typeface="Roboto"/>
                <a:ea typeface="Roboto"/>
                <a:cs typeface="Roboto"/>
                <a:sym typeface="Roboto"/>
              </a:rPr>
              <a:t> work</a:t>
            </a:r>
            <a:endParaRPr>
              <a:latin typeface="Roboto"/>
              <a:ea typeface="Roboto"/>
              <a:cs typeface="Roboto"/>
              <a:sym typeface="Roboto"/>
            </a:endParaRPr>
          </a:p>
        </p:txBody>
      </p:sp>
      <p:sp>
        <p:nvSpPr>
          <p:cNvPr id="156" name="Google Shape;156;p22"/>
          <p:cNvSpPr txBox="1"/>
          <p:nvPr/>
        </p:nvSpPr>
        <p:spPr>
          <a:xfrm>
            <a:off x="480600" y="1148525"/>
            <a:ext cx="8182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u="sng">
                <a:latin typeface="Roboto"/>
                <a:ea typeface="Roboto"/>
                <a:cs typeface="Roboto"/>
                <a:sym typeface="Roboto"/>
              </a:rPr>
              <a:t>Overview</a:t>
            </a:r>
            <a:r>
              <a:rPr b="1" i="0" lang="en" sz="1800" u="sng" cap="none" strike="noStrike">
                <a:solidFill>
                  <a:srgbClr val="000000"/>
                </a:solidFill>
                <a:latin typeface="Roboto"/>
                <a:ea typeface="Roboto"/>
                <a:cs typeface="Roboto"/>
                <a:sym typeface="Roboto"/>
              </a:rPr>
              <a:t>		</a:t>
            </a:r>
            <a:r>
              <a:rPr b="1" i="0" lang="en" sz="1800" u="none" cap="none" strike="noStrike">
                <a:solidFill>
                  <a:srgbClr val="000000"/>
                </a:solidFill>
                <a:latin typeface="Roboto"/>
                <a:ea typeface="Roboto"/>
                <a:cs typeface="Roboto"/>
                <a:sym typeface="Roboto"/>
              </a:rPr>
              <a:t> 					</a:t>
            </a:r>
            <a:endParaRPr b="1" i="0" sz="1800" u="sng" cap="none" strike="noStrike">
              <a:solidFill>
                <a:srgbClr val="000000"/>
              </a:solidFill>
              <a:latin typeface="Roboto"/>
              <a:ea typeface="Roboto"/>
              <a:cs typeface="Roboto"/>
              <a:sym typeface="Roboto"/>
            </a:endParaRPr>
          </a:p>
        </p:txBody>
      </p:sp>
      <p:pic>
        <p:nvPicPr>
          <p:cNvPr id="157" name="Google Shape;157;p22"/>
          <p:cNvPicPr preferRelativeResize="0"/>
          <p:nvPr/>
        </p:nvPicPr>
        <p:blipFill>
          <a:blip r:embed="rId3">
            <a:alphaModFix/>
          </a:blip>
          <a:stretch>
            <a:fillRect/>
          </a:stretch>
        </p:blipFill>
        <p:spPr>
          <a:xfrm>
            <a:off x="4921225" y="1485436"/>
            <a:ext cx="3742176" cy="280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Dataset</a:t>
            </a:r>
            <a:endParaRPr/>
          </a:p>
        </p:txBody>
      </p:sp>
      <p:sp>
        <p:nvSpPr>
          <p:cNvPr id="163" name="Google Shape;163;p23"/>
          <p:cNvSpPr txBox="1"/>
          <p:nvPr/>
        </p:nvSpPr>
        <p:spPr>
          <a:xfrm>
            <a:off x="480600" y="1083163"/>
            <a:ext cx="8182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u="sng">
                <a:latin typeface="Roboto"/>
                <a:ea typeface="Roboto"/>
                <a:cs typeface="Roboto"/>
                <a:sym typeface="Roboto"/>
              </a:rPr>
              <a:t>Columns</a:t>
            </a:r>
            <a:endParaRPr b="1" i="0" sz="1800" u="sng" cap="none" strike="noStrike">
              <a:solidFill>
                <a:srgbClr val="000000"/>
              </a:solidFill>
              <a:latin typeface="Roboto"/>
              <a:ea typeface="Roboto"/>
              <a:cs typeface="Roboto"/>
              <a:sym typeface="Roboto"/>
            </a:endParaRPr>
          </a:p>
        </p:txBody>
      </p:sp>
      <p:sp>
        <p:nvSpPr>
          <p:cNvPr id="164" name="Google Shape;164;p23"/>
          <p:cNvSpPr txBox="1"/>
          <p:nvPr/>
        </p:nvSpPr>
        <p:spPr>
          <a:xfrm>
            <a:off x="480600" y="1481625"/>
            <a:ext cx="40914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(X,Y) </a:t>
            </a:r>
            <a:r>
              <a:rPr lang="en">
                <a:latin typeface="Roboto"/>
                <a:ea typeface="Roboto"/>
                <a:cs typeface="Roboto"/>
                <a:sym typeface="Roboto"/>
              </a:rPr>
              <a:t>- Specifies the location coordinates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SubCountry_L1_FromSource</a:t>
            </a:r>
            <a:r>
              <a:rPr lang="en">
                <a:latin typeface="Roboto"/>
                <a:ea typeface="Roboto"/>
                <a:cs typeface="Roboto"/>
                <a:sym typeface="Roboto"/>
              </a:rPr>
              <a:t> (State)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SubCountry_L2_FromSource</a:t>
            </a:r>
            <a:r>
              <a:rPr lang="en">
                <a:latin typeface="Roboto"/>
                <a:ea typeface="Roboto"/>
                <a:cs typeface="Roboto"/>
                <a:sym typeface="Roboto"/>
              </a:rPr>
              <a:t> (City)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TotalWidth_m </a:t>
            </a:r>
            <a:r>
              <a:rPr lang="en">
                <a:latin typeface="Roboto"/>
                <a:ea typeface="Roboto"/>
                <a:cs typeface="Roboto"/>
                <a:sym typeface="Roboto"/>
              </a:rPr>
              <a:t>- width of the beach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TotalLength_m</a:t>
            </a:r>
            <a:r>
              <a:rPr lang="en">
                <a:latin typeface="Roboto"/>
                <a:ea typeface="Roboto"/>
                <a:cs typeface="Roboto"/>
                <a:sym typeface="Roboto"/>
              </a:rPr>
              <a:t> - length of the beach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ShorelineName</a:t>
            </a:r>
            <a:r>
              <a:rPr lang="en">
                <a:latin typeface="Roboto"/>
                <a:ea typeface="Roboto"/>
                <a:cs typeface="Roboto"/>
                <a:sym typeface="Roboto"/>
              </a:rPr>
              <a:t> - name of the beach</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TotalVolunteers</a:t>
            </a:r>
            <a:r>
              <a:rPr lang="en">
                <a:latin typeface="Roboto"/>
                <a:ea typeface="Roboto"/>
                <a:cs typeface="Roboto"/>
                <a:sym typeface="Roboto"/>
              </a:rPr>
              <a:t> - Number of volunteers that helped with the recorded task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Year</a:t>
            </a:r>
            <a:r>
              <a:rPr lang="en">
                <a:latin typeface="Roboto"/>
                <a:ea typeface="Roboto"/>
                <a:cs typeface="Roboto"/>
                <a:sym typeface="Roboto"/>
              </a:rPr>
              <a:t> - year which the cleanup took place</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MonthNum</a:t>
            </a:r>
            <a:r>
              <a:rPr lang="en">
                <a:latin typeface="Roboto"/>
                <a:ea typeface="Roboto"/>
                <a:cs typeface="Roboto"/>
                <a:sym typeface="Roboto"/>
              </a:rPr>
              <a:t> - number between 1-12 to represent the month the cleanup took place</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b="1" lang="en">
                <a:latin typeface="Roboto"/>
                <a:ea typeface="Roboto"/>
                <a:cs typeface="Roboto"/>
                <a:sym typeface="Roboto"/>
              </a:rPr>
              <a:t>Day</a:t>
            </a:r>
            <a:r>
              <a:rPr lang="en">
                <a:latin typeface="Roboto"/>
                <a:ea typeface="Roboto"/>
                <a:cs typeface="Roboto"/>
                <a:sym typeface="Roboto"/>
              </a:rPr>
              <a:t> - number between 1-31 to record the day of the month the cleanup took place</a:t>
            </a:r>
            <a:endParaRPr>
              <a:latin typeface="Roboto"/>
              <a:ea typeface="Roboto"/>
              <a:cs typeface="Roboto"/>
              <a:sym typeface="Roboto"/>
            </a:endParaRPr>
          </a:p>
        </p:txBody>
      </p:sp>
      <p:sp>
        <p:nvSpPr>
          <p:cNvPr id="165" name="Google Shape;165;p23"/>
          <p:cNvSpPr txBox="1"/>
          <p:nvPr/>
        </p:nvSpPr>
        <p:spPr>
          <a:xfrm>
            <a:off x="4572000" y="1481625"/>
            <a:ext cx="42603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a:ea typeface="Roboto"/>
                <a:cs typeface="Roboto"/>
                <a:sym typeface="Roboto"/>
              </a:rPr>
              <a:t> 11.	</a:t>
            </a:r>
            <a:r>
              <a:rPr b="1" lang="en">
                <a:latin typeface="Roboto"/>
                <a:ea typeface="Roboto"/>
                <a:cs typeface="Roboto"/>
                <a:sym typeface="Roboto"/>
              </a:rPr>
              <a:t>TotalItems_EventRecord</a:t>
            </a:r>
            <a:r>
              <a:rPr lang="en">
                <a:latin typeface="Roboto"/>
                <a:ea typeface="Roboto"/>
                <a:cs typeface="Roboto"/>
                <a:sym typeface="Roboto"/>
              </a:rPr>
              <a:t> - Total number of</a:t>
            </a:r>
            <a:br>
              <a:rPr lang="en">
                <a:latin typeface="Roboto"/>
                <a:ea typeface="Roboto"/>
                <a:cs typeface="Roboto"/>
                <a:sym typeface="Roboto"/>
              </a:rPr>
            </a:br>
            <a:r>
              <a:rPr lang="en">
                <a:latin typeface="Roboto"/>
                <a:ea typeface="Roboto"/>
                <a:cs typeface="Roboto"/>
                <a:sym typeface="Roboto"/>
              </a:rPr>
              <a:t>	items that were collected as garbage</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12.	</a:t>
            </a:r>
            <a:r>
              <a:rPr b="1" lang="en">
                <a:latin typeface="Roboto"/>
                <a:ea typeface="Roboto"/>
                <a:cs typeface="Roboto"/>
                <a:sym typeface="Roboto"/>
              </a:rPr>
              <a:t>TotalClassifiedItems_EC2020 </a:t>
            </a:r>
            <a:r>
              <a:rPr lang="en">
                <a:latin typeface="Roboto"/>
                <a:ea typeface="Roboto"/>
                <a:cs typeface="Roboto"/>
                <a:sym typeface="Roboto"/>
              </a:rPr>
              <a:t>- Total number</a:t>
            </a:r>
            <a:endParaRPr>
              <a:latin typeface="Roboto"/>
              <a:ea typeface="Roboto"/>
              <a:cs typeface="Roboto"/>
              <a:sym typeface="Roboto"/>
            </a:endParaRPr>
          </a:p>
          <a:p>
            <a:pPr indent="457200" lvl="0" marL="0" rtl="0" algn="l">
              <a:lnSpc>
                <a:spcPct val="115000"/>
              </a:lnSpc>
              <a:spcBef>
                <a:spcPts val="0"/>
              </a:spcBef>
              <a:spcAft>
                <a:spcPts val="0"/>
              </a:spcAft>
              <a:buNone/>
            </a:pPr>
            <a:r>
              <a:rPr lang="en">
                <a:latin typeface="Roboto"/>
                <a:ea typeface="Roboto"/>
                <a:cs typeface="Roboto"/>
                <a:sym typeface="Roboto"/>
              </a:rPr>
              <a:t>of items that were classified into a category</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13.	</a:t>
            </a:r>
            <a:r>
              <a:rPr b="1" lang="en">
                <a:latin typeface="Roboto"/>
                <a:ea typeface="Roboto"/>
                <a:cs typeface="Roboto"/>
                <a:sym typeface="Roboto"/>
              </a:rPr>
              <a:t>PCT_PlasticAndFoam</a:t>
            </a:r>
            <a:r>
              <a:rPr lang="en">
                <a:latin typeface="Roboto"/>
                <a:ea typeface="Roboto"/>
                <a:cs typeface="Roboto"/>
                <a:sym typeface="Roboto"/>
              </a:rPr>
              <a:t> - Percent of items</a:t>
            </a:r>
            <a:endParaRPr>
              <a:latin typeface="Roboto"/>
              <a:ea typeface="Roboto"/>
              <a:cs typeface="Roboto"/>
              <a:sym typeface="Roboto"/>
            </a:endParaRPr>
          </a:p>
          <a:p>
            <a:pPr indent="457200" lvl="0" marL="0" rtl="0" algn="l">
              <a:lnSpc>
                <a:spcPct val="115000"/>
              </a:lnSpc>
              <a:spcBef>
                <a:spcPts val="0"/>
              </a:spcBef>
              <a:spcAft>
                <a:spcPts val="0"/>
              </a:spcAft>
              <a:buNone/>
            </a:pPr>
            <a:r>
              <a:rPr lang="en">
                <a:latin typeface="Roboto"/>
                <a:ea typeface="Roboto"/>
                <a:cs typeface="Roboto"/>
                <a:sym typeface="Roboto"/>
              </a:rPr>
              <a:t>classified as plastic or foam</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14.	</a:t>
            </a:r>
            <a:r>
              <a:rPr b="1" lang="en">
                <a:latin typeface="Roboto"/>
                <a:ea typeface="Roboto"/>
                <a:cs typeface="Roboto"/>
                <a:sym typeface="Roboto"/>
              </a:rPr>
              <a:t>PCT_Glass_Rubber_Lumber_Metal</a:t>
            </a:r>
            <a:r>
              <a:rPr lang="en">
                <a:latin typeface="Roboto"/>
                <a:ea typeface="Roboto"/>
                <a:cs typeface="Roboto"/>
                <a:sym typeface="Roboto"/>
              </a:rPr>
              <a:t> - Percent</a:t>
            </a:r>
            <a:endParaRPr>
              <a:latin typeface="Roboto"/>
              <a:ea typeface="Roboto"/>
              <a:cs typeface="Roboto"/>
              <a:sym typeface="Roboto"/>
            </a:endParaRPr>
          </a:p>
          <a:p>
            <a:pPr indent="457200" lvl="0" marL="0" rtl="0" algn="l">
              <a:lnSpc>
                <a:spcPct val="115000"/>
              </a:lnSpc>
              <a:spcBef>
                <a:spcPts val="0"/>
              </a:spcBef>
              <a:spcAft>
                <a:spcPts val="0"/>
              </a:spcAft>
              <a:buNone/>
            </a:pPr>
            <a:r>
              <a:rPr lang="en">
                <a:latin typeface="Roboto"/>
                <a:ea typeface="Roboto"/>
                <a:cs typeface="Roboto"/>
                <a:sym typeface="Roboto"/>
              </a:rPr>
              <a:t>of items classified as glass, rubber, lumber, or</a:t>
            </a:r>
            <a:endParaRPr>
              <a:latin typeface="Roboto"/>
              <a:ea typeface="Roboto"/>
              <a:cs typeface="Roboto"/>
              <a:sym typeface="Roboto"/>
            </a:endParaRPr>
          </a:p>
          <a:p>
            <a:pPr indent="457200" lvl="0" marL="0" rtl="0" algn="l">
              <a:lnSpc>
                <a:spcPct val="115000"/>
              </a:lnSpc>
              <a:spcBef>
                <a:spcPts val="0"/>
              </a:spcBef>
              <a:spcAft>
                <a:spcPts val="0"/>
              </a:spcAft>
              <a:buNone/>
            </a:pPr>
            <a:r>
              <a:rPr lang="en">
                <a:latin typeface="Roboto"/>
                <a:ea typeface="Roboto"/>
                <a:cs typeface="Roboto"/>
                <a:sym typeface="Roboto"/>
              </a:rPr>
              <a:t>metal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15.	</a:t>
            </a:r>
            <a:r>
              <a:rPr b="1" lang="en">
                <a:latin typeface="Roboto"/>
                <a:ea typeface="Roboto"/>
                <a:cs typeface="Roboto"/>
                <a:sym typeface="Roboto"/>
              </a:rPr>
              <a:t>LAND_TYPE</a:t>
            </a:r>
            <a:r>
              <a:rPr lang="en">
                <a:latin typeface="Roboto"/>
                <a:ea typeface="Roboto"/>
                <a:cs typeface="Roboto"/>
                <a:sym typeface="Roboto"/>
              </a:rPr>
              <a:t> - Type of land. Primary land, </a:t>
            </a:r>
            <a:endParaRPr>
              <a:latin typeface="Roboto"/>
              <a:ea typeface="Roboto"/>
              <a:cs typeface="Roboto"/>
              <a:sym typeface="Roboto"/>
            </a:endParaRPr>
          </a:p>
          <a:p>
            <a:pPr indent="457200" lvl="0" marL="0" rtl="0" algn="l">
              <a:lnSpc>
                <a:spcPct val="115000"/>
              </a:lnSpc>
              <a:spcBef>
                <a:spcPts val="0"/>
              </a:spcBef>
              <a:spcAft>
                <a:spcPts val="0"/>
              </a:spcAft>
              <a:buNone/>
            </a:pPr>
            <a:r>
              <a:rPr lang="en">
                <a:latin typeface="Roboto"/>
                <a:ea typeface="Roboto"/>
                <a:cs typeface="Roboto"/>
                <a:sym typeface="Roboto"/>
              </a:rPr>
              <a:t>small/large island </a:t>
            </a:r>
            <a:endParaRPr>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 16.	</a:t>
            </a:r>
            <a:r>
              <a:rPr b="1" lang="en">
                <a:latin typeface="Roboto"/>
                <a:ea typeface="Roboto"/>
                <a:cs typeface="Roboto"/>
                <a:sym typeface="Roboto"/>
              </a:rPr>
              <a:t>LAND_RANK</a:t>
            </a:r>
            <a:r>
              <a:rPr lang="en">
                <a:latin typeface="Roboto"/>
                <a:ea typeface="Roboto"/>
                <a:cs typeface="Roboto"/>
                <a:sym typeface="Roboto"/>
              </a:rPr>
              <a:t> - The land type encoded in </a:t>
            </a:r>
            <a:endParaRPr>
              <a:latin typeface="Roboto"/>
              <a:ea typeface="Roboto"/>
              <a:cs typeface="Roboto"/>
              <a:sym typeface="Roboto"/>
            </a:endParaRPr>
          </a:p>
          <a:p>
            <a:pPr indent="457200" lvl="0" marL="0" rtl="0" algn="l">
              <a:lnSpc>
                <a:spcPct val="115000"/>
              </a:lnSpc>
              <a:spcBef>
                <a:spcPts val="0"/>
              </a:spcBef>
              <a:spcAft>
                <a:spcPts val="0"/>
              </a:spcAft>
              <a:buNone/>
            </a:pPr>
            <a:r>
              <a:rPr lang="en">
                <a:latin typeface="Roboto"/>
                <a:ea typeface="Roboto"/>
                <a:cs typeface="Roboto"/>
                <a:sym typeface="Roboto"/>
              </a:rPr>
              <a:t>numerical values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Data Additions</a:t>
            </a:r>
            <a:endParaRPr/>
          </a:p>
        </p:txBody>
      </p:sp>
      <p:sp>
        <p:nvSpPr>
          <p:cNvPr id="171" name="Google Shape;171;p24"/>
          <p:cNvSpPr txBox="1"/>
          <p:nvPr/>
        </p:nvSpPr>
        <p:spPr>
          <a:xfrm>
            <a:off x="392850" y="974950"/>
            <a:ext cx="8358300" cy="38379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Roboto"/>
              <a:buChar char="●"/>
            </a:pPr>
            <a:r>
              <a:rPr lang="en">
                <a:latin typeface="Roboto"/>
                <a:ea typeface="Roboto"/>
                <a:cs typeface="Roboto"/>
                <a:sym typeface="Roboto"/>
              </a:rPr>
              <a:t>Most sub-questions required additional data that was not in original dataset</a:t>
            </a:r>
            <a:endParaRPr>
              <a:latin typeface="Roboto"/>
              <a:ea typeface="Roboto"/>
              <a:cs typeface="Roboto"/>
              <a:sym typeface="Roboto"/>
            </a:endParaRPr>
          </a:p>
          <a:p>
            <a:pPr indent="-317500" lvl="1" marL="914400" rtl="0" algn="l">
              <a:lnSpc>
                <a:spcPct val="100000"/>
              </a:lnSpc>
              <a:spcBef>
                <a:spcPts val="1000"/>
              </a:spcBef>
              <a:spcAft>
                <a:spcPts val="0"/>
              </a:spcAft>
              <a:buSzPts val="1400"/>
              <a:buFont typeface="Roboto"/>
              <a:buChar char="○"/>
            </a:pPr>
            <a:r>
              <a:rPr lang="en">
                <a:latin typeface="Roboto"/>
                <a:ea typeface="Roboto"/>
                <a:cs typeface="Roboto"/>
                <a:sym typeface="Roboto"/>
              </a:rPr>
              <a:t>Needed feature for political affiliation</a:t>
            </a:r>
            <a:endParaRPr>
              <a:latin typeface="Roboto"/>
              <a:ea typeface="Roboto"/>
              <a:cs typeface="Roboto"/>
              <a:sym typeface="Roboto"/>
            </a:endParaRPr>
          </a:p>
          <a:p>
            <a:pPr indent="-317500" lvl="1" marL="914400" rtl="0" algn="l">
              <a:lnSpc>
                <a:spcPct val="100000"/>
              </a:lnSpc>
              <a:spcBef>
                <a:spcPts val="1000"/>
              </a:spcBef>
              <a:spcAft>
                <a:spcPts val="0"/>
              </a:spcAft>
              <a:buSzPts val="1400"/>
              <a:buFont typeface="Roboto"/>
              <a:buChar char="○"/>
            </a:pPr>
            <a:r>
              <a:rPr lang="en">
                <a:latin typeface="Roboto"/>
                <a:ea typeface="Roboto"/>
                <a:cs typeface="Roboto"/>
                <a:sym typeface="Roboto"/>
              </a:rPr>
              <a:t>Needed feature for population in each county</a:t>
            </a:r>
            <a:endParaRPr>
              <a:latin typeface="Roboto"/>
              <a:ea typeface="Roboto"/>
              <a:cs typeface="Roboto"/>
              <a:sym typeface="Roboto"/>
            </a:endParaRPr>
          </a:p>
          <a:p>
            <a:pPr indent="-317500" lvl="1" marL="914400" rtl="0" algn="l">
              <a:lnSpc>
                <a:spcPct val="100000"/>
              </a:lnSpc>
              <a:spcBef>
                <a:spcPts val="1000"/>
              </a:spcBef>
              <a:spcAft>
                <a:spcPts val="0"/>
              </a:spcAft>
              <a:buSzPts val="1400"/>
              <a:buFont typeface="Roboto"/>
              <a:buChar char="○"/>
            </a:pPr>
            <a:r>
              <a:rPr lang="en">
                <a:latin typeface="Roboto"/>
                <a:ea typeface="Roboto"/>
                <a:cs typeface="Roboto"/>
                <a:sym typeface="Roboto"/>
              </a:rPr>
              <a:t>Needed minimum wage in each county to predict labor cost required</a:t>
            </a:r>
            <a:endParaRPr>
              <a:latin typeface="Roboto"/>
              <a:ea typeface="Roboto"/>
              <a:cs typeface="Roboto"/>
              <a:sym typeface="Roboto"/>
            </a:endParaRPr>
          </a:p>
          <a:p>
            <a:pPr indent="-317500" lvl="0" marL="457200" rtl="0" algn="l">
              <a:lnSpc>
                <a:spcPct val="100000"/>
              </a:lnSpc>
              <a:spcBef>
                <a:spcPts val="1000"/>
              </a:spcBef>
              <a:spcAft>
                <a:spcPts val="0"/>
              </a:spcAft>
              <a:buSzPts val="1400"/>
              <a:buFont typeface="Roboto"/>
              <a:buChar char="●"/>
            </a:pPr>
            <a:r>
              <a:rPr lang="en">
                <a:latin typeface="Roboto"/>
                <a:ea typeface="Roboto"/>
                <a:cs typeface="Roboto"/>
                <a:sym typeface="Roboto"/>
              </a:rPr>
              <a:t>Researched to find datasets</a:t>
            </a:r>
            <a:endParaRPr>
              <a:latin typeface="Roboto"/>
              <a:ea typeface="Roboto"/>
              <a:cs typeface="Roboto"/>
              <a:sym typeface="Roboto"/>
            </a:endParaRPr>
          </a:p>
          <a:p>
            <a:pPr indent="-317500" lvl="1" marL="914400" rtl="0" algn="l">
              <a:lnSpc>
                <a:spcPct val="100000"/>
              </a:lnSpc>
              <a:spcBef>
                <a:spcPts val="1000"/>
              </a:spcBef>
              <a:spcAft>
                <a:spcPts val="0"/>
              </a:spcAft>
              <a:buSzPts val="1400"/>
              <a:buFont typeface="Roboto"/>
              <a:buChar char="○"/>
            </a:pPr>
            <a:r>
              <a:rPr lang="en">
                <a:latin typeface="Roboto"/>
                <a:ea typeface="Roboto"/>
                <a:cs typeface="Roboto"/>
                <a:sym typeface="Roboto"/>
              </a:rPr>
              <a:t>Found a census dataset containing the population of each county in the U.S. as of 2019</a:t>
            </a:r>
            <a:endParaRPr>
              <a:latin typeface="Roboto"/>
              <a:ea typeface="Roboto"/>
              <a:cs typeface="Roboto"/>
              <a:sym typeface="Roboto"/>
            </a:endParaRPr>
          </a:p>
          <a:p>
            <a:pPr indent="-317500" lvl="2" marL="1371600" rtl="0" algn="l">
              <a:lnSpc>
                <a:spcPct val="100000"/>
              </a:lnSpc>
              <a:spcBef>
                <a:spcPts val="1000"/>
              </a:spcBef>
              <a:spcAft>
                <a:spcPts val="0"/>
              </a:spcAft>
              <a:buSzPts val="1400"/>
              <a:buFont typeface="Roboto"/>
              <a:buChar char="■"/>
            </a:pPr>
            <a:r>
              <a:rPr lang="en">
                <a:latin typeface="Roboto"/>
                <a:ea typeface="Roboto"/>
                <a:cs typeface="Roboto"/>
                <a:sym typeface="Roboto"/>
              </a:rPr>
              <a:t>Write code to join column for population</a:t>
            </a:r>
            <a:endParaRPr>
              <a:latin typeface="Roboto"/>
              <a:ea typeface="Roboto"/>
              <a:cs typeface="Roboto"/>
              <a:sym typeface="Roboto"/>
            </a:endParaRPr>
          </a:p>
          <a:p>
            <a:pPr indent="-317500" lvl="1" marL="914400" rtl="0" algn="l">
              <a:lnSpc>
                <a:spcPct val="100000"/>
              </a:lnSpc>
              <a:spcBef>
                <a:spcPts val="1000"/>
              </a:spcBef>
              <a:spcAft>
                <a:spcPts val="0"/>
              </a:spcAft>
              <a:buSzPts val="1400"/>
              <a:buFont typeface="Roboto"/>
              <a:buChar char="○"/>
            </a:pPr>
            <a:r>
              <a:rPr lang="en">
                <a:latin typeface="Roboto"/>
                <a:ea typeface="Roboto"/>
                <a:cs typeface="Roboto"/>
                <a:sym typeface="Roboto"/>
              </a:rPr>
              <a:t>Found dataframe containing 2020 election results for each state</a:t>
            </a:r>
            <a:endParaRPr>
              <a:latin typeface="Roboto"/>
              <a:ea typeface="Roboto"/>
              <a:cs typeface="Roboto"/>
              <a:sym typeface="Roboto"/>
            </a:endParaRPr>
          </a:p>
          <a:p>
            <a:pPr indent="-317500" lvl="2" marL="1371600" rtl="0" algn="l">
              <a:lnSpc>
                <a:spcPct val="100000"/>
              </a:lnSpc>
              <a:spcBef>
                <a:spcPts val="1000"/>
              </a:spcBef>
              <a:spcAft>
                <a:spcPts val="0"/>
              </a:spcAft>
              <a:buSzPts val="1400"/>
              <a:buFont typeface="Roboto"/>
              <a:buChar char="■"/>
            </a:pPr>
            <a:r>
              <a:rPr lang="en">
                <a:latin typeface="Roboto"/>
                <a:ea typeface="Roboto"/>
                <a:cs typeface="Roboto"/>
                <a:sym typeface="Roboto"/>
              </a:rPr>
              <a:t>Write code to join column for political affiliation</a:t>
            </a:r>
            <a:endParaRPr>
              <a:latin typeface="Roboto"/>
              <a:ea typeface="Roboto"/>
              <a:cs typeface="Roboto"/>
              <a:sym typeface="Roboto"/>
            </a:endParaRPr>
          </a:p>
          <a:p>
            <a:pPr indent="-317500" lvl="1" marL="914400" rtl="0" algn="l">
              <a:lnSpc>
                <a:spcPct val="100000"/>
              </a:lnSpc>
              <a:spcBef>
                <a:spcPts val="1000"/>
              </a:spcBef>
              <a:spcAft>
                <a:spcPts val="0"/>
              </a:spcAft>
              <a:buSzPts val="1400"/>
              <a:buFont typeface="Roboto"/>
              <a:buChar char="○"/>
            </a:pPr>
            <a:r>
              <a:rPr lang="en">
                <a:latin typeface="Roboto"/>
                <a:ea typeface="Roboto"/>
                <a:cs typeface="Roboto"/>
                <a:sym typeface="Roboto"/>
              </a:rPr>
              <a:t>No dataset for minimum wage per county</a:t>
            </a:r>
            <a:endParaRPr>
              <a:latin typeface="Roboto"/>
              <a:ea typeface="Roboto"/>
              <a:cs typeface="Roboto"/>
              <a:sym typeface="Roboto"/>
            </a:endParaRPr>
          </a:p>
          <a:p>
            <a:pPr indent="-317500" lvl="2" marL="1371600" rtl="0" algn="l">
              <a:lnSpc>
                <a:spcPct val="100000"/>
              </a:lnSpc>
              <a:spcBef>
                <a:spcPts val="1000"/>
              </a:spcBef>
              <a:spcAft>
                <a:spcPts val="1000"/>
              </a:spcAft>
              <a:buSzPts val="1400"/>
              <a:buFont typeface="Roboto"/>
              <a:buChar char="■"/>
            </a:pPr>
            <a:r>
              <a:rPr lang="en">
                <a:latin typeface="Roboto"/>
                <a:ea typeface="Roboto"/>
                <a:cs typeface="Roboto"/>
                <a:sym typeface="Roboto"/>
              </a:rPr>
              <a:t>Manually research and create csv with county and </a:t>
            </a:r>
            <a:r>
              <a:rPr lang="en">
                <a:latin typeface="Roboto"/>
                <a:ea typeface="Roboto"/>
                <a:cs typeface="Roboto"/>
                <a:sym typeface="Roboto"/>
              </a:rPr>
              <a:t>corresponding</a:t>
            </a:r>
            <a:r>
              <a:rPr lang="en">
                <a:latin typeface="Roboto"/>
                <a:ea typeface="Roboto"/>
                <a:cs typeface="Roboto"/>
                <a:sym typeface="Roboto"/>
              </a:rPr>
              <a:t> minimum wage</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Preprocessing</a:t>
            </a:r>
            <a:endParaRPr/>
          </a:p>
        </p:txBody>
      </p:sp>
      <p:sp>
        <p:nvSpPr>
          <p:cNvPr id="177" name="Google Shape;177;p25"/>
          <p:cNvSpPr txBox="1"/>
          <p:nvPr/>
        </p:nvSpPr>
        <p:spPr>
          <a:xfrm>
            <a:off x="392850" y="1082100"/>
            <a:ext cx="48042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Roboto"/>
              <a:buAutoNum type="arabicPeriod"/>
            </a:pPr>
            <a:r>
              <a:rPr lang="en" sz="1600">
                <a:latin typeface="Roboto"/>
                <a:ea typeface="Roboto"/>
                <a:cs typeface="Roboto"/>
                <a:sym typeface="Roboto"/>
              </a:rPr>
              <a:t>Cleaning and standardizing column names</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AutoNum type="arabicPeriod"/>
            </a:pPr>
            <a:r>
              <a:rPr lang="en" sz="1600">
                <a:latin typeface="Roboto"/>
                <a:ea typeface="Roboto"/>
                <a:cs typeface="Roboto"/>
                <a:sym typeface="Roboto"/>
              </a:rPr>
              <a:t>Remove columns with N/A</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AutoNum type="arabicPeriod"/>
            </a:pPr>
            <a:r>
              <a:rPr lang="en" sz="1600">
                <a:latin typeface="Roboto"/>
                <a:ea typeface="Roboto"/>
                <a:cs typeface="Roboto"/>
                <a:sym typeface="Roboto"/>
              </a:rPr>
              <a:t>Converting </a:t>
            </a:r>
            <a:r>
              <a:rPr lang="en" sz="1600">
                <a:latin typeface="Roboto"/>
                <a:ea typeface="Roboto"/>
                <a:cs typeface="Roboto"/>
                <a:sym typeface="Roboto"/>
              </a:rPr>
              <a:t>variables</a:t>
            </a:r>
            <a:r>
              <a:rPr lang="en" sz="1600">
                <a:latin typeface="Roboto"/>
                <a:ea typeface="Roboto"/>
                <a:cs typeface="Roboto"/>
                <a:sym typeface="Roboto"/>
              </a:rPr>
              <a:t> to appropriate data types</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AutoNum type="arabicPeriod"/>
            </a:pPr>
            <a:r>
              <a:rPr lang="en" sz="1600">
                <a:latin typeface="Roboto"/>
                <a:ea typeface="Roboto"/>
                <a:cs typeface="Roboto"/>
                <a:sym typeface="Roboto"/>
              </a:rPr>
              <a:t>Filtering data pertaining only to U.S.</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AutoNum type="arabicPeriod"/>
            </a:pPr>
            <a:r>
              <a:rPr lang="en" sz="1600">
                <a:latin typeface="Roboto"/>
                <a:ea typeface="Roboto"/>
                <a:cs typeface="Roboto"/>
                <a:sym typeface="Roboto"/>
              </a:rPr>
              <a:t>Unifying the state and county names</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AutoNum type="arabicPeriod"/>
            </a:pPr>
            <a:r>
              <a:rPr lang="en" sz="1600">
                <a:latin typeface="Roboto"/>
                <a:ea typeface="Roboto"/>
                <a:cs typeface="Roboto"/>
                <a:sym typeface="Roboto"/>
              </a:rPr>
              <a:t>Merge data from different csv files to get required dataframe</a:t>
            </a:r>
            <a:endParaRPr sz="1600">
              <a:latin typeface="Roboto"/>
              <a:ea typeface="Roboto"/>
              <a:cs typeface="Roboto"/>
              <a:sym typeface="Roboto"/>
            </a:endParaRPr>
          </a:p>
          <a:p>
            <a:pPr indent="-330200" lvl="0" marL="457200" rtl="0" algn="l">
              <a:lnSpc>
                <a:spcPct val="115000"/>
              </a:lnSpc>
              <a:spcBef>
                <a:spcPts val="1000"/>
              </a:spcBef>
              <a:spcAft>
                <a:spcPts val="1000"/>
              </a:spcAft>
              <a:buSzPts val="1600"/>
              <a:buFont typeface="Roboto"/>
              <a:buAutoNum type="arabicPeriod"/>
            </a:pPr>
            <a:r>
              <a:rPr lang="en" sz="1600">
                <a:latin typeface="Roboto"/>
                <a:ea typeface="Roboto"/>
                <a:cs typeface="Roboto"/>
                <a:sym typeface="Roboto"/>
              </a:rPr>
              <a:t>Convert required character variables into factor variables</a:t>
            </a:r>
            <a:endParaRPr sz="1600">
              <a:latin typeface="Roboto"/>
              <a:ea typeface="Roboto"/>
              <a:cs typeface="Roboto"/>
              <a:sym typeface="Roboto"/>
            </a:endParaRPr>
          </a:p>
        </p:txBody>
      </p:sp>
      <p:pic>
        <p:nvPicPr>
          <p:cNvPr id="178" name="Google Shape;178;p25"/>
          <p:cNvPicPr preferRelativeResize="0"/>
          <p:nvPr/>
        </p:nvPicPr>
        <p:blipFill>
          <a:blip r:embed="rId3">
            <a:alphaModFix/>
          </a:blip>
          <a:stretch>
            <a:fillRect/>
          </a:stretch>
        </p:blipFill>
        <p:spPr>
          <a:xfrm>
            <a:off x="5325750" y="1796800"/>
            <a:ext cx="3513451" cy="20367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County Population to Garbage Ratio</a:t>
            </a:r>
            <a:endParaRPr/>
          </a:p>
        </p:txBody>
      </p:sp>
      <p:pic>
        <p:nvPicPr>
          <p:cNvPr id="189" name="Google Shape;189;p27"/>
          <p:cNvPicPr preferRelativeResize="0"/>
          <p:nvPr/>
        </p:nvPicPr>
        <p:blipFill>
          <a:blip r:embed="rId3">
            <a:alphaModFix/>
          </a:blip>
          <a:stretch>
            <a:fillRect/>
          </a:stretch>
        </p:blipFill>
        <p:spPr>
          <a:xfrm>
            <a:off x="1445063" y="974950"/>
            <a:ext cx="6253884" cy="386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Relation Between County Population and Garbage Collected</a:t>
            </a:r>
            <a:endParaRPr sz="2400"/>
          </a:p>
        </p:txBody>
      </p:sp>
      <p:pic>
        <p:nvPicPr>
          <p:cNvPr id="195" name="Google Shape;195;p28"/>
          <p:cNvPicPr preferRelativeResize="0"/>
          <p:nvPr/>
        </p:nvPicPr>
        <p:blipFill>
          <a:blip r:embed="rId3">
            <a:alphaModFix/>
          </a:blip>
          <a:stretch>
            <a:fillRect/>
          </a:stretch>
        </p:blipFill>
        <p:spPr>
          <a:xfrm>
            <a:off x="1488575" y="974949"/>
            <a:ext cx="6166849"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Garbage per Collection per State</a:t>
            </a:r>
            <a:endParaRPr/>
          </a:p>
        </p:txBody>
      </p:sp>
      <p:pic>
        <p:nvPicPr>
          <p:cNvPr id="201" name="Google Shape;201;p29"/>
          <p:cNvPicPr preferRelativeResize="0"/>
          <p:nvPr/>
        </p:nvPicPr>
        <p:blipFill>
          <a:blip r:embed="rId3">
            <a:alphaModFix/>
          </a:blip>
          <a:stretch>
            <a:fillRect/>
          </a:stretch>
        </p:blipFill>
        <p:spPr>
          <a:xfrm>
            <a:off x="1445063" y="974950"/>
            <a:ext cx="6253884" cy="386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Political Affiliation</a:t>
            </a:r>
            <a:endParaRPr/>
          </a:p>
        </p:txBody>
      </p:sp>
      <p:sp>
        <p:nvSpPr>
          <p:cNvPr id="207" name="Google Shape;207;p30"/>
          <p:cNvSpPr txBox="1"/>
          <p:nvPr/>
        </p:nvSpPr>
        <p:spPr>
          <a:xfrm>
            <a:off x="392850" y="1082100"/>
            <a:ext cx="4804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t/>
            </a:r>
            <a:endParaRPr sz="1600">
              <a:latin typeface="Roboto"/>
              <a:ea typeface="Roboto"/>
              <a:cs typeface="Roboto"/>
              <a:sym typeface="Roboto"/>
            </a:endParaRPr>
          </a:p>
        </p:txBody>
      </p:sp>
      <p:pic>
        <p:nvPicPr>
          <p:cNvPr id="208" name="Google Shape;208;p30"/>
          <p:cNvPicPr preferRelativeResize="0"/>
          <p:nvPr/>
        </p:nvPicPr>
        <p:blipFill>
          <a:blip r:embed="rId3">
            <a:alphaModFix/>
          </a:blip>
          <a:stretch>
            <a:fillRect/>
          </a:stretch>
        </p:blipFill>
        <p:spPr>
          <a:xfrm>
            <a:off x="1337150" y="974950"/>
            <a:ext cx="6469699" cy="3997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a:t>
            </a:r>
            <a:r>
              <a:rPr lang="en"/>
              <a:t> of Political Affiliation </a:t>
            </a:r>
            <a:r>
              <a:rPr lang="en"/>
              <a:t>on Garbage Collected</a:t>
            </a:r>
            <a:endParaRPr/>
          </a:p>
        </p:txBody>
      </p:sp>
      <p:pic>
        <p:nvPicPr>
          <p:cNvPr id="214" name="Google Shape;214;p31"/>
          <p:cNvPicPr preferRelativeResize="0"/>
          <p:nvPr/>
        </p:nvPicPr>
        <p:blipFill>
          <a:blip r:embed="rId3">
            <a:alphaModFix/>
          </a:blip>
          <a:stretch>
            <a:fillRect/>
          </a:stretch>
        </p:blipFill>
        <p:spPr>
          <a:xfrm>
            <a:off x="1445063" y="974950"/>
            <a:ext cx="6253884" cy="386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Outline</a:t>
            </a:r>
            <a:endParaRPr/>
          </a:p>
        </p:txBody>
      </p:sp>
      <p:sp>
        <p:nvSpPr>
          <p:cNvPr id="92" name="Google Shape;92;p14"/>
          <p:cNvSpPr txBox="1"/>
          <p:nvPr/>
        </p:nvSpPr>
        <p:spPr>
          <a:xfrm>
            <a:off x="390600" y="1617450"/>
            <a:ext cx="4181400" cy="1908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SzPts val="1600"/>
              <a:buFont typeface="Roboto"/>
              <a:buAutoNum type="arabicPeriod"/>
            </a:pPr>
            <a:r>
              <a:rPr lang="en" sz="1600">
                <a:latin typeface="Roboto"/>
                <a:ea typeface="Roboto"/>
                <a:cs typeface="Roboto"/>
                <a:sym typeface="Roboto"/>
              </a:rPr>
              <a:t>Introduction and Purpose</a:t>
            </a:r>
            <a:endParaRPr sz="1600">
              <a:latin typeface="Roboto"/>
              <a:ea typeface="Roboto"/>
              <a:cs typeface="Roboto"/>
              <a:sym typeface="Roboto"/>
            </a:endParaRPr>
          </a:p>
          <a:p>
            <a:pPr indent="-330200" lvl="0" marL="457200" marR="0" rtl="0" algn="l">
              <a:lnSpc>
                <a:spcPct val="150000"/>
              </a:lnSpc>
              <a:spcBef>
                <a:spcPts val="0"/>
              </a:spcBef>
              <a:spcAft>
                <a:spcPts val="0"/>
              </a:spcAft>
              <a:buSzPts val="1600"/>
              <a:buFont typeface="Roboto"/>
              <a:buAutoNum type="arabicPeriod"/>
            </a:pPr>
            <a:r>
              <a:rPr lang="en" sz="1600">
                <a:latin typeface="Roboto"/>
                <a:ea typeface="Roboto"/>
                <a:cs typeface="Roboto"/>
                <a:sym typeface="Roboto"/>
              </a:rPr>
              <a:t>Proposed Solution</a:t>
            </a:r>
            <a:endParaRPr sz="1600">
              <a:latin typeface="Roboto"/>
              <a:ea typeface="Roboto"/>
              <a:cs typeface="Roboto"/>
              <a:sym typeface="Roboto"/>
            </a:endParaRPr>
          </a:p>
          <a:p>
            <a:pPr indent="-330200" lvl="0" marL="457200" marR="0" rtl="0" algn="l">
              <a:lnSpc>
                <a:spcPct val="150000"/>
              </a:lnSpc>
              <a:spcBef>
                <a:spcPts val="0"/>
              </a:spcBef>
              <a:spcAft>
                <a:spcPts val="0"/>
              </a:spcAft>
              <a:buSzPts val="1600"/>
              <a:buFont typeface="Roboto"/>
              <a:buAutoNum type="arabicPeriod"/>
            </a:pPr>
            <a:r>
              <a:rPr lang="en" sz="1600">
                <a:latin typeface="Roboto"/>
                <a:ea typeface="Roboto"/>
                <a:cs typeface="Roboto"/>
                <a:sym typeface="Roboto"/>
              </a:rPr>
              <a:t>Project Timeline</a:t>
            </a:r>
            <a:endParaRPr sz="1600">
              <a:latin typeface="Roboto"/>
              <a:ea typeface="Roboto"/>
              <a:cs typeface="Roboto"/>
              <a:sym typeface="Roboto"/>
            </a:endParaRPr>
          </a:p>
          <a:p>
            <a:pPr indent="-330200" lvl="0" marL="457200" marR="0" rtl="0" algn="l">
              <a:lnSpc>
                <a:spcPct val="150000"/>
              </a:lnSpc>
              <a:spcBef>
                <a:spcPts val="0"/>
              </a:spcBef>
              <a:spcAft>
                <a:spcPts val="0"/>
              </a:spcAft>
              <a:buSzPts val="1600"/>
              <a:buFont typeface="Roboto"/>
              <a:buAutoNum type="arabicPeriod"/>
            </a:pPr>
            <a:r>
              <a:rPr lang="en" sz="1600">
                <a:latin typeface="Roboto"/>
                <a:ea typeface="Roboto"/>
                <a:cs typeface="Roboto"/>
                <a:sym typeface="Roboto"/>
              </a:rPr>
              <a:t>Detailed View of Dataset</a:t>
            </a:r>
            <a:endParaRPr sz="1600">
              <a:latin typeface="Roboto"/>
              <a:ea typeface="Roboto"/>
              <a:cs typeface="Roboto"/>
              <a:sym typeface="Roboto"/>
            </a:endParaRPr>
          </a:p>
          <a:p>
            <a:pPr indent="-330200" lvl="0" marL="457200" marR="0" rtl="0" algn="l">
              <a:lnSpc>
                <a:spcPct val="150000"/>
              </a:lnSpc>
              <a:spcBef>
                <a:spcPts val="0"/>
              </a:spcBef>
              <a:spcAft>
                <a:spcPts val="0"/>
              </a:spcAft>
              <a:buSzPts val="1600"/>
              <a:buFont typeface="Roboto"/>
              <a:buAutoNum type="arabicPeriod"/>
            </a:pPr>
            <a:r>
              <a:rPr lang="en" sz="1600">
                <a:latin typeface="Roboto"/>
                <a:ea typeface="Roboto"/>
                <a:cs typeface="Roboto"/>
                <a:sym typeface="Roboto"/>
              </a:rPr>
              <a:t>Preprocessing</a:t>
            </a:r>
            <a:endParaRPr sz="1600">
              <a:latin typeface="Roboto"/>
              <a:ea typeface="Roboto"/>
              <a:cs typeface="Roboto"/>
              <a:sym typeface="Roboto"/>
            </a:endParaRPr>
          </a:p>
        </p:txBody>
      </p:sp>
      <p:sp>
        <p:nvSpPr>
          <p:cNvPr id="93" name="Google Shape;93;p14"/>
          <p:cNvSpPr txBox="1"/>
          <p:nvPr/>
        </p:nvSpPr>
        <p:spPr>
          <a:xfrm>
            <a:off x="4572000" y="1617450"/>
            <a:ext cx="3368400" cy="153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latin typeface="Roboto"/>
                <a:ea typeface="Roboto"/>
                <a:cs typeface="Roboto"/>
                <a:sym typeface="Roboto"/>
              </a:rPr>
              <a:t> 6.	</a:t>
            </a:r>
            <a:r>
              <a:rPr lang="en" sz="1600">
                <a:latin typeface="Roboto"/>
                <a:ea typeface="Roboto"/>
                <a:cs typeface="Roboto"/>
                <a:sym typeface="Roboto"/>
              </a:rPr>
              <a:t>Exploratory Data Analysis</a:t>
            </a:r>
            <a:endParaRPr sz="1600">
              <a:latin typeface="Roboto"/>
              <a:ea typeface="Roboto"/>
              <a:cs typeface="Roboto"/>
              <a:sym typeface="Roboto"/>
            </a:endParaRPr>
          </a:p>
          <a:p>
            <a:pPr indent="0" lvl="0" marL="0" rtl="0" algn="l">
              <a:lnSpc>
                <a:spcPct val="150000"/>
              </a:lnSpc>
              <a:spcBef>
                <a:spcPts val="0"/>
              </a:spcBef>
              <a:spcAft>
                <a:spcPts val="0"/>
              </a:spcAft>
              <a:buNone/>
            </a:pPr>
            <a:r>
              <a:rPr lang="en" sz="1600">
                <a:latin typeface="Roboto"/>
                <a:ea typeface="Roboto"/>
                <a:cs typeface="Roboto"/>
                <a:sym typeface="Roboto"/>
              </a:rPr>
              <a:t> 7.	Modeling and Model Results</a:t>
            </a:r>
            <a:endParaRPr sz="1600">
              <a:latin typeface="Roboto"/>
              <a:ea typeface="Roboto"/>
              <a:cs typeface="Roboto"/>
              <a:sym typeface="Roboto"/>
            </a:endParaRPr>
          </a:p>
          <a:p>
            <a:pPr indent="0" lvl="0" marL="0" rtl="0" algn="l">
              <a:lnSpc>
                <a:spcPct val="150000"/>
              </a:lnSpc>
              <a:spcBef>
                <a:spcPts val="0"/>
              </a:spcBef>
              <a:spcAft>
                <a:spcPts val="0"/>
              </a:spcAft>
              <a:buNone/>
            </a:pPr>
            <a:r>
              <a:rPr lang="en" sz="1600">
                <a:latin typeface="Roboto"/>
                <a:ea typeface="Roboto"/>
                <a:cs typeface="Roboto"/>
                <a:sym typeface="Roboto"/>
              </a:rPr>
              <a:t> 8.	Model Diagnosis</a:t>
            </a:r>
            <a:endParaRPr sz="1600">
              <a:latin typeface="Roboto"/>
              <a:ea typeface="Roboto"/>
              <a:cs typeface="Roboto"/>
              <a:sym typeface="Roboto"/>
            </a:endParaRPr>
          </a:p>
          <a:p>
            <a:pPr indent="0" lvl="0" marL="0" rtl="0" algn="l">
              <a:lnSpc>
                <a:spcPct val="150000"/>
              </a:lnSpc>
              <a:spcBef>
                <a:spcPts val="0"/>
              </a:spcBef>
              <a:spcAft>
                <a:spcPts val="0"/>
              </a:spcAft>
              <a:buNone/>
            </a:pPr>
            <a:r>
              <a:rPr lang="en" sz="1600">
                <a:latin typeface="Roboto"/>
                <a:ea typeface="Roboto"/>
                <a:cs typeface="Roboto"/>
                <a:sym typeface="Roboto"/>
              </a:rPr>
              <a:t> 9.	Conclusion and Future 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on Political Affiliation</a:t>
            </a:r>
            <a:endParaRPr/>
          </a:p>
        </p:txBody>
      </p:sp>
      <p:pic>
        <p:nvPicPr>
          <p:cNvPr id="220" name="Google Shape;220;p32"/>
          <p:cNvPicPr preferRelativeResize="0"/>
          <p:nvPr/>
        </p:nvPicPr>
        <p:blipFill>
          <a:blip r:embed="rId3">
            <a:alphaModFix/>
          </a:blip>
          <a:stretch>
            <a:fillRect/>
          </a:stretch>
        </p:blipFill>
        <p:spPr>
          <a:xfrm>
            <a:off x="152400" y="1127350"/>
            <a:ext cx="8839201" cy="34316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Month on Garbage Collected</a:t>
            </a:r>
            <a:endParaRPr/>
          </a:p>
        </p:txBody>
      </p:sp>
      <p:pic>
        <p:nvPicPr>
          <p:cNvPr id="226" name="Google Shape;226;p33"/>
          <p:cNvPicPr preferRelativeResize="0"/>
          <p:nvPr/>
        </p:nvPicPr>
        <p:blipFill>
          <a:blip r:embed="rId3">
            <a:alphaModFix/>
          </a:blip>
          <a:stretch>
            <a:fillRect/>
          </a:stretch>
        </p:blipFill>
        <p:spPr>
          <a:xfrm>
            <a:off x="1445063" y="974950"/>
            <a:ext cx="6253884" cy="386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 of Plastic per State</a:t>
            </a:r>
            <a:endParaRPr/>
          </a:p>
        </p:txBody>
      </p:sp>
      <p:sp>
        <p:nvSpPr>
          <p:cNvPr id="232" name="Google Shape;232;p34"/>
          <p:cNvSpPr txBox="1"/>
          <p:nvPr/>
        </p:nvSpPr>
        <p:spPr>
          <a:xfrm>
            <a:off x="705825" y="1071400"/>
            <a:ext cx="7459500" cy="2771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Plastic is largest material found in coastline debris</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Identifying </a:t>
            </a:r>
            <a:r>
              <a:rPr lang="en" sz="1600">
                <a:latin typeface="Roboto"/>
                <a:ea typeface="Roboto"/>
                <a:cs typeface="Roboto"/>
                <a:sym typeface="Roboto"/>
              </a:rPr>
              <a:t>which</a:t>
            </a:r>
            <a:r>
              <a:rPr lang="en" sz="1600">
                <a:latin typeface="Roboto"/>
                <a:ea typeface="Roboto"/>
                <a:cs typeface="Roboto"/>
                <a:sym typeface="Roboto"/>
              </a:rPr>
              <a:t> areas have a lot of plastic can lead to legislative action</a:t>
            </a:r>
            <a:endParaRPr sz="1600">
              <a:latin typeface="Roboto"/>
              <a:ea typeface="Roboto"/>
              <a:cs typeface="Roboto"/>
              <a:sym typeface="Roboto"/>
            </a:endParaRPr>
          </a:p>
          <a:p>
            <a:pPr indent="-330200" lvl="1" marL="914400" rtl="0" algn="l">
              <a:lnSpc>
                <a:spcPct val="115000"/>
              </a:lnSpc>
              <a:spcBef>
                <a:spcPts val="1000"/>
              </a:spcBef>
              <a:spcAft>
                <a:spcPts val="0"/>
              </a:spcAft>
              <a:buSzPts val="1600"/>
              <a:buFont typeface="Roboto"/>
              <a:buChar char="○"/>
            </a:pPr>
            <a:r>
              <a:rPr lang="en" sz="1600">
                <a:latin typeface="Roboto"/>
                <a:ea typeface="Roboto"/>
                <a:cs typeface="Roboto"/>
                <a:sym typeface="Roboto"/>
              </a:rPr>
              <a:t>No plastic straws in certain areas, etc.</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Tried to create bar chart visualization</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U</a:t>
            </a:r>
            <a:r>
              <a:rPr lang="en" sz="1600">
                <a:latin typeface="Roboto"/>
                <a:ea typeface="Roboto"/>
                <a:cs typeface="Roboto"/>
                <a:sym typeface="Roboto"/>
              </a:rPr>
              <a:t>nsuccessful since most rows did not contain appropriate classification of garbage collected</a:t>
            </a:r>
            <a:endParaRPr sz="1600">
              <a:latin typeface="Roboto"/>
              <a:ea typeface="Roboto"/>
              <a:cs typeface="Roboto"/>
              <a:sym typeface="Roboto"/>
            </a:endParaRPr>
          </a:p>
          <a:p>
            <a:pPr indent="-330200" lvl="1" marL="914400" rtl="0" algn="l">
              <a:lnSpc>
                <a:spcPct val="115000"/>
              </a:lnSpc>
              <a:spcBef>
                <a:spcPts val="1000"/>
              </a:spcBef>
              <a:spcAft>
                <a:spcPts val="1000"/>
              </a:spcAft>
              <a:buSzPts val="1600"/>
              <a:buFont typeface="Roboto"/>
              <a:buChar char="○"/>
            </a:pPr>
            <a:r>
              <a:rPr lang="en" sz="1600">
                <a:latin typeface="Roboto"/>
                <a:ea typeface="Roboto"/>
                <a:cs typeface="Roboto"/>
                <a:sym typeface="Roboto"/>
              </a:rPr>
              <a:t>Saw 100% of plastic in a lot of cases, so not meaningful to compare</a:t>
            </a:r>
            <a:endParaRPr sz="16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Modeling and Model Results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Model</a:t>
            </a:r>
            <a:endParaRPr/>
          </a:p>
        </p:txBody>
      </p:sp>
      <p:sp>
        <p:nvSpPr>
          <p:cNvPr id="243" name="Google Shape;243;p36"/>
          <p:cNvSpPr txBox="1"/>
          <p:nvPr/>
        </p:nvSpPr>
        <p:spPr>
          <a:xfrm>
            <a:off x="705825" y="1071400"/>
            <a:ext cx="7459500" cy="1908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Y: total number of items collected on beach</a:t>
            </a:r>
            <a:endParaRPr sz="1600">
              <a:latin typeface="Roboto"/>
              <a:ea typeface="Roboto"/>
              <a:cs typeface="Roboto"/>
              <a:sym typeface="Roboto"/>
            </a:endParaRPr>
          </a:p>
          <a:p>
            <a:pPr indent="-361950" lvl="0" marL="457200" rtl="0" algn="l">
              <a:lnSpc>
                <a:spcPct val="115000"/>
              </a:lnSpc>
              <a:spcBef>
                <a:spcPts val="1000"/>
              </a:spcBef>
              <a:spcAft>
                <a:spcPts val="0"/>
              </a:spcAft>
              <a:buSzPts val="2100"/>
              <a:buFont typeface="Roboto"/>
              <a:buChar char="●"/>
            </a:pPr>
            <a:r>
              <a:rPr lang="en" sz="1600">
                <a:latin typeface="Roboto"/>
                <a:ea typeface="Roboto"/>
                <a:cs typeface="Roboto"/>
                <a:sym typeface="Roboto"/>
              </a:rPr>
              <a:t>X</a:t>
            </a:r>
            <a:r>
              <a:rPr baseline="-25000" lang="en" sz="1600">
                <a:latin typeface="Roboto"/>
                <a:ea typeface="Roboto"/>
                <a:cs typeface="Roboto"/>
                <a:sym typeface="Roboto"/>
              </a:rPr>
              <a:t>i</a:t>
            </a:r>
            <a:r>
              <a:rPr lang="en" sz="1600">
                <a:latin typeface="Roboto"/>
                <a:ea typeface="Roboto"/>
                <a:cs typeface="Roboto"/>
                <a:sym typeface="Roboto"/>
              </a:rPr>
              <a:t>: (latitude, longitude, minute of day, county population, political affiliation, total area of the beach, land rank)</a:t>
            </a:r>
            <a:endParaRPr sz="1600">
              <a:latin typeface="Roboto"/>
              <a:ea typeface="Roboto"/>
              <a:cs typeface="Roboto"/>
              <a:sym typeface="Roboto"/>
            </a:endParaRPr>
          </a:p>
          <a:p>
            <a:pPr indent="-330200" lvl="1" marL="914400" rtl="0" algn="l">
              <a:lnSpc>
                <a:spcPct val="115000"/>
              </a:lnSpc>
              <a:spcBef>
                <a:spcPts val="0"/>
              </a:spcBef>
              <a:spcAft>
                <a:spcPts val="0"/>
              </a:spcAft>
              <a:buSzPts val="1600"/>
              <a:buFont typeface="Roboto"/>
              <a:buChar char="○"/>
            </a:pPr>
            <a:r>
              <a:rPr lang="en" sz="1600">
                <a:latin typeface="Roboto"/>
                <a:ea typeface="Roboto"/>
                <a:cs typeface="Roboto"/>
                <a:sym typeface="Roboto"/>
              </a:rPr>
              <a:t>Correlation plot showed little correlation between other features</a:t>
            </a:r>
            <a:endParaRPr sz="1600">
              <a:latin typeface="Roboto"/>
              <a:ea typeface="Roboto"/>
              <a:cs typeface="Roboto"/>
              <a:sym typeface="Roboto"/>
            </a:endParaRPr>
          </a:p>
          <a:p>
            <a:pPr indent="-330200" lvl="0" marL="457200" rtl="0" algn="l">
              <a:lnSpc>
                <a:spcPct val="115000"/>
              </a:lnSpc>
              <a:spcBef>
                <a:spcPts val="1000"/>
              </a:spcBef>
              <a:spcAft>
                <a:spcPts val="1000"/>
              </a:spcAft>
              <a:buSzPts val="1600"/>
              <a:buFont typeface="Roboto"/>
              <a:buChar char="●"/>
            </a:pPr>
            <a:r>
              <a:rPr lang="en" sz="1600">
                <a:latin typeface="Roboto"/>
                <a:ea typeface="Roboto"/>
                <a:cs typeface="Roboto"/>
                <a:sym typeface="Roboto"/>
              </a:rPr>
              <a:t>Linear model for high </a:t>
            </a:r>
            <a:r>
              <a:rPr lang="en" sz="1600">
                <a:latin typeface="Roboto"/>
                <a:ea typeface="Roboto"/>
                <a:cs typeface="Roboto"/>
                <a:sym typeface="Roboto"/>
              </a:rPr>
              <a:t>explanatory</a:t>
            </a:r>
            <a:r>
              <a:rPr lang="en" sz="1600">
                <a:latin typeface="Roboto"/>
                <a:ea typeface="Roboto"/>
                <a:cs typeface="Roboto"/>
                <a:sym typeface="Roboto"/>
              </a:rPr>
              <a:t> power</a:t>
            </a:r>
            <a:endParaRPr sz="16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Model Results</a:t>
            </a:r>
            <a:endParaRPr/>
          </a:p>
        </p:txBody>
      </p:sp>
      <p:pic>
        <p:nvPicPr>
          <p:cNvPr id="249" name="Google Shape;249;p37"/>
          <p:cNvPicPr preferRelativeResize="0"/>
          <p:nvPr/>
        </p:nvPicPr>
        <p:blipFill>
          <a:blip r:embed="rId3">
            <a:alphaModFix/>
          </a:blip>
          <a:stretch>
            <a:fillRect/>
          </a:stretch>
        </p:blipFill>
        <p:spPr>
          <a:xfrm>
            <a:off x="2904475" y="974950"/>
            <a:ext cx="3335029" cy="38637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Model Results</a:t>
            </a:r>
            <a:endParaRPr/>
          </a:p>
        </p:txBody>
      </p:sp>
      <p:pic>
        <p:nvPicPr>
          <p:cNvPr id="255" name="Google Shape;255;p38"/>
          <p:cNvPicPr preferRelativeResize="0"/>
          <p:nvPr/>
        </p:nvPicPr>
        <p:blipFill>
          <a:blip r:embed="rId3">
            <a:alphaModFix/>
          </a:blip>
          <a:stretch>
            <a:fillRect/>
          </a:stretch>
        </p:blipFill>
        <p:spPr>
          <a:xfrm>
            <a:off x="152400" y="1738938"/>
            <a:ext cx="8839201" cy="16656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Transformed </a:t>
            </a:r>
            <a:r>
              <a:rPr lang="en"/>
              <a:t>Model</a:t>
            </a:r>
            <a:endParaRPr/>
          </a:p>
        </p:txBody>
      </p:sp>
      <p:sp>
        <p:nvSpPr>
          <p:cNvPr id="261" name="Google Shape;261;p39"/>
          <p:cNvSpPr txBox="1"/>
          <p:nvPr/>
        </p:nvSpPr>
        <p:spPr>
          <a:xfrm>
            <a:off x="705825" y="1071400"/>
            <a:ext cx="7459500" cy="1908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Y: 1 /  total number of items collected on beach</a:t>
            </a:r>
            <a:endParaRPr sz="1600">
              <a:latin typeface="Roboto"/>
              <a:ea typeface="Roboto"/>
              <a:cs typeface="Roboto"/>
              <a:sym typeface="Roboto"/>
            </a:endParaRPr>
          </a:p>
          <a:p>
            <a:pPr indent="-361950" lvl="0" marL="457200" rtl="0" algn="l">
              <a:lnSpc>
                <a:spcPct val="115000"/>
              </a:lnSpc>
              <a:spcBef>
                <a:spcPts val="1000"/>
              </a:spcBef>
              <a:spcAft>
                <a:spcPts val="0"/>
              </a:spcAft>
              <a:buSzPts val="2100"/>
              <a:buFont typeface="Roboto"/>
              <a:buChar char="●"/>
            </a:pPr>
            <a:r>
              <a:rPr lang="en" sz="1600">
                <a:latin typeface="Roboto"/>
                <a:ea typeface="Roboto"/>
                <a:cs typeface="Roboto"/>
                <a:sym typeface="Roboto"/>
              </a:rPr>
              <a:t>X</a:t>
            </a:r>
            <a:r>
              <a:rPr baseline="-25000" lang="en" sz="1600">
                <a:latin typeface="Roboto"/>
                <a:ea typeface="Roboto"/>
                <a:cs typeface="Roboto"/>
                <a:sym typeface="Roboto"/>
              </a:rPr>
              <a:t>i</a:t>
            </a:r>
            <a:r>
              <a:rPr lang="en" sz="1600">
                <a:latin typeface="Roboto"/>
                <a:ea typeface="Roboto"/>
                <a:cs typeface="Roboto"/>
                <a:sym typeface="Roboto"/>
              </a:rPr>
              <a:t>: (latitude, longitude, minute of day, county population, political affiliation, total area of the beach, land rank)</a:t>
            </a:r>
            <a:endParaRPr sz="1600">
              <a:latin typeface="Roboto"/>
              <a:ea typeface="Roboto"/>
              <a:cs typeface="Roboto"/>
              <a:sym typeface="Roboto"/>
            </a:endParaRPr>
          </a:p>
          <a:p>
            <a:pPr indent="-330200" lvl="1" marL="914400" rtl="0" algn="l">
              <a:lnSpc>
                <a:spcPct val="115000"/>
              </a:lnSpc>
              <a:spcBef>
                <a:spcPts val="0"/>
              </a:spcBef>
              <a:spcAft>
                <a:spcPts val="0"/>
              </a:spcAft>
              <a:buSzPts val="1600"/>
              <a:buFont typeface="Roboto"/>
              <a:buChar char="○"/>
            </a:pPr>
            <a:r>
              <a:rPr lang="en" sz="1600">
                <a:latin typeface="Roboto"/>
                <a:ea typeface="Roboto"/>
                <a:cs typeface="Roboto"/>
                <a:sym typeface="Roboto"/>
              </a:rPr>
              <a:t>Correlation plot showed little correlation between other features</a:t>
            </a:r>
            <a:endParaRPr sz="1600">
              <a:latin typeface="Roboto"/>
              <a:ea typeface="Roboto"/>
              <a:cs typeface="Roboto"/>
              <a:sym typeface="Roboto"/>
            </a:endParaRPr>
          </a:p>
          <a:p>
            <a:pPr indent="-330200" lvl="0" marL="457200" rtl="0" algn="l">
              <a:lnSpc>
                <a:spcPct val="115000"/>
              </a:lnSpc>
              <a:spcBef>
                <a:spcPts val="1000"/>
              </a:spcBef>
              <a:spcAft>
                <a:spcPts val="1000"/>
              </a:spcAft>
              <a:buSzPts val="1600"/>
              <a:buFont typeface="Roboto"/>
              <a:buChar char="●"/>
            </a:pPr>
            <a:r>
              <a:rPr lang="en" sz="1600">
                <a:latin typeface="Roboto"/>
                <a:ea typeface="Roboto"/>
                <a:cs typeface="Roboto"/>
                <a:sym typeface="Roboto"/>
              </a:rPr>
              <a:t>Linear model for high explanatory power</a:t>
            </a:r>
            <a:endParaRPr sz="16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Transformed</a:t>
            </a:r>
            <a:r>
              <a:rPr lang="en"/>
              <a:t> Model Results</a:t>
            </a:r>
            <a:endParaRPr/>
          </a:p>
        </p:txBody>
      </p:sp>
      <p:pic>
        <p:nvPicPr>
          <p:cNvPr id="267" name="Google Shape;267;p40"/>
          <p:cNvPicPr preferRelativeResize="0"/>
          <p:nvPr/>
        </p:nvPicPr>
        <p:blipFill>
          <a:blip r:embed="rId3">
            <a:alphaModFix/>
          </a:blip>
          <a:stretch>
            <a:fillRect/>
          </a:stretch>
        </p:blipFill>
        <p:spPr>
          <a:xfrm>
            <a:off x="2146875" y="974950"/>
            <a:ext cx="4850239" cy="3863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Transformed Model Results</a:t>
            </a:r>
            <a:endParaRPr/>
          </a:p>
        </p:txBody>
      </p:sp>
      <p:pic>
        <p:nvPicPr>
          <p:cNvPr id="273" name="Google Shape;273;p41"/>
          <p:cNvPicPr preferRelativeResize="0"/>
          <p:nvPr/>
        </p:nvPicPr>
        <p:blipFill>
          <a:blip r:embed="rId3">
            <a:alphaModFix/>
          </a:blip>
          <a:stretch>
            <a:fillRect/>
          </a:stretch>
        </p:blipFill>
        <p:spPr>
          <a:xfrm>
            <a:off x="1724388" y="974950"/>
            <a:ext cx="5695216" cy="386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Overview</a:t>
            </a:r>
            <a:endParaRPr/>
          </a:p>
        </p:txBody>
      </p:sp>
      <p:grpSp>
        <p:nvGrpSpPr>
          <p:cNvPr id="99" name="Google Shape;99;p15"/>
          <p:cNvGrpSpPr/>
          <p:nvPr/>
        </p:nvGrpSpPr>
        <p:grpSpPr>
          <a:xfrm>
            <a:off x="633174" y="1351963"/>
            <a:ext cx="3246925" cy="3447116"/>
            <a:chOff x="3320450" y="1304875"/>
            <a:chExt cx="2632500" cy="2794808"/>
          </a:xfrm>
        </p:grpSpPr>
        <p:sp>
          <p:nvSpPr>
            <p:cNvPr id="100" name="Google Shape;100;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3320450" y="1304883"/>
              <a:ext cx="2628900" cy="2794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15"/>
          <p:cNvSpPr txBox="1"/>
          <p:nvPr>
            <p:ph idx="4294967295" type="body"/>
          </p:nvPr>
        </p:nvSpPr>
        <p:spPr>
          <a:xfrm>
            <a:off x="718225" y="1409797"/>
            <a:ext cx="3076800" cy="45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Context</a:t>
            </a:r>
            <a:endParaRPr>
              <a:solidFill>
                <a:schemeClr val="lt1"/>
              </a:solidFill>
            </a:endParaRPr>
          </a:p>
        </p:txBody>
      </p:sp>
      <p:sp>
        <p:nvSpPr>
          <p:cNvPr id="103" name="Google Shape;103;p15"/>
          <p:cNvSpPr txBox="1"/>
          <p:nvPr>
            <p:ph idx="4294967295" type="body"/>
          </p:nvPr>
        </p:nvSpPr>
        <p:spPr>
          <a:xfrm>
            <a:off x="728138" y="1958873"/>
            <a:ext cx="3057000" cy="27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600"/>
              <a:t>Every year, 8 million metric tons of plastic end up in our oceans.</a:t>
            </a:r>
            <a:endParaRPr sz="1600"/>
          </a:p>
          <a:p>
            <a:pPr indent="0" lvl="0" marL="0" rtl="0" algn="l">
              <a:spcBef>
                <a:spcPts val="0"/>
              </a:spcBef>
              <a:spcAft>
                <a:spcPts val="0"/>
              </a:spcAft>
              <a:buSzPts val="1800"/>
              <a:buNone/>
            </a:pPr>
            <a:r>
              <a:t/>
            </a:r>
            <a:endParaRPr sz="1600"/>
          </a:p>
          <a:p>
            <a:pPr indent="0" lvl="0" marL="0" rtl="0" algn="l">
              <a:spcBef>
                <a:spcPts val="0"/>
              </a:spcBef>
              <a:spcAft>
                <a:spcPts val="0"/>
              </a:spcAft>
              <a:buSzPts val="1800"/>
              <a:buNone/>
            </a:pPr>
            <a:r>
              <a:rPr lang="en" sz="1600"/>
              <a:t>Over $90 billion is being spent on cleaning up ocean trash, better managing waste, improving water treatment plants, and research to combat this problem.</a:t>
            </a:r>
            <a:endParaRPr sz="1600"/>
          </a:p>
        </p:txBody>
      </p:sp>
      <p:grpSp>
        <p:nvGrpSpPr>
          <p:cNvPr id="104" name="Google Shape;104;p15"/>
          <p:cNvGrpSpPr/>
          <p:nvPr/>
        </p:nvGrpSpPr>
        <p:grpSpPr>
          <a:xfrm>
            <a:off x="4689875" y="1351949"/>
            <a:ext cx="3822917" cy="3447148"/>
            <a:chOff x="6212557" y="1304875"/>
            <a:chExt cx="2632500" cy="3416400"/>
          </a:xfrm>
        </p:grpSpPr>
        <p:sp>
          <p:nvSpPr>
            <p:cNvPr id="105" name="Google Shape;105;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txBox="1"/>
            <p:nvPr/>
          </p:nvSpPr>
          <p:spPr>
            <a:xfrm>
              <a:off x="6212557" y="1304876"/>
              <a:ext cx="2632500" cy="564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5"/>
          <p:cNvSpPr txBox="1"/>
          <p:nvPr>
            <p:ph idx="4294967295" type="body"/>
          </p:nvPr>
        </p:nvSpPr>
        <p:spPr>
          <a:xfrm>
            <a:off x="4773016" y="1409700"/>
            <a:ext cx="3076500" cy="56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Problem statement</a:t>
            </a:r>
            <a:endParaRPr>
              <a:solidFill>
                <a:schemeClr val="lt1"/>
              </a:solidFill>
            </a:endParaRPr>
          </a:p>
        </p:txBody>
      </p:sp>
      <p:sp>
        <p:nvSpPr>
          <p:cNvPr id="108" name="Google Shape;108;p15"/>
          <p:cNvSpPr txBox="1"/>
          <p:nvPr>
            <p:ph idx="4294967295" type="body"/>
          </p:nvPr>
        </p:nvSpPr>
        <p:spPr>
          <a:xfrm>
            <a:off x="4773025" y="1920975"/>
            <a:ext cx="3739800" cy="275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One of the many ways the amount of trash entering the ocean can be reduced is organizing clean up efforts on beaches and coastlines. </a:t>
            </a:r>
            <a:endParaRPr sz="1600"/>
          </a:p>
          <a:p>
            <a:pPr indent="0" lvl="0" marL="0" rtl="0" algn="l">
              <a:lnSpc>
                <a:spcPct val="115000"/>
              </a:lnSpc>
              <a:spcBef>
                <a:spcPts val="1600"/>
              </a:spcBef>
              <a:spcAft>
                <a:spcPts val="0"/>
              </a:spcAft>
              <a:buSzPts val="1800"/>
              <a:buNone/>
            </a:pPr>
            <a:r>
              <a:rPr lang="en" sz="1600"/>
              <a:t>Organizations that help with these efforts are tasked with planning and assigning workers to </a:t>
            </a:r>
            <a:r>
              <a:rPr lang="en" sz="1600"/>
              <a:t>multiple</a:t>
            </a:r>
            <a:r>
              <a:rPr lang="en" sz="1600"/>
              <a:t> beaches. Often it is a challenge to know how many workers to assign to a beach.</a:t>
            </a:r>
            <a:endParaRPr sz="1600"/>
          </a:p>
          <a:p>
            <a:pPr indent="0" lvl="0" marL="0" rtl="0" algn="l">
              <a:lnSpc>
                <a:spcPct val="115000"/>
              </a:lnSpc>
              <a:spcBef>
                <a:spcPts val="1600"/>
              </a:spcBef>
              <a:spcAft>
                <a:spcPts val="1600"/>
              </a:spcAft>
              <a:buSzPts val="1800"/>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Transformed Model Results</a:t>
            </a:r>
            <a:endParaRPr/>
          </a:p>
        </p:txBody>
      </p:sp>
      <p:pic>
        <p:nvPicPr>
          <p:cNvPr id="279" name="Google Shape;279;p42"/>
          <p:cNvPicPr preferRelativeResize="0"/>
          <p:nvPr/>
        </p:nvPicPr>
        <p:blipFill>
          <a:blip r:embed="rId3">
            <a:alphaModFix/>
          </a:blip>
          <a:stretch>
            <a:fillRect/>
          </a:stretch>
        </p:blipFill>
        <p:spPr>
          <a:xfrm>
            <a:off x="2759438" y="974950"/>
            <a:ext cx="3625121" cy="38637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Transformed Model Results</a:t>
            </a:r>
            <a:endParaRPr/>
          </a:p>
        </p:txBody>
      </p:sp>
      <p:pic>
        <p:nvPicPr>
          <p:cNvPr id="285" name="Google Shape;285;p43"/>
          <p:cNvPicPr preferRelativeResize="0"/>
          <p:nvPr/>
        </p:nvPicPr>
        <p:blipFill>
          <a:blip r:embed="rId3">
            <a:alphaModFix/>
          </a:blip>
          <a:stretch>
            <a:fillRect/>
          </a:stretch>
        </p:blipFill>
        <p:spPr>
          <a:xfrm>
            <a:off x="152400" y="1785213"/>
            <a:ext cx="8839201" cy="157307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Diagnosis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a:t>
            </a:r>
            <a:r>
              <a:rPr lang="en"/>
              <a:t> Model Cook’s Distance</a:t>
            </a:r>
            <a:endParaRPr/>
          </a:p>
        </p:txBody>
      </p:sp>
      <p:pic>
        <p:nvPicPr>
          <p:cNvPr id="296" name="Google Shape;296;p45"/>
          <p:cNvPicPr preferRelativeResize="0"/>
          <p:nvPr/>
        </p:nvPicPr>
        <p:blipFill>
          <a:blip r:embed="rId3">
            <a:alphaModFix/>
          </a:blip>
          <a:stretch>
            <a:fillRect/>
          </a:stretch>
        </p:blipFill>
        <p:spPr>
          <a:xfrm>
            <a:off x="1445063" y="974950"/>
            <a:ext cx="6253884" cy="3863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Model QQ Plot</a:t>
            </a:r>
            <a:endParaRPr/>
          </a:p>
        </p:txBody>
      </p:sp>
      <p:pic>
        <p:nvPicPr>
          <p:cNvPr id="302" name="Google Shape;302;p46"/>
          <p:cNvPicPr preferRelativeResize="0"/>
          <p:nvPr/>
        </p:nvPicPr>
        <p:blipFill>
          <a:blip r:embed="rId3">
            <a:alphaModFix/>
          </a:blip>
          <a:stretch>
            <a:fillRect/>
          </a:stretch>
        </p:blipFill>
        <p:spPr>
          <a:xfrm>
            <a:off x="1445063" y="974950"/>
            <a:ext cx="6253884" cy="3863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Transformed</a:t>
            </a:r>
            <a:r>
              <a:rPr lang="en"/>
              <a:t> Model Cook’s Distance</a:t>
            </a:r>
            <a:endParaRPr/>
          </a:p>
        </p:txBody>
      </p:sp>
      <p:pic>
        <p:nvPicPr>
          <p:cNvPr id="308" name="Google Shape;308;p47"/>
          <p:cNvPicPr preferRelativeResize="0"/>
          <p:nvPr/>
        </p:nvPicPr>
        <p:blipFill>
          <a:blip r:embed="rId3">
            <a:alphaModFix/>
          </a:blip>
          <a:stretch>
            <a:fillRect/>
          </a:stretch>
        </p:blipFill>
        <p:spPr>
          <a:xfrm>
            <a:off x="1445063" y="974950"/>
            <a:ext cx="6253884" cy="3863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Transformed</a:t>
            </a:r>
            <a:r>
              <a:rPr lang="en"/>
              <a:t> Model QQ Plot</a:t>
            </a:r>
            <a:endParaRPr/>
          </a:p>
        </p:txBody>
      </p:sp>
      <p:pic>
        <p:nvPicPr>
          <p:cNvPr id="314" name="Google Shape;314;p48"/>
          <p:cNvPicPr preferRelativeResize="0"/>
          <p:nvPr/>
        </p:nvPicPr>
        <p:blipFill>
          <a:blip r:embed="rId3">
            <a:alphaModFix/>
          </a:blip>
          <a:stretch>
            <a:fillRect/>
          </a:stretch>
        </p:blipFill>
        <p:spPr>
          <a:xfrm>
            <a:off x="1445063" y="974950"/>
            <a:ext cx="6253884" cy="3863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and Future Works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25" name="Google Shape;325;p50"/>
          <p:cNvSpPr txBox="1"/>
          <p:nvPr/>
        </p:nvSpPr>
        <p:spPr>
          <a:xfrm>
            <a:off x="705825" y="1071400"/>
            <a:ext cx="7459500" cy="2926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Created multiple variations of linear model to predict garbage on beach</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With limited explanatory power, focused efforts on inferential data analysis and increasing model accuracy</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Created multiple visualizations during EDA to show relationships, or lack of relationships, between different variables</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latin typeface="Roboto"/>
                <a:ea typeface="Roboto"/>
                <a:cs typeface="Roboto"/>
                <a:sym typeface="Roboto"/>
              </a:rPr>
              <a:t>Did not create model for estimating labor required</a:t>
            </a:r>
            <a:endParaRPr sz="1600">
              <a:latin typeface="Roboto"/>
              <a:ea typeface="Roboto"/>
              <a:cs typeface="Roboto"/>
              <a:sym typeface="Roboto"/>
            </a:endParaRPr>
          </a:p>
          <a:p>
            <a:pPr indent="-330200" lvl="1" marL="914400" rtl="0" algn="l">
              <a:lnSpc>
                <a:spcPct val="115000"/>
              </a:lnSpc>
              <a:spcBef>
                <a:spcPts val="1000"/>
              </a:spcBef>
              <a:spcAft>
                <a:spcPts val="1000"/>
              </a:spcAft>
              <a:buSzPts val="1600"/>
              <a:buFont typeface="Roboto"/>
              <a:buChar char="○"/>
            </a:pPr>
            <a:r>
              <a:rPr lang="en" sz="1600">
                <a:latin typeface="Roboto"/>
                <a:ea typeface="Roboto"/>
                <a:cs typeface="Roboto"/>
                <a:sym typeface="Roboto"/>
              </a:rPr>
              <a:t>Without large explanatory power, a labor estimation would prove to be useless and misleading</a:t>
            </a:r>
            <a:endParaRPr sz="16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331" name="Google Shape;331;p5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2" name="Google Shape;332;p5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333" name="Google Shape;333;p51"/>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Lack of Explanatory Data</a:t>
            </a:r>
            <a:endParaRPr b="1" sz="1600"/>
          </a:p>
          <a:p>
            <a:pPr indent="0" lvl="0" marL="0" rtl="0" algn="l">
              <a:spcBef>
                <a:spcPts val="800"/>
              </a:spcBef>
              <a:spcAft>
                <a:spcPts val="0"/>
              </a:spcAft>
              <a:buNone/>
            </a:pPr>
            <a:r>
              <a:rPr lang="en" sz="1600"/>
              <a:t>Model evaluations statistics show model does not explain a lot of variance in the data</a:t>
            </a:r>
            <a:endParaRPr sz="1600"/>
          </a:p>
          <a:p>
            <a:pPr indent="-330200" lvl="0" marL="457200" rtl="0" algn="l">
              <a:spcBef>
                <a:spcPts val="800"/>
              </a:spcBef>
              <a:spcAft>
                <a:spcPts val="0"/>
              </a:spcAft>
              <a:buSzPts val="1600"/>
              <a:buChar char="●"/>
            </a:pPr>
            <a:r>
              <a:rPr lang="en" sz="1600"/>
              <a:t>Tried to increase model accuracy but still need more data</a:t>
            </a:r>
            <a:endParaRPr sz="1600"/>
          </a:p>
        </p:txBody>
      </p:sp>
      <p:sp>
        <p:nvSpPr>
          <p:cNvPr id="334" name="Google Shape;334;p51"/>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5" name="Google Shape;335;p51"/>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336" name="Google Shape;336;p51"/>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Sparsity of U.S. Data</a:t>
            </a:r>
            <a:endParaRPr b="1" sz="1600"/>
          </a:p>
          <a:p>
            <a:pPr indent="0" lvl="0" marL="0" rtl="0" algn="l">
              <a:spcBef>
                <a:spcPts val="800"/>
              </a:spcBef>
              <a:spcAft>
                <a:spcPts val="0"/>
              </a:spcAft>
              <a:buNone/>
            </a:pPr>
            <a:r>
              <a:rPr lang="en" sz="1600"/>
              <a:t>With only 2,000 rows of data from specific regions, saw a lot of outliers</a:t>
            </a:r>
            <a:endParaRPr sz="1600"/>
          </a:p>
          <a:p>
            <a:pPr indent="-330200" lvl="0" marL="457200" rtl="0" algn="l">
              <a:spcBef>
                <a:spcPts val="800"/>
              </a:spcBef>
              <a:spcAft>
                <a:spcPts val="800"/>
              </a:spcAft>
              <a:buSzPts val="1600"/>
              <a:buChar char="●"/>
            </a:pPr>
            <a:r>
              <a:rPr lang="en" sz="1600"/>
              <a:t>Without </a:t>
            </a:r>
            <a:r>
              <a:rPr lang="en" sz="1600"/>
              <a:t>other data sources available, tried to explain entries we did have</a:t>
            </a:r>
            <a:endParaRPr sz="1600"/>
          </a:p>
        </p:txBody>
      </p:sp>
      <p:sp>
        <p:nvSpPr>
          <p:cNvPr id="337" name="Google Shape;337;p51"/>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8" name="Google Shape;338;p51"/>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339" name="Google Shape;339;p51"/>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Missing Features for Sub-Goals</a:t>
            </a:r>
            <a:endParaRPr b="1" sz="1600"/>
          </a:p>
          <a:p>
            <a:pPr indent="0" lvl="0" marL="0" rtl="0" algn="l">
              <a:spcBef>
                <a:spcPts val="800"/>
              </a:spcBef>
              <a:spcAft>
                <a:spcPts val="0"/>
              </a:spcAft>
              <a:buNone/>
            </a:pPr>
            <a:r>
              <a:rPr lang="en" sz="1600"/>
              <a:t>Most of our sub-goals tried to show relationship with variables not in dataset</a:t>
            </a:r>
            <a:endParaRPr sz="1600"/>
          </a:p>
          <a:p>
            <a:pPr indent="-330200" lvl="0" marL="457200" rtl="0" algn="l">
              <a:spcBef>
                <a:spcPts val="800"/>
              </a:spcBef>
              <a:spcAft>
                <a:spcPts val="0"/>
              </a:spcAft>
              <a:buSzPts val="1600"/>
              <a:buChar char="●"/>
            </a:pPr>
            <a:r>
              <a:rPr lang="en" sz="1600"/>
              <a:t>Had to manually find more data and merge frames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Our Solution - Main Goal</a:t>
            </a:r>
            <a:endParaRPr/>
          </a:p>
        </p:txBody>
      </p:sp>
      <p:sp>
        <p:nvSpPr>
          <p:cNvPr id="114" name="Google Shape;114;p16"/>
          <p:cNvSpPr txBox="1"/>
          <p:nvPr/>
        </p:nvSpPr>
        <p:spPr>
          <a:xfrm>
            <a:off x="455900" y="1180675"/>
            <a:ext cx="8182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u="sng">
                <a:latin typeface="Roboto"/>
                <a:ea typeface="Roboto"/>
                <a:cs typeface="Roboto"/>
                <a:sym typeface="Roboto"/>
              </a:rPr>
              <a:t>T</a:t>
            </a:r>
            <a:r>
              <a:rPr b="1" i="0" lang="en" sz="1800" u="sng" cap="none" strike="noStrike">
                <a:solidFill>
                  <a:srgbClr val="000000"/>
                </a:solidFill>
                <a:latin typeface="Roboto"/>
                <a:ea typeface="Roboto"/>
                <a:cs typeface="Roboto"/>
                <a:sym typeface="Roboto"/>
              </a:rPr>
              <a:t>hought </a:t>
            </a:r>
            <a:r>
              <a:rPr b="1" lang="en" sz="1800" u="sng">
                <a:latin typeface="Roboto"/>
                <a:ea typeface="Roboto"/>
                <a:cs typeface="Roboto"/>
                <a:sym typeface="Roboto"/>
              </a:rPr>
              <a:t>P</a:t>
            </a:r>
            <a:r>
              <a:rPr b="1" i="0" lang="en" sz="1800" u="sng" cap="none" strike="noStrike">
                <a:solidFill>
                  <a:srgbClr val="000000"/>
                </a:solidFill>
                <a:latin typeface="Roboto"/>
                <a:ea typeface="Roboto"/>
                <a:cs typeface="Roboto"/>
                <a:sym typeface="Roboto"/>
              </a:rPr>
              <a:t>rocess			</a:t>
            </a:r>
            <a:r>
              <a:rPr b="1" i="0" lang="en" sz="1800" u="none" cap="none" strike="noStrike">
                <a:solidFill>
                  <a:srgbClr val="000000"/>
                </a:solidFill>
                <a:latin typeface="Roboto"/>
                <a:ea typeface="Roboto"/>
                <a:cs typeface="Roboto"/>
                <a:sym typeface="Roboto"/>
              </a:rPr>
              <a:t> 			</a:t>
            </a:r>
            <a:r>
              <a:rPr b="1" lang="en" sz="1800" u="sng">
                <a:latin typeface="Roboto"/>
                <a:ea typeface="Roboto"/>
                <a:cs typeface="Roboto"/>
                <a:sym typeface="Roboto"/>
              </a:rPr>
              <a:t>Our Implementation to Solve Problem</a:t>
            </a:r>
            <a:endParaRPr b="1" i="0" sz="1800" u="sng" cap="none" strike="noStrike">
              <a:solidFill>
                <a:srgbClr val="000000"/>
              </a:solidFill>
              <a:latin typeface="Roboto"/>
              <a:ea typeface="Roboto"/>
              <a:cs typeface="Roboto"/>
              <a:sym typeface="Roboto"/>
            </a:endParaRPr>
          </a:p>
        </p:txBody>
      </p:sp>
      <p:sp>
        <p:nvSpPr>
          <p:cNvPr id="115" name="Google Shape;115;p16"/>
          <p:cNvSpPr txBox="1"/>
          <p:nvPr/>
        </p:nvSpPr>
        <p:spPr>
          <a:xfrm>
            <a:off x="490975" y="1659950"/>
            <a:ext cx="3927900" cy="2805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There are no/limited organizations that employ people to clean beaches</a:t>
            </a:r>
            <a:endParaRPr sz="1500">
              <a:latin typeface="Roboto"/>
              <a:ea typeface="Roboto"/>
              <a:cs typeface="Roboto"/>
              <a:sym typeface="Roboto"/>
            </a:endParaRPr>
          </a:p>
          <a:p>
            <a:pPr indent="0" lvl="0" marL="457200" marR="0" rtl="0" algn="l">
              <a:lnSpc>
                <a:spcPct val="115000"/>
              </a:lnSpc>
              <a:spcBef>
                <a:spcPts val="0"/>
              </a:spcBef>
              <a:spcAft>
                <a:spcPts val="0"/>
              </a:spcAft>
              <a:buNone/>
            </a:pPr>
            <a:r>
              <a:t/>
            </a:r>
            <a:endParaRPr sz="1500">
              <a:latin typeface="Roboto"/>
              <a:ea typeface="Roboto"/>
              <a:cs typeface="Roboto"/>
              <a:sym typeface="Roboto"/>
            </a:endParaRPr>
          </a:p>
          <a:p>
            <a:pPr indent="-323850" lvl="0" marL="457200" marR="0" rtl="0" algn="l">
              <a:lnSpc>
                <a:spcPct val="115000"/>
              </a:lnSpc>
              <a:spcBef>
                <a:spcPts val="0"/>
              </a:spcBef>
              <a:spcAft>
                <a:spcPts val="0"/>
              </a:spcAft>
              <a:buSzPts val="1500"/>
              <a:buFont typeface="Roboto"/>
              <a:buChar char="●"/>
            </a:pPr>
            <a:r>
              <a:rPr lang="en" sz="1500">
                <a:latin typeface="Roboto"/>
                <a:ea typeface="Roboto"/>
                <a:cs typeface="Roboto"/>
                <a:sym typeface="Roboto"/>
              </a:rPr>
              <a:t>With limited amount of people willing to volunteer we must maximize labor</a:t>
            </a:r>
            <a:endParaRPr sz="1500">
              <a:latin typeface="Roboto"/>
              <a:ea typeface="Roboto"/>
              <a:cs typeface="Roboto"/>
              <a:sym typeface="Roboto"/>
            </a:endParaRPr>
          </a:p>
          <a:p>
            <a:pPr indent="0" lvl="0" marL="457200" marR="0" rtl="0" algn="l">
              <a:lnSpc>
                <a:spcPct val="115000"/>
              </a:lnSpc>
              <a:spcBef>
                <a:spcPts val="0"/>
              </a:spcBef>
              <a:spcAft>
                <a:spcPts val="0"/>
              </a:spcAft>
              <a:buNone/>
            </a:pPr>
            <a:r>
              <a:t/>
            </a:r>
            <a:endParaRPr sz="1500">
              <a:latin typeface="Roboto"/>
              <a:ea typeface="Roboto"/>
              <a:cs typeface="Roboto"/>
              <a:sym typeface="Roboto"/>
            </a:endParaRPr>
          </a:p>
          <a:p>
            <a:pPr indent="-323850" lvl="0" marL="457200" marR="0" rtl="0" algn="l">
              <a:lnSpc>
                <a:spcPct val="115000"/>
              </a:lnSpc>
              <a:spcBef>
                <a:spcPts val="0"/>
              </a:spcBef>
              <a:spcAft>
                <a:spcPts val="0"/>
              </a:spcAft>
              <a:buSzPts val="1500"/>
              <a:buFont typeface="Roboto"/>
              <a:buChar char="●"/>
            </a:pPr>
            <a:r>
              <a:rPr lang="en" sz="1500">
                <a:latin typeface="Roboto"/>
                <a:ea typeface="Roboto"/>
                <a:cs typeface="Roboto"/>
                <a:sym typeface="Roboto"/>
              </a:rPr>
              <a:t>If we </a:t>
            </a:r>
            <a:r>
              <a:rPr lang="en" sz="1500">
                <a:latin typeface="Roboto"/>
                <a:ea typeface="Roboto"/>
                <a:cs typeface="Roboto"/>
                <a:sym typeface="Roboto"/>
              </a:rPr>
              <a:t>know</a:t>
            </a:r>
            <a:r>
              <a:rPr lang="en" sz="1500">
                <a:latin typeface="Roboto"/>
                <a:ea typeface="Roboto"/>
                <a:cs typeface="Roboto"/>
                <a:sym typeface="Roboto"/>
              </a:rPr>
              <a:t> how much garbage is on a beach and how large the beach is, we can estimate the amount of labor needed to clean the beach</a:t>
            </a:r>
            <a:endParaRPr sz="1500">
              <a:latin typeface="Roboto"/>
              <a:ea typeface="Roboto"/>
              <a:cs typeface="Roboto"/>
              <a:sym typeface="Roboto"/>
            </a:endParaRPr>
          </a:p>
        </p:txBody>
      </p:sp>
      <p:sp>
        <p:nvSpPr>
          <p:cNvPr id="116" name="Google Shape;116;p16"/>
          <p:cNvSpPr txBox="1"/>
          <p:nvPr/>
        </p:nvSpPr>
        <p:spPr>
          <a:xfrm>
            <a:off x="4572000" y="1642375"/>
            <a:ext cx="4121400" cy="3070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Use data from </a:t>
            </a:r>
            <a:r>
              <a:rPr lang="en" sz="1500">
                <a:latin typeface="Roboto"/>
                <a:ea typeface="Roboto"/>
                <a:cs typeface="Roboto"/>
                <a:sym typeface="Roboto"/>
              </a:rPr>
              <a:t>previous</a:t>
            </a:r>
            <a:r>
              <a:rPr lang="en" sz="1500">
                <a:latin typeface="Roboto"/>
                <a:ea typeface="Roboto"/>
                <a:cs typeface="Roboto"/>
                <a:sym typeface="Roboto"/>
              </a:rPr>
              <a:t> clean up events to predict how much garbage would be at a future event</a:t>
            </a:r>
            <a:endParaRPr sz="1500">
              <a:latin typeface="Roboto"/>
              <a:ea typeface="Roboto"/>
              <a:cs typeface="Roboto"/>
              <a:sym typeface="Roboto"/>
            </a:endParaRPr>
          </a:p>
          <a:p>
            <a:pPr indent="0" lvl="0" marL="0" marR="0" rtl="0" algn="l">
              <a:lnSpc>
                <a:spcPct val="115000"/>
              </a:lnSpc>
              <a:spcBef>
                <a:spcPts val="0"/>
              </a:spcBef>
              <a:spcAft>
                <a:spcPts val="0"/>
              </a:spcAft>
              <a:buNone/>
            </a:pPr>
            <a:r>
              <a:t/>
            </a:r>
            <a:endParaRPr sz="1500">
              <a:latin typeface="Roboto"/>
              <a:ea typeface="Roboto"/>
              <a:cs typeface="Roboto"/>
              <a:sym typeface="Roboto"/>
            </a:endParaRPr>
          </a:p>
          <a:p>
            <a:pPr indent="-323850" lvl="0" marL="457200" marR="0" rtl="0" algn="l">
              <a:lnSpc>
                <a:spcPct val="115000"/>
              </a:lnSpc>
              <a:spcBef>
                <a:spcPts val="0"/>
              </a:spcBef>
              <a:spcAft>
                <a:spcPts val="0"/>
              </a:spcAft>
              <a:buSzPts val="1500"/>
              <a:buFont typeface="Roboto"/>
              <a:buChar char="●"/>
            </a:pPr>
            <a:r>
              <a:rPr lang="en" sz="1500">
                <a:latin typeface="Roboto"/>
                <a:ea typeface="Roboto"/>
                <a:cs typeface="Roboto"/>
                <a:sym typeface="Roboto"/>
              </a:rPr>
              <a:t>Given garbage that will be at each event, we can distribute volunteer labor to maximize our efforts</a:t>
            </a:r>
            <a:endParaRPr sz="1500">
              <a:latin typeface="Roboto"/>
              <a:ea typeface="Roboto"/>
              <a:cs typeface="Roboto"/>
              <a:sym typeface="Roboto"/>
            </a:endParaRPr>
          </a:p>
          <a:p>
            <a:pPr indent="0" lvl="0" marL="0" marR="0" rtl="0" algn="l">
              <a:lnSpc>
                <a:spcPct val="115000"/>
              </a:lnSpc>
              <a:spcBef>
                <a:spcPts val="0"/>
              </a:spcBef>
              <a:spcAft>
                <a:spcPts val="0"/>
              </a:spcAft>
              <a:buNone/>
            </a:pPr>
            <a:r>
              <a:t/>
            </a:r>
            <a:endParaRPr sz="1500">
              <a:latin typeface="Roboto"/>
              <a:ea typeface="Roboto"/>
              <a:cs typeface="Roboto"/>
              <a:sym typeface="Roboto"/>
            </a:endParaRPr>
          </a:p>
          <a:p>
            <a:pPr indent="-323850" lvl="0" marL="457200" marR="0" rtl="0" algn="l">
              <a:lnSpc>
                <a:spcPct val="115000"/>
              </a:lnSpc>
              <a:spcBef>
                <a:spcPts val="0"/>
              </a:spcBef>
              <a:spcAft>
                <a:spcPts val="0"/>
              </a:spcAft>
              <a:buSzPts val="1500"/>
              <a:buFont typeface="Roboto"/>
              <a:buChar char="●"/>
            </a:pPr>
            <a:r>
              <a:rPr lang="en" sz="1500">
                <a:latin typeface="Roboto"/>
                <a:ea typeface="Roboto"/>
                <a:cs typeface="Roboto"/>
                <a:sym typeface="Roboto"/>
              </a:rPr>
              <a:t>With labor efforts as efficient as possible, we can help solve the pollution problem more effectively</a:t>
            </a:r>
            <a:endParaRPr sz="15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2"/>
          <p:cNvSpPr txBox="1"/>
          <p:nvPr>
            <p:ph type="title"/>
          </p:nvPr>
        </p:nvSpPr>
        <p:spPr>
          <a:xfrm>
            <a:off x="311700" y="36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Works</a:t>
            </a:r>
            <a:endParaRPr/>
          </a:p>
        </p:txBody>
      </p:sp>
      <p:sp>
        <p:nvSpPr>
          <p:cNvPr id="345" name="Google Shape;345;p52"/>
          <p:cNvSpPr txBox="1"/>
          <p:nvPr/>
        </p:nvSpPr>
        <p:spPr>
          <a:xfrm>
            <a:off x="705825" y="1071400"/>
            <a:ext cx="7459500" cy="3519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Roboto"/>
              <a:buAutoNum type="arabicPeriod"/>
            </a:pPr>
            <a:r>
              <a:rPr lang="en" sz="1600">
                <a:latin typeface="Roboto"/>
                <a:ea typeface="Roboto"/>
                <a:cs typeface="Roboto"/>
                <a:sym typeface="Roboto"/>
              </a:rPr>
              <a:t>Create model with global data to reduce sparsity of data</a:t>
            </a:r>
            <a:endParaRPr sz="1600">
              <a:latin typeface="Roboto"/>
              <a:ea typeface="Roboto"/>
              <a:cs typeface="Roboto"/>
              <a:sym typeface="Roboto"/>
            </a:endParaRPr>
          </a:p>
          <a:p>
            <a:pPr indent="-330200" lvl="1" marL="914400" rtl="0" algn="l">
              <a:lnSpc>
                <a:spcPct val="115000"/>
              </a:lnSpc>
              <a:spcBef>
                <a:spcPts val="1000"/>
              </a:spcBef>
              <a:spcAft>
                <a:spcPts val="0"/>
              </a:spcAft>
              <a:buSzPts val="1600"/>
              <a:buFont typeface="Roboto"/>
              <a:buAutoNum type="alphaLcPeriod"/>
            </a:pPr>
            <a:r>
              <a:rPr lang="en" sz="1600">
                <a:latin typeface="Roboto"/>
                <a:ea typeface="Roboto"/>
                <a:cs typeface="Roboto"/>
                <a:sym typeface="Roboto"/>
              </a:rPr>
              <a:t>With 55,000 rows, may be able to create more accurate model</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AutoNum type="arabicPeriod"/>
            </a:pPr>
            <a:r>
              <a:rPr lang="en" sz="1600">
                <a:latin typeface="Roboto"/>
                <a:ea typeface="Roboto"/>
                <a:cs typeface="Roboto"/>
                <a:sym typeface="Roboto"/>
              </a:rPr>
              <a:t>Obtain more external data and create new features</a:t>
            </a:r>
            <a:endParaRPr sz="1600">
              <a:latin typeface="Roboto"/>
              <a:ea typeface="Roboto"/>
              <a:cs typeface="Roboto"/>
              <a:sym typeface="Roboto"/>
            </a:endParaRPr>
          </a:p>
          <a:p>
            <a:pPr indent="-330200" lvl="1" marL="914400" rtl="0" algn="l">
              <a:lnSpc>
                <a:spcPct val="115000"/>
              </a:lnSpc>
              <a:spcBef>
                <a:spcPts val="1000"/>
              </a:spcBef>
              <a:spcAft>
                <a:spcPts val="0"/>
              </a:spcAft>
              <a:buSzPts val="1600"/>
              <a:buFont typeface="Roboto"/>
              <a:buAutoNum type="alphaLcPeriod"/>
            </a:pPr>
            <a:r>
              <a:rPr lang="en" sz="1600">
                <a:latin typeface="Roboto"/>
                <a:ea typeface="Roboto"/>
                <a:cs typeface="Roboto"/>
                <a:sym typeface="Roboto"/>
              </a:rPr>
              <a:t>Data on holidays or festivals celebrated in same county as beach may be a good predictor of more people going to beach</a:t>
            </a:r>
            <a:endParaRPr sz="1600">
              <a:latin typeface="Roboto"/>
              <a:ea typeface="Roboto"/>
              <a:cs typeface="Roboto"/>
              <a:sym typeface="Roboto"/>
            </a:endParaRPr>
          </a:p>
          <a:p>
            <a:pPr indent="-330200" lvl="1" marL="914400" rtl="0" algn="l">
              <a:lnSpc>
                <a:spcPct val="115000"/>
              </a:lnSpc>
              <a:spcBef>
                <a:spcPts val="0"/>
              </a:spcBef>
              <a:spcAft>
                <a:spcPts val="0"/>
              </a:spcAft>
              <a:buSzPts val="1600"/>
              <a:buFont typeface="Roboto"/>
              <a:buAutoNum type="alphaLcPeriod"/>
            </a:pPr>
            <a:r>
              <a:rPr lang="en" sz="1600">
                <a:latin typeface="Roboto"/>
                <a:ea typeface="Roboto"/>
                <a:cs typeface="Roboto"/>
                <a:sym typeface="Roboto"/>
              </a:rPr>
              <a:t>Weather data</a:t>
            </a:r>
            <a:endParaRPr sz="1600">
              <a:latin typeface="Roboto"/>
              <a:ea typeface="Roboto"/>
              <a:cs typeface="Roboto"/>
              <a:sym typeface="Roboto"/>
            </a:endParaRPr>
          </a:p>
          <a:p>
            <a:pPr indent="-330200" lvl="1" marL="914400" rtl="0" algn="l">
              <a:lnSpc>
                <a:spcPct val="115000"/>
              </a:lnSpc>
              <a:spcBef>
                <a:spcPts val="0"/>
              </a:spcBef>
              <a:spcAft>
                <a:spcPts val="0"/>
              </a:spcAft>
              <a:buSzPts val="1600"/>
              <a:buFont typeface="Roboto"/>
              <a:buAutoNum type="alphaLcPeriod"/>
            </a:pPr>
            <a:r>
              <a:rPr lang="en" sz="1600">
                <a:latin typeface="Roboto"/>
                <a:ea typeface="Roboto"/>
                <a:cs typeface="Roboto"/>
                <a:sym typeface="Roboto"/>
              </a:rPr>
              <a:t>Garbage cans on beach</a:t>
            </a:r>
            <a:endParaRPr sz="1600">
              <a:latin typeface="Roboto"/>
              <a:ea typeface="Roboto"/>
              <a:cs typeface="Roboto"/>
              <a:sym typeface="Roboto"/>
            </a:endParaRPr>
          </a:p>
          <a:p>
            <a:pPr indent="-330200" lvl="1" marL="914400" rtl="0" algn="l">
              <a:lnSpc>
                <a:spcPct val="115000"/>
              </a:lnSpc>
              <a:spcBef>
                <a:spcPts val="0"/>
              </a:spcBef>
              <a:spcAft>
                <a:spcPts val="0"/>
              </a:spcAft>
              <a:buSzPts val="1600"/>
              <a:buFont typeface="Roboto"/>
              <a:buAutoNum type="alphaLcPeriod"/>
            </a:pPr>
            <a:r>
              <a:rPr lang="en" sz="1600">
                <a:latin typeface="Roboto"/>
                <a:ea typeface="Roboto"/>
                <a:cs typeface="Roboto"/>
                <a:sym typeface="Roboto"/>
              </a:rPr>
              <a:t>Type of plastics collected</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lnSpc>
                <a:spcPct val="115000"/>
              </a:lnSpc>
              <a:spcBef>
                <a:spcPts val="0"/>
              </a:spcBef>
              <a:spcAft>
                <a:spcPts val="1000"/>
              </a:spcAft>
              <a:buSzPts val="1600"/>
              <a:buFont typeface="Roboto"/>
              <a:buAutoNum type="arabicPeriod"/>
            </a:pPr>
            <a:r>
              <a:rPr lang="en" sz="1600">
                <a:latin typeface="Roboto"/>
                <a:ea typeface="Roboto"/>
                <a:cs typeface="Roboto"/>
                <a:sym typeface="Roboto"/>
              </a:rPr>
              <a:t>Create estimation for number of volunteers needed to clean beach</a:t>
            </a:r>
            <a:endParaRPr sz="16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Our Solution - Sub Goals</a:t>
            </a:r>
            <a:endParaRPr/>
          </a:p>
        </p:txBody>
      </p:sp>
      <p:sp>
        <p:nvSpPr>
          <p:cNvPr id="122" name="Google Shape;122;p17"/>
          <p:cNvSpPr txBox="1"/>
          <p:nvPr/>
        </p:nvSpPr>
        <p:spPr>
          <a:xfrm>
            <a:off x="455900" y="1017800"/>
            <a:ext cx="856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u="sng">
                <a:latin typeface="Roboto"/>
                <a:ea typeface="Roboto"/>
                <a:cs typeface="Roboto"/>
                <a:sym typeface="Roboto"/>
              </a:rPr>
              <a:t>Questions</a:t>
            </a:r>
            <a:r>
              <a:rPr b="1" i="0" lang="en" sz="1800" u="sng" cap="none" strike="noStrike">
                <a:solidFill>
                  <a:srgbClr val="000000"/>
                </a:solidFill>
                <a:latin typeface="Roboto"/>
                <a:ea typeface="Roboto"/>
                <a:cs typeface="Roboto"/>
                <a:sym typeface="Roboto"/>
              </a:rPr>
              <a:t>			</a:t>
            </a:r>
            <a:r>
              <a:rPr b="1" i="0" lang="en" sz="1800" u="none" cap="none" strike="noStrike">
                <a:solidFill>
                  <a:srgbClr val="000000"/>
                </a:solidFill>
                <a:latin typeface="Roboto"/>
                <a:ea typeface="Roboto"/>
                <a:cs typeface="Roboto"/>
                <a:sym typeface="Roboto"/>
              </a:rPr>
              <a:t> 				</a:t>
            </a:r>
            <a:r>
              <a:rPr b="1" lang="en" sz="1800" u="sng">
                <a:latin typeface="Roboto"/>
                <a:ea typeface="Roboto"/>
                <a:cs typeface="Roboto"/>
                <a:sym typeface="Roboto"/>
              </a:rPr>
              <a:t>How to </a:t>
            </a:r>
            <a:r>
              <a:rPr b="1" lang="en" sz="1800" u="sng">
                <a:latin typeface="Roboto"/>
                <a:ea typeface="Roboto"/>
                <a:cs typeface="Roboto"/>
                <a:sym typeface="Roboto"/>
              </a:rPr>
              <a:t>Answer</a:t>
            </a:r>
            <a:endParaRPr b="1" i="0" sz="1800" u="sng" cap="none" strike="noStrike">
              <a:solidFill>
                <a:srgbClr val="000000"/>
              </a:solidFill>
              <a:latin typeface="Roboto"/>
              <a:ea typeface="Roboto"/>
              <a:cs typeface="Roboto"/>
              <a:sym typeface="Roboto"/>
            </a:endParaRPr>
          </a:p>
        </p:txBody>
      </p:sp>
      <p:sp>
        <p:nvSpPr>
          <p:cNvPr id="123" name="Google Shape;123;p17"/>
          <p:cNvSpPr txBox="1"/>
          <p:nvPr/>
        </p:nvSpPr>
        <p:spPr>
          <a:xfrm>
            <a:off x="455900" y="1479500"/>
            <a:ext cx="3927900" cy="3510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SzPts val="1400"/>
              <a:buFont typeface="Roboto"/>
              <a:buAutoNum type="arabicPeriod"/>
            </a:pPr>
            <a:r>
              <a:rPr lang="en">
                <a:latin typeface="Roboto"/>
                <a:ea typeface="Roboto"/>
                <a:cs typeface="Roboto"/>
                <a:sym typeface="Roboto"/>
              </a:rPr>
              <a:t>What county has the highest garbage to population ratio?</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AutoNum type="arabicPeriod"/>
            </a:pPr>
            <a:r>
              <a:rPr lang="en">
                <a:latin typeface="Roboto"/>
                <a:ea typeface="Roboto"/>
                <a:cs typeface="Roboto"/>
                <a:sym typeface="Roboto"/>
              </a:rPr>
              <a:t>Is there a relationship between the amount of garbage on a beach and the state that the beach is in?</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AutoNum type="arabicPeriod"/>
            </a:pPr>
            <a:r>
              <a:rPr lang="en">
                <a:latin typeface="Roboto"/>
                <a:ea typeface="Roboto"/>
                <a:cs typeface="Roboto"/>
                <a:sym typeface="Roboto"/>
              </a:rPr>
              <a:t>Is the amount of garbage on the shorelines related to the political party that was nominated in the previous presidential election?</a:t>
            </a:r>
            <a:endParaRPr>
              <a:latin typeface="Roboto"/>
              <a:ea typeface="Roboto"/>
              <a:cs typeface="Roboto"/>
              <a:sym typeface="Roboto"/>
            </a:endParaRPr>
          </a:p>
          <a:p>
            <a:pPr indent="-317500" lvl="0" marL="457200" marR="0" rtl="0" algn="l">
              <a:lnSpc>
                <a:spcPct val="115000"/>
              </a:lnSpc>
              <a:spcBef>
                <a:spcPts val="1000"/>
              </a:spcBef>
              <a:spcAft>
                <a:spcPts val="1000"/>
              </a:spcAft>
              <a:buSzPts val="1400"/>
              <a:buFont typeface="Roboto"/>
              <a:buAutoNum type="arabicPeriod"/>
            </a:pPr>
            <a:r>
              <a:rPr lang="en">
                <a:latin typeface="Roboto"/>
                <a:ea typeface="Roboto"/>
                <a:cs typeface="Roboto"/>
                <a:sym typeface="Roboto"/>
              </a:rPr>
              <a:t>In certain states is it more likely to find a higher percentage of plastic in the garbage collected? </a:t>
            </a:r>
            <a:endParaRPr>
              <a:latin typeface="Roboto"/>
              <a:ea typeface="Roboto"/>
              <a:cs typeface="Roboto"/>
              <a:sym typeface="Roboto"/>
            </a:endParaRPr>
          </a:p>
        </p:txBody>
      </p:sp>
      <p:sp>
        <p:nvSpPr>
          <p:cNvPr id="124" name="Google Shape;124;p17"/>
          <p:cNvSpPr txBox="1"/>
          <p:nvPr/>
        </p:nvSpPr>
        <p:spPr>
          <a:xfrm>
            <a:off x="4572000" y="1479500"/>
            <a:ext cx="4121400" cy="3015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SzPts val="1400"/>
              <a:buFont typeface="Roboto"/>
              <a:buAutoNum type="arabicPeriod"/>
            </a:pPr>
            <a:r>
              <a:rPr lang="en">
                <a:latin typeface="Roboto"/>
                <a:ea typeface="Roboto"/>
                <a:cs typeface="Roboto"/>
                <a:sym typeface="Roboto"/>
              </a:rPr>
              <a:t>Compute average garbage collected per cleanup per county. Divide average garbage by county population. Create visualization</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AutoNum type="arabicPeriod"/>
            </a:pPr>
            <a:r>
              <a:rPr lang="en">
                <a:latin typeface="Roboto"/>
                <a:ea typeface="Roboto"/>
                <a:cs typeface="Roboto"/>
                <a:sym typeface="Roboto"/>
              </a:rPr>
              <a:t>Create visualization to show average garbage per cleanup in each </a:t>
            </a:r>
            <a:r>
              <a:rPr lang="en">
                <a:latin typeface="Roboto"/>
                <a:ea typeface="Roboto"/>
                <a:cs typeface="Roboto"/>
                <a:sym typeface="Roboto"/>
              </a:rPr>
              <a:t>state</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AutoNum type="arabicPeriod"/>
            </a:pPr>
            <a:r>
              <a:rPr lang="en">
                <a:latin typeface="Roboto"/>
                <a:ea typeface="Roboto"/>
                <a:cs typeface="Roboto"/>
                <a:sym typeface="Roboto"/>
              </a:rPr>
              <a:t>Use visualization from question 2 but color each state as political party. For </a:t>
            </a:r>
            <a:r>
              <a:rPr lang="en">
                <a:latin typeface="Roboto"/>
                <a:ea typeface="Roboto"/>
                <a:cs typeface="Roboto"/>
                <a:sym typeface="Roboto"/>
              </a:rPr>
              <a:t>quantitative</a:t>
            </a:r>
            <a:r>
              <a:rPr lang="en">
                <a:latin typeface="Roboto"/>
                <a:ea typeface="Roboto"/>
                <a:cs typeface="Roboto"/>
                <a:sym typeface="Roboto"/>
              </a:rPr>
              <a:t> results, run hypothesis test</a:t>
            </a:r>
            <a:endParaRPr>
              <a:latin typeface="Roboto"/>
              <a:ea typeface="Roboto"/>
              <a:cs typeface="Roboto"/>
              <a:sym typeface="Roboto"/>
            </a:endParaRPr>
          </a:p>
          <a:p>
            <a:pPr indent="-317500" lvl="0" marL="457200" marR="0" rtl="0" algn="l">
              <a:lnSpc>
                <a:spcPct val="115000"/>
              </a:lnSpc>
              <a:spcBef>
                <a:spcPts val="1000"/>
              </a:spcBef>
              <a:spcAft>
                <a:spcPts val="1000"/>
              </a:spcAft>
              <a:buSzPts val="1400"/>
              <a:buFont typeface="Roboto"/>
              <a:buAutoNum type="arabicPeriod"/>
            </a:pPr>
            <a:r>
              <a:rPr lang="en">
                <a:latin typeface="Roboto"/>
                <a:ea typeface="Roboto"/>
                <a:cs typeface="Roboto"/>
                <a:sym typeface="Roboto"/>
              </a:rPr>
              <a:t>Create visualization showing portion of total garbage collected that was plastic</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Overview and Planning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Project Planning</a:t>
            </a:r>
            <a:endParaRPr/>
          </a:p>
        </p:txBody>
      </p:sp>
      <p:pic>
        <p:nvPicPr>
          <p:cNvPr id="135" name="Google Shape;135;p19"/>
          <p:cNvPicPr preferRelativeResize="0"/>
          <p:nvPr/>
        </p:nvPicPr>
        <p:blipFill>
          <a:blip r:embed="rId3">
            <a:alphaModFix/>
          </a:blip>
          <a:stretch>
            <a:fillRect/>
          </a:stretch>
        </p:blipFill>
        <p:spPr>
          <a:xfrm>
            <a:off x="311700" y="1017800"/>
            <a:ext cx="7264252" cy="3804225"/>
          </a:xfrm>
          <a:prstGeom prst="rect">
            <a:avLst/>
          </a:prstGeom>
          <a:noFill/>
          <a:ln>
            <a:noFill/>
          </a:ln>
        </p:spPr>
      </p:pic>
      <p:sp>
        <p:nvSpPr>
          <p:cNvPr id="136" name="Google Shape;136;p19"/>
          <p:cNvSpPr txBox="1"/>
          <p:nvPr/>
        </p:nvSpPr>
        <p:spPr>
          <a:xfrm>
            <a:off x="6161475" y="1017800"/>
            <a:ext cx="2336100" cy="390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latin typeface="Roboto"/>
                <a:ea typeface="Roboto"/>
                <a:cs typeface="Roboto"/>
                <a:sym typeface="Roboto"/>
              </a:rPr>
              <a:t>Task Headings</a:t>
            </a:r>
            <a:endParaRPr b="1" sz="1600" u="sng">
              <a:latin typeface="Roboto"/>
              <a:ea typeface="Roboto"/>
              <a:cs typeface="Roboto"/>
              <a:sym typeface="Roboto"/>
            </a:endParaRPr>
          </a:p>
          <a:p>
            <a:pPr indent="0" lvl="0" marL="0" rtl="0" algn="l">
              <a:spcBef>
                <a:spcPts val="0"/>
              </a:spcBef>
              <a:spcAft>
                <a:spcPts val="0"/>
              </a:spcAft>
              <a:buNone/>
            </a:pPr>
            <a:r>
              <a:t/>
            </a:r>
            <a:endParaRPr b="1" sz="1600" u="sng">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Preliminary Planning</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lang="en">
                <a:latin typeface="Roboto"/>
                <a:ea typeface="Roboto"/>
                <a:cs typeface="Roboto"/>
                <a:sym typeface="Roboto"/>
              </a:rPr>
              <a:t>Data Cleaning</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lang="en">
                <a:latin typeface="Roboto"/>
                <a:ea typeface="Roboto"/>
                <a:cs typeface="Roboto"/>
                <a:sym typeface="Roboto"/>
              </a:rPr>
              <a:t>Data Exploration</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lang="en">
                <a:latin typeface="Roboto"/>
                <a:ea typeface="Roboto"/>
                <a:cs typeface="Roboto"/>
                <a:sym typeface="Roboto"/>
              </a:rPr>
              <a:t>Data Visualization</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lang="en">
                <a:latin typeface="Roboto"/>
                <a:ea typeface="Roboto"/>
                <a:cs typeface="Roboto"/>
                <a:sym typeface="Roboto"/>
              </a:rPr>
              <a:t>Data </a:t>
            </a:r>
            <a:r>
              <a:rPr lang="en">
                <a:latin typeface="Roboto"/>
                <a:ea typeface="Roboto"/>
                <a:cs typeface="Roboto"/>
                <a:sym typeface="Roboto"/>
              </a:rPr>
              <a:t>Analysis</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lang="en">
                <a:latin typeface="Roboto"/>
                <a:ea typeface="Roboto"/>
                <a:cs typeface="Roboto"/>
                <a:sym typeface="Roboto"/>
              </a:rPr>
              <a:t>Model Building</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lang="en">
                <a:latin typeface="Roboto"/>
                <a:ea typeface="Roboto"/>
                <a:cs typeface="Roboto"/>
                <a:sym typeface="Roboto"/>
              </a:rPr>
              <a:t>Model Diagnosis</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lang="en">
                <a:latin typeface="Roboto"/>
                <a:ea typeface="Roboto"/>
                <a:cs typeface="Roboto"/>
                <a:sym typeface="Roboto"/>
              </a:rPr>
              <a:t>Final Project Wrap Up</a:t>
            </a:r>
            <a:endParaRPr>
              <a:latin typeface="Roboto"/>
              <a:ea typeface="Roboto"/>
              <a:cs typeface="Roboto"/>
              <a:sym typeface="Roboto"/>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Challenges/Changes in Project Planning</a:t>
            </a:r>
            <a:endParaRPr/>
          </a:p>
        </p:txBody>
      </p:sp>
      <p:sp>
        <p:nvSpPr>
          <p:cNvPr id="142" name="Google Shape;142;p20"/>
          <p:cNvSpPr txBox="1"/>
          <p:nvPr/>
        </p:nvSpPr>
        <p:spPr>
          <a:xfrm>
            <a:off x="455900" y="1180675"/>
            <a:ext cx="8182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u="sng">
                <a:latin typeface="Roboto"/>
                <a:ea typeface="Roboto"/>
                <a:cs typeface="Roboto"/>
                <a:sym typeface="Roboto"/>
              </a:rPr>
              <a:t>Challenges</a:t>
            </a:r>
            <a:r>
              <a:rPr b="1" i="0" lang="en" sz="1800" u="sng" cap="none" strike="noStrike">
                <a:solidFill>
                  <a:srgbClr val="000000"/>
                </a:solidFill>
                <a:latin typeface="Roboto"/>
                <a:ea typeface="Roboto"/>
                <a:cs typeface="Roboto"/>
                <a:sym typeface="Roboto"/>
              </a:rPr>
              <a:t>		</a:t>
            </a:r>
            <a:r>
              <a:rPr b="1" i="0" lang="en" sz="1800" u="none" cap="none" strike="noStrike">
                <a:solidFill>
                  <a:srgbClr val="000000"/>
                </a:solidFill>
                <a:latin typeface="Roboto"/>
                <a:ea typeface="Roboto"/>
                <a:cs typeface="Roboto"/>
                <a:sym typeface="Roboto"/>
              </a:rPr>
              <a:t> 					</a:t>
            </a:r>
            <a:r>
              <a:rPr b="1" lang="en" sz="1800" u="sng">
                <a:latin typeface="Roboto"/>
                <a:ea typeface="Roboto"/>
                <a:cs typeface="Roboto"/>
                <a:sym typeface="Roboto"/>
              </a:rPr>
              <a:t>Solutions</a:t>
            </a:r>
            <a:endParaRPr b="1" i="0" sz="1800" u="sng" cap="none" strike="noStrike">
              <a:solidFill>
                <a:srgbClr val="000000"/>
              </a:solidFill>
              <a:latin typeface="Roboto"/>
              <a:ea typeface="Roboto"/>
              <a:cs typeface="Roboto"/>
              <a:sym typeface="Roboto"/>
            </a:endParaRPr>
          </a:p>
        </p:txBody>
      </p:sp>
      <p:sp>
        <p:nvSpPr>
          <p:cNvPr id="143" name="Google Shape;143;p20"/>
          <p:cNvSpPr txBox="1"/>
          <p:nvPr/>
        </p:nvSpPr>
        <p:spPr>
          <a:xfrm>
            <a:off x="311700" y="1648200"/>
            <a:ext cx="3927900" cy="2878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Data cleaning and exploration took longer than anticipated</a:t>
            </a:r>
            <a:br>
              <a:rPr lang="en">
                <a:latin typeface="Roboto"/>
                <a:ea typeface="Roboto"/>
                <a:cs typeface="Roboto"/>
                <a:sym typeface="Roboto"/>
              </a:rPr>
            </a:br>
            <a:endParaRPr>
              <a:latin typeface="Roboto"/>
              <a:ea typeface="Roboto"/>
              <a:cs typeface="Roboto"/>
              <a:sym typeface="Roboto"/>
            </a:endParaRPr>
          </a:p>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Certain features had to be engineered starting with manual data collection</a:t>
            </a:r>
            <a:br>
              <a:rPr lang="en">
                <a:latin typeface="Roboto"/>
                <a:ea typeface="Roboto"/>
                <a:cs typeface="Roboto"/>
                <a:sym typeface="Roboto"/>
              </a:rPr>
            </a:br>
            <a:endParaRPr>
              <a:latin typeface="Roboto"/>
              <a:ea typeface="Roboto"/>
              <a:cs typeface="Roboto"/>
              <a:sym typeface="Roboto"/>
            </a:endParaRPr>
          </a:p>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Other projects and deadlines approached quickly</a:t>
            </a:r>
            <a:br>
              <a:rPr lang="en">
                <a:latin typeface="Roboto"/>
                <a:ea typeface="Roboto"/>
                <a:cs typeface="Roboto"/>
                <a:sym typeface="Roboto"/>
              </a:rPr>
            </a:br>
            <a:endParaRPr>
              <a:latin typeface="Roboto"/>
              <a:ea typeface="Roboto"/>
              <a:cs typeface="Roboto"/>
              <a:sym typeface="Roboto"/>
            </a:endParaRPr>
          </a:p>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Data did not contain as much explanatory power as we hoped</a:t>
            </a:r>
            <a:endParaRPr>
              <a:latin typeface="Roboto"/>
              <a:ea typeface="Roboto"/>
              <a:cs typeface="Roboto"/>
              <a:sym typeface="Roboto"/>
            </a:endParaRPr>
          </a:p>
        </p:txBody>
      </p:sp>
      <p:sp>
        <p:nvSpPr>
          <p:cNvPr id="144" name="Google Shape;144;p20"/>
          <p:cNvSpPr txBox="1"/>
          <p:nvPr/>
        </p:nvSpPr>
        <p:spPr>
          <a:xfrm>
            <a:off x="4517300" y="1642375"/>
            <a:ext cx="4121400" cy="2878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00000"/>
              </a:buClr>
              <a:buSzPts val="1400"/>
              <a:buFont typeface="Roboto"/>
              <a:buChar char="●"/>
            </a:pPr>
            <a:r>
              <a:rPr lang="en">
                <a:latin typeface="Roboto"/>
                <a:ea typeface="Roboto"/>
                <a:cs typeface="Roboto"/>
                <a:sym typeface="Roboto"/>
              </a:rPr>
              <a:t>Rescale our milestone deadlines to ensure sufficient time to clean and explore data</a:t>
            </a:r>
            <a:endParaRPr>
              <a:latin typeface="Roboto"/>
              <a:ea typeface="Roboto"/>
              <a:cs typeface="Roboto"/>
              <a:sym typeface="Roboto"/>
            </a:endParaRPr>
          </a:p>
          <a:p>
            <a:pPr indent="0" lvl="0" marL="0" marR="0" rtl="0" algn="l">
              <a:lnSpc>
                <a:spcPct val="115000"/>
              </a:lnSpc>
              <a:spcBef>
                <a:spcPts val="0"/>
              </a:spcBef>
              <a:spcAft>
                <a:spcPts val="0"/>
              </a:spcAft>
              <a:buNone/>
            </a:pPr>
            <a:r>
              <a:t/>
            </a:r>
            <a:endParaRPr>
              <a:latin typeface="Roboto"/>
              <a:ea typeface="Roboto"/>
              <a:cs typeface="Roboto"/>
              <a:sym typeface="Roboto"/>
            </a:endParaRPr>
          </a:p>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Group effort to split </a:t>
            </a:r>
            <a:r>
              <a:rPr lang="en">
                <a:latin typeface="Roboto"/>
                <a:ea typeface="Roboto"/>
                <a:cs typeface="Roboto"/>
                <a:sym typeface="Roboto"/>
              </a:rPr>
              <a:t>monotonous</a:t>
            </a:r>
            <a:r>
              <a:rPr lang="en">
                <a:latin typeface="Roboto"/>
                <a:ea typeface="Roboto"/>
                <a:cs typeface="Roboto"/>
                <a:sym typeface="Roboto"/>
              </a:rPr>
              <a:t> work in half</a:t>
            </a:r>
            <a:endParaRPr>
              <a:latin typeface="Roboto"/>
              <a:ea typeface="Roboto"/>
              <a:cs typeface="Roboto"/>
              <a:sym typeface="Roboto"/>
            </a:endParaRPr>
          </a:p>
          <a:p>
            <a:pPr indent="0" lvl="0" marL="0" marR="0" rtl="0" algn="l">
              <a:lnSpc>
                <a:spcPct val="115000"/>
              </a:lnSpc>
              <a:spcBef>
                <a:spcPts val="0"/>
              </a:spcBef>
              <a:spcAft>
                <a:spcPts val="0"/>
              </a:spcAft>
              <a:buNone/>
            </a:pPr>
            <a:r>
              <a:t/>
            </a:r>
            <a:endParaRPr>
              <a:latin typeface="Roboto"/>
              <a:ea typeface="Roboto"/>
              <a:cs typeface="Roboto"/>
              <a:sym typeface="Roboto"/>
            </a:endParaRPr>
          </a:p>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Communicate with team members about rescheduling meetings to work together</a:t>
            </a:r>
            <a:br>
              <a:rPr lang="en">
                <a:latin typeface="Roboto"/>
                <a:ea typeface="Roboto"/>
                <a:cs typeface="Roboto"/>
                <a:sym typeface="Roboto"/>
              </a:rPr>
            </a:br>
            <a:endParaRPr>
              <a:latin typeface="Roboto"/>
              <a:ea typeface="Roboto"/>
              <a:cs typeface="Roboto"/>
              <a:sym typeface="Roboto"/>
            </a:endParaRPr>
          </a:p>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Discuss what important features we may be missing and how to improve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Overview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