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89" r:id="rId4"/>
    <p:sldId id="290" r:id="rId5"/>
    <p:sldId id="277" r:id="rId6"/>
    <p:sldId id="278" r:id="rId7"/>
    <p:sldId id="291" r:id="rId8"/>
    <p:sldId id="27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D494CE-BEC6-43AF-AC38-8CED8E18FF96}" v="1" dt="2021-02-18T20:15:58.0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ndon Bergerud" userId="ee487e69e0f443c3" providerId="LiveId" clId="{FC21E31D-9E4C-4C9F-8D75-C45D16B7EEE7}"/>
    <pc:docChg chg="undo modSld">
      <pc:chgData name="Brandon Bergerud" userId="ee487e69e0f443c3" providerId="LiveId" clId="{FC21E31D-9E4C-4C9F-8D75-C45D16B7EEE7}" dt="2020-10-21T21:12:58.803" v="58" actId="12789"/>
      <pc:docMkLst>
        <pc:docMk/>
      </pc:docMkLst>
      <pc:sldChg chg="modSp">
        <pc:chgData name="Brandon Bergerud" userId="ee487e69e0f443c3" providerId="LiveId" clId="{FC21E31D-9E4C-4C9F-8D75-C45D16B7EEE7}" dt="2020-10-21T21:10:59.669" v="54" actId="1076"/>
        <pc:sldMkLst>
          <pc:docMk/>
          <pc:sldMk cId="3359726409" sldId="256"/>
        </pc:sldMkLst>
        <pc:spChg chg="mod">
          <ac:chgData name="Brandon Bergerud" userId="ee487e69e0f443c3" providerId="LiveId" clId="{FC21E31D-9E4C-4C9F-8D75-C45D16B7EEE7}" dt="2020-10-21T21:10:59.669" v="54" actId="1076"/>
          <ac:spMkLst>
            <pc:docMk/>
            <pc:sldMk cId="3359726409" sldId="256"/>
            <ac:spMk id="15" creationId="{35E5C8A9-30A7-4E19-9EDC-E41A51242190}"/>
          </ac:spMkLst>
        </pc:spChg>
      </pc:sldChg>
      <pc:sldChg chg="addSp delSp modSp modAnim">
        <pc:chgData name="Brandon Bergerud" userId="ee487e69e0f443c3" providerId="LiveId" clId="{FC21E31D-9E4C-4C9F-8D75-C45D16B7EEE7}" dt="2020-10-21T15:30:45.486" v="45" actId="20577"/>
        <pc:sldMkLst>
          <pc:docMk/>
          <pc:sldMk cId="2304321935" sldId="278"/>
        </pc:sldMkLst>
        <pc:spChg chg="mod">
          <ac:chgData name="Brandon Bergerud" userId="ee487e69e0f443c3" providerId="LiveId" clId="{FC21E31D-9E4C-4C9F-8D75-C45D16B7EEE7}" dt="2020-10-21T15:30:45.486" v="45" actId="20577"/>
          <ac:spMkLst>
            <pc:docMk/>
            <pc:sldMk cId="2304321935" sldId="278"/>
            <ac:spMk id="4" creationId="{1E92446D-682E-4EC5-BCA0-828DCD678A9B}"/>
          </ac:spMkLst>
        </pc:spChg>
        <pc:picChg chg="mod">
          <ac:chgData name="Brandon Bergerud" userId="ee487e69e0f443c3" providerId="LiveId" clId="{FC21E31D-9E4C-4C9F-8D75-C45D16B7EEE7}" dt="2020-10-21T15:28:54.030" v="23" actId="14100"/>
          <ac:picMkLst>
            <pc:docMk/>
            <pc:sldMk cId="2304321935" sldId="278"/>
            <ac:picMk id="5" creationId="{5EB2EA7C-5371-4806-9647-2D75795B49EC}"/>
          </ac:picMkLst>
        </pc:picChg>
        <pc:picChg chg="add del mod">
          <ac:chgData name="Brandon Bergerud" userId="ee487e69e0f443c3" providerId="LiveId" clId="{FC21E31D-9E4C-4C9F-8D75-C45D16B7EEE7}" dt="2020-10-21T15:29:05.445" v="24" actId="1076"/>
          <ac:picMkLst>
            <pc:docMk/>
            <pc:sldMk cId="2304321935" sldId="278"/>
            <ac:picMk id="6" creationId="{00E49301-6D04-4969-AC29-55FB6E4D7A57}"/>
          </ac:picMkLst>
        </pc:picChg>
        <pc:picChg chg="add del mod">
          <ac:chgData name="Brandon Bergerud" userId="ee487e69e0f443c3" providerId="LiveId" clId="{FC21E31D-9E4C-4C9F-8D75-C45D16B7EEE7}" dt="2020-10-21T15:28:49.237" v="21"/>
          <ac:picMkLst>
            <pc:docMk/>
            <pc:sldMk cId="2304321935" sldId="278"/>
            <ac:picMk id="7" creationId="{14AEA73C-4030-49FD-B863-5A806DF5300B}"/>
          </ac:picMkLst>
        </pc:picChg>
        <pc:picChg chg="add mod">
          <ac:chgData name="Brandon Bergerud" userId="ee487e69e0f443c3" providerId="LiveId" clId="{FC21E31D-9E4C-4C9F-8D75-C45D16B7EEE7}" dt="2020-10-21T15:29:14.758" v="32" actId="1076"/>
          <ac:picMkLst>
            <pc:docMk/>
            <pc:sldMk cId="2304321935" sldId="278"/>
            <ac:picMk id="9" creationId="{F47B649A-4691-4D04-8B1B-626647BA0202}"/>
          </ac:picMkLst>
        </pc:picChg>
      </pc:sldChg>
      <pc:sldChg chg="modSp">
        <pc:chgData name="Brandon Bergerud" userId="ee487e69e0f443c3" providerId="LiveId" clId="{FC21E31D-9E4C-4C9F-8D75-C45D16B7EEE7}" dt="2020-10-21T21:12:58.803" v="58" actId="12789"/>
        <pc:sldMkLst>
          <pc:docMk/>
          <pc:sldMk cId="238090233" sldId="279"/>
        </pc:sldMkLst>
        <pc:picChg chg="mod">
          <ac:chgData name="Brandon Bergerud" userId="ee487e69e0f443c3" providerId="LiveId" clId="{FC21E31D-9E4C-4C9F-8D75-C45D16B7EEE7}" dt="2020-10-21T21:12:58.803" v="58" actId="12789"/>
          <ac:picMkLst>
            <pc:docMk/>
            <pc:sldMk cId="238090233" sldId="279"/>
            <ac:picMk id="2" creationId="{E592692A-77A0-44A0-BA27-DB12FFB80E1D}"/>
          </ac:picMkLst>
        </pc:picChg>
      </pc:sldChg>
      <pc:sldChg chg="modSp">
        <pc:chgData name="Brandon Bergerud" userId="ee487e69e0f443c3" providerId="LiveId" clId="{FC21E31D-9E4C-4C9F-8D75-C45D16B7EEE7}" dt="2020-10-21T21:12:50.767" v="56" actId="12789"/>
        <pc:sldMkLst>
          <pc:docMk/>
          <pc:sldMk cId="2823825862" sldId="291"/>
        </pc:sldMkLst>
        <pc:grpChg chg="mod">
          <ac:chgData name="Brandon Bergerud" userId="ee487e69e0f443c3" providerId="LiveId" clId="{FC21E31D-9E4C-4C9F-8D75-C45D16B7EEE7}" dt="2020-10-21T21:12:50.767" v="56" actId="12789"/>
          <ac:grpSpMkLst>
            <pc:docMk/>
            <pc:sldMk cId="2823825862" sldId="291"/>
            <ac:grpSpMk id="2" creationId="{CC3385DC-6BEC-4473-ACAB-7CAE19BB87BA}"/>
          </ac:grpSpMkLst>
        </pc:grpChg>
      </pc:sldChg>
    </pc:docChg>
  </pc:docChgLst>
  <pc:docChgLst>
    <pc:chgData name="Brandon" userId="ee487e69e0f443c3" providerId="LiveId" clId="{A6D494CE-BEC6-43AF-AC38-8CED8E18FF96}"/>
    <pc:docChg chg="undo custSel modSld">
      <pc:chgData name="Brandon" userId="ee487e69e0f443c3" providerId="LiveId" clId="{A6D494CE-BEC6-43AF-AC38-8CED8E18FF96}" dt="2021-02-18T20:16:03.263" v="2" actId="1076"/>
      <pc:docMkLst>
        <pc:docMk/>
      </pc:docMkLst>
      <pc:sldChg chg="modSp mod modAnim">
        <pc:chgData name="Brandon" userId="ee487e69e0f443c3" providerId="LiveId" clId="{A6D494CE-BEC6-43AF-AC38-8CED8E18FF96}" dt="2021-02-18T20:16:03.263" v="2" actId="1076"/>
        <pc:sldMkLst>
          <pc:docMk/>
          <pc:sldMk cId="2304321935" sldId="278"/>
        </pc:sldMkLst>
        <pc:picChg chg="mod">
          <ac:chgData name="Brandon" userId="ee487e69e0f443c3" providerId="LiveId" clId="{A6D494CE-BEC6-43AF-AC38-8CED8E18FF96}" dt="2021-02-18T20:16:03.263" v="2" actId="1076"/>
          <ac:picMkLst>
            <pc:docMk/>
            <pc:sldMk cId="2304321935" sldId="278"/>
            <ac:picMk id="9" creationId="{F47B649A-4691-4D04-8B1B-626647BA020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A007B-5D9F-4613-9568-074515C7ED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B55F2-B2E6-4263-885B-0D58BA07D0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B0084-86D3-4BE6-935C-C5950B6DF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DB3D-3F95-449C-948A-CB3D304FD254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6D9A2-41CC-476E-A9E8-F994C8C05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4B7A5-5DA1-4F69-90B6-AF9929949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0B5DE-C908-455C-B4E1-ECE612E44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909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9734D-5DF3-4373-A129-85B675CC1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B8AACE-A53A-49D5-B592-D4D9AC0093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6A659-A80A-405B-919B-25F6A89F1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DB3D-3F95-449C-948A-CB3D304FD254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ECF81-032C-4C04-950D-9AF7D7EF6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1578B-37FF-49D7-8FF3-E3E094572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0B5DE-C908-455C-B4E1-ECE612E44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27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077A09-67B9-4137-9539-DE38AC0809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490888-009D-4656-8BBE-BD078B0BB5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EFE63-FEFB-4BB2-9C42-0A7E4A624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DB3D-3F95-449C-948A-CB3D304FD254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75490-9A52-4793-A86A-08A8E4183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984C5-B56B-47C5-9AFE-AB4A18F4A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0B5DE-C908-455C-B4E1-ECE612E44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53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9D697-BDBF-4F80-921A-B7DEE0E85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3FDBB-B181-48BA-8BBA-BA5359DFC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4CBEF-D9F2-45B1-B1AB-5B4B9DB10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DB3D-3F95-449C-948A-CB3D304FD254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94586-2C95-42DE-B816-A0C2DC84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29FBB-890E-4707-94E4-D07C4BE70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0B5DE-C908-455C-B4E1-ECE612E44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839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91FEC-BBA5-4F08-8F01-4E1244F2B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BC34C-C5AD-407E-969C-FA34DB4D1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24D41-B67E-4161-A1CB-7CFFEE6EF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DB3D-3F95-449C-948A-CB3D304FD254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D24E3-76E9-48EA-9DA7-51AEBDA5F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E0572-53D1-45F4-9B0D-A254DB4D0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0B5DE-C908-455C-B4E1-ECE612E44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934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B7064-6C09-4002-81B3-5A1DFEA3D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4DEF9-6875-4EFD-BD72-92BD068B02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42101E-FA64-4F5F-8255-216BA882B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79C260-AB3C-4667-88A3-B71EFA9EF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DB3D-3F95-449C-948A-CB3D304FD254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FB7E3C-161F-40D3-AD37-6F05EA11A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8EE924-BFE8-49CC-9B7B-ADABEA524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0B5DE-C908-455C-B4E1-ECE612E44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60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B2209-25B8-4C41-B04E-5B76288B0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1CE7E-648F-4286-BECE-E222DB68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0BDA3A-0839-4EBF-B1B2-E9715469C5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4A3B37-1A4B-4CD9-AD36-0ADFB740F0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80B7E4-7292-4D2C-B2E5-5B4BDB1383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B0AA56-7D4E-41C3-820A-733662760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DB3D-3F95-449C-948A-CB3D304FD254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647142-A297-4C36-AE4B-2869708C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36D750-234C-46D1-8D6E-3A41C08F4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0B5DE-C908-455C-B4E1-ECE612E44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24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783E6-8099-4B71-A7E5-B4F2E66B1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D50FCE-6A0C-437E-985A-89A0A6F75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DB3D-3F95-449C-948A-CB3D304FD254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B2BA3C-2C00-4696-AF89-9DC8A5355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EF001F-99A1-4AE5-B007-A43451CE0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0B5DE-C908-455C-B4E1-ECE612E44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47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9F6310-15E6-47EB-B7DF-ABF98E450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DB3D-3F95-449C-948A-CB3D304FD254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065556-662F-4F1C-979E-CB8707237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E2862E-FFC8-4976-A453-6766E7567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0B5DE-C908-455C-B4E1-ECE612E44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227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BC281-BFC2-44DD-A992-D1FE397E9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8F0EE-3786-446B-AFE1-7980D5206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B6BA13-43AB-48B2-85CE-70E775CB8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62D743-B242-4F90-9E50-FE2BA308C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DB3D-3F95-449C-948A-CB3D304FD254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3836A8-4939-4917-90AB-14453D05C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C8BE95-E50F-4F91-804B-A5E397CB2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0B5DE-C908-455C-B4E1-ECE612E44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46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74E03-73A8-499F-8A72-0FEAA2A00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44F48F-92BB-4033-9D3A-E4938010D2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9B8DD3-3629-4382-BF25-DC0C9FD95D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A7CD5D-6B77-46B6-ADE6-902B389E7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DB3D-3F95-449C-948A-CB3D304FD254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0637B-F41F-402C-BD08-C1D139FD6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3E161C-C5C7-4BB8-84A6-59BEDB75D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0B5DE-C908-455C-B4E1-ECE612E44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028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BF05B1-651C-44BB-A07D-1148E9F33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CD362-FA5B-4380-9BE6-76C1EA72F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8BB05-F33D-4B14-8B22-E2F72A4730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FDB3D-3F95-449C-948A-CB3D304FD254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3322A-34EF-44DA-9FD1-B9A56ACB75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F02C7-4224-4ACB-BC84-5445478DE4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0B5DE-C908-455C-B4E1-ECE612E44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26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26F0717-A68A-4ED3-A34E-81CD961C80BA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0"/>
            <a:ext cx="9336505" cy="6858000"/>
            <a:chOff x="0" y="0"/>
            <a:chExt cx="12192000" cy="8944018"/>
          </a:xfrm>
        </p:grpSpPr>
        <p:pic>
          <p:nvPicPr>
            <p:cNvPr id="5" name="Picture 4" descr="A picture containing photo, old, sitting, star&#10;&#10;Description automatically generated">
              <a:extLst>
                <a:ext uri="{FF2B5EF4-FFF2-40B4-BE49-F238E27FC236}">
                  <a16:creationId xmlns:a16="http://schemas.microsoft.com/office/drawing/2014/main" id="{EBFD069D-1163-422F-9443-FD91B13B7F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0"/>
              <a:ext cx="6096000" cy="4507425"/>
            </a:xfrm>
            <a:prstGeom prst="rect">
              <a:avLst/>
            </a:prstGeom>
          </p:spPr>
        </p:pic>
        <p:pic>
          <p:nvPicPr>
            <p:cNvPr id="7" name="Picture 6" descr="A picture containing photo, old, sitting, star&#10;&#10;Description automatically generated">
              <a:extLst>
                <a:ext uri="{FF2B5EF4-FFF2-40B4-BE49-F238E27FC236}">
                  <a16:creationId xmlns:a16="http://schemas.microsoft.com/office/drawing/2014/main" id="{4C6471F6-770F-43D8-B4FB-E62853B822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096000" y="0"/>
              <a:ext cx="6096000" cy="4507426"/>
            </a:xfrm>
            <a:prstGeom prst="rect">
              <a:avLst/>
            </a:prstGeom>
          </p:spPr>
        </p:pic>
        <p:pic>
          <p:nvPicPr>
            <p:cNvPr id="9" name="Picture 8" descr="A picture containing photo, old, sitting, star&#10;&#10;Description automatically generated">
              <a:extLst>
                <a:ext uri="{FF2B5EF4-FFF2-40B4-BE49-F238E27FC236}">
                  <a16:creationId xmlns:a16="http://schemas.microsoft.com/office/drawing/2014/main" id="{692312EC-2D03-40D2-A1D0-473F980FBD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4507425"/>
              <a:ext cx="6096000" cy="4436593"/>
            </a:xfrm>
            <a:prstGeom prst="rect">
              <a:avLst/>
            </a:prstGeom>
          </p:spPr>
        </p:pic>
        <p:pic>
          <p:nvPicPr>
            <p:cNvPr id="11" name="Picture 10" descr="A picture containing photo, old, sitting, star&#10;&#10;Description automatically generated">
              <a:extLst>
                <a:ext uri="{FF2B5EF4-FFF2-40B4-BE49-F238E27FC236}">
                  <a16:creationId xmlns:a16="http://schemas.microsoft.com/office/drawing/2014/main" id="{7C70B1F6-139A-45D8-A54E-9F77FFC01F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096000" y="4507424"/>
              <a:ext cx="6096000" cy="4436594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5E5C8A9-30A7-4E19-9EDC-E41A51242190}"/>
              </a:ext>
            </a:extLst>
          </p:cNvPr>
          <p:cNvSpPr txBox="1"/>
          <p:nvPr/>
        </p:nvSpPr>
        <p:spPr>
          <a:xfrm>
            <a:off x="9569337" y="2228671"/>
            <a:ext cx="2254143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dirty="0">
                <a:solidFill>
                  <a:srgbClr val="FF0000"/>
                </a:solidFill>
              </a:rPr>
              <a:t>Filters</a:t>
            </a:r>
            <a:endParaRPr lang="en-US" sz="50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sz="5000" dirty="0">
                <a:solidFill>
                  <a:srgbClr val="92D050"/>
                </a:solidFill>
              </a:rPr>
              <a:t>&amp;</a:t>
            </a:r>
          </a:p>
          <a:p>
            <a:pPr algn="ctr"/>
            <a:r>
              <a:rPr lang="en-US" sz="5000" dirty="0">
                <a:solidFill>
                  <a:schemeClr val="accent1"/>
                </a:solidFill>
              </a:rPr>
              <a:t>Imaging</a:t>
            </a:r>
          </a:p>
        </p:txBody>
      </p:sp>
    </p:spTree>
    <p:extLst>
      <p:ext uri="{BB962C8B-B14F-4D97-AF65-F5344CB8AC3E}">
        <p14:creationId xmlns:p14="http://schemas.microsoft.com/office/powerpoint/2010/main" val="3359726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6FC8C-7C5D-4E09-99EB-46BA6406B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92D050"/>
                </a:solidFill>
              </a:rPr>
              <a:t>Rods &amp; Cones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AD03-1F61-49CE-A015-AA07C1C88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4298950"/>
          </a:xfrm>
        </p:spPr>
        <p:txBody>
          <a:bodyPr>
            <a:normAutofit fontScale="92500" lnSpcReduction="10000"/>
          </a:bodyPr>
          <a:lstStyle/>
          <a:p>
            <a:pPr defTabSz="457200"/>
            <a:endParaRPr lang="en-US" sz="1800" dirty="0">
              <a:solidFill>
                <a:srgbClr val="00B0F0"/>
              </a:solidFill>
            </a:endParaRPr>
          </a:p>
          <a:p>
            <a:pPr defTabSz="457200"/>
            <a:r>
              <a:rPr lang="en-US" sz="1800" dirty="0">
                <a:solidFill>
                  <a:srgbClr val="00B0F0"/>
                </a:solidFill>
              </a:rPr>
              <a:t>Rods</a:t>
            </a:r>
          </a:p>
          <a:p>
            <a:pPr defTabSz="457200"/>
            <a:r>
              <a:rPr lang="en-US" sz="1800" dirty="0"/>
              <a:t>	More sensitive</a:t>
            </a:r>
          </a:p>
          <a:p>
            <a:pPr defTabSz="457200"/>
            <a:r>
              <a:rPr lang="en-US" sz="1800" dirty="0"/>
              <a:t>	Used at night</a:t>
            </a:r>
          </a:p>
          <a:p>
            <a:pPr defTabSz="457200"/>
            <a:r>
              <a:rPr lang="en-US" sz="1800" dirty="0"/>
              <a:t>	Can’t perceive color</a:t>
            </a:r>
            <a:endParaRPr lang="en-US" sz="1800" u="sng" dirty="0"/>
          </a:p>
          <a:p>
            <a:pPr defTabSz="457200"/>
            <a:endParaRPr lang="en-US" sz="1800" u="sng" dirty="0"/>
          </a:p>
          <a:p>
            <a:pPr defTabSz="457200"/>
            <a:r>
              <a:rPr lang="en-US" sz="1800" dirty="0">
                <a:solidFill>
                  <a:srgbClr val="00B0F0"/>
                </a:solidFill>
              </a:rPr>
              <a:t>Cones</a:t>
            </a:r>
          </a:p>
          <a:p>
            <a:pPr defTabSz="457200"/>
            <a:r>
              <a:rPr lang="en-US" sz="1800" dirty="0"/>
              <a:t>	Three types: </a:t>
            </a:r>
          </a:p>
          <a:p>
            <a:pPr marL="914400" defTabSz="457200"/>
            <a:r>
              <a:rPr lang="en-US" sz="1600" dirty="0"/>
              <a:t>S (short)</a:t>
            </a:r>
          </a:p>
          <a:p>
            <a:pPr marL="914400" defTabSz="457200"/>
            <a:r>
              <a:rPr lang="en-US" sz="1600" dirty="0"/>
              <a:t>M (medium)</a:t>
            </a:r>
          </a:p>
          <a:p>
            <a:pPr marL="914400" defTabSz="457200"/>
            <a:r>
              <a:rPr lang="en-US" sz="1600" dirty="0"/>
              <a:t>L (long)</a:t>
            </a:r>
          </a:p>
          <a:p>
            <a:pPr marL="688975" indent="-231775" defTabSz="457200"/>
            <a:r>
              <a:rPr lang="en-US" sz="1800" dirty="0"/>
              <a:t>Observe at different wavelengths</a:t>
            </a:r>
          </a:p>
          <a:p>
            <a:pPr defTabSz="457200"/>
            <a:r>
              <a:rPr lang="en-US" sz="1800" dirty="0"/>
              <a:t>	Combine to create color</a:t>
            </a:r>
          </a:p>
          <a:p>
            <a:pPr defTabSz="457200"/>
            <a:endParaRPr lang="en-US" sz="1800" dirty="0"/>
          </a:p>
        </p:txBody>
      </p:sp>
      <p:pic>
        <p:nvPicPr>
          <p:cNvPr id="8" name="Content Placeholder 4" descr="http://learn.genetics.utah.edu/content/basics/clockgenes/images/rodsandcones.png">
            <a:extLst>
              <a:ext uri="{FF2B5EF4-FFF2-40B4-BE49-F238E27FC236}">
                <a16:creationId xmlns:a16="http://schemas.microsoft.com/office/drawing/2014/main" id="{D7A01A1E-0450-4865-A5EA-EC25CBB211B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88" y="1403368"/>
            <a:ext cx="6172200" cy="4041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726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6FC8C-7C5D-4E09-99EB-46BA6406B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92D050"/>
                </a:solidFill>
              </a:rPr>
              <a:t>Rods &amp; Cones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AD03-1F61-49CE-A015-AA07C1C88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4298950"/>
          </a:xfrm>
        </p:spPr>
        <p:txBody>
          <a:bodyPr>
            <a:normAutofit fontScale="92500" lnSpcReduction="10000"/>
          </a:bodyPr>
          <a:lstStyle/>
          <a:p>
            <a:pPr defTabSz="457200"/>
            <a:endParaRPr lang="en-US" sz="1800" dirty="0">
              <a:solidFill>
                <a:srgbClr val="00B0F0"/>
              </a:solidFill>
            </a:endParaRPr>
          </a:p>
          <a:p>
            <a:pPr defTabSz="457200"/>
            <a:r>
              <a:rPr lang="en-US" sz="1800" dirty="0">
                <a:solidFill>
                  <a:srgbClr val="00B0F0"/>
                </a:solidFill>
              </a:rPr>
              <a:t>Rods</a:t>
            </a:r>
          </a:p>
          <a:p>
            <a:pPr defTabSz="457200"/>
            <a:r>
              <a:rPr lang="en-US" sz="1800" dirty="0"/>
              <a:t>	More sensitive</a:t>
            </a:r>
          </a:p>
          <a:p>
            <a:pPr defTabSz="457200"/>
            <a:r>
              <a:rPr lang="en-US" sz="1800" dirty="0"/>
              <a:t>	Used at night</a:t>
            </a:r>
          </a:p>
          <a:p>
            <a:pPr defTabSz="457200"/>
            <a:r>
              <a:rPr lang="en-US" sz="1800" dirty="0"/>
              <a:t>	Can’t perceive color</a:t>
            </a:r>
            <a:endParaRPr lang="en-US" sz="1800" u="sng" dirty="0"/>
          </a:p>
          <a:p>
            <a:pPr defTabSz="457200"/>
            <a:endParaRPr lang="en-US" sz="1800" u="sng" dirty="0"/>
          </a:p>
          <a:p>
            <a:pPr defTabSz="457200"/>
            <a:r>
              <a:rPr lang="en-US" sz="1800" dirty="0">
                <a:solidFill>
                  <a:srgbClr val="00B0F0"/>
                </a:solidFill>
              </a:rPr>
              <a:t>Cones</a:t>
            </a:r>
          </a:p>
          <a:p>
            <a:pPr defTabSz="457200"/>
            <a:r>
              <a:rPr lang="en-US" sz="1800" dirty="0"/>
              <a:t>	Three types: </a:t>
            </a:r>
          </a:p>
          <a:p>
            <a:pPr marL="914400" defTabSz="457200"/>
            <a:r>
              <a:rPr lang="en-US" sz="1600" dirty="0"/>
              <a:t>S (short)</a:t>
            </a:r>
          </a:p>
          <a:p>
            <a:pPr marL="914400" defTabSz="457200"/>
            <a:r>
              <a:rPr lang="en-US" sz="1600" dirty="0"/>
              <a:t>M (medium)</a:t>
            </a:r>
          </a:p>
          <a:p>
            <a:pPr marL="914400" defTabSz="457200"/>
            <a:r>
              <a:rPr lang="en-US" sz="1600" dirty="0"/>
              <a:t>L (long)</a:t>
            </a:r>
          </a:p>
          <a:p>
            <a:pPr marL="688975" indent="-231775" defTabSz="457200"/>
            <a:r>
              <a:rPr lang="en-US" sz="1800" dirty="0"/>
              <a:t>Observe at different wavelengths</a:t>
            </a:r>
          </a:p>
          <a:p>
            <a:pPr marL="688975" indent="-231775" defTabSz="457200"/>
            <a:r>
              <a:rPr lang="en-US" sz="1800" dirty="0"/>
              <a:t>Combine to create color</a:t>
            </a:r>
          </a:p>
          <a:p>
            <a:pPr defTabSz="457200"/>
            <a:endParaRPr lang="en-US" sz="1800" dirty="0"/>
          </a:p>
        </p:txBody>
      </p:sp>
      <p:pic>
        <p:nvPicPr>
          <p:cNvPr id="7" name="Picture 2" descr="Image result">
            <a:extLst>
              <a:ext uri="{FF2B5EF4-FFF2-40B4-BE49-F238E27FC236}">
                <a16:creationId xmlns:a16="http://schemas.microsoft.com/office/drawing/2014/main" id="{5AA74D10-DEAA-42E0-A84A-C81FDC58D26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88" y="1828724"/>
            <a:ext cx="6172200" cy="319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0579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6FC8C-7C5D-4E09-99EB-46BA6406B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92D050"/>
                </a:solidFill>
              </a:rPr>
              <a:t>Rods &amp; Cones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AD03-1F61-49CE-A015-AA07C1C88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4298950"/>
          </a:xfrm>
        </p:spPr>
        <p:txBody>
          <a:bodyPr>
            <a:normAutofit fontScale="92500" lnSpcReduction="10000"/>
          </a:bodyPr>
          <a:lstStyle/>
          <a:p>
            <a:pPr defTabSz="457200"/>
            <a:endParaRPr lang="en-US" sz="1800" dirty="0">
              <a:solidFill>
                <a:srgbClr val="00B0F0"/>
              </a:solidFill>
            </a:endParaRPr>
          </a:p>
          <a:p>
            <a:pPr defTabSz="457200"/>
            <a:r>
              <a:rPr lang="en-US" sz="1800" dirty="0">
                <a:solidFill>
                  <a:srgbClr val="00B0F0"/>
                </a:solidFill>
              </a:rPr>
              <a:t>Rods</a:t>
            </a:r>
          </a:p>
          <a:p>
            <a:pPr defTabSz="457200"/>
            <a:r>
              <a:rPr lang="en-US" sz="1800" dirty="0"/>
              <a:t>	More sensitive</a:t>
            </a:r>
          </a:p>
          <a:p>
            <a:pPr defTabSz="457200"/>
            <a:r>
              <a:rPr lang="en-US" sz="1800" dirty="0"/>
              <a:t>	Used at night</a:t>
            </a:r>
          </a:p>
          <a:p>
            <a:pPr defTabSz="457200"/>
            <a:r>
              <a:rPr lang="en-US" sz="1800" dirty="0"/>
              <a:t>	Can’t perceive color</a:t>
            </a:r>
            <a:endParaRPr lang="en-US" sz="1800" u="sng" dirty="0"/>
          </a:p>
          <a:p>
            <a:pPr defTabSz="457200"/>
            <a:endParaRPr lang="en-US" sz="1800" u="sng" dirty="0"/>
          </a:p>
          <a:p>
            <a:pPr defTabSz="457200"/>
            <a:r>
              <a:rPr lang="en-US" sz="1800" dirty="0">
                <a:solidFill>
                  <a:srgbClr val="00B0F0"/>
                </a:solidFill>
              </a:rPr>
              <a:t>Cones</a:t>
            </a:r>
          </a:p>
          <a:p>
            <a:pPr defTabSz="457200"/>
            <a:r>
              <a:rPr lang="en-US" sz="1800" dirty="0"/>
              <a:t>	Three types: </a:t>
            </a:r>
          </a:p>
          <a:p>
            <a:pPr marL="914400" defTabSz="457200"/>
            <a:r>
              <a:rPr lang="en-US" sz="1600" dirty="0"/>
              <a:t>S (short)</a:t>
            </a:r>
          </a:p>
          <a:p>
            <a:pPr marL="914400" defTabSz="457200"/>
            <a:r>
              <a:rPr lang="en-US" sz="1600" dirty="0"/>
              <a:t>M (medium)</a:t>
            </a:r>
          </a:p>
          <a:p>
            <a:pPr marL="914400" defTabSz="457200"/>
            <a:r>
              <a:rPr lang="en-US" sz="1600" dirty="0"/>
              <a:t>L (long)</a:t>
            </a:r>
          </a:p>
          <a:p>
            <a:pPr marL="688975" indent="-231775" defTabSz="457200"/>
            <a:r>
              <a:rPr lang="en-US" sz="1800" dirty="0"/>
              <a:t>Observe at different wavelengths</a:t>
            </a:r>
          </a:p>
          <a:p>
            <a:pPr defTabSz="457200"/>
            <a:r>
              <a:rPr lang="en-US" sz="1800" dirty="0"/>
              <a:t>	Combine to create color</a:t>
            </a:r>
          </a:p>
          <a:p>
            <a:pPr defTabSz="457200"/>
            <a:endParaRPr lang="en-US" sz="1800" dirty="0"/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83F666C0-CED7-4B85-92F2-FFB3436544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811" y="987425"/>
            <a:ext cx="5002953" cy="4873625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EFC4D5-606E-4F8E-8FE4-979871722284}"/>
              </a:ext>
            </a:extLst>
          </p:cNvPr>
          <p:cNvSpPr txBox="1"/>
          <p:nvPr/>
        </p:nvSpPr>
        <p:spPr>
          <a:xfrm>
            <a:off x="8519886" y="5444155"/>
            <a:ext cx="16473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4870D8-BC4D-472E-8A14-D7EC25336957}"/>
              </a:ext>
            </a:extLst>
          </p:cNvPr>
          <p:cNvSpPr txBox="1"/>
          <p:nvPr/>
        </p:nvSpPr>
        <p:spPr>
          <a:xfrm>
            <a:off x="5876728" y="5337248"/>
            <a:ext cx="16473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302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upload.wikimedia.org/wikipedia/commons/a/a7/%D0%92%D0%B5%D1%87%D1%96%D1%80_%D0%BD%D0%B0_%22%D1%96%D0%BD%D1%82%D0%B5%D0%B3%D1%80%D0%B0%D0%BB%D1%96%22_-_%D1%80%D1%96%D1%87%D0%BA%D0%B0_%D0%9F%D1%96%D0%B2%D0%B4%D0%B5%D0%BD%D0%BD%D0%B8%D0%B9_%D0%91%D1%83%D0%B3.jpg">
            <a:extLst>
              <a:ext uri="{FF2B5EF4-FFF2-40B4-BE49-F238E27FC236}">
                <a16:creationId xmlns:a16="http://schemas.microsoft.com/office/drawing/2014/main" id="{4D2B82E5-0362-41C3-8915-1182D4E0D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167" y="156070"/>
            <a:ext cx="4203269" cy="2805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https://upload.wikimedia.org/wikipedia/commons/0/00/Deuteranopia_sight.jpg">
            <a:extLst>
              <a:ext uri="{FF2B5EF4-FFF2-40B4-BE49-F238E27FC236}">
                <a16:creationId xmlns:a16="http://schemas.microsoft.com/office/drawing/2014/main" id="{A8724428-C429-44AC-B549-643111017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167" y="156070"/>
            <a:ext cx="4205028" cy="2805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D9C83E-38D5-4530-ADE2-73FF3F068A58}"/>
              </a:ext>
            </a:extLst>
          </p:cNvPr>
          <p:cNvSpPr txBox="1"/>
          <p:nvPr/>
        </p:nvSpPr>
        <p:spPr>
          <a:xfrm>
            <a:off x="1470167" y="2961613"/>
            <a:ext cx="4203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Normal Vision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325168-41C2-415B-9660-1FE60D74B7CD}"/>
              </a:ext>
            </a:extLst>
          </p:cNvPr>
          <p:cNvSpPr txBox="1"/>
          <p:nvPr/>
        </p:nvSpPr>
        <p:spPr>
          <a:xfrm>
            <a:off x="6043926" y="2961613"/>
            <a:ext cx="4203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No Green Cones</a:t>
            </a:r>
          </a:p>
        </p:txBody>
      </p:sp>
      <p:pic>
        <p:nvPicPr>
          <p:cNvPr id="6" name="Picture 6" descr="https://upload.wikimedia.org/wikipedia/commons/5/5e/Tritanopia_sight.jpg">
            <a:extLst>
              <a:ext uri="{FF2B5EF4-FFF2-40B4-BE49-F238E27FC236}">
                <a16:creationId xmlns:a16="http://schemas.microsoft.com/office/drawing/2014/main" id="{5128A4BF-DCAC-4E5D-9160-38A7DC362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167" y="3527153"/>
            <a:ext cx="4203269" cy="2804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DC2720-B658-4A4A-8E5A-F39A3E00E5B3}"/>
              </a:ext>
            </a:extLst>
          </p:cNvPr>
          <p:cNvSpPr txBox="1"/>
          <p:nvPr/>
        </p:nvSpPr>
        <p:spPr>
          <a:xfrm>
            <a:off x="1470166" y="6343065"/>
            <a:ext cx="4203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No Blue Cones</a:t>
            </a:r>
          </a:p>
        </p:txBody>
      </p:sp>
      <p:pic>
        <p:nvPicPr>
          <p:cNvPr id="8" name="Picture 8" descr="https://upload.wikimedia.org/wikipedia/commons/7/78/Monochromacy_sight.jpg">
            <a:extLst>
              <a:ext uri="{FF2B5EF4-FFF2-40B4-BE49-F238E27FC236}">
                <a16:creationId xmlns:a16="http://schemas.microsoft.com/office/drawing/2014/main" id="{1612FABA-2DC7-4CEC-8BCF-75B7A52A8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167" y="3527153"/>
            <a:ext cx="4203269" cy="2804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23D881-A69C-4D71-9BB9-F5580280BBD1}"/>
              </a:ext>
            </a:extLst>
          </p:cNvPr>
          <p:cNvSpPr txBox="1"/>
          <p:nvPr/>
        </p:nvSpPr>
        <p:spPr>
          <a:xfrm>
            <a:off x="6042167" y="6366087"/>
            <a:ext cx="4203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Colorblind</a:t>
            </a:r>
          </a:p>
        </p:txBody>
      </p:sp>
    </p:spTree>
    <p:extLst>
      <p:ext uri="{BB962C8B-B14F-4D97-AF65-F5344CB8AC3E}">
        <p14:creationId xmlns:p14="http://schemas.microsoft.com/office/powerpoint/2010/main" val="2943147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D3489-72A9-49B3-8836-52F5C9DDA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92D050"/>
                </a:solidFill>
              </a:rPr>
              <a:t>Filters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92446D-682E-4EC5-BCA0-828DCD678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defTabSz="457200"/>
            <a:r>
              <a:rPr lang="en-US" dirty="0"/>
              <a:t>Transmit light over a certain wavelength range</a:t>
            </a:r>
          </a:p>
          <a:p>
            <a:pPr defTabSz="457200"/>
            <a:endParaRPr lang="en-US" dirty="0"/>
          </a:p>
          <a:p>
            <a:pPr defTabSz="457200"/>
            <a:r>
              <a:rPr lang="en-US" dirty="0">
                <a:solidFill>
                  <a:srgbClr val="00B0F0"/>
                </a:solidFill>
              </a:rPr>
              <a:t>Broadband</a:t>
            </a:r>
          </a:p>
          <a:p>
            <a:pPr defTabSz="457200"/>
            <a:r>
              <a:rPr lang="en-US" dirty="0"/>
              <a:t>	Continuous Emission</a:t>
            </a:r>
          </a:p>
          <a:p>
            <a:pPr defTabSz="457200"/>
            <a:r>
              <a:rPr lang="en-US" dirty="0"/>
              <a:t>	e.g. R, G/V, B</a:t>
            </a:r>
          </a:p>
          <a:p>
            <a:pPr defTabSz="457200"/>
            <a:endParaRPr lang="en-US" dirty="0"/>
          </a:p>
          <a:p>
            <a:pPr defTabSz="457200"/>
            <a:r>
              <a:rPr lang="en-US" dirty="0">
                <a:solidFill>
                  <a:srgbClr val="00B0F0"/>
                </a:solidFill>
              </a:rPr>
              <a:t>Narrowband</a:t>
            </a:r>
          </a:p>
          <a:p>
            <a:pPr defTabSz="457200"/>
            <a:r>
              <a:rPr lang="en-US" dirty="0"/>
              <a:t>	Emission Lines</a:t>
            </a:r>
          </a:p>
          <a:p>
            <a:pPr defTabSz="457200"/>
            <a:r>
              <a:rPr lang="en-US" dirty="0"/>
              <a:t>	e.g. H</a:t>
            </a:r>
            <a:r>
              <a:rPr lang="el-GR" dirty="0"/>
              <a:t>α</a:t>
            </a:r>
            <a:r>
              <a:rPr lang="en-US" dirty="0"/>
              <a:t>, H</a:t>
            </a:r>
            <a:r>
              <a:rPr lang="el-GR" dirty="0"/>
              <a:t>β</a:t>
            </a:r>
            <a:r>
              <a:rPr lang="en-US" dirty="0"/>
              <a:t>, O III, S II</a:t>
            </a:r>
          </a:p>
        </p:txBody>
      </p:sp>
      <p:pic>
        <p:nvPicPr>
          <p:cNvPr id="5" name="Picture 2" descr="https://www.optcorp.com/pdf/Astrodon/OptecCFWAstrodon.jpg">
            <a:extLst>
              <a:ext uri="{FF2B5EF4-FFF2-40B4-BE49-F238E27FC236}">
                <a16:creationId xmlns:a16="http://schemas.microsoft.com/office/drawing/2014/main" id="{5EB2EA7C-5371-4806-9647-2D75795B49E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1" y="0"/>
            <a:ext cx="3674918" cy="3558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kosinc.helloweb.co.kr/file/page/graph_johnson_bessell(1).gif">
            <a:extLst>
              <a:ext uri="{FF2B5EF4-FFF2-40B4-BE49-F238E27FC236}">
                <a16:creationId xmlns:a16="http://schemas.microsoft.com/office/drawing/2014/main" id="{00E49301-6D04-4969-AC29-55FB6E4D7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452" y="4178097"/>
            <a:ext cx="4347015" cy="2208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F47B649A-4691-4D04-8B1B-626647BA02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595" y="3781612"/>
            <a:ext cx="4502727" cy="300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321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3385DC-6BEC-4473-ACAB-7CAE19BB87BA}"/>
              </a:ext>
            </a:extLst>
          </p:cNvPr>
          <p:cNvGrpSpPr>
            <a:grpSpLocks noChangeAspect="1"/>
          </p:cNvGrpSpPr>
          <p:nvPr/>
        </p:nvGrpSpPr>
        <p:grpSpPr>
          <a:xfrm>
            <a:off x="1427748" y="0"/>
            <a:ext cx="9336505" cy="6858000"/>
            <a:chOff x="0" y="0"/>
            <a:chExt cx="12192000" cy="8944018"/>
          </a:xfrm>
        </p:grpSpPr>
        <p:pic>
          <p:nvPicPr>
            <p:cNvPr id="3" name="Picture 2" descr="A picture containing photo, old, sitting, star&#10;&#10;Description automatically generated">
              <a:extLst>
                <a:ext uri="{FF2B5EF4-FFF2-40B4-BE49-F238E27FC236}">
                  <a16:creationId xmlns:a16="http://schemas.microsoft.com/office/drawing/2014/main" id="{A4659939-2868-433C-BC5B-F84AC3F9CF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0"/>
              <a:ext cx="6096000" cy="4507425"/>
            </a:xfrm>
            <a:prstGeom prst="rect">
              <a:avLst/>
            </a:prstGeom>
          </p:spPr>
        </p:pic>
        <p:pic>
          <p:nvPicPr>
            <p:cNvPr id="4" name="Picture 3" descr="A picture containing photo, old, sitting, star&#10;&#10;Description automatically generated">
              <a:extLst>
                <a:ext uri="{FF2B5EF4-FFF2-40B4-BE49-F238E27FC236}">
                  <a16:creationId xmlns:a16="http://schemas.microsoft.com/office/drawing/2014/main" id="{A1A4817B-6A84-4795-91FF-5426A3C78C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096000" y="0"/>
              <a:ext cx="6096000" cy="4507426"/>
            </a:xfrm>
            <a:prstGeom prst="rect">
              <a:avLst/>
            </a:prstGeom>
          </p:spPr>
        </p:pic>
        <p:pic>
          <p:nvPicPr>
            <p:cNvPr id="5" name="Picture 4" descr="A picture containing photo, old, sitting, star&#10;&#10;Description automatically generated">
              <a:extLst>
                <a:ext uri="{FF2B5EF4-FFF2-40B4-BE49-F238E27FC236}">
                  <a16:creationId xmlns:a16="http://schemas.microsoft.com/office/drawing/2014/main" id="{13334D88-F6B3-48A1-9666-0AB049A2F6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4507425"/>
              <a:ext cx="6096000" cy="4436593"/>
            </a:xfrm>
            <a:prstGeom prst="rect">
              <a:avLst/>
            </a:prstGeom>
          </p:spPr>
        </p:pic>
        <p:pic>
          <p:nvPicPr>
            <p:cNvPr id="6" name="Picture 5" descr="A picture containing photo, old, sitting, star&#10;&#10;Description automatically generated">
              <a:extLst>
                <a:ext uri="{FF2B5EF4-FFF2-40B4-BE49-F238E27FC236}">
                  <a16:creationId xmlns:a16="http://schemas.microsoft.com/office/drawing/2014/main" id="{CA1266FB-DC99-4461-9B50-6999AEF998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096000" y="4507424"/>
              <a:ext cx="6096000" cy="44365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3825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www.spacetelescope.org/static/projects/img/heic0106_img_process.jpg">
            <a:extLst>
              <a:ext uri="{FF2B5EF4-FFF2-40B4-BE49-F238E27FC236}">
                <a16:creationId xmlns:a16="http://schemas.microsoft.com/office/drawing/2014/main" id="{E592692A-77A0-44A0-BA27-DB12FFB80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400" y="389534"/>
            <a:ext cx="8331200" cy="607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090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178</Words>
  <Application>Microsoft Office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Rods &amp; Cones</vt:lpstr>
      <vt:lpstr>Rods &amp; Cones</vt:lpstr>
      <vt:lpstr>Rods &amp; Cones</vt:lpstr>
      <vt:lpstr>PowerPoint Presentation</vt:lpstr>
      <vt:lpstr>Filters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Astronomical Imaging</dc:title>
  <dc:creator>Brandon Bergerud</dc:creator>
  <cp:lastModifiedBy>Brandon</cp:lastModifiedBy>
  <cp:revision>3</cp:revision>
  <dcterms:created xsi:type="dcterms:W3CDTF">2020-10-21T15:04:58Z</dcterms:created>
  <dcterms:modified xsi:type="dcterms:W3CDTF">2021-02-18T20:16:15Z</dcterms:modified>
</cp:coreProperties>
</file>