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9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5" r:id="rId12"/>
    <p:sldId id="289" r:id="rId13"/>
    <p:sldId id="290" r:id="rId14"/>
    <p:sldId id="277" r:id="rId15"/>
    <p:sldId id="292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244A2-85A0-4604-A8FE-EEEB4A36D62D}" v="96" dt="2019-10-17T13:13:05.940"/>
  </p1510:revLst>
</p1510:revInfo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Bergerud" userId="ee487e69e0f443c3" providerId="LiveId" clId="{1B4244A2-85A0-4604-A8FE-EEEB4A36D62D}"/>
    <pc:docChg chg="addSld modSld">
      <pc:chgData name="Brandon Bergerud" userId="ee487e69e0f443c3" providerId="LiveId" clId="{1B4244A2-85A0-4604-A8FE-EEEB4A36D62D}" dt="2019-10-17T13:13:05.940" v="95"/>
      <pc:docMkLst>
        <pc:docMk/>
      </pc:docMkLst>
      <pc:sldChg chg="modTransition">
        <pc:chgData name="Brandon Bergerud" userId="ee487e69e0f443c3" providerId="LiveId" clId="{1B4244A2-85A0-4604-A8FE-EEEB4A36D62D}" dt="2019-10-17T13:13:02.502" v="94"/>
        <pc:sldMkLst>
          <pc:docMk/>
          <pc:sldMk cId="2304321935" sldId="278"/>
        </pc:sldMkLst>
      </pc:sldChg>
      <pc:sldChg chg="modTransition">
        <pc:chgData name="Brandon Bergerud" userId="ee487e69e0f443c3" providerId="LiveId" clId="{1B4244A2-85A0-4604-A8FE-EEEB4A36D62D}" dt="2019-10-17T13:13:05.940" v="95"/>
        <pc:sldMkLst>
          <pc:docMk/>
          <pc:sldMk cId="2406996581" sldId="280"/>
        </pc:sldMkLst>
      </pc:sldChg>
      <pc:sldChg chg="modTransition">
        <pc:chgData name="Brandon Bergerud" userId="ee487e69e0f443c3" providerId="LiveId" clId="{1B4244A2-85A0-4604-A8FE-EEEB4A36D62D}" dt="2019-10-17T13:12:46.175" v="93"/>
        <pc:sldMkLst>
          <pc:docMk/>
          <pc:sldMk cId="4249920220" sldId="282"/>
        </pc:sldMkLst>
      </pc:sldChg>
      <pc:sldChg chg="addSp modSp add">
        <pc:chgData name="Brandon Bergerud" userId="ee487e69e0f443c3" providerId="LiveId" clId="{1B4244A2-85A0-4604-A8FE-EEEB4A36D62D}" dt="2019-10-17T13:12:27.411" v="92" actId="1076"/>
        <pc:sldMkLst>
          <pc:docMk/>
          <pc:sldMk cId="266600125" sldId="291"/>
        </pc:sldMkLst>
        <pc:spChg chg="add mod">
          <ac:chgData name="Brandon Bergerud" userId="ee487e69e0f443c3" providerId="LiveId" clId="{1B4244A2-85A0-4604-A8FE-EEEB4A36D62D}" dt="2019-10-17T13:12:27.411" v="92" actId="1076"/>
          <ac:spMkLst>
            <pc:docMk/>
            <pc:sldMk cId="266600125" sldId="291"/>
            <ac:spMk id="5" creationId="{0D9E3135-2A0C-4B1F-A210-14ACDBBA4C30}"/>
          </ac:spMkLst>
        </pc:spChg>
        <pc:picChg chg="mod">
          <ac:chgData name="Brandon Bergerud" userId="ee487e69e0f443c3" providerId="LiveId" clId="{1B4244A2-85A0-4604-A8FE-EEEB4A36D62D}" dt="2019-10-17T13:11:28.663" v="61" actId="1036"/>
          <ac:picMkLst>
            <pc:docMk/>
            <pc:sldMk cId="266600125" sldId="291"/>
            <ac:picMk id="1026" creationId="{28AAC900-FDBA-4815-8E9A-8A1B80BB608A}"/>
          </ac:picMkLst>
        </pc:picChg>
      </pc:sldChg>
      <pc:sldChg chg="add">
        <pc:chgData name="Brandon Bergerud" userId="ee487e69e0f443c3" providerId="LiveId" clId="{1B4244A2-85A0-4604-A8FE-EEEB4A36D62D}" dt="2019-10-17T13:11:09.796" v="1"/>
        <pc:sldMkLst>
          <pc:docMk/>
          <pc:sldMk cId="1624838329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7932-88CB-4A6D-9B5E-6EAB17E7C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0" r="397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br>
              <a:rPr lang="en-US">
                <a:solidFill>
                  <a:schemeClr val="bg1">
                    <a:lumMod val="65000"/>
                  </a:schemeClr>
                </a:solidFill>
              </a:rPr>
            </a:br>
            <a:r>
              <a:rPr lang="en-US">
                <a:solidFill>
                  <a:schemeClr val="bg1">
                    <a:lumMod val="65000"/>
                  </a:schemeClr>
                </a:solidFill>
              </a:rPr>
              <a:t>Image Analysis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0E34-C2B3-47EB-826C-145AB45B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Which is TRUE about the images of Saturn?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3D4C-4CEA-4822-9FE4-C262CE68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The image on the right shows more of Saturn's rings</a:t>
            </a:r>
            <a:r>
              <a:rPr lang="en-US"/>
              <a:t> </a:t>
            </a:r>
            <a:br>
              <a:rPr lang="en-US"/>
            </a:br>
            <a:endParaRPr lang="en-US"/>
          </a:p>
          <a:p>
            <a:r>
              <a:rPr lang="en-US">
                <a:solidFill>
                  <a:schemeClr val="bg1"/>
                </a:solidFill>
              </a:rPr>
              <a:t>The image on the left is darker</a:t>
            </a:r>
          </a:p>
          <a:p>
            <a:endParaRPr lang="en-US"/>
          </a:p>
          <a:p>
            <a:r>
              <a:rPr lang="en-US"/>
              <a:t>The image on the right shows higher contrast</a:t>
            </a:r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The image on the left is higher resolution</a:t>
            </a:r>
          </a:p>
        </p:txBody>
      </p:sp>
      <p:pic>
        <p:nvPicPr>
          <p:cNvPr id="2050" name="Picture 2" descr="saturns">
            <a:extLst>
              <a:ext uri="{FF2B5EF4-FFF2-40B4-BE49-F238E27FC236}">
                <a16:creationId xmlns:a16="http://schemas.microsoft.com/office/drawing/2014/main" id="{0ECE6569-D72E-409D-803D-370AEEFFF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39" y="1729853"/>
            <a:ext cx="5582060" cy="36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4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C8C-7C5D-4E09-99EB-46BA64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Rods &amp; Cones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AD03-1F61-49CE-A015-AA07C1C8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298950"/>
          </a:xfrm>
        </p:spPr>
        <p:txBody>
          <a:bodyPr>
            <a:normAutofit lnSpcReduction="10000"/>
          </a:bodyPr>
          <a:lstStyle/>
          <a:p>
            <a:pPr defTabSz="457200"/>
            <a:endParaRPr lang="en-US" sz="1800">
              <a:solidFill>
                <a:srgbClr val="00B0F0"/>
              </a:solidFill>
            </a:endParaRPr>
          </a:p>
          <a:p>
            <a:pPr defTabSz="457200"/>
            <a:r>
              <a:rPr lang="en-US" sz="1800">
                <a:solidFill>
                  <a:srgbClr val="00B0F0"/>
                </a:solidFill>
              </a:rPr>
              <a:t>Rods</a:t>
            </a:r>
          </a:p>
          <a:p>
            <a:pPr defTabSz="457200"/>
            <a:r>
              <a:rPr lang="en-US" sz="1800"/>
              <a:t>	More sensitive</a:t>
            </a:r>
          </a:p>
          <a:p>
            <a:pPr defTabSz="457200"/>
            <a:r>
              <a:rPr lang="en-US" sz="1800"/>
              <a:t>	Used at night</a:t>
            </a:r>
          </a:p>
          <a:p>
            <a:pPr defTabSz="457200"/>
            <a:r>
              <a:rPr lang="en-US" sz="1800"/>
              <a:t>	Can’t perceive color</a:t>
            </a:r>
            <a:endParaRPr lang="en-US" sz="1800" u="sng"/>
          </a:p>
          <a:p>
            <a:pPr defTabSz="457200"/>
            <a:endParaRPr lang="en-US" sz="1800" u="sng"/>
          </a:p>
          <a:p>
            <a:pPr defTabSz="457200"/>
            <a:r>
              <a:rPr lang="en-US" sz="1800">
                <a:solidFill>
                  <a:srgbClr val="00B0F0"/>
                </a:solidFill>
              </a:rPr>
              <a:t>Cones</a:t>
            </a:r>
          </a:p>
          <a:p>
            <a:pPr defTabSz="457200"/>
            <a:r>
              <a:rPr lang="en-US" sz="1800"/>
              <a:t>	Three types: </a:t>
            </a:r>
          </a:p>
          <a:p>
            <a:pPr marL="914400" defTabSz="457200"/>
            <a:r>
              <a:rPr lang="en-US" sz="1600"/>
              <a:t>S (short)</a:t>
            </a:r>
          </a:p>
          <a:p>
            <a:pPr marL="914400" defTabSz="457200"/>
            <a:r>
              <a:rPr lang="en-US" sz="1600"/>
              <a:t>M (medium)</a:t>
            </a:r>
          </a:p>
          <a:p>
            <a:pPr marL="914400" defTabSz="457200"/>
            <a:r>
              <a:rPr lang="en-US" sz="1600"/>
              <a:t>L (long)</a:t>
            </a:r>
          </a:p>
          <a:p>
            <a:pPr marL="688975" indent="-231775" defTabSz="457200"/>
            <a:r>
              <a:rPr lang="en-US" sz="1800"/>
              <a:t>Observe at different wavelengths (filters)</a:t>
            </a:r>
          </a:p>
          <a:p>
            <a:pPr defTabSz="457200"/>
            <a:r>
              <a:rPr lang="en-US" sz="1800"/>
              <a:t>	Combine to create color</a:t>
            </a:r>
          </a:p>
          <a:p>
            <a:pPr defTabSz="457200"/>
            <a:endParaRPr lang="en-US" sz="1800"/>
          </a:p>
        </p:txBody>
      </p:sp>
      <p:pic>
        <p:nvPicPr>
          <p:cNvPr id="8" name="Content Placeholder 4" descr="http://learn.genetics.utah.edu/content/basics/clockgenes/images/rodsandcones.png">
            <a:extLst>
              <a:ext uri="{FF2B5EF4-FFF2-40B4-BE49-F238E27FC236}">
                <a16:creationId xmlns:a16="http://schemas.microsoft.com/office/drawing/2014/main" id="{D7A01A1E-0450-4865-A5EA-EC25CBB21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03368"/>
            <a:ext cx="6172200" cy="40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2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C8C-7C5D-4E09-99EB-46BA64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Rods &amp; Cones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AD03-1F61-49CE-A015-AA07C1C8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298950"/>
          </a:xfrm>
        </p:spPr>
        <p:txBody>
          <a:bodyPr>
            <a:normAutofit lnSpcReduction="10000"/>
          </a:bodyPr>
          <a:lstStyle/>
          <a:p>
            <a:pPr defTabSz="457200"/>
            <a:endParaRPr lang="en-US" sz="1800">
              <a:solidFill>
                <a:srgbClr val="00B0F0"/>
              </a:solidFill>
            </a:endParaRPr>
          </a:p>
          <a:p>
            <a:pPr defTabSz="457200"/>
            <a:r>
              <a:rPr lang="en-US" sz="1800">
                <a:solidFill>
                  <a:srgbClr val="00B0F0"/>
                </a:solidFill>
              </a:rPr>
              <a:t>Rods</a:t>
            </a:r>
          </a:p>
          <a:p>
            <a:pPr defTabSz="457200"/>
            <a:r>
              <a:rPr lang="en-US" sz="1800"/>
              <a:t>	More sensitive</a:t>
            </a:r>
          </a:p>
          <a:p>
            <a:pPr defTabSz="457200"/>
            <a:r>
              <a:rPr lang="en-US" sz="1800"/>
              <a:t>	Used at night</a:t>
            </a:r>
          </a:p>
          <a:p>
            <a:pPr defTabSz="457200"/>
            <a:r>
              <a:rPr lang="en-US" sz="1800"/>
              <a:t>	Can’t perceive color</a:t>
            </a:r>
            <a:endParaRPr lang="en-US" sz="1800" u="sng"/>
          </a:p>
          <a:p>
            <a:pPr defTabSz="457200"/>
            <a:endParaRPr lang="en-US" sz="1800" u="sng"/>
          </a:p>
          <a:p>
            <a:pPr defTabSz="457200"/>
            <a:r>
              <a:rPr lang="en-US" sz="1800">
                <a:solidFill>
                  <a:srgbClr val="00B0F0"/>
                </a:solidFill>
              </a:rPr>
              <a:t>Cones</a:t>
            </a:r>
          </a:p>
          <a:p>
            <a:pPr defTabSz="457200"/>
            <a:r>
              <a:rPr lang="en-US" sz="1800"/>
              <a:t>	Three types: </a:t>
            </a:r>
          </a:p>
          <a:p>
            <a:pPr marL="914400" defTabSz="457200"/>
            <a:r>
              <a:rPr lang="en-US" sz="1600"/>
              <a:t>S (short)</a:t>
            </a:r>
          </a:p>
          <a:p>
            <a:pPr marL="914400" defTabSz="457200"/>
            <a:r>
              <a:rPr lang="en-US" sz="1600"/>
              <a:t>M (medium)</a:t>
            </a:r>
          </a:p>
          <a:p>
            <a:pPr marL="914400" defTabSz="457200"/>
            <a:r>
              <a:rPr lang="en-US" sz="1600"/>
              <a:t>L (long)</a:t>
            </a:r>
          </a:p>
          <a:p>
            <a:pPr marL="688975" indent="-231775" defTabSz="457200"/>
            <a:r>
              <a:rPr lang="en-US" sz="1800"/>
              <a:t>Observe at different wavelengths (filters)</a:t>
            </a:r>
          </a:p>
          <a:p>
            <a:pPr defTabSz="457200"/>
            <a:r>
              <a:rPr lang="en-US" sz="1800"/>
              <a:t>	Combine to create color</a:t>
            </a:r>
          </a:p>
          <a:p>
            <a:pPr defTabSz="457200"/>
            <a:endParaRPr lang="en-US" sz="1800"/>
          </a:p>
        </p:txBody>
      </p:sp>
      <p:pic>
        <p:nvPicPr>
          <p:cNvPr id="7" name="Picture 2" descr="Image result">
            <a:extLst>
              <a:ext uri="{FF2B5EF4-FFF2-40B4-BE49-F238E27FC236}">
                <a16:creationId xmlns:a16="http://schemas.microsoft.com/office/drawing/2014/main" id="{5AA74D10-DEAA-42E0-A84A-C81FDC58D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28724"/>
            <a:ext cx="6172200" cy="31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57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C8C-7C5D-4E09-99EB-46BA6406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Rods &amp; Cones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AD03-1F61-49CE-A015-AA07C1C8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298950"/>
          </a:xfrm>
        </p:spPr>
        <p:txBody>
          <a:bodyPr>
            <a:normAutofit lnSpcReduction="10000"/>
          </a:bodyPr>
          <a:lstStyle/>
          <a:p>
            <a:pPr defTabSz="457200"/>
            <a:endParaRPr lang="en-US" sz="1800">
              <a:solidFill>
                <a:srgbClr val="00B0F0"/>
              </a:solidFill>
            </a:endParaRPr>
          </a:p>
          <a:p>
            <a:pPr defTabSz="457200"/>
            <a:r>
              <a:rPr lang="en-US" sz="1800">
                <a:solidFill>
                  <a:srgbClr val="00B0F0"/>
                </a:solidFill>
              </a:rPr>
              <a:t>Rods</a:t>
            </a:r>
          </a:p>
          <a:p>
            <a:pPr defTabSz="457200"/>
            <a:r>
              <a:rPr lang="en-US" sz="1800"/>
              <a:t>	More sensitive</a:t>
            </a:r>
          </a:p>
          <a:p>
            <a:pPr defTabSz="457200"/>
            <a:r>
              <a:rPr lang="en-US" sz="1800"/>
              <a:t>	Used at night</a:t>
            </a:r>
          </a:p>
          <a:p>
            <a:pPr defTabSz="457200"/>
            <a:r>
              <a:rPr lang="en-US" sz="1800"/>
              <a:t>	Can’t perceive color</a:t>
            </a:r>
            <a:endParaRPr lang="en-US" sz="1800" u="sng"/>
          </a:p>
          <a:p>
            <a:pPr defTabSz="457200"/>
            <a:endParaRPr lang="en-US" sz="1800" u="sng"/>
          </a:p>
          <a:p>
            <a:pPr defTabSz="457200"/>
            <a:r>
              <a:rPr lang="en-US" sz="1800">
                <a:solidFill>
                  <a:srgbClr val="00B0F0"/>
                </a:solidFill>
              </a:rPr>
              <a:t>Cones</a:t>
            </a:r>
          </a:p>
          <a:p>
            <a:pPr defTabSz="457200"/>
            <a:r>
              <a:rPr lang="en-US" sz="1800"/>
              <a:t>	Three types: </a:t>
            </a:r>
          </a:p>
          <a:p>
            <a:pPr marL="914400" defTabSz="457200"/>
            <a:r>
              <a:rPr lang="en-US" sz="1600"/>
              <a:t>S (short)</a:t>
            </a:r>
          </a:p>
          <a:p>
            <a:pPr marL="914400" defTabSz="457200"/>
            <a:r>
              <a:rPr lang="en-US" sz="1600"/>
              <a:t>M (medium)</a:t>
            </a:r>
          </a:p>
          <a:p>
            <a:pPr marL="914400" defTabSz="457200"/>
            <a:r>
              <a:rPr lang="en-US" sz="1600"/>
              <a:t>L (long)</a:t>
            </a:r>
          </a:p>
          <a:p>
            <a:pPr marL="688975" indent="-231775" defTabSz="457200"/>
            <a:r>
              <a:rPr lang="en-US" sz="1800"/>
              <a:t>Observe at different wavelengths (filters)</a:t>
            </a:r>
          </a:p>
          <a:p>
            <a:pPr defTabSz="457200"/>
            <a:r>
              <a:rPr lang="en-US" sz="1800"/>
              <a:t>	Combine to create color</a:t>
            </a:r>
          </a:p>
          <a:p>
            <a:pPr defTabSz="457200"/>
            <a:endParaRPr lang="en-US" sz="180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3F666C0-CED7-4B85-92F2-FFB34365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11" y="987425"/>
            <a:ext cx="5002953" cy="48736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FC4D5-606E-4F8E-8FE4-979871722284}"/>
              </a:ext>
            </a:extLst>
          </p:cNvPr>
          <p:cNvSpPr txBox="1"/>
          <p:nvPr/>
        </p:nvSpPr>
        <p:spPr>
          <a:xfrm>
            <a:off x="8519886" y="5444155"/>
            <a:ext cx="1647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870D8-BC4D-472E-8A14-D7EC25336957}"/>
              </a:ext>
            </a:extLst>
          </p:cNvPr>
          <p:cNvSpPr txBox="1"/>
          <p:nvPr/>
        </p:nvSpPr>
        <p:spPr>
          <a:xfrm>
            <a:off x="5876728" y="5337248"/>
            <a:ext cx="1647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0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a/a7/%D0%92%D0%B5%D1%87%D1%96%D1%80_%D0%BD%D0%B0_%22%D1%96%D0%BD%D1%82%D0%B5%D0%B3%D1%80%D0%B0%D0%BB%D1%96%22_-_%D1%80%D1%96%D1%87%D0%BA%D0%B0_%D0%9F%D1%96%D0%B2%D0%B4%D0%B5%D0%BD%D0%BD%D0%B8%D0%B9_%D0%91%D1%83%D0%B3.jpg">
            <a:extLst>
              <a:ext uri="{FF2B5EF4-FFF2-40B4-BE49-F238E27FC236}">
                <a16:creationId xmlns:a16="http://schemas.microsoft.com/office/drawing/2014/main" id="{4D2B82E5-0362-41C3-8915-1182D4E0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7" y="156070"/>
            <a:ext cx="4203269" cy="28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upload.wikimedia.org/wikipedia/commons/0/00/Deuteranopia_sight.jpg">
            <a:extLst>
              <a:ext uri="{FF2B5EF4-FFF2-40B4-BE49-F238E27FC236}">
                <a16:creationId xmlns:a16="http://schemas.microsoft.com/office/drawing/2014/main" id="{A8724428-C429-44AC-B549-64311101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67" y="156070"/>
            <a:ext cx="4205028" cy="28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9C83E-38D5-4530-ADE2-73FF3F068A58}"/>
              </a:ext>
            </a:extLst>
          </p:cNvPr>
          <p:cNvSpPr txBox="1"/>
          <p:nvPr/>
        </p:nvSpPr>
        <p:spPr>
          <a:xfrm>
            <a:off x="1470167" y="2961613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25168-41C2-415B-9660-1FE60D74B7CD}"/>
              </a:ext>
            </a:extLst>
          </p:cNvPr>
          <p:cNvSpPr txBox="1"/>
          <p:nvPr/>
        </p:nvSpPr>
        <p:spPr>
          <a:xfrm>
            <a:off x="6043926" y="2961613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 Green Cones</a:t>
            </a:r>
          </a:p>
        </p:txBody>
      </p:sp>
      <p:pic>
        <p:nvPicPr>
          <p:cNvPr id="6" name="Picture 6" descr="https://upload.wikimedia.org/wikipedia/commons/5/5e/Tritanopia_sight.jpg">
            <a:extLst>
              <a:ext uri="{FF2B5EF4-FFF2-40B4-BE49-F238E27FC236}">
                <a16:creationId xmlns:a16="http://schemas.microsoft.com/office/drawing/2014/main" id="{5128A4BF-DCAC-4E5D-9160-38A7DC362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67" y="3527153"/>
            <a:ext cx="4203269" cy="28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2720-B658-4A4A-8E5A-F39A3E00E5B3}"/>
              </a:ext>
            </a:extLst>
          </p:cNvPr>
          <p:cNvSpPr txBox="1"/>
          <p:nvPr/>
        </p:nvSpPr>
        <p:spPr>
          <a:xfrm>
            <a:off x="1470166" y="6343065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 Blue Cones</a:t>
            </a:r>
          </a:p>
        </p:txBody>
      </p:sp>
      <p:pic>
        <p:nvPicPr>
          <p:cNvPr id="8" name="Picture 8" descr="https://upload.wikimedia.org/wikipedia/commons/7/78/Monochromacy_sight.jpg">
            <a:extLst>
              <a:ext uri="{FF2B5EF4-FFF2-40B4-BE49-F238E27FC236}">
                <a16:creationId xmlns:a16="http://schemas.microsoft.com/office/drawing/2014/main" id="{1612FABA-2DC7-4CEC-8BCF-75B7A52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67" y="3527153"/>
            <a:ext cx="4203269" cy="28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3D881-A69C-4D71-9BB9-F5580280BBD1}"/>
              </a:ext>
            </a:extLst>
          </p:cNvPr>
          <p:cNvSpPr txBox="1"/>
          <p:nvPr/>
        </p:nvSpPr>
        <p:spPr>
          <a:xfrm>
            <a:off x="6042167" y="6366087"/>
            <a:ext cx="4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Colorblind</a:t>
            </a:r>
          </a:p>
        </p:txBody>
      </p:sp>
    </p:spTree>
    <p:extLst>
      <p:ext uri="{BB962C8B-B14F-4D97-AF65-F5344CB8AC3E}">
        <p14:creationId xmlns:p14="http://schemas.microsoft.com/office/powerpoint/2010/main" val="294314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3489-72A9-49B3-8836-52F5C9D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Filters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2446D-682E-4EC5-BCA0-828DCD67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defTabSz="457200"/>
            <a:r>
              <a:rPr lang="en-US"/>
              <a:t>Transmit light within a certain wavelength range</a:t>
            </a:r>
          </a:p>
          <a:p>
            <a:pPr defTabSz="457200"/>
            <a:endParaRPr lang="en-US"/>
          </a:p>
          <a:p>
            <a:pPr defTabSz="457200"/>
            <a:r>
              <a:rPr lang="en-US">
                <a:solidFill>
                  <a:srgbClr val="00B0F0"/>
                </a:solidFill>
              </a:rPr>
              <a:t>Broadband</a:t>
            </a:r>
          </a:p>
          <a:p>
            <a:pPr defTabSz="457200"/>
            <a:r>
              <a:rPr lang="en-US"/>
              <a:t>	Continuous Emission</a:t>
            </a:r>
          </a:p>
          <a:p>
            <a:pPr defTabSz="457200"/>
            <a:r>
              <a:rPr lang="en-US"/>
              <a:t>	e.g. R, G/V, B</a:t>
            </a:r>
          </a:p>
          <a:p>
            <a:pPr defTabSz="457200"/>
            <a:endParaRPr lang="en-US"/>
          </a:p>
          <a:p>
            <a:pPr defTabSz="457200"/>
            <a:r>
              <a:rPr lang="en-US">
                <a:solidFill>
                  <a:srgbClr val="00B0F0"/>
                </a:solidFill>
              </a:rPr>
              <a:t>Narrowband</a:t>
            </a:r>
          </a:p>
          <a:p>
            <a:pPr defTabSz="457200"/>
            <a:r>
              <a:rPr lang="en-US"/>
              <a:t>	Emission Lines</a:t>
            </a:r>
          </a:p>
          <a:p>
            <a:pPr defTabSz="457200"/>
            <a:r>
              <a:rPr lang="en-US"/>
              <a:t>	e.g. O III, S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AC102-E418-421E-B01A-05FF15DC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53" y="0"/>
            <a:ext cx="6382247" cy="4786685"/>
          </a:xfrm>
          <a:prstGeom prst="rect">
            <a:avLst/>
          </a:prstGeom>
        </p:spPr>
      </p:pic>
      <p:pic>
        <p:nvPicPr>
          <p:cNvPr id="5" name="Picture 2" descr="https://www.optcorp.com/pdf/Astrodon/OptecCFWAstrodon.jpg">
            <a:extLst>
              <a:ext uri="{FF2B5EF4-FFF2-40B4-BE49-F238E27FC236}">
                <a16:creationId xmlns:a16="http://schemas.microsoft.com/office/drawing/2014/main" id="{5EB2EA7C-5371-4806-9647-2D75795B4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26" y="3816626"/>
            <a:ext cx="3001398" cy="2906203"/>
          </a:xfrm>
          <a:prstGeom prst="snip1Rect">
            <a:avLst>
              <a:gd name="adj" fmla="val 350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3489-72A9-49B3-8836-52F5C9DD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</a:rPr>
              <a:t>Filters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2446D-682E-4EC5-BCA0-828DCD67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defTabSz="457200"/>
            <a:r>
              <a:rPr lang="en-US"/>
              <a:t>Transmit light within a certain wavelength range</a:t>
            </a:r>
          </a:p>
          <a:p>
            <a:pPr defTabSz="457200"/>
            <a:endParaRPr lang="en-US"/>
          </a:p>
          <a:p>
            <a:pPr defTabSz="457200"/>
            <a:r>
              <a:rPr lang="en-US">
                <a:solidFill>
                  <a:srgbClr val="00B0F0"/>
                </a:solidFill>
              </a:rPr>
              <a:t>Narrowband</a:t>
            </a:r>
          </a:p>
          <a:p>
            <a:pPr defTabSz="457200"/>
            <a:r>
              <a:rPr lang="en-US"/>
              <a:t>	Emission Lines</a:t>
            </a:r>
          </a:p>
          <a:p>
            <a:pPr defTabSz="457200"/>
            <a:r>
              <a:rPr lang="en-US"/>
              <a:t>	e.g. O III, S II</a:t>
            </a:r>
          </a:p>
          <a:p>
            <a:pPr defTabSz="457200"/>
            <a:endParaRPr lang="en-US"/>
          </a:p>
          <a:p>
            <a:pPr defTabSz="457200"/>
            <a:r>
              <a:rPr lang="en-US">
                <a:solidFill>
                  <a:srgbClr val="00B0F0"/>
                </a:solidFill>
              </a:rPr>
              <a:t>Broadband</a:t>
            </a:r>
          </a:p>
          <a:p>
            <a:pPr defTabSz="457200"/>
            <a:r>
              <a:rPr lang="en-US"/>
              <a:t>	Continuous Emission</a:t>
            </a:r>
          </a:p>
          <a:p>
            <a:pPr defTabSz="457200"/>
            <a:r>
              <a:rPr lang="en-US"/>
              <a:t>	e.g. R, G/V, B</a:t>
            </a:r>
          </a:p>
        </p:txBody>
      </p:sp>
      <p:pic>
        <p:nvPicPr>
          <p:cNvPr id="5" name="Picture 2" descr="https://www.optcorp.com/pdf/Astrodon/OptecCFWAstrodon.jpg">
            <a:extLst>
              <a:ext uri="{FF2B5EF4-FFF2-40B4-BE49-F238E27FC236}">
                <a16:creationId xmlns:a16="http://schemas.microsoft.com/office/drawing/2014/main" id="{5EB2EA7C-5371-4806-9647-2D75795B4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2" y="224972"/>
            <a:ext cx="4347015" cy="42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kosinc.helloweb.co.kr/file/page/graph_johnson_bessell(1).gif">
            <a:extLst>
              <a:ext uri="{FF2B5EF4-FFF2-40B4-BE49-F238E27FC236}">
                <a16:creationId xmlns:a16="http://schemas.microsoft.com/office/drawing/2014/main" id="{00E49301-6D04-4969-AC29-55FB6E4D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1" y="4434115"/>
            <a:ext cx="4347015" cy="22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2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spacetelescope.org/static/projects/img/heic0106_img_process.jpg">
            <a:extLst>
              <a:ext uri="{FF2B5EF4-FFF2-40B4-BE49-F238E27FC236}">
                <a16:creationId xmlns:a16="http://schemas.microsoft.com/office/drawing/2014/main" id="{E592692A-77A0-44A0-BA27-DB12FFB8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5" y="384627"/>
            <a:ext cx="8331200" cy="60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03CAE-58E3-4F2E-A74B-C2E70040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" y="515257"/>
            <a:ext cx="7610928" cy="5708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5B0F6D-49F6-48B4-8366-333A62E2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55" y="515257"/>
            <a:ext cx="3916507" cy="57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9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F9-7256-4275-86AC-8EE4316B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B0F0"/>
                </a:solidFill>
              </a:rPr>
              <a:t>Which of the following about the images is true?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44FB1-F392-4E19-BC4B-FE6AD4FD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The image on the left is higher resolution.</a:t>
            </a:r>
          </a:p>
          <a:p>
            <a:endParaRPr lang="en-US"/>
          </a:p>
          <a:p>
            <a:r>
              <a:rPr lang="en-US"/>
              <a:t>The image on the left is more zoomed in.</a:t>
            </a:r>
          </a:p>
          <a:p>
            <a:endParaRPr lang="en-US"/>
          </a:p>
          <a:p>
            <a:r>
              <a:rPr lang="en-US"/>
              <a:t>The image on the right has fewer arcseconds per pixel.</a:t>
            </a:r>
          </a:p>
          <a:p>
            <a:endParaRPr lang="en-US"/>
          </a:p>
          <a:p>
            <a:r>
              <a:rPr lang="en-US"/>
              <a:t>The image on the right covers a larger area.</a:t>
            </a:r>
          </a:p>
        </p:txBody>
      </p:sp>
      <p:pic>
        <p:nvPicPr>
          <p:cNvPr id="1026" name="Picture 2" descr="abes">
            <a:extLst>
              <a:ext uri="{FF2B5EF4-FFF2-40B4-BE49-F238E27FC236}">
                <a16:creationId xmlns:a16="http://schemas.microsoft.com/office/drawing/2014/main" id="{28AAC900-FDBA-4815-8E9A-8A1B80BB6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5318290" cy="25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F9-7256-4275-86AC-8EE4316B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B0F0"/>
                </a:solidFill>
              </a:rPr>
              <a:t>Which of the following about the images is true?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44FB1-F392-4E19-BC4B-FE6AD4FD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The image on the left is higher resolution.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image on the left is more zoomed in.</a:t>
            </a:r>
          </a:p>
          <a:p>
            <a:endParaRPr lang="en-US"/>
          </a:p>
          <a:p>
            <a:r>
              <a:rPr lang="en-US"/>
              <a:t>The image on the right has fewer arcseconds per pixel.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image on the right covers a larger area.</a:t>
            </a:r>
          </a:p>
        </p:txBody>
      </p:sp>
      <p:pic>
        <p:nvPicPr>
          <p:cNvPr id="1026" name="Picture 2" descr="abes">
            <a:extLst>
              <a:ext uri="{FF2B5EF4-FFF2-40B4-BE49-F238E27FC236}">
                <a16:creationId xmlns:a16="http://schemas.microsoft.com/office/drawing/2014/main" id="{28AAC900-FDBA-4815-8E9A-8A1B80BB6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3" y="2479271"/>
            <a:ext cx="3256316" cy="15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B315F4-6FDD-484A-B1EC-F37FDBCEF69C}"/>
              </a:ext>
            </a:extLst>
          </p:cNvPr>
          <p:cNvSpPr/>
          <p:nvPr/>
        </p:nvSpPr>
        <p:spPr>
          <a:xfrm>
            <a:off x="5403623" y="1521611"/>
            <a:ext cx="221226" cy="230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99D218-A147-428F-AECE-4CDE50B145C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24849" y="1479655"/>
            <a:ext cx="3632619" cy="15697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63708-0C29-4D66-9796-61E5FC646D7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624849" y="1636628"/>
            <a:ext cx="3618402" cy="1799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747CF5BF-DF47-466F-9999-3A37413A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31" y="10845"/>
            <a:ext cx="2999274" cy="29992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69393E-A173-4FB2-801C-111052170D95}"/>
              </a:ext>
            </a:extLst>
          </p:cNvPr>
          <p:cNvSpPr/>
          <p:nvPr/>
        </p:nvSpPr>
        <p:spPr>
          <a:xfrm>
            <a:off x="9257468" y="1457755"/>
            <a:ext cx="363111" cy="374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00C1203-6337-4C99-8A34-ECB0654508B6}"/>
              </a:ext>
            </a:extLst>
          </p:cNvPr>
          <p:cNvSpPr/>
          <p:nvPr/>
        </p:nvSpPr>
        <p:spPr>
          <a:xfrm rot="2298270">
            <a:off x="8562631" y="1518600"/>
            <a:ext cx="228600" cy="296402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AAADA4-36F4-4676-9C70-C265FC47C34E}"/>
                  </a:ext>
                </a:extLst>
              </p:cNvPr>
              <p:cNvSpPr txBox="1"/>
              <p:nvPr/>
            </p:nvSpPr>
            <p:spPr>
              <a:xfrm>
                <a:off x="8312780" y="1704687"/>
                <a:ext cx="818814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AAADA4-36F4-4676-9C70-C265FC47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80" y="1704687"/>
                <a:ext cx="818814" cy="465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DC31F04-3C10-4BF4-9A08-6D00C723948D}"/>
              </a:ext>
            </a:extLst>
          </p:cNvPr>
          <p:cNvSpPr/>
          <p:nvPr/>
        </p:nvSpPr>
        <p:spPr>
          <a:xfrm>
            <a:off x="5403623" y="4852041"/>
            <a:ext cx="221226" cy="230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13D082-6BEC-4305-B201-A46E676EB29C}"/>
              </a:ext>
            </a:extLst>
          </p:cNvPr>
          <p:cNvCxnSpPr>
            <a:cxnSpLocks/>
            <a:stCxn id="34" idx="3"/>
            <a:endCxn id="38" idx="0"/>
          </p:cNvCxnSpPr>
          <p:nvPr/>
        </p:nvCxnSpPr>
        <p:spPr>
          <a:xfrm flipV="1">
            <a:off x="5624849" y="4887733"/>
            <a:ext cx="3723398" cy="793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68C733-6840-49B6-BF31-33E6E64A7068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>
            <a:off x="5624849" y="4967058"/>
            <a:ext cx="3723398" cy="11609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Smiling face with no fill">
            <a:extLst>
              <a:ext uri="{FF2B5EF4-FFF2-40B4-BE49-F238E27FC236}">
                <a16:creationId xmlns:a16="http://schemas.microsoft.com/office/drawing/2014/main" id="{475C873F-20BC-4D8A-833B-A32C3DF66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31" y="3261951"/>
            <a:ext cx="2999274" cy="299927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EEFCA35-2FB1-4970-80B1-D7BAF448861F}"/>
              </a:ext>
            </a:extLst>
          </p:cNvPr>
          <p:cNvSpPr/>
          <p:nvPr/>
        </p:nvSpPr>
        <p:spPr>
          <a:xfrm>
            <a:off x="9257469" y="4887733"/>
            <a:ext cx="181556" cy="195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D4F07DE-FF83-4DF8-ACA0-C2D96B5A3EB9}"/>
              </a:ext>
            </a:extLst>
          </p:cNvPr>
          <p:cNvSpPr/>
          <p:nvPr/>
        </p:nvSpPr>
        <p:spPr>
          <a:xfrm rot="2298270">
            <a:off x="8562632" y="4858619"/>
            <a:ext cx="228600" cy="296402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1F30D1-A8B9-486D-B9EE-1629411C159C}"/>
                  </a:ext>
                </a:extLst>
              </p:cNvPr>
              <p:cNvSpPr txBox="1"/>
              <p:nvPr/>
            </p:nvSpPr>
            <p:spPr>
              <a:xfrm>
                <a:off x="8141117" y="5038254"/>
                <a:ext cx="993542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1F30D1-A8B9-486D-B9EE-1629411C1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17" y="5038254"/>
                <a:ext cx="993542" cy="465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9E3135-2A0C-4B1F-A210-14ACDBBA4C30}"/>
                  </a:ext>
                </a:extLst>
              </p:cNvPr>
              <p:cNvSpPr txBox="1"/>
              <p:nvPr/>
            </p:nvSpPr>
            <p:spPr>
              <a:xfrm>
                <a:off x="915813" y="5504151"/>
                <a:ext cx="24433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1°=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=3600′′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9E3135-2A0C-4B1F-A210-14ACDBBA4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13" y="5504151"/>
                <a:ext cx="2443361" cy="369332"/>
              </a:xfrm>
              <a:prstGeom prst="rect">
                <a:avLst/>
              </a:prstGeom>
              <a:blipFill>
                <a:blip r:embed="rId7"/>
                <a:stretch>
                  <a:fillRect l="-1995" t="-1667" r="-299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F9-7256-4275-86AC-8EE4316B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B0F0"/>
                </a:solidFill>
              </a:rPr>
              <a:t>Which of the following about the images is true?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44FB1-F392-4E19-BC4B-FE6AD4FD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bg1"/>
                </a:solidFill>
              </a:rPr>
              <a:t>The image on the left is higher resolution.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image on the left is more zoomed in.</a:t>
            </a:r>
          </a:p>
          <a:p>
            <a:endParaRPr lang="en-US"/>
          </a:p>
          <a:p>
            <a:r>
              <a:rPr lang="en-US"/>
              <a:t>The image on the right has fewer arcseconds per pixel.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image on the right covers a larger area.</a:t>
            </a:r>
          </a:p>
        </p:txBody>
      </p:sp>
      <p:pic>
        <p:nvPicPr>
          <p:cNvPr id="1026" name="Picture 2" descr="abes">
            <a:extLst>
              <a:ext uri="{FF2B5EF4-FFF2-40B4-BE49-F238E27FC236}">
                <a16:creationId xmlns:a16="http://schemas.microsoft.com/office/drawing/2014/main" id="{28AAC900-FDBA-4815-8E9A-8A1B80BB6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5318290" cy="25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2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FDB2-28D7-453A-8F9D-846F9CF0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293258"/>
          </a:xfrm>
        </p:spPr>
        <p:txBody>
          <a:bodyPr>
            <a:noAutofit/>
          </a:bodyPr>
          <a:lstStyle/>
          <a:p>
            <a:pPr defTabSz="457200"/>
            <a:r>
              <a:rPr lang="en-US" sz="2400">
                <a:solidFill>
                  <a:srgbClr val="00B0F0"/>
                </a:solidFill>
              </a:rPr>
              <a:t>Abe Lincoln's forehead measured approximately 12cm across. </a:t>
            </a:r>
            <a:br>
              <a:rPr lang="en-US" sz="2400">
                <a:solidFill>
                  <a:srgbClr val="00B0F0"/>
                </a:solidFill>
              </a:rPr>
            </a:br>
            <a:r>
              <a:rPr lang="en-US" sz="2400">
                <a:solidFill>
                  <a:srgbClr val="00B0F0"/>
                </a:solidFill>
              </a:rPr>
              <a:t>	Which is closest to the size of the pixels in the left-hand image?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5D6C-D3A0-4B1F-92DF-9EC7A21CB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50458"/>
            <a:ext cx="3932237" cy="3110592"/>
          </a:xfrm>
        </p:spPr>
        <p:txBody>
          <a:bodyPr>
            <a:normAutofit/>
          </a:bodyPr>
          <a:lstStyle/>
          <a:p>
            <a:pPr algn="ctr"/>
            <a:endParaRPr lang="de-DE" sz="2000"/>
          </a:p>
          <a:p>
            <a:pPr algn="ctr"/>
            <a:r>
              <a:rPr lang="de-DE" sz="2000"/>
              <a:t>2 cm/pixel</a:t>
            </a:r>
            <a:br>
              <a:rPr lang="de-DE" sz="2000"/>
            </a:br>
            <a:endParaRPr lang="de-DE" sz="2000"/>
          </a:p>
          <a:p>
            <a:pPr algn="ctr"/>
            <a:r>
              <a:rPr lang="de-DE" sz="2000"/>
              <a:t>0.5 cm/pixel</a:t>
            </a:r>
            <a:br>
              <a:rPr lang="de-DE" sz="2000"/>
            </a:br>
            <a:endParaRPr lang="de-DE" sz="2000"/>
          </a:p>
          <a:p>
            <a:pPr algn="ctr"/>
            <a:r>
              <a:rPr lang="de-DE" sz="2000"/>
              <a:t>0.2 cm/pixel</a:t>
            </a:r>
            <a:br>
              <a:rPr lang="de-DE" sz="2000"/>
            </a:br>
            <a:endParaRPr lang="de-DE" sz="2000"/>
          </a:p>
          <a:p>
            <a:pPr algn="ctr"/>
            <a:r>
              <a:rPr lang="de-DE" sz="2000"/>
              <a:t>0.05 cm/pixel</a:t>
            </a:r>
            <a:endParaRPr lang="en-US" sz="2000"/>
          </a:p>
        </p:txBody>
      </p:sp>
      <p:pic>
        <p:nvPicPr>
          <p:cNvPr id="6" name="Picture 2" descr="abes">
            <a:extLst>
              <a:ext uri="{FF2B5EF4-FFF2-40B4-BE49-F238E27FC236}">
                <a16:creationId xmlns:a16="http://schemas.microsoft.com/office/drawing/2014/main" id="{E3FDA7A4-6E5E-477B-9131-81C4F9C4F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5"/>
          <a:stretch/>
        </p:blipFill>
        <p:spPr bwMode="auto">
          <a:xfrm>
            <a:off x="6410099" y="1290931"/>
            <a:ext cx="4207102" cy="4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89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FDB2-28D7-453A-8F9D-846F9CF0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293258"/>
          </a:xfrm>
        </p:spPr>
        <p:txBody>
          <a:bodyPr>
            <a:noAutofit/>
          </a:bodyPr>
          <a:lstStyle/>
          <a:p>
            <a:pPr defTabSz="457200"/>
            <a:r>
              <a:rPr lang="en-US" sz="2400">
                <a:solidFill>
                  <a:srgbClr val="00B0F0"/>
                </a:solidFill>
              </a:rPr>
              <a:t>Abe Lincoln's forehead measured approximately 12cm across. </a:t>
            </a:r>
            <a:br>
              <a:rPr lang="en-US" sz="2400">
                <a:solidFill>
                  <a:srgbClr val="00B0F0"/>
                </a:solidFill>
              </a:rPr>
            </a:br>
            <a:r>
              <a:rPr lang="en-US" sz="2400">
                <a:solidFill>
                  <a:srgbClr val="00B0F0"/>
                </a:solidFill>
              </a:rPr>
              <a:t>	Which is closest to the size of the pixels in the left-hand image?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5D6C-D3A0-4B1F-92DF-9EC7A21CB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50458"/>
            <a:ext cx="3932237" cy="3110592"/>
          </a:xfrm>
        </p:spPr>
        <p:txBody>
          <a:bodyPr>
            <a:normAutofit/>
          </a:bodyPr>
          <a:lstStyle/>
          <a:p>
            <a:pPr algn="ctr"/>
            <a:endParaRPr lang="de-DE" sz="2000"/>
          </a:p>
          <a:p>
            <a:pPr algn="ctr"/>
            <a:br>
              <a:rPr lang="de-DE" sz="2000"/>
            </a:br>
            <a:endParaRPr lang="de-DE" sz="2000"/>
          </a:p>
          <a:p>
            <a:pPr algn="ctr"/>
            <a:r>
              <a:rPr lang="de-DE" sz="2000"/>
              <a:t>0.5 cm/pixel</a:t>
            </a:r>
            <a:br>
              <a:rPr lang="de-DE" sz="2000"/>
            </a:br>
            <a:endParaRPr lang="de-DE" sz="2000"/>
          </a:p>
          <a:p>
            <a:pPr algn="ctr"/>
            <a:br>
              <a:rPr lang="de-DE" sz="2000"/>
            </a:br>
            <a:endParaRPr lang="de-DE" sz="2000"/>
          </a:p>
        </p:txBody>
      </p:sp>
      <p:pic>
        <p:nvPicPr>
          <p:cNvPr id="6" name="Picture 2" descr="abes">
            <a:extLst>
              <a:ext uri="{FF2B5EF4-FFF2-40B4-BE49-F238E27FC236}">
                <a16:creationId xmlns:a16="http://schemas.microsoft.com/office/drawing/2014/main" id="{E3FDA7A4-6E5E-477B-9131-81C4F9C4F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5"/>
          <a:stretch/>
        </p:blipFill>
        <p:spPr bwMode="auto">
          <a:xfrm>
            <a:off x="6410099" y="1290931"/>
            <a:ext cx="4207102" cy="4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58B15C-47B5-4ADC-BEA1-6B07C57CE622}"/>
              </a:ext>
            </a:extLst>
          </p:cNvPr>
          <p:cNvCxnSpPr>
            <a:cxnSpLocks/>
          </p:cNvCxnSpPr>
          <p:nvPr/>
        </p:nvCxnSpPr>
        <p:spPr>
          <a:xfrm>
            <a:off x="7513092" y="2750458"/>
            <a:ext cx="19925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599065-6106-4B01-ADB4-258588214EBD}"/>
                  </a:ext>
                </a:extLst>
              </p:cNvPr>
              <p:cNvSpPr txBox="1"/>
              <p:nvPr/>
            </p:nvSpPr>
            <p:spPr>
              <a:xfrm>
                <a:off x="6410099" y="5771785"/>
                <a:ext cx="4207101" cy="65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pixels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pixel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599065-6106-4B01-ADB4-25858821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9" y="5771785"/>
                <a:ext cx="4207101" cy="659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0303E8-1069-4C0F-A764-48DC1F5BFABA}"/>
              </a:ext>
            </a:extLst>
          </p:cNvPr>
          <p:cNvSpPr txBox="1"/>
          <p:nvPr/>
        </p:nvSpPr>
        <p:spPr>
          <a:xfrm>
            <a:off x="7900587" y="238112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~24 pixels</a:t>
            </a:r>
          </a:p>
        </p:txBody>
      </p:sp>
    </p:spTree>
    <p:extLst>
      <p:ext uri="{BB962C8B-B14F-4D97-AF65-F5344CB8AC3E}">
        <p14:creationId xmlns:p14="http://schemas.microsoft.com/office/powerpoint/2010/main" val="187247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6CD-CF1C-4805-9FFB-277706C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00B0F0"/>
                </a:solidFill>
              </a:rPr>
              <a:t>If the photographer moved farther away, how would the pixel size in the image change?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B6A5-ADC8-48FC-90FA-6FA379A1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There would be more centimeters per pixel.</a:t>
            </a:r>
          </a:p>
          <a:p>
            <a:br>
              <a:rPr lang="en-US"/>
            </a:br>
            <a:r>
              <a:rPr lang="en-US"/>
              <a:t>There would be fewer centimeters per pixel.</a:t>
            </a:r>
          </a:p>
          <a:p>
            <a:br>
              <a:rPr lang="en-US"/>
            </a:br>
            <a:r>
              <a:rPr lang="en-US"/>
              <a:t>The pixels would have a larger angular size.</a:t>
            </a:r>
          </a:p>
          <a:p>
            <a:br>
              <a:rPr lang="en-US"/>
            </a:br>
            <a:r>
              <a:rPr lang="en-US"/>
              <a:t>The pixels would have a smaller angular size.</a:t>
            </a:r>
          </a:p>
        </p:txBody>
      </p:sp>
      <p:pic>
        <p:nvPicPr>
          <p:cNvPr id="6" name="Picture 2" descr="abes">
            <a:extLst>
              <a:ext uri="{FF2B5EF4-FFF2-40B4-BE49-F238E27FC236}">
                <a16:creationId xmlns:a16="http://schemas.microsoft.com/office/drawing/2014/main" id="{862ECFCC-E654-4E8B-BEA6-4483C6F36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5"/>
          <a:stretch/>
        </p:blipFill>
        <p:spPr bwMode="auto">
          <a:xfrm>
            <a:off x="6410099" y="1290931"/>
            <a:ext cx="4207102" cy="4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3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6CD-CF1C-4805-9FFB-277706C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00B0F0"/>
                </a:solidFill>
              </a:rPr>
              <a:t>If the photographer moved farther away, how would the pixel size in the image change?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B6A5-ADC8-48FC-90FA-6FA379A1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There would be more centimeters per pixel.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E.g., If twice as far away:</a:t>
            </a:r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D9ED5-B9F0-44E3-A1FD-76E798E23A30}"/>
                  </a:ext>
                </a:extLst>
              </p:cNvPr>
              <p:cNvSpPr txBox="1"/>
              <p:nvPr/>
            </p:nvSpPr>
            <p:spPr>
              <a:xfrm>
                <a:off x="839788" y="4215940"/>
                <a:ext cx="4207101" cy="65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pixels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pixel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D9ED5-B9F0-44E3-A1FD-76E798E2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4215940"/>
                <a:ext cx="4207101" cy="659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abes">
            <a:extLst>
              <a:ext uri="{FF2B5EF4-FFF2-40B4-BE49-F238E27FC236}">
                <a16:creationId xmlns:a16="http://schemas.microsoft.com/office/drawing/2014/main" id="{8143AC24-AB4E-40E7-83DB-55FEC29627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5"/>
          <a:stretch/>
        </p:blipFill>
        <p:spPr bwMode="auto">
          <a:xfrm>
            <a:off x="6410099" y="1290931"/>
            <a:ext cx="4207102" cy="4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5FE4BC2-A71B-4A72-8B88-90CF18021D70}"/>
              </a:ext>
            </a:extLst>
          </p:cNvPr>
          <p:cNvSpPr/>
          <p:nvPr/>
        </p:nvSpPr>
        <p:spPr>
          <a:xfrm>
            <a:off x="1917510" y="4531057"/>
            <a:ext cx="436729" cy="3886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0E34-C2B3-47EB-826C-145AB45B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Which is TRUE about the images of Saturn?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3D4C-4CEA-4822-9FE4-C262CE68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The image on the right shows more of Saturn's rings </a:t>
            </a:r>
            <a:br>
              <a:rPr lang="en-US"/>
            </a:br>
            <a:endParaRPr lang="en-US"/>
          </a:p>
          <a:p>
            <a:r>
              <a:rPr lang="en-US"/>
              <a:t>The image on the left is darker</a:t>
            </a:r>
          </a:p>
          <a:p>
            <a:endParaRPr lang="en-US"/>
          </a:p>
          <a:p>
            <a:r>
              <a:rPr lang="en-US"/>
              <a:t>The image on the right shows higher contrast</a:t>
            </a:r>
          </a:p>
          <a:p>
            <a:endParaRPr lang="en-US"/>
          </a:p>
          <a:p>
            <a:r>
              <a:rPr lang="en-US"/>
              <a:t>The image on the left is higher resolution</a:t>
            </a:r>
          </a:p>
        </p:txBody>
      </p:sp>
      <p:pic>
        <p:nvPicPr>
          <p:cNvPr id="2050" name="Picture 2" descr="saturns">
            <a:extLst>
              <a:ext uri="{FF2B5EF4-FFF2-40B4-BE49-F238E27FC236}">
                <a16:creationId xmlns:a16="http://schemas.microsoft.com/office/drawing/2014/main" id="{0ECE6569-D72E-409D-803D-370AEEFFF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39" y="1729853"/>
            <a:ext cx="5582060" cy="36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70820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Application>Microsoft Office PowerPoint</Application>
  <PresentationFormat>Widescreen</PresentationFormat>
  <Slides>18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Melancholy abstract design template</vt:lpstr>
      <vt:lpstr>Introduction to  Image Analysis</vt:lpstr>
      <vt:lpstr>Which of the following about the images is true?</vt:lpstr>
      <vt:lpstr>Which of the following about the images is true?</vt:lpstr>
      <vt:lpstr>Which of the following about the images is true?</vt:lpstr>
      <vt:lpstr>Abe Lincoln's forehead measured approximately 12cm across.   Which is closest to the size of the pixels in the left-hand image?</vt:lpstr>
      <vt:lpstr>Abe Lincoln's forehead measured approximately 12cm across.   Which is closest to the size of the pixels in the left-hand image?</vt:lpstr>
      <vt:lpstr>If the photographer moved farther away, how would the pixel size in the image change?</vt:lpstr>
      <vt:lpstr>If the photographer moved farther away, how would the pixel size in the image change?</vt:lpstr>
      <vt:lpstr>Which is TRUE about the images of Saturn?</vt:lpstr>
      <vt:lpstr>Which is TRUE about the images of Saturn?</vt:lpstr>
      <vt:lpstr>Rods &amp; Cones</vt:lpstr>
      <vt:lpstr>Rods &amp; Cones</vt:lpstr>
      <vt:lpstr>Rods &amp; Cones</vt:lpstr>
      <vt:lpstr>PowerPoint Presentation</vt:lpstr>
      <vt:lpstr>Filters</vt:lpstr>
      <vt:lpstr>Filters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Image Analysis</dc:title>
  <dc:creator>Bergie</dc:creator>
  <cp:revision>1</cp:revision>
  <dcterms:created xsi:type="dcterms:W3CDTF">2017-10-17T13:34:16Z</dcterms:created>
  <dcterms:modified xsi:type="dcterms:W3CDTF">2019-10-17T13:13:31Z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