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0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E3FDE45-AF77-4B5C-9715-49D594BDF05E}"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 showGuides="1">
      <p:cViewPr varScale="1">
        <p:scale>
          <a:sx n="58" d="100"/>
          <a:sy n="58" d="100"/>
        </p:scale>
        <p:origin x="96" y="12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andon Bergerud" userId="ee487e69e0f443c3" providerId="LiveId" clId="{39A00016-1E20-4AA6-8608-219D037F4BD0}"/>
    <pc:docChg chg="addSld modSld">
      <pc:chgData name="Brandon Bergerud" userId="ee487e69e0f443c3" providerId="LiveId" clId="{39A00016-1E20-4AA6-8608-219D037F4BD0}" dt="2019-07-26T01:59:44.960" v="5" actId="1076"/>
      <pc:docMkLst>
        <pc:docMk/>
      </pc:docMkLst>
      <pc:sldChg chg="addSp modSp add">
        <pc:chgData name="Brandon Bergerud" userId="ee487e69e0f443c3" providerId="LiveId" clId="{39A00016-1E20-4AA6-8608-219D037F4BD0}" dt="2019-07-26T01:59:44.960" v="5" actId="1076"/>
        <pc:sldMkLst>
          <pc:docMk/>
          <pc:sldMk cId="3729034035" sldId="273"/>
        </pc:sldMkLst>
        <pc:picChg chg="add mod">
          <ac:chgData name="Brandon Bergerud" userId="ee487e69e0f443c3" providerId="LiveId" clId="{39A00016-1E20-4AA6-8608-219D037F4BD0}" dt="2019-07-26T01:59:44.960" v="5" actId="1076"/>
          <ac:picMkLst>
            <pc:docMk/>
            <pc:sldMk cId="3729034035" sldId="273"/>
            <ac:picMk id="1026" creationId="{CB43A3B4-0F21-4180-A941-D0329792AC1E}"/>
          </ac:picMkLst>
        </pc:picChg>
      </pc:sldChg>
    </pc:docChg>
  </pc:docChgLst>
  <pc:docChgLst>
    <pc:chgData name="Brandon" userId="ee487e69e0f443c3" providerId="LiveId" clId="{535B50D3-947D-43CE-94EF-33453A83A1A3}"/>
    <pc:docChg chg="undo custSel modSld">
      <pc:chgData name="Brandon" userId="ee487e69e0f443c3" providerId="LiveId" clId="{535B50D3-947D-43CE-94EF-33453A83A1A3}" dt="2021-05-05T15:27:42.097" v="366" actId="729"/>
      <pc:docMkLst>
        <pc:docMk/>
      </pc:docMkLst>
      <pc:sldChg chg="mod modShow">
        <pc:chgData name="Brandon" userId="ee487e69e0f443c3" providerId="LiveId" clId="{535B50D3-947D-43CE-94EF-33453A83A1A3}" dt="2021-05-05T15:27:13.273" v="365" actId="729"/>
        <pc:sldMkLst>
          <pc:docMk/>
          <pc:sldMk cId="2447947449" sldId="266"/>
        </pc:sldMkLst>
      </pc:sldChg>
      <pc:sldChg chg="modSp mod">
        <pc:chgData name="Brandon" userId="ee487e69e0f443c3" providerId="LiveId" clId="{535B50D3-947D-43CE-94EF-33453A83A1A3}" dt="2021-05-05T15:25:34.110" v="356" actId="27636"/>
        <pc:sldMkLst>
          <pc:docMk/>
          <pc:sldMk cId="509129502" sldId="267"/>
        </pc:sldMkLst>
        <pc:spChg chg="mod">
          <ac:chgData name="Brandon" userId="ee487e69e0f443c3" providerId="LiveId" clId="{535B50D3-947D-43CE-94EF-33453A83A1A3}" dt="2021-05-05T15:25:34.110" v="356" actId="27636"/>
          <ac:spMkLst>
            <pc:docMk/>
            <pc:sldMk cId="509129502" sldId="267"/>
            <ac:spMk id="4" creationId="{654EA5A3-56F2-4439-88D4-1B0EF5E1FDA0}"/>
          </ac:spMkLst>
        </pc:spChg>
      </pc:sldChg>
      <pc:sldChg chg="modSp mod">
        <pc:chgData name="Brandon" userId="ee487e69e0f443c3" providerId="LiveId" clId="{535B50D3-947D-43CE-94EF-33453A83A1A3}" dt="2021-05-05T15:25:52.912" v="364" actId="207"/>
        <pc:sldMkLst>
          <pc:docMk/>
          <pc:sldMk cId="2540445153" sldId="268"/>
        </pc:sldMkLst>
        <pc:spChg chg="mod">
          <ac:chgData name="Brandon" userId="ee487e69e0f443c3" providerId="LiveId" clId="{535B50D3-947D-43CE-94EF-33453A83A1A3}" dt="2021-05-05T15:25:52.912" v="364" actId="207"/>
          <ac:spMkLst>
            <pc:docMk/>
            <pc:sldMk cId="2540445153" sldId="268"/>
            <ac:spMk id="4" creationId="{654EA5A3-56F2-4439-88D4-1B0EF5E1FDA0}"/>
          </ac:spMkLst>
        </pc:spChg>
      </pc:sldChg>
      <pc:sldChg chg="mod modShow">
        <pc:chgData name="Brandon" userId="ee487e69e0f443c3" providerId="LiveId" clId="{535B50D3-947D-43CE-94EF-33453A83A1A3}" dt="2021-05-05T15:27:42.097" v="366" actId="729"/>
        <pc:sldMkLst>
          <pc:docMk/>
          <pc:sldMk cId="3729034035" sldId="27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464753-8B22-4DB9-9D50-020E4D5B2E3B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E89BCA-5893-4CF6-B615-ECA91BF7D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425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l"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261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79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235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466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611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872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93925"/>
            <a:ext cx="515620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93925"/>
            <a:ext cx="5157787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924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406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625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659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290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665E195-C89C-4871-8AE9-903FDB8B6D9D}" type="datetimeFigureOut">
              <a:rPr lang="en-US" smtClean="0"/>
              <a:pPr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62D6987-FB6D-4DB8-81B8-AD0F35E3BB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562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DFFD47B-8581-4972-8EBC-D449B15DB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56522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340777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Astronomical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Redshift</a:t>
            </a:r>
          </a:p>
        </p:txBody>
      </p:sp>
    </p:spTree>
    <p:extLst>
      <p:ext uri="{BB962C8B-B14F-4D97-AF65-F5344CB8AC3E}">
        <p14:creationId xmlns:p14="http://schemas.microsoft.com/office/powerpoint/2010/main" val="1756136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CF4CDB4-4E8E-41C4-9CBE-7D284814A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0" y="1955711"/>
            <a:ext cx="6548982" cy="490228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4DDDC77-2541-416D-9802-5499966EE9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9120"/>
          <a:stretch/>
        </p:blipFill>
        <p:spPr>
          <a:xfrm>
            <a:off x="3354414" y="0"/>
            <a:ext cx="4876800" cy="19557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5E3DD7B-FE45-49E8-819D-1326D732AC00}"/>
              </a:ext>
            </a:extLst>
          </p:cNvPr>
          <p:cNvSpPr txBox="1"/>
          <p:nvPr/>
        </p:nvSpPr>
        <p:spPr>
          <a:xfrm>
            <a:off x="800421" y="2162629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>
                <a:solidFill>
                  <a:srgbClr val="FF0000"/>
                </a:solidFill>
              </a:rPr>
              <a:t>Constant Expansion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D97C73-E1DB-46FA-96CB-713232AE995F}"/>
              </a:ext>
            </a:extLst>
          </p:cNvPr>
          <p:cNvSpPr txBox="1"/>
          <p:nvPr/>
        </p:nvSpPr>
        <p:spPr>
          <a:xfrm>
            <a:off x="359595" y="2431144"/>
            <a:ext cx="2831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>
                <a:solidFill>
                  <a:srgbClr val="0070C0"/>
                </a:solidFill>
              </a:rPr>
              <a:t>Accelerating Expansion</a:t>
            </a:r>
          </a:p>
        </p:txBody>
      </p:sp>
    </p:spTree>
    <p:extLst>
      <p:ext uri="{BB962C8B-B14F-4D97-AF65-F5344CB8AC3E}">
        <p14:creationId xmlns:p14="http://schemas.microsoft.com/office/powerpoint/2010/main" val="2447947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CC9B9-009A-4697-ADB2-A08EE4981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The estimated age of the Universe is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4EA5A3-56F2-4439-88D4-1B0EF5E1FDA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Less than 10 thousand years</a:t>
            </a:r>
          </a:p>
          <a:p>
            <a:endParaRPr lang="en-US" dirty="0"/>
          </a:p>
          <a:p>
            <a:r>
              <a:rPr lang="en-US" dirty="0"/>
              <a:t>Between 10,000 and 10 million years</a:t>
            </a:r>
          </a:p>
          <a:p>
            <a:endParaRPr lang="en-US" dirty="0"/>
          </a:p>
          <a:p>
            <a:r>
              <a:rPr lang="en-US" dirty="0"/>
              <a:t>Between 10 and 100 million years</a:t>
            </a:r>
          </a:p>
          <a:p>
            <a:endParaRPr lang="en-US" dirty="0"/>
          </a:p>
          <a:p>
            <a:r>
              <a:rPr lang="en-US" dirty="0"/>
              <a:t>Between 100 million and 10 billion years</a:t>
            </a:r>
          </a:p>
          <a:p>
            <a:endParaRPr lang="en-US" dirty="0"/>
          </a:p>
          <a:p>
            <a:r>
              <a:rPr lang="en-US" dirty="0"/>
              <a:t>Between 10 billion years and 100 billion years</a:t>
            </a:r>
          </a:p>
          <a:p>
            <a:endParaRPr lang="en-US" dirty="0"/>
          </a:p>
          <a:p>
            <a:r>
              <a:rPr lang="en-US" dirty="0"/>
              <a:t>More than 100 billion years</a:t>
            </a:r>
          </a:p>
          <a:p>
            <a:endParaRPr lang="en-US" dirty="0"/>
          </a:p>
        </p:txBody>
      </p:sp>
      <p:pic>
        <p:nvPicPr>
          <p:cNvPr id="7" name="Picture 2" descr="http://cdn.zmescience.com/wp-content/uploads/2013/02/galaxy.jpg">
            <a:extLst>
              <a:ext uri="{FF2B5EF4-FFF2-40B4-BE49-F238E27FC236}">
                <a16:creationId xmlns:a16="http://schemas.microsoft.com/office/drawing/2014/main" id="{F46A346E-F0CD-4645-AEF0-C873A28B09D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188" y="1486454"/>
            <a:ext cx="6172200" cy="3875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9129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CC9B9-009A-4697-ADB2-A08EE4981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The estimated age of the Universe is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4EA5A3-56F2-4439-88D4-1B0EF5E1FDA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Less than 10 thousand years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Between 10,000 and 10 million years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Between 10 and 100 million years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Between 100 million and 10 billion years</a:t>
            </a:r>
          </a:p>
          <a:p>
            <a:endParaRPr lang="en-US" dirty="0"/>
          </a:p>
          <a:p>
            <a:r>
              <a:rPr lang="en-US" dirty="0"/>
              <a:t>Between 10 billion years and 100 billion years</a:t>
            </a:r>
          </a:p>
          <a:p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More than 100 billion years</a:t>
            </a:r>
          </a:p>
        </p:txBody>
      </p:sp>
      <p:pic>
        <p:nvPicPr>
          <p:cNvPr id="5" name="Picture 2" descr="https://s-media-cache-ak0.pinimg.com/736x/9a/d7/2a/9ad72a8a1fb081af744e2f7cb6398124.jpg">
            <a:extLst>
              <a:ext uri="{FF2B5EF4-FFF2-40B4-BE49-F238E27FC236}">
                <a16:creationId xmlns:a16="http://schemas.microsoft.com/office/drawing/2014/main" id="{C9ADC2D1-ED6B-4207-A16E-FE5C3598195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4417" y="987425"/>
            <a:ext cx="5369742" cy="487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0445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1C16D-A819-4735-A1CF-3AA6317DD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Quasars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4C7844-C61C-4373-B53C-C6B23E6BA4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4189768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Quasi-Stellar Radio Sources</a:t>
            </a:r>
          </a:p>
          <a:p>
            <a:endParaRPr lang="en-US" dirty="0"/>
          </a:p>
          <a:p>
            <a:r>
              <a:rPr lang="en-US" dirty="0"/>
              <a:t>High </a:t>
            </a:r>
            <a:r>
              <a:rPr lang="en-US" dirty="0">
                <a:solidFill>
                  <a:srgbClr val="FF0000"/>
                </a:solidFill>
              </a:rPr>
              <a:t>Redshift</a:t>
            </a:r>
            <a:r>
              <a:rPr lang="en-US" dirty="0"/>
              <a:t> Values (z)</a:t>
            </a:r>
          </a:p>
          <a:p>
            <a:pPr defTabSz="463550"/>
            <a:r>
              <a:rPr lang="en-US" i="1" dirty="0"/>
              <a:t>	Not a doppler effect</a:t>
            </a:r>
          </a:p>
          <a:p>
            <a:pPr defTabSz="463550"/>
            <a:r>
              <a:rPr lang="en-US" dirty="0"/>
              <a:t>	Expansion of Space</a:t>
            </a:r>
          </a:p>
          <a:p>
            <a:pPr defTabSz="463550"/>
            <a:endParaRPr lang="en-US" dirty="0"/>
          </a:p>
          <a:p>
            <a:pPr defTabSz="463550"/>
            <a:r>
              <a:rPr lang="en-US" dirty="0"/>
              <a:t>Center of Galaxy</a:t>
            </a:r>
          </a:p>
          <a:p>
            <a:pPr defTabSz="463550"/>
            <a:r>
              <a:rPr lang="en-US" dirty="0"/>
              <a:t>	AGNs (Active Galactic Nuclei)</a:t>
            </a:r>
          </a:p>
          <a:p>
            <a:pPr defTabSz="463550"/>
            <a:r>
              <a:rPr lang="en-US" dirty="0"/>
              <a:t>	Much brighter than host galaxy</a:t>
            </a:r>
          </a:p>
          <a:p>
            <a:pPr defTabSz="463550"/>
            <a:r>
              <a:rPr lang="en-US" dirty="0"/>
              <a:t>		&gt; 10</a:t>
            </a:r>
            <a:r>
              <a:rPr lang="en-US" baseline="30000" dirty="0"/>
              <a:t>12</a:t>
            </a:r>
            <a:r>
              <a:rPr lang="en-US" dirty="0"/>
              <a:t> L</a:t>
            </a:r>
            <a:r>
              <a:rPr lang="en-US" baseline="-25000" dirty="0"/>
              <a:t>SUN</a:t>
            </a:r>
          </a:p>
          <a:p>
            <a:pPr marL="463550" defTabSz="463550"/>
            <a:r>
              <a:rPr lang="en-US" dirty="0"/>
              <a:t>Brightness can vary dramatically on the order of a few minutes</a:t>
            </a:r>
          </a:p>
          <a:p>
            <a:pPr marL="463550" defTabSz="463550"/>
            <a:r>
              <a:rPr lang="en-US" dirty="0"/>
              <a:t>	~ size of Solar System</a:t>
            </a:r>
          </a:p>
          <a:p>
            <a:pPr defTabSz="463550"/>
            <a:endParaRPr lang="en-US" dirty="0"/>
          </a:p>
        </p:txBody>
      </p:sp>
      <p:pic>
        <p:nvPicPr>
          <p:cNvPr id="5" name="Picture 2" descr="https://www.noao.edu/image_gallery/images/d5/02053.jpg">
            <a:extLst>
              <a:ext uri="{FF2B5EF4-FFF2-40B4-BE49-F238E27FC236}">
                <a16:creationId xmlns:a16="http://schemas.microsoft.com/office/drawing/2014/main" id="{6C363006-0E84-41EC-8D98-C20651450BD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188" y="1418272"/>
            <a:ext cx="6172200" cy="4011930"/>
          </a:xfrm>
          <a:prstGeom prst="rect">
            <a:avLst/>
          </a:prstGeom>
          <a:noFill/>
          <a:effectLst>
            <a:outerShdw blurRad="25400" dir="17880000">
              <a:srgbClr val="000000">
                <a:alpha val="46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8076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1C16D-A819-4735-A1CF-3AA6317DD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Quasars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4C7844-C61C-4373-B53C-C6B23E6BA4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4189768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Quasi-Stellar Radio Sources</a:t>
            </a:r>
          </a:p>
          <a:p>
            <a:endParaRPr lang="en-US" dirty="0"/>
          </a:p>
          <a:p>
            <a:r>
              <a:rPr lang="en-US" dirty="0"/>
              <a:t>High </a:t>
            </a:r>
            <a:r>
              <a:rPr lang="en-US" dirty="0">
                <a:solidFill>
                  <a:srgbClr val="FF0000"/>
                </a:solidFill>
              </a:rPr>
              <a:t>Redshift</a:t>
            </a:r>
            <a:r>
              <a:rPr lang="en-US" dirty="0"/>
              <a:t> Values (z)</a:t>
            </a:r>
          </a:p>
          <a:p>
            <a:pPr defTabSz="463550"/>
            <a:r>
              <a:rPr lang="en-US" i="1" dirty="0"/>
              <a:t>	Not a doppler effect</a:t>
            </a:r>
          </a:p>
          <a:p>
            <a:pPr defTabSz="463550"/>
            <a:r>
              <a:rPr lang="en-US" dirty="0"/>
              <a:t>	Expansion of Space</a:t>
            </a:r>
          </a:p>
          <a:p>
            <a:pPr defTabSz="463550"/>
            <a:endParaRPr lang="en-US" dirty="0"/>
          </a:p>
          <a:p>
            <a:pPr defTabSz="463550"/>
            <a:r>
              <a:rPr lang="en-US" dirty="0"/>
              <a:t>Center of Galaxy</a:t>
            </a:r>
          </a:p>
          <a:p>
            <a:pPr defTabSz="463550"/>
            <a:r>
              <a:rPr lang="en-US" dirty="0"/>
              <a:t>	AGNs (Active Galactic Nuclei)</a:t>
            </a:r>
          </a:p>
          <a:p>
            <a:pPr defTabSz="463550"/>
            <a:r>
              <a:rPr lang="en-US" dirty="0"/>
              <a:t>	Much brighter than host galaxy</a:t>
            </a:r>
          </a:p>
          <a:p>
            <a:pPr defTabSz="463550"/>
            <a:r>
              <a:rPr lang="en-US" dirty="0"/>
              <a:t>		&gt; 10</a:t>
            </a:r>
            <a:r>
              <a:rPr lang="en-US" baseline="30000" dirty="0"/>
              <a:t>12</a:t>
            </a:r>
            <a:r>
              <a:rPr lang="en-US" dirty="0"/>
              <a:t> L</a:t>
            </a:r>
            <a:r>
              <a:rPr lang="en-US" baseline="-25000" dirty="0"/>
              <a:t>SUN</a:t>
            </a:r>
          </a:p>
          <a:p>
            <a:pPr marL="463550" defTabSz="463550"/>
            <a:r>
              <a:rPr lang="en-US" dirty="0"/>
              <a:t>Brightness can vary dramatically on the order of a few minutes</a:t>
            </a:r>
          </a:p>
          <a:p>
            <a:pPr marL="463550" defTabSz="463550"/>
            <a:r>
              <a:rPr lang="en-US" dirty="0"/>
              <a:t>	~ size of Solar System</a:t>
            </a:r>
          </a:p>
          <a:p>
            <a:pPr defTabSz="463550"/>
            <a:endParaRPr lang="en-US" dirty="0"/>
          </a:p>
        </p:txBody>
      </p:sp>
      <p:pic>
        <p:nvPicPr>
          <p:cNvPr id="7" name="Picture 2" descr="http://www.skatelescope.org/wp-content/uploads/2011/10/Redshift_Galaxy.jpg">
            <a:extLst>
              <a:ext uri="{FF2B5EF4-FFF2-40B4-BE49-F238E27FC236}">
                <a16:creationId xmlns:a16="http://schemas.microsoft.com/office/drawing/2014/main" id="{3A01BA9F-B4CA-4738-91A2-EFC10436BE7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188" y="1553944"/>
            <a:ext cx="6172200" cy="3740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55375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1C16D-A819-4735-A1CF-3AA6317DD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Quasars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4C7844-C61C-4373-B53C-C6B23E6BA4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4189768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Quasi-Stellar Radio Sources</a:t>
            </a:r>
          </a:p>
          <a:p>
            <a:endParaRPr lang="en-US" dirty="0"/>
          </a:p>
          <a:p>
            <a:r>
              <a:rPr lang="en-US" dirty="0"/>
              <a:t>High </a:t>
            </a:r>
            <a:r>
              <a:rPr lang="en-US" dirty="0">
                <a:solidFill>
                  <a:srgbClr val="FF0000"/>
                </a:solidFill>
              </a:rPr>
              <a:t>Redshift</a:t>
            </a:r>
            <a:r>
              <a:rPr lang="en-US" dirty="0"/>
              <a:t> Values (z)</a:t>
            </a:r>
          </a:p>
          <a:p>
            <a:pPr defTabSz="463550"/>
            <a:r>
              <a:rPr lang="en-US" i="1" dirty="0"/>
              <a:t>	Not a doppler effect</a:t>
            </a:r>
          </a:p>
          <a:p>
            <a:pPr defTabSz="463550"/>
            <a:r>
              <a:rPr lang="en-US" dirty="0"/>
              <a:t>	Expansion of Space</a:t>
            </a:r>
          </a:p>
          <a:p>
            <a:pPr defTabSz="463550"/>
            <a:endParaRPr lang="en-US" dirty="0"/>
          </a:p>
          <a:p>
            <a:pPr defTabSz="463550"/>
            <a:r>
              <a:rPr lang="en-US" dirty="0"/>
              <a:t>Center of Galaxy</a:t>
            </a:r>
          </a:p>
          <a:p>
            <a:pPr defTabSz="463550"/>
            <a:r>
              <a:rPr lang="en-US" dirty="0"/>
              <a:t>	AGNs (Active Galactic Nuclei)</a:t>
            </a:r>
          </a:p>
          <a:p>
            <a:pPr defTabSz="463550"/>
            <a:r>
              <a:rPr lang="en-US" dirty="0"/>
              <a:t>	Much brighter than host galaxy</a:t>
            </a:r>
          </a:p>
          <a:p>
            <a:pPr defTabSz="463550"/>
            <a:r>
              <a:rPr lang="en-US" dirty="0"/>
              <a:t>		&gt; 10</a:t>
            </a:r>
            <a:r>
              <a:rPr lang="en-US" baseline="30000" dirty="0"/>
              <a:t>12</a:t>
            </a:r>
            <a:r>
              <a:rPr lang="en-US" dirty="0"/>
              <a:t> L</a:t>
            </a:r>
            <a:r>
              <a:rPr lang="en-US" baseline="-25000" dirty="0"/>
              <a:t>SUN</a:t>
            </a:r>
          </a:p>
          <a:p>
            <a:pPr marL="463550" defTabSz="463550"/>
            <a:r>
              <a:rPr lang="en-US" dirty="0"/>
              <a:t>Brightness can vary dramatically on the order of a few minutes</a:t>
            </a:r>
          </a:p>
          <a:p>
            <a:pPr marL="463550" defTabSz="463550"/>
            <a:r>
              <a:rPr lang="en-US" dirty="0"/>
              <a:t>	~ size of Solar System</a:t>
            </a:r>
          </a:p>
          <a:p>
            <a:pPr defTabSz="463550"/>
            <a:endParaRPr lang="en-US" dirty="0"/>
          </a:p>
        </p:txBody>
      </p:sp>
      <p:pic>
        <p:nvPicPr>
          <p:cNvPr id="7" name="Picture 2" descr="https://upload.wikimedia.org/wikipedia/commons/6/60/PKS_1127-145_X-rays.jpg">
            <a:extLst>
              <a:ext uri="{FF2B5EF4-FFF2-40B4-BE49-F238E27FC236}">
                <a16:creationId xmlns:a16="http://schemas.microsoft.com/office/drawing/2014/main" id="{56791232-C80B-4F16-BE35-4C770770A02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9037" y="1423986"/>
            <a:ext cx="4635523" cy="4635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AE094FE-1655-4DC8-9CFA-5D7B721EDCEA}"/>
              </a:ext>
            </a:extLst>
          </p:cNvPr>
          <p:cNvSpPr txBox="1">
            <a:spLocks/>
          </p:cNvSpPr>
          <p:nvPr/>
        </p:nvSpPr>
        <p:spPr>
          <a:xfrm>
            <a:off x="6269038" y="5506374"/>
            <a:ext cx="4000500" cy="38616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ctr">
              <a:buNone/>
            </a:pPr>
            <a:endParaRPr lang="en-US" sz="1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955973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22591-846B-465F-988D-C29268270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Quasars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32D340-FDFE-4BFC-97B4-087C0B155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Supermassive Black Hole 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+ 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Accretion Disk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Jet (Radio Emission)</a:t>
            </a:r>
          </a:p>
        </p:txBody>
      </p:sp>
      <p:pic>
        <p:nvPicPr>
          <p:cNvPr id="5" name="Picture 2" descr="https://upload.wikimedia.org/wikipedia/commons/3/38/Artist%27s_rendering_ULAS_J1120%2B0641.jpg">
            <a:extLst>
              <a:ext uri="{FF2B5EF4-FFF2-40B4-BE49-F238E27FC236}">
                <a16:creationId xmlns:a16="http://schemas.microsoft.com/office/drawing/2014/main" id="{0ED441F5-D6EE-4005-8093-1047C38F22B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188" y="1594492"/>
            <a:ext cx="6172200" cy="3659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09300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burro.astr.cwru.edu/Academics/Astr222/Galaxies/Active/AGNschematic.gif">
            <a:extLst>
              <a:ext uri="{FF2B5EF4-FFF2-40B4-BE49-F238E27FC236}">
                <a16:creationId xmlns:a16="http://schemas.microsoft.com/office/drawing/2014/main" id="{CB43A3B4-0F21-4180-A941-D0329792AC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4906" y="0"/>
            <a:ext cx="6202187" cy="6852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9034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C7AB0-90A4-4EB4-B05A-08F436798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2"/>
                </a:solidFill>
              </a:rPr>
              <a:t>Which of the following can affect the apparent wavelength of light?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E3528F-7287-4B6D-B0AD-6A085A69BBD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The velocity of the source</a:t>
            </a:r>
          </a:p>
          <a:p>
            <a:endParaRPr lang="en-US" dirty="0"/>
          </a:p>
          <a:p>
            <a:r>
              <a:rPr lang="en-US" dirty="0"/>
              <a:t>The velocity of the observer</a:t>
            </a:r>
          </a:p>
          <a:p>
            <a:endParaRPr lang="en-US" dirty="0"/>
          </a:p>
          <a:p>
            <a:r>
              <a:rPr lang="en-US" dirty="0"/>
              <a:t>The medium the light travels through</a:t>
            </a:r>
          </a:p>
          <a:p>
            <a:endParaRPr lang="en-US" dirty="0"/>
          </a:p>
          <a:p>
            <a:r>
              <a:rPr lang="en-US" dirty="0"/>
              <a:t>Gravity</a:t>
            </a:r>
          </a:p>
        </p:txBody>
      </p:sp>
      <p:pic>
        <p:nvPicPr>
          <p:cNvPr id="6" name="Picture 2" descr="https://upload.wikimedia.org/wikipedia/commons/a/a0/Military_laser_experiment.jpg">
            <a:extLst>
              <a:ext uri="{FF2B5EF4-FFF2-40B4-BE49-F238E27FC236}">
                <a16:creationId xmlns:a16="http://schemas.microsoft.com/office/drawing/2014/main" id="{56AA40C7-0087-49F5-9E94-06D6687F979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188" y="1413348"/>
            <a:ext cx="6172200" cy="4021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3080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C7AB0-90A4-4EB4-B05A-08F436798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2"/>
                </a:solidFill>
              </a:rPr>
              <a:t>Which of the following can affect the apparent wavelength of light?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E3528F-7287-4B6D-B0AD-6A085A69BBD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The velocity of the source</a:t>
            </a:r>
          </a:p>
          <a:p>
            <a:endParaRPr lang="en-US" dirty="0"/>
          </a:p>
          <a:p>
            <a:r>
              <a:rPr lang="en-US" dirty="0"/>
              <a:t>The velocity of the observer</a:t>
            </a:r>
          </a:p>
          <a:p>
            <a:endParaRPr lang="en-US" dirty="0"/>
          </a:p>
          <a:p>
            <a:r>
              <a:rPr lang="en-US" dirty="0"/>
              <a:t>The medium the light travels through</a:t>
            </a:r>
          </a:p>
          <a:p>
            <a:endParaRPr lang="en-US" dirty="0"/>
          </a:p>
          <a:p>
            <a:r>
              <a:rPr lang="en-US" dirty="0"/>
              <a:t>Gravity</a:t>
            </a:r>
          </a:p>
        </p:txBody>
      </p:sp>
      <p:pic>
        <p:nvPicPr>
          <p:cNvPr id="8" name="Picture 4" descr="http://www.circlon.com/images/6living-time-rebka.png">
            <a:extLst>
              <a:ext uri="{FF2B5EF4-FFF2-40B4-BE49-F238E27FC236}">
                <a16:creationId xmlns:a16="http://schemas.microsoft.com/office/drawing/2014/main" id="{672BAF3A-E78B-4E81-8226-7E006C3907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6596" y="316887"/>
            <a:ext cx="1945146" cy="6251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www-inst.eecs.berkeley.edu/~eegsa/or/images/music1.png">
            <a:extLst>
              <a:ext uri="{FF2B5EF4-FFF2-40B4-BE49-F238E27FC236}">
                <a16:creationId xmlns:a16="http://schemas.microsoft.com/office/drawing/2014/main" id="{59D51EA7-2FBD-48C9-BAC9-FB18C586A04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38"/>
          <a:stretch/>
        </p:blipFill>
        <p:spPr bwMode="auto">
          <a:xfrm>
            <a:off x="5268484" y="316887"/>
            <a:ext cx="4513262" cy="2632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http://www.indigorenderer.com/sites/default/files/glass_volume.png">
            <a:extLst>
              <a:ext uri="{FF2B5EF4-FFF2-40B4-BE49-F238E27FC236}">
                <a16:creationId xmlns:a16="http://schemas.microsoft.com/office/drawing/2014/main" id="{836D7E78-607C-42BF-AE83-C478DD702F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8484" y="3070746"/>
            <a:ext cx="4482179" cy="3497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6456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3F9DF-4B5F-4059-B9F1-3218C2152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As an object moves towards an observer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8C15B7F-D5BD-4E42-9ECB-ADDAFDBA72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6537" y="1473958"/>
            <a:ext cx="6074795" cy="403973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FCF7FB-4EBB-4520-A348-0AF5B49B6A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4326246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The wavelength of the light will increase and the frequency will decrease</a:t>
            </a:r>
          </a:p>
          <a:p>
            <a:endParaRPr lang="en-US" dirty="0"/>
          </a:p>
          <a:p>
            <a:r>
              <a:rPr lang="en-US" dirty="0"/>
              <a:t>The wavelength of the light will decrease and the frequency will increase</a:t>
            </a:r>
          </a:p>
          <a:p>
            <a:endParaRPr lang="en-US" dirty="0"/>
          </a:p>
          <a:p>
            <a:r>
              <a:rPr lang="en-US" dirty="0"/>
              <a:t>The wavelength and frequency will both increase</a:t>
            </a:r>
          </a:p>
          <a:p>
            <a:endParaRPr lang="en-US" dirty="0"/>
          </a:p>
          <a:p>
            <a:r>
              <a:rPr lang="en-US" dirty="0"/>
              <a:t>The wavelength and frequency will both decrease</a:t>
            </a:r>
          </a:p>
          <a:p>
            <a:endParaRPr lang="en-US" dirty="0"/>
          </a:p>
          <a:p>
            <a:r>
              <a:rPr lang="en-US" dirty="0"/>
              <a:t>The wavelength and frequency will stay the same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208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3F9DF-4B5F-4059-B9F1-3218C2152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As an object moves towards an observer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FCF7FB-4EBB-4520-A348-0AF5B49B6A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4326246"/>
          </a:xfrm>
        </p:spPr>
        <p:txBody>
          <a:bodyPr>
            <a:normAutofit lnSpcReduction="10000"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The wavelength of the light will increase and the frequency will decrease</a:t>
            </a:r>
          </a:p>
          <a:p>
            <a:endParaRPr lang="en-US" dirty="0"/>
          </a:p>
          <a:p>
            <a:r>
              <a:rPr lang="en-US" dirty="0"/>
              <a:t>The wavelength of the light will decrease and the frequency will increase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The wavelength and frequency will both increase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The wavelength and </a:t>
            </a:r>
          </a:p>
          <a:p>
            <a:r>
              <a:rPr lang="en-US" dirty="0">
                <a:solidFill>
                  <a:schemeClr val="bg1"/>
                </a:solidFill>
              </a:rPr>
              <a:t>both decrease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The wavelength</a:t>
            </a:r>
          </a:p>
          <a:p>
            <a:r>
              <a:rPr lang="en-US" dirty="0">
                <a:solidFill>
                  <a:schemeClr val="bg1"/>
                </a:solidFill>
              </a:rPr>
              <a:t>d</a:t>
            </a:r>
            <a:endParaRPr lang="en-US" dirty="0"/>
          </a:p>
        </p:txBody>
      </p:sp>
      <p:pic>
        <p:nvPicPr>
          <p:cNvPr id="5" name="Picture 2" descr="http://www-inst.eecs.berkeley.edu/~eegsa/or/images/music1.png">
            <a:extLst>
              <a:ext uri="{FF2B5EF4-FFF2-40B4-BE49-F238E27FC236}">
                <a16:creationId xmlns:a16="http://schemas.microsoft.com/office/drawing/2014/main" id="{BB5EF731-7EFF-4A4B-8086-583FFEED9B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38"/>
          <a:stretch/>
        </p:blipFill>
        <p:spPr bwMode="auto">
          <a:xfrm>
            <a:off x="6430336" y="386257"/>
            <a:ext cx="4437087" cy="258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en.es-static.us/upl/2012/06/544px-ESO_-_The_Radial_Velocity_Method_by.jpg">
            <a:extLst>
              <a:ext uri="{FF2B5EF4-FFF2-40B4-BE49-F238E27FC236}">
                <a16:creationId xmlns:a16="http://schemas.microsoft.com/office/drawing/2014/main" id="{CA54207C-B869-4186-B272-3AF82E4397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99"/>
          <a:stretch/>
        </p:blipFill>
        <p:spPr bwMode="auto">
          <a:xfrm>
            <a:off x="6430335" y="3196014"/>
            <a:ext cx="4437087" cy="3296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0548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574A3-36FE-4F52-B7AD-DF160A9BF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The phenomenon described above is known as The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F6F49-F91C-4A88-8445-FC8E78480C9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Black Drop Effect</a:t>
            </a:r>
          </a:p>
          <a:p>
            <a:endParaRPr lang="en-US" dirty="0"/>
          </a:p>
          <a:p>
            <a:r>
              <a:rPr lang="en-US" dirty="0" err="1"/>
              <a:t>Yarkovsky</a:t>
            </a:r>
            <a:r>
              <a:rPr lang="en-US" dirty="0"/>
              <a:t> Effect</a:t>
            </a:r>
          </a:p>
          <a:p>
            <a:endParaRPr lang="en-US" dirty="0"/>
          </a:p>
          <a:p>
            <a:r>
              <a:rPr lang="en-US" dirty="0"/>
              <a:t>Doppler Effect</a:t>
            </a:r>
          </a:p>
          <a:p>
            <a:endParaRPr lang="en-US" dirty="0"/>
          </a:p>
          <a:p>
            <a:r>
              <a:rPr lang="en-US" dirty="0"/>
              <a:t>Greenhouse Effect</a:t>
            </a:r>
          </a:p>
          <a:p>
            <a:endParaRPr lang="en-US" dirty="0"/>
          </a:p>
          <a:p>
            <a:r>
              <a:rPr lang="en-US" dirty="0"/>
              <a:t>Holtzman Effect</a:t>
            </a:r>
          </a:p>
          <a:p>
            <a:endParaRPr lang="en-US" dirty="0"/>
          </a:p>
        </p:txBody>
      </p:sp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1A3A520B-F31D-44FF-83F7-7C7C64DB76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33"/>
          <a:stretch/>
        </p:blipFill>
        <p:spPr>
          <a:xfrm>
            <a:off x="5183188" y="2101850"/>
            <a:ext cx="6172200" cy="3636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970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574A3-36FE-4F52-B7AD-DF160A9BF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The phenomenon described above is known as The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8D67C8C-A86B-49CF-85B6-7543CBF2A9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1109663"/>
            <a:ext cx="6172200" cy="462914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F6F49-F91C-4A88-8445-FC8E78480C9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Black Drop Effect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Yarkovsky</a:t>
            </a:r>
            <a:r>
              <a:rPr lang="en-US" dirty="0">
                <a:solidFill>
                  <a:schemeClr val="bg1"/>
                </a:solidFill>
              </a:rPr>
              <a:t> Effect</a:t>
            </a:r>
          </a:p>
          <a:p>
            <a:endParaRPr lang="en-US" dirty="0"/>
          </a:p>
          <a:p>
            <a:r>
              <a:rPr lang="en-US" dirty="0"/>
              <a:t>Doppler Effect</a:t>
            </a:r>
          </a:p>
          <a:p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Greenhouse Effect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Holtzman Effect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661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52DB0-AA8F-48D8-B4C5-4DF42AF68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2"/>
                </a:solidFill>
              </a:rPr>
              <a:t>Observations of the cosmos suggest that the Universe is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87B05B8-62AD-4A43-B447-738C8DA412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1093" y="987425"/>
            <a:ext cx="5336390" cy="487362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754798-E01C-4090-B7B2-BE309F6678E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Static</a:t>
            </a:r>
          </a:p>
          <a:p>
            <a:endParaRPr lang="en-US" dirty="0"/>
          </a:p>
          <a:p>
            <a:r>
              <a:rPr lang="en-US" dirty="0"/>
              <a:t>Collapsing</a:t>
            </a:r>
          </a:p>
          <a:p>
            <a:endParaRPr lang="en-US" dirty="0"/>
          </a:p>
          <a:p>
            <a:r>
              <a:rPr lang="en-US" dirty="0"/>
              <a:t>Expanding at a constant rate</a:t>
            </a:r>
          </a:p>
          <a:p>
            <a:endParaRPr lang="en-US" dirty="0"/>
          </a:p>
          <a:p>
            <a:r>
              <a:rPr lang="en-US" dirty="0"/>
              <a:t>Expanding at an increasing rate</a:t>
            </a:r>
          </a:p>
          <a:p>
            <a:endParaRPr lang="en-US" dirty="0"/>
          </a:p>
          <a:p>
            <a:r>
              <a:rPr lang="en-US" dirty="0"/>
              <a:t>Banana-shaped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838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52DB0-AA8F-48D8-B4C5-4DF42AF68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2"/>
                </a:solidFill>
              </a:rPr>
              <a:t>Observations of the cosmos suggest that the Universe is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754798-E01C-4090-B7B2-BE309F6678E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Static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Collapsing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Expanding at a constant rate</a:t>
            </a:r>
          </a:p>
          <a:p>
            <a:endParaRPr lang="en-US" dirty="0"/>
          </a:p>
          <a:p>
            <a:r>
              <a:rPr lang="en-US" dirty="0"/>
              <a:t>Expanding at an increasing rate</a:t>
            </a:r>
          </a:p>
          <a:p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Banana-shaped</a:t>
            </a:r>
          </a:p>
          <a:p>
            <a:endParaRPr lang="en-US" dirty="0"/>
          </a:p>
        </p:txBody>
      </p:sp>
      <p:pic>
        <p:nvPicPr>
          <p:cNvPr id="5" name="Picture 2" descr="http://cdn.phys.org/newman/gfx/news/hires/2015/howfastisthe.jpg">
            <a:extLst>
              <a:ext uri="{FF2B5EF4-FFF2-40B4-BE49-F238E27FC236}">
                <a16:creationId xmlns:a16="http://schemas.microsoft.com/office/drawing/2014/main" id="{F734DC5F-D45F-4DCC-A7E9-19B3BF73F44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164" y="1412557"/>
            <a:ext cx="5794248" cy="4023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1527284"/>
      </p:ext>
    </p:extLst>
  </p:cSld>
  <p:clrMapOvr>
    <a:masterClrMapping/>
  </p:clrMapOvr>
</p:sld>
</file>

<file path=ppt/theme/theme1.xml><?xml version="1.0" encoding="utf-8"?>
<a:theme xmlns:a="http://schemas.openxmlformats.org/drawingml/2006/main" name="Melancholy abstract design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lancholy abstract design slides.potx" id="{0C631111-0761-4095-80FF-907E1270642A}" vid="{4C722CC6-EA24-4B9B-A48E-3EC5DC6964F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Melancholy abstract design slides</Template>
  <TotalTime>63</TotalTime>
  <Words>518</Words>
  <Application>Microsoft Office PowerPoint</Application>
  <PresentationFormat>Widescreen</PresentationFormat>
  <Paragraphs>175</Paragraphs>
  <Slides>17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Century Gothic</vt:lpstr>
      <vt:lpstr>Wingdings 2</vt:lpstr>
      <vt:lpstr>Melancholy abstract design template</vt:lpstr>
      <vt:lpstr>Astronomical Redshift</vt:lpstr>
      <vt:lpstr>Which of the following can affect the apparent wavelength of light?</vt:lpstr>
      <vt:lpstr>Which of the following can affect the apparent wavelength of light?</vt:lpstr>
      <vt:lpstr>As an object moves towards an observer</vt:lpstr>
      <vt:lpstr>As an object moves towards an observer</vt:lpstr>
      <vt:lpstr>The phenomenon described above is known as The</vt:lpstr>
      <vt:lpstr>The phenomenon described above is known as The</vt:lpstr>
      <vt:lpstr>Observations of the cosmos suggest that the Universe is</vt:lpstr>
      <vt:lpstr>Observations of the cosmos suggest that the Universe is</vt:lpstr>
      <vt:lpstr>PowerPoint Presentation</vt:lpstr>
      <vt:lpstr>The estimated age of the Universe is</vt:lpstr>
      <vt:lpstr>The estimated age of the Universe is</vt:lpstr>
      <vt:lpstr>Quasars</vt:lpstr>
      <vt:lpstr>Quasars</vt:lpstr>
      <vt:lpstr>Quasars</vt:lpstr>
      <vt:lpstr>Quasars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Cosmological Redshift</dc:title>
  <dc:creator>Bergie</dc:creator>
  <cp:lastModifiedBy>Brandon</cp:lastModifiedBy>
  <cp:revision>7</cp:revision>
  <dcterms:created xsi:type="dcterms:W3CDTF">2017-11-30T18:12:07Z</dcterms:created>
  <dcterms:modified xsi:type="dcterms:W3CDTF">2021-05-05T15:27:42Z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74064600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