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C74746-EDB7-A71F-8800-571CA523388F}" v="499" dt="2025-03-02T13:35:02.0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5" autoAdjust="0"/>
    <p:restoredTop sz="94660"/>
  </p:normalViewPr>
  <p:slideViewPr>
    <p:cSldViewPr snapToGrid="0">
      <p:cViewPr varScale="1">
        <p:scale>
          <a:sx n="86" d="100"/>
          <a:sy n="86" d="100"/>
        </p:scale>
        <p:origin x="66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3/2/2025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131431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3/2/2025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2883197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3/2/2025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003135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3/2/2025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2884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3/2/2025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153706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3/2/2025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090780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3/2/2025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00781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3/2/2025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81938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3/2/2025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31272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3/2/2025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25429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3/2/2025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77911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3/2/2025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236580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mailto:mAP@0.5"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7">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p:cNvSpPr>
            <a:spLocks noGrp="1"/>
          </p:cNvSpPr>
          <p:nvPr>
            <p:ph type="ctrTitle"/>
          </p:nvPr>
        </p:nvSpPr>
        <p:spPr>
          <a:xfrm>
            <a:off x="800102" y="960594"/>
            <a:ext cx="6385550" cy="4936812"/>
          </a:xfrm>
        </p:spPr>
        <p:txBody>
          <a:bodyPr anchor="ctr">
            <a:normAutofit/>
          </a:bodyPr>
          <a:lstStyle/>
          <a:p>
            <a:pPr algn="r"/>
            <a:r>
              <a:rPr lang="tr-TR" sz="6000"/>
              <a:t>Yazılım mühendisliğinde gelişmeler-4 </a:t>
            </a:r>
            <a:br>
              <a:rPr lang="tr-TR" sz="6000" dirty="0"/>
            </a:br>
            <a:r>
              <a:rPr lang="tr-TR" sz="6000" dirty="0"/>
              <a:t>MAKALE ÖZETLERİ</a:t>
            </a:r>
            <a:endParaRPr lang="tr-TR" dirty="0"/>
          </a:p>
        </p:txBody>
      </p:sp>
      <p:sp>
        <p:nvSpPr>
          <p:cNvPr id="3" name="Alt Başlık 2"/>
          <p:cNvSpPr>
            <a:spLocks noGrp="1"/>
          </p:cNvSpPr>
          <p:nvPr>
            <p:ph type="subTitle" idx="1"/>
          </p:nvPr>
        </p:nvSpPr>
        <p:spPr>
          <a:xfrm>
            <a:off x="8002185" y="1390650"/>
            <a:ext cx="3019423" cy="4076700"/>
          </a:xfrm>
        </p:spPr>
        <p:txBody>
          <a:bodyPr anchor="ctr">
            <a:normAutofit/>
          </a:bodyPr>
          <a:lstStyle/>
          <a:p>
            <a:r>
              <a:rPr lang="tr-TR" sz="2200" dirty="0"/>
              <a:t>BERKAY SARI</a:t>
            </a:r>
          </a:p>
          <a:p>
            <a:r>
              <a:rPr lang="tr-TR" sz="2200" dirty="0"/>
              <a:t>02210224042</a:t>
            </a:r>
            <a:endParaRPr lang="tr-TR" dirty="0"/>
          </a:p>
        </p:txBody>
      </p:sp>
      <p:cxnSp>
        <p:nvCxnSpPr>
          <p:cNvPr id="9" name="Straight Connector 9">
            <a:extLst>
              <a:ext uri="{FF2B5EF4-FFF2-40B4-BE49-F238E27FC236}">
                <a16:creationId xmlns:a16="http://schemas.microsoft.com/office/drawing/2014/main" id="{9CA98CE3-81A7-4FFE-A047-9AA65998D8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315200" y="1733549"/>
            <a:ext cx="0" cy="3390901"/>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4425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F9B68CA-33F4-50BF-E476-71043E5F4519}"/>
              </a:ext>
            </a:extLst>
          </p:cNvPr>
          <p:cNvSpPr>
            <a:spLocks noGrp="1"/>
          </p:cNvSpPr>
          <p:nvPr>
            <p:ph type="title"/>
          </p:nvPr>
        </p:nvSpPr>
        <p:spPr/>
        <p:txBody>
          <a:bodyPr/>
          <a:lstStyle/>
          <a:p>
            <a:r>
              <a:rPr lang="tr-TR" dirty="0"/>
              <a:t>1.Giriş</a:t>
            </a:r>
          </a:p>
        </p:txBody>
      </p:sp>
      <p:sp>
        <p:nvSpPr>
          <p:cNvPr id="3" name="İçerik Yer Tutucusu 2">
            <a:extLst>
              <a:ext uri="{FF2B5EF4-FFF2-40B4-BE49-F238E27FC236}">
                <a16:creationId xmlns:a16="http://schemas.microsoft.com/office/drawing/2014/main" id="{D7A3C49F-032E-E52C-27CE-1DDD46C1B936}"/>
              </a:ext>
            </a:extLst>
          </p:cNvPr>
          <p:cNvSpPr>
            <a:spLocks noGrp="1"/>
          </p:cNvSpPr>
          <p:nvPr>
            <p:ph idx="1"/>
          </p:nvPr>
        </p:nvSpPr>
        <p:spPr/>
        <p:txBody>
          <a:bodyPr vert="horz" lIns="91440" tIns="45720" rIns="91440" bIns="45720" rtlCol="0" anchor="t">
            <a:normAutofit fontScale="92500" lnSpcReduction="10000"/>
          </a:bodyPr>
          <a:lstStyle/>
          <a:p>
            <a:pPr marL="0" indent="0"/>
            <a:r>
              <a:rPr lang="tr-TR" dirty="0">
                <a:ea typeface="+mn-lt"/>
                <a:cs typeface="+mn-lt"/>
              </a:rPr>
              <a:t> Uzaktan algılama görüntülerinde gemi tespiti, deniz güvenliği, ticaret, çevresel gözetim ve askeri operasyonlar açısından büyük bir öneme sahiptir.</a:t>
            </a:r>
            <a:br>
              <a:rPr lang="en-US" dirty="0"/>
            </a:br>
            <a:endParaRPr lang="en-US"/>
          </a:p>
          <a:p>
            <a:r>
              <a:rPr lang="tr-TR">
                <a:ea typeface="+mn-lt"/>
                <a:cs typeface="+mn-lt"/>
              </a:rPr>
              <a:t>Son yıllarda derin öğrenme tabanlı algoritmalardaki ilerlemeler, gemi tespitini otomatikleştirerek daha yüksek doğruluk oranlarına sahip sistemlerin geliştirilmesine olanak tanımıştır.</a:t>
            </a:r>
            <a:br>
              <a:rPr lang="en-US" dirty="0"/>
            </a:br>
            <a:endParaRPr lang="en-US"/>
          </a:p>
          <a:p>
            <a:r>
              <a:rPr lang="tr-TR" dirty="0">
                <a:ea typeface="+mn-lt"/>
                <a:cs typeface="+mn-lt"/>
              </a:rPr>
              <a:t>Mask R-CNN modeli, nesne tespiti ve segmentasyonu için yaygın olarak kullanılan güçlü bir yöntem olup, uydu görüntülerinde gemi tespitine yönelik uygulanabilirliği incelenmiştir.</a:t>
            </a:r>
            <a:br>
              <a:rPr lang="en-US" dirty="0"/>
            </a:br>
            <a:endParaRPr lang="en-US"/>
          </a:p>
          <a:p>
            <a:r>
              <a:rPr lang="tr-TR" dirty="0">
                <a:ea typeface="+mn-lt"/>
                <a:cs typeface="+mn-lt"/>
              </a:rPr>
              <a:t>Bu modelin en büyük avantajlarından biri, gemileri tespit etmenin yanı sıra nesne segmentasyonu da yaparak gemi sınırlarını hassas bir şekilde belirleyebilmesidir.</a:t>
            </a:r>
            <a:endParaRPr lang="tr-TR" dirty="0"/>
          </a:p>
          <a:p>
            <a:endParaRPr lang="tr-TR" dirty="0"/>
          </a:p>
        </p:txBody>
      </p:sp>
    </p:spTree>
    <p:extLst>
      <p:ext uri="{BB962C8B-B14F-4D97-AF65-F5344CB8AC3E}">
        <p14:creationId xmlns:p14="http://schemas.microsoft.com/office/powerpoint/2010/main" val="102499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1D87681-7D6C-3CA9-319B-A974F988B4DC}"/>
              </a:ext>
            </a:extLst>
          </p:cNvPr>
          <p:cNvSpPr>
            <a:spLocks noGrp="1"/>
          </p:cNvSpPr>
          <p:nvPr>
            <p:ph type="title"/>
          </p:nvPr>
        </p:nvSpPr>
        <p:spPr/>
        <p:txBody>
          <a:bodyPr/>
          <a:lstStyle/>
          <a:p>
            <a:r>
              <a:rPr lang="tr-TR" dirty="0">
                <a:ea typeface="+mj-lt"/>
                <a:cs typeface="+mj-lt"/>
              </a:rPr>
              <a:t>2. Kullanılan yöntem &amp; teknoloji</a:t>
            </a:r>
          </a:p>
          <a:p>
            <a:endParaRPr lang="tr-TR" dirty="0"/>
          </a:p>
        </p:txBody>
      </p:sp>
      <p:sp>
        <p:nvSpPr>
          <p:cNvPr id="3" name="İçerik Yer Tutucusu 2">
            <a:extLst>
              <a:ext uri="{FF2B5EF4-FFF2-40B4-BE49-F238E27FC236}">
                <a16:creationId xmlns:a16="http://schemas.microsoft.com/office/drawing/2014/main" id="{4BBF1700-4BB9-FDDD-EC4C-E7E1C9F57A88}"/>
              </a:ext>
            </a:extLst>
          </p:cNvPr>
          <p:cNvSpPr>
            <a:spLocks noGrp="1"/>
          </p:cNvSpPr>
          <p:nvPr>
            <p:ph idx="1"/>
          </p:nvPr>
        </p:nvSpPr>
        <p:spPr/>
        <p:txBody>
          <a:bodyPr vert="horz" lIns="91440" tIns="45720" rIns="91440" bIns="45720" rtlCol="0" anchor="t">
            <a:normAutofit fontScale="70000" lnSpcReduction="20000"/>
          </a:bodyPr>
          <a:lstStyle/>
          <a:p>
            <a:pPr marL="0" indent="0">
              <a:buNone/>
            </a:pPr>
            <a:r>
              <a:rPr lang="tr-TR" b="1" dirty="0">
                <a:ea typeface="+mn-lt"/>
                <a:cs typeface="+mn-lt"/>
              </a:rPr>
              <a:t> Kullanılan Veri Setleri</a:t>
            </a:r>
            <a:br>
              <a:rPr lang="en-US" dirty="0"/>
            </a:br>
            <a:endParaRPr lang="en-US"/>
          </a:p>
          <a:p>
            <a:pPr marL="0" indent="0">
              <a:buNone/>
            </a:pPr>
            <a:r>
              <a:rPr lang="tr-TR" dirty="0">
                <a:ea typeface="+mn-lt"/>
                <a:cs typeface="+mn-lt"/>
              </a:rPr>
              <a:t>Çalışmada, 1 metre mekânsal çözünürlüğe sahip toplam 1838 uydu görüntüsü kullanılmıştır.</a:t>
            </a:r>
            <a:br>
              <a:rPr lang="en-US" dirty="0"/>
            </a:br>
            <a:endParaRPr lang="en-US"/>
          </a:p>
          <a:p>
            <a:pPr marL="0" indent="0">
              <a:buNone/>
            </a:pPr>
            <a:r>
              <a:rPr lang="tr-TR" dirty="0">
                <a:ea typeface="+mn-lt"/>
                <a:cs typeface="+mn-lt"/>
              </a:rPr>
              <a:t>Görüntüler, Google </a:t>
            </a:r>
            <a:r>
              <a:rPr lang="tr-TR" dirty="0" err="1">
                <a:ea typeface="+mn-lt"/>
                <a:cs typeface="+mn-lt"/>
              </a:rPr>
              <a:t>Earth’ten</a:t>
            </a:r>
            <a:r>
              <a:rPr lang="tr-TR" dirty="0">
                <a:ea typeface="+mn-lt"/>
                <a:cs typeface="+mn-lt"/>
              </a:rPr>
              <a:t> temin edilerek GIS yazılımı aracılığıyla işlenmiş ve maskelenerek etiketlenmiştir.</a:t>
            </a:r>
            <a:br>
              <a:rPr lang="en-US" dirty="0"/>
            </a:br>
            <a:endParaRPr lang="en-US"/>
          </a:p>
          <a:p>
            <a:pPr marL="0" indent="0">
              <a:buNone/>
            </a:pPr>
            <a:r>
              <a:rPr lang="tr-TR" dirty="0">
                <a:ea typeface="+mn-lt"/>
                <a:cs typeface="+mn-lt"/>
              </a:rPr>
              <a:t>Veri kümesi, modelin performansını değerlendirmek için üç farklı gruba ayrılmıştır:</a:t>
            </a:r>
            <a:endParaRPr lang="tr-TR" dirty="0"/>
          </a:p>
          <a:p>
            <a:pPr marL="0" indent="0">
              <a:buNone/>
            </a:pPr>
            <a:r>
              <a:rPr lang="tr-TR" dirty="0">
                <a:ea typeface="+mn-lt"/>
                <a:cs typeface="+mn-lt"/>
              </a:rPr>
              <a:t>• </a:t>
            </a:r>
            <a:r>
              <a:rPr lang="tr-TR" b="1" dirty="0">
                <a:ea typeface="+mn-lt"/>
                <a:cs typeface="+mn-lt"/>
              </a:rPr>
              <a:t>Eğitim Kümesi:</a:t>
            </a:r>
            <a:r>
              <a:rPr lang="tr-TR" dirty="0">
                <a:ea typeface="+mn-lt"/>
                <a:cs typeface="+mn-lt"/>
              </a:rPr>
              <a:t> 1224 görüntü</a:t>
            </a:r>
            <a:endParaRPr lang="tr-TR" dirty="0"/>
          </a:p>
          <a:p>
            <a:pPr marL="0" indent="0">
              <a:buNone/>
            </a:pPr>
            <a:r>
              <a:rPr lang="tr-TR" dirty="0">
                <a:ea typeface="+mn-lt"/>
                <a:cs typeface="+mn-lt"/>
              </a:rPr>
              <a:t>• </a:t>
            </a:r>
            <a:r>
              <a:rPr lang="tr-TR" b="1" dirty="0">
                <a:ea typeface="+mn-lt"/>
                <a:cs typeface="+mn-lt"/>
              </a:rPr>
              <a:t>Doğrulama Kümesi:</a:t>
            </a:r>
            <a:r>
              <a:rPr lang="tr-TR" dirty="0">
                <a:ea typeface="+mn-lt"/>
                <a:cs typeface="+mn-lt"/>
              </a:rPr>
              <a:t> 320 görüntü</a:t>
            </a:r>
            <a:endParaRPr lang="tr-TR" dirty="0"/>
          </a:p>
          <a:p>
            <a:pPr marL="0" indent="0">
              <a:buNone/>
            </a:pPr>
            <a:r>
              <a:rPr lang="tr-TR" dirty="0">
                <a:ea typeface="+mn-lt"/>
                <a:cs typeface="+mn-lt"/>
              </a:rPr>
              <a:t>• </a:t>
            </a:r>
            <a:r>
              <a:rPr lang="tr-TR" b="1" dirty="0">
                <a:ea typeface="+mn-lt"/>
                <a:cs typeface="+mn-lt"/>
              </a:rPr>
              <a:t>Test Kümesi:</a:t>
            </a:r>
            <a:r>
              <a:rPr lang="tr-TR" dirty="0">
                <a:ea typeface="+mn-lt"/>
                <a:cs typeface="+mn-lt"/>
              </a:rPr>
              <a:t> 294 görüntü</a:t>
            </a:r>
            <a:br>
              <a:rPr lang="en-US" dirty="0"/>
            </a:br>
            <a:endParaRPr lang="tr-TR" dirty="0">
              <a:ea typeface="+mn-lt"/>
              <a:cs typeface="+mn-lt"/>
            </a:endParaRPr>
          </a:p>
          <a:p>
            <a:pPr marL="0" indent="0">
              <a:buNone/>
            </a:pPr>
            <a:r>
              <a:rPr lang="tr-TR" dirty="0">
                <a:ea typeface="+mn-lt"/>
                <a:cs typeface="+mn-lt"/>
              </a:rPr>
              <a:t>Farklı coğrafi bölgelerden veri toplanarak, gemi trafiğinin yoğun olduğu limanlar, açık deniz alanları ve iç sulardan örnekler seçilmiş, böylece kapsamlı ve dengeli bir veri seti oluşturulmuştur.</a:t>
            </a:r>
            <a:endParaRPr lang="tr-TR" dirty="0"/>
          </a:p>
          <a:p>
            <a:endParaRPr lang="tr-TR" dirty="0"/>
          </a:p>
        </p:txBody>
      </p:sp>
    </p:spTree>
    <p:extLst>
      <p:ext uri="{BB962C8B-B14F-4D97-AF65-F5344CB8AC3E}">
        <p14:creationId xmlns:p14="http://schemas.microsoft.com/office/powerpoint/2010/main" val="596673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2040CB-0884-E3C4-9870-E224BE2CEE23}"/>
              </a:ext>
            </a:extLst>
          </p:cNvPr>
          <p:cNvSpPr>
            <a:spLocks noGrp="1"/>
          </p:cNvSpPr>
          <p:nvPr>
            <p:ph type="title"/>
          </p:nvPr>
        </p:nvSpPr>
        <p:spPr/>
        <p:txBody>
          <a:bodyPr/>
          <a:lstStyle/>
          <a:p>
            <a:r>
              <a:rPr lang="tr-TR" dirty="0"/>
              <a:t>2. </a:t>
            </a:r>
            <a:r>
              <a:rPr lang="tr-TR" dirty="0" err="1"/>
              <a:t>kULLANILAN</a:t>
            </a:r>
            <a:r>
              <a:rPr lang="tr-TR" dirty="0"/>
              <a:t>  YÖNTEM &amp; TEKMNOLOJİ</a:t>
            </a:r>
          </a:p>
        </p:txBody>
      </p:sp>
      <p:sp>
        <p:nvSpPr>
          <p:cNvPr id="3" name="İçerik Yer Tutucusu 2">
            <a:extLst>
              <a:ext uri="{FF2B5EF4-FFF2-40B4-BE49-F238E27FC236}">
                <a16:creationId xmlns:a16="http://schemas.microsoft.com/office/drawing/2014/main" id="{9904F7D9-D650-0016-4C74-D632EB3640DB}"/>
              </a:ext>
            </a:extLst>
          </p:cNvPr>
          <p:cNvSpPr>
            <a:spLocks noGrp="1"/>
          </p:cNvSpPr>
          <p:nvPr>
            <p:ph idx="1"/>
          </p:nvPr>
        </p:nvSpPr>
        <p:spPr/>
        <p:txBody>
          <a:bodyPr vert="horz" lIns="91440" tIns="45720" rIns="91440" bIns="45720" rtlCol="0" anchor="t">
            <a:normAutofit fontScale="92500"/>
          </a:bodyPr>
          <a:lstStyle/>
          <a:p>
            <a:pPr marL="0" indent="0">
              <a:buNone/>
            </a:pPr>
            <a:r>
              <a:rPr lang="tr-TR" sz="1400" b="1" dirty="0">
                <a:ea typeface="+mn-lt"/>
                <a:cs typeface="+mn-lt"/>
              </a:rPr>
              <a:t>Kullanılan Algoritma: Mask R-CNN</a:t>
            </a:r>
            <a:endParaRPr lang="tr-TR" sz="1400" dirty="0">
              <a:ea typeface="+mn-lt"/>
              <a:cs typeface="+mn-lt"/>
            </a:endParaRPr>
          </a:p>
          <a:p>
            <a:pPr>
              <a:buNone/>
            </a:pPr>
            <a:r>
              <a:rPr lang="tr-TR" sz="1400" dirty="0">
                <a:ea typeface="+mn-lt"/>
                <a:cs typeface="+mn-lt"/>
              </a:rPr>
              <a:t>Mask R-CNN, </a:t>
            </a:r>
            <a:r>
              <a:rPr lang="tr-TR" sz="1400" dirty="0" err="1">
                <a:ea typeface="+mn-lt"/>
                <a:cs typeface="+mn-lt"/>
              </a:rPr>
              <a:t>Faster</a:t>
            </a:r>
            <a:r>
              <a:rPr lang="tr-TR" sz="1400" dirty="0">
                <a:ea typeface="+mn-lt"/>
                <a:cs typeface="+mn-lt"/>
              </a:rPr>
              <a:t> R-CNN modelinin geliştirilmiş bir versiyonu olup, nesne tespitinin yanı sıra segmentasyon yapabilme özelliğine sahiptir.</a:t>
            </a:r>
            <a:endParaRPr lang="tr-TR" dirty="0"/>
          </a:p>
          <a:p>
            <a:pPr>
              <a:buNone/>
            </a:pPr>
            <a:r>
              <a:rPr lang="tr-TR" sz="1400" b="1" dirty="0">
                <a:ea typeface="+mn-lt"/>
                <a:cs typeface="+mn-lt"/>
              </a:rPr>
              <a:t>Modelin İşleyiş Aşamaları:</a:t>
            </a:r>
            <a:endParaRPr lang="tr-TR" dirty="0"/>
          </a:p>
          <a:p>
            <a:pPr>
              <a:buNone/>
            </a:pPr>
            <a:r>
              <a:rPr lang="tr-TR" sz="1400" dirty="0">
                <a:ea typeface="+mn-lt"/>
                <a:cs typeface="+mn-lt"/>
              </a:rPr>
              <a:t>• </a:t>
            </a:r>
            <a:r>
              <a:rPr lang="tr-TR" sz="1400" b="1" dirty="0">
                <a:ea typeface="+mn-lt"/>
                <a:cs typeface="+mn-lt"/>
              </a:rPr>
              <a:t>Özellik Çıkarımı:</a:t>
            </a:r>
            <a:r>
              <a:rPr lang="tr-TR" sz="1400" dirty="0">
                <a:ea typeface="+mn-lt"/>
                <a:cs typeface="+mn-lt"/>
              </a:rPr>
              <a:t> Görüntüden anlamlı detaylar elde edilir ve bu süreçte </a:t>
            </a:r>
            <a:r>
              <a:rPr lang="tr-TR" sz="1400" dirty="0" err="1">
                <a:ea typeface="+mn-lt"/>
                <a:cs typeface="+mn-lt"/>
              </a:rPr>
              <a:t>Feature</a:t>
            </a:r>
            <a:r>
              <a:rPr lang="tr-TR" sz="1400" dirty="0">
                <a:ea typeface="+mn-lt"/>
                <a:cs typeface="+mn-lt"/>
              </a:rPr>
              <a:t> </a:t>
            </a:r>
            <a:r>
              <a:rPr lang="tr-TR" sz="1400" dirty="0" err="1">
                <a:ea typeface="+mn-lt"/>
                <a:cs typeface="+mn-lt"/>
              </a:rPr>
              <a:t>Pyramid</a:t>
            </a:r>
            <a:r>
              <a:rPr lang="tr-TR" sz="1400" dirty="0">
                <a:ea typeface="+mn-lt"/>
                <a:cs typeface="+mn-lt"/>
              </a:rPr>
              <a:t> Network (FPN) kullanılır.</a:t>
            </a:r>
            <a:endParaRPr lang="tr-TR" dirty="0"/>
          </a:p>
          <a:p>
            <a:pPr>
              <a:buNone/>
            </a:pPr>
            <a:r>
              <a:rPr lang="tr-TR" sz="1400" dirty="0">
                <a:ea typeface="+mn-lt"/>
                <a:cs typeface="+mn-lt"/>
              </a:rPr>
              <a:t>• </a:t>
            </a:r>
            <a:r>
              <a:rPr lang="tr-TR" sz="1400" b="1" dirty="0">
                <a:ea typeface="+mn-lt"/>
                <a:cs typeface="+mn-lt"/>
              </a:rPr>
              <a:t>Bölge Öneri Ağı (RPN):</a:t>
            </a:r>
            <a:r>
              <a:rPr lang="tr-TR" sz="1400" dirty="0">
                <a:ea typeface="+mn-lt"/>
                <a:cs typeface="+mn-lt"/>
              </a:rPr>
              <a:t> Olası gemi bölgeleri belirlenerek tespit süreci başlatılır.</a:t>
            </a:r>
            <a:endParaRPr lang="tr-TR" dirty="0"/>
          </a:p>
          <a:p>
            <a:pPr>
              <a:buNone/>
            </a:pPr>
            <a:r>
              <a:rPr lang="tr-TR" sz="1400" dirty="0">
                <a:ea typeface="+mn-lt"/>
                <a:cs typeface="+mn-lt"/>
              </a:rPr>
              <a:t>• </a:t>
            </a:r>
            <a:r>
              <a:rPr lang="tr-TR" sz="1400" b="1" dirty="0">
                <a:ea typeface="+mn-lt"/>
                <a:cs typeface="+mn-lt"/>
              </a:rPr>
              <a:t>Bölge Sınıflandırma ve Segmentasyon:</a:t>
            </a:r>
            <a:r>
              <a:rPr lang="tr-TR" sz="1400" dirty="0">
                <a:ea typeface="+mn-lt"/>
                <a:cs typeface="+mn-lt"/>
              </a:rPr>
              <a:t> Önerilen bölgeler analiz edilerek gemi tespiti gerçekleştirilir ve her nesneye özel segmentasyon maskesi oluşturulur.</a:t>
            </a:r>
            <a:endParaRPr lang="tr-TR" dirty="0"/>
          </a:p>
          <a:p>
            <a:pPr>
              <a:buNone/>
            </a:pPr>
            <a:r>
              <a:rPr lang="tr-TR" sz="1400" b="1" dirty="0">
                <a:ea typeface="+mn-lt"/>
                <a:cs typeface="+mn-lt"/>
              </a:rPr>
              <a:t>Mask R-CNN’in Avantajı:</a:t>
            </a:r>
            <a:r>
              <a:rPr lang="tr-TR" sz="1400" dirty="0">
                <a:ea typeface="+mn-lt"/>
                <a:cs typeface="+mn-lt"/>
              </a:rPr>
              <a:t> </a:t>
            </a:r>
            <a:r>
              <a:rPr lang="tr-TR" sz="1400" dirty="0" err="1">
                <a:ea typeface="+mn-lt"/>
                <a:cs typeface="+mn-lt"/>
              </a:rPr>
              <a:t>Faster</a:t>
            </a:r>
            <a:r>
              <a:rPr lang="tr-TR" sz="1400" dirty="0">
                <a:ea typeface="+mn-lt"/>
                <a:cs typeface="+mn-lt"/>
              </a:rPr>
              <a:t> R-CNN yalnızca nesne tespiti yaparken, Mask R-CNN nesnelerin piksel bazında sınırlarını belirleyerek daha hassas ve ayrıntılı bir segmentasyon sağlar.</a:t>
            </a:r>
            <a:endParaRPr lang="tr-TR" dirty="0"/>
          </a:p>
          <a:p>
            <a:pPr marL="0" indent="0">
              <a:buNone/>
            </a:pPr>
            <a:endParaRPr lang="tr-TR" sz="1400" b="1" dirty="0">
              <a:ea typeface="+mn-lt"/>
              <a:cs typeface="+mn-lt"/>
            </a:endParaRPr>
          </a:p>
          <a:p>
            <a:pPr marL="0" indent="0">
              <a:buNone/>
            </a:pPr>
            <a:br>
              <a:rPr lang="tr-TR" sz="1400" b="1" dirty="0">
                <a:ea typeface="+mn-lt"/>
                <a:cs typeface="+mn-lt"/>
              </a:rPr>
            </a:br>
            <a:endParaRPr lang="tr-TR" sz="1400">
              <a:ea typeface="+mn-lt"/>
              <a:cs typeface="+mn-lt"/>
            </a:endParaRPr>
          </a:p>
          <a:p>
            <a:endParaRPr lang="tr-TR" dirty="0"/>
          </a:p>
        </p:txBody>
      </p:sp>
    </p:spTree>
    <p:extLst>
      <p:ext uri="{BB962C8B-B14F-4D97-AF65-F5344CB8AC3E}">
        <p14:creationId xmlns:p14="http://schemas.microsoft.com/office/powerpoint/2010/main" val="1552032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9F5140-66E7-926B-846F-D8A1190305C6}"/>
              </a:ext>
            </a:extLst>
          </p:cNvPr>
          <p:cNvSpPr>
            <a:spLocks noGrp="1"/>
          </p:cNvSpPr>
          <p:nvPr>
            <p:ph type="title"/>
          </p:nvPr>
        </p:nvSpPr>
        <p:spPr/>
        <p:txBody>
          <a:bodyPr/>
          <a:lstStyle/>
          <a:p>
            <a:r>
              <a:rPr lang="tr-TR" dirty="0"/>
              <a:t>3. BULGULAR</a:t>
            </a:r>
          </a:p>
        </p:txBody>
      </p:sp>
      <p:sp>
        <p:nvSpPr>
          <p:cNvPr id="3" name="İçerik Yer Tutucusu 2">
            <a:extLst>
              <a:ext uri="{FF2B5EF4-FFF2-40B4-BE49-F238E27FC236}">
                <a16:creationId xmlns:a16="http://schemas.microsoft.com/office/drawing/2014/main" id="{351FAD1B-AD16-37E6-1E96-E3C825AB98CB}"/>
              </a:ext>
            </a:extLst>
          </p:cNvPr>
          <p:cNvSpPr>
            <a:spLocks noGrp="1"/>
          </p:cNvSpPr>
          <p:nvPr>
            <p:ph idx="1"/>
          </p:nvPr>
        </p:nvSpPr>
        <p:spPr/>
        <p:txBody>
          <a:bodyPr vert="horz" lIns="91440" tIns="45720" rIns="91440" bIns="45720" rtlCol="0" anchor="t">
            <a:normAutofit fontScale="70000" lnSpcReduction="20000"/>
          </a:bodyPr>
          <a:lstStyle/>
          <a:p>
            <a:pPr marL="0" indent="0">
              <a:buNone/>
            </a:pPr>
            <a:r>
              <a:rPr lang="tr-TR">
                <a:ea typeface="+mn-lt"/>
                <a:cs typeface="+mn-lt"/>
              </a:rPr>
              <a:t>Model, 604 geminin 558'ini doğru bir şekilde tespit etmiştir.</a:t>
            </a:r>
            <a:endParaRPr lang="tr-TR"/>
          </a:p>
          <a:p>
            <a:r>
              <a:rPr lang="tr-TR" b="1">
                <a:ea typeface="+mn-lt"/>
                <a:cs typeface="+mn-lt"/>
              </a:rPr>
              <a:t>Başarı Oranları:</a:t>
            </a:r>
            <a:endParaRPr lang="tr-TR"/>
          </a:p>
          <a:p>
            <a:r>
              <a:rPr lang="tr-TR" b="1">
                <a:ea typeface="+mn-lt"/>
                <a:cs typeface="+mn-lt"/>
              </a:rPr>
              <a:t>Kesinlik (Precision):</a:t>
            </a:r>
            <a:r>
              <a:rPr lang="tr-TR">
                <a:ea typeface="+mn-lt"/>
                <a:cs typeface="+mn-lt"/>
              </a:rPr>
              <a:t> %90.58</a:t>
            </a:r>
            <a:endParaRPr lang="tr-TR"/>
          </a:p>
          <a:p>
            <a:r>
              <a:rPr lang="tr-TR" b="1">
                <a:ea typeface="+mn-lt"/>
                <a:cs typeface="+mn-lt"/>
              </a:rPr>
              <a:t>Geri Çağırma (</a:t>
            </a:r>
            <a:r>
              <a:rPr lang="tr-TR" b="1" err="1">
                <a:ea typeface="+mn-lt"/>
                <a:cs typeface="+mn-lt"/>
              </a:rPr>
              <a:t>Recall</a:t>
            </a:r>
            <a:r>
              <a:rPr lang="tr-TR" b="1">
                <a:ea typeface="+mn-lt"/>
                <a:cs typeface="+mn-lt"/>
              </a:rPr>
              <a:t>):</a:t>
            </a:r>
            <a:r>
              <a:rPr lang="tr-TR">
                <a:ea typeface="+mn-lt"/>
                <a:cs typeface="+mn-lt"/>
              </a:rPr>
              <a:t> %92.38</a:t>
            </a:r>
            <a:endParaRPr lang="tr-TR"/>
          </a:p>
          <a:p>
            <a:r>
              <a:rPr lang="tr-TR" b="1" dirty="0">
                <a:ea typeface="+mn-lt"/>
                <a:cs typeface="+mn-lt"/>
              </a:rPr>
              <a:t>F1-Skoru:</a:t>
            </a:r>
            <a:r>
              <a:rPr lang="tr-TR" dirty="0">
                <a:ea typeface="+mn-lt"/>
                <a:cs typeface="+mn-lt"/>
              </a:rPr>
              <a:t> %91.48</a:t>
            </a:r>
            <a:endParaRPr lang="tr-TR" dirty="0"/>
          </a:p>
          <a:p>
            <a:pPr marL="0" indent="0">
              <a:buNone/>
            </a:pPr>
            <a:r>
              <a:rPr lang="tr-TR">
                <a:ea typeface="+mn-lt"/>
                <a:cs typeface="+mn-lt"/>
              </a:rPr>
              <a:t>Gelişmiş nesne tespiti sayesinde yanlış pozitif oranı düşük olsa da, bazı kara parçaları gemi olarak yanlış sınıflandırılmıştır.</a:t>
            </a:r>
          </a:p>
          <a:p>
            <a:pPr marL="0" indent="0">
              <a:buNone/>
            </a:pPr>
            <a:br>
              <a:rPr lang="tr-TR" dirty="0">
                <a:ea typeface="+mn-lt"/>
                <a:cs typeface="+mn-lt"/>
              </a:rPr>
            </a:br>
            <a:r>
              <a:rPr lang="tr-TR">
                <a:ea typeface="+mn-lt"/>
                <a:cs typeface="+mn-lt"/>
              </a:rPr>
              <a:t>Model, birbirine yakın konumlanmış gemileri ayırt etmekte zorlanmış ve bazı durumlarda birden fazla gemiyi tek bir nesne olarak algılamıştır.</a:t>
            </a:r>
          </a:p>
          <a:p>
            <a:pPr marL="0" indent="0">
              <a:buNone/>
            </a:pPr>
            <a:br>
              <a:rPr lang="tr-TR" dirty="0">
                <a:ea typeface="+mn-lt"/>
                <a:cs typeface="+mn-lt"/>
              </a:rPr>
            </a:br>
            <a:r>
              <a:rPr lang="tr-TR">
                <a:ea typeface="+mn-lt"/>
                <a:cs typeface="+mn-lt"/>
              </a:rPr>
              <a:t>Uydu görüntüleri üzerinde yapılan testlerde, gece ve olumsuz hava koşullarında tespit başarı oranı düşmüş, bu da modelin iyileştirilmesi gerektiğini göstermektedir.</a:t>
            </a:r>
            <a:endParaRPr lang="tr-TR"/>
          </a:p>
        </p:txBody>
      </p:sp>
    </p:spTree>
    <p:extLst>
      <p:ext uri="{BB962C8B-B14F-4D97-AF65-F5344CB8AC3E}">
        <p14:creationId xmlns:p14="http://schemas.microsoft.com/office/powerpoint/2010/main" val="454982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1" name="Straight Connector 30">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479833C7-FDE4-4657-B0B1-32BE833C2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ABE7C0B-A2D9-4202-A524-532DA2E2D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etin, ekran görüntüsü içeren bir resim&#10;&#10;Yapay zeka tarafından oluşturulan içerik yanlış olabilir.">
            <a:extLst>
              <a:ext uri="{FF2B5EF4-FFF2-40B4-BE49-F238E27FC236}">
                <a16:creationId xmlns:a16="http://schemas.microsoft.com/office/drawing/2014/main" id="{74EB3479-4361-ED47-7DC4-2BA9040DD1EC}"/>
              </a:ext>
            </a:extLst>
          </p:cNvPr>
          <p:cNvPicPr>
            <a:picLocks noGrp="1" noChangeAspect="1"/>
          </p:cNvPicPr>
          <p:nvPr>
            <p:ph idx="1"/>
          </p:nvPr>
        </p:nvPicPr>
        <p:blipFill>
          <a:blip r:embed="rId2"/>
          <a:srcRect l="889" r="-1" b="-1"/>
          <a:stretch/>
        </p:blipFill>
        <p:spPr>
          <a:xfrm>
            <a:off x="20" y="10"/>
            <a:ext cx="12191979" cy="6857989"/>
          </a:xfrm>
          <a:prstGeom prst="rect">
            <a:avLst/>
          </a:prstGeom>
        </p:spPr>
      </p:pic>
    </p:spTree>
    <p:extLst>
      <p:ext uri="{BB962C8B-B14F-4D97-AF65-F5344CB8AC3E}">
        <p14:creationId xmlns:p14="http://schemas.microsoft.com/office/powerpoint/2010/main" val="3076789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89821A8-7922-E06A-AF84-09B06BD9DF78}"/>
              </a:ext>
            </a:extLst>
          </p:cNvPr>
          <p:cNvSpPr>
            <a:spLocks noGrp="1"/>
          </p:cNvSpPr>
          <p:nvPr>
            <p:ph type="title"/>
          </p:nvPr>
        </p:nvSpPr>
        <p:spPr/>
        <p:txBody>
          <a:bodyPr/>
          <a:lstStyle/>
          <a:p>
            <a:r>
              <a:rPr lang="tr-TR"/>
              <a:t>4. sonuçlar</a:t>
            </a:r>
          </a:p>
        </p:txBody>
      </p:sp>
      <p:sp>
        <p:nvSpPr>
          <p:cNvPr id="3" name="İçerik Yer Tutucusu 2">
            <a:extLst>
              <a:ext uri="{FF2B5EF4-FFF2-40B4-BE49-F238E27FC236}">
                <a16:creationId xmlns:a16="http://schemas.microsoft.com/office/drawing/2014/main" id="{CFFCA71B-985D-0FC4-21A2-265ECE993ACF}"/>
              </a:ext>
            </a:extLst>
          </p:cNvPr>
          <p:cNvSpPr>
            <a:spLocks noGrp="1"/>
          </p:cNvSpPr>
          <p:nvPr>
            <p:ph idx="1"/>
          </p:nvPr>
        </p:nvSpPr>
        <p:spPr/>
        <p:txBody>
          <a:bodyPr vert="horz" lIns="91440" tIns="45720" rIns="91440" bIns="45720" rtlCol="0" anchor="t">
            <a:normAutofit/>
          </a:bodyPr>
          <a:lstStyle/>
          <a:p>
            <a:pPr marL="0" indent="0">
              <a:buNone/>
            </a:pPr>
            <a:r>
              <a:rPr lang="tr-TR">
                <a:ea typeface="+mn-lt"/>
                <a:cs typeface="+mn-lt"/>
              </a:rPr>
              <a:t>Mask R-CNN, uydu görüntülerinde gemi tespiti için başarılı bir yöntem olarak %90'ın üzerinde bir başarı oranı elde etmiştir. Bu model, askeri ve ticari kullanım alanlarında etkili bir çözüm sunarak gemi trafiğinin izlenmesine katkı sağlayabilir. Yanlış pozitifleri azaltmak amacıyla daha geniş eğitim setleri ve çeşitli veri kaynakları kullanılmalıdır. Ayrıca, farklı derin öğrenme modelleriyle yapılan karşılaştırmalar sayesinde en verimli yaklaşım belirlenebilir. Gece ve olumsuz hava koşullarında daha yüksek doğruluk elde etmek için, modelin Sentinel-1 SAR verileriyle eğitilmesi tavsiye edilmektedir.</a:t>
            </a:r>
            <a:endParaRPr lang="tr-TR"/>
          </a:p>
        </p:txBody>
      </p:sp>
    </p:spTree>
    <p:extLst>
      <p:ext uri="{BB962C8B-B14F-4D97-AF65-F5344CB8AC3E}">
        <p14:creationId xmlns:p14="http://schemas.microsoft.com/office/powerpoint/2010/main" val="1919469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6289D43-0E17-09B6-A6F5-6ECE3FA1119B}"/>
              </a:ext>
            </a:extLst>
          </p:cNvPr>
          <p:cNvSpPr>
            <a:spLocks noGrp="1"/>
          </p:cNvSpPr>
          <p:nvPr>
            <p:ph type="title"/>
          </p:nvPr>
        </p:nvSpPr>
        <p:spPr>
          <a:xfrm>
            <a:off x="700635" y="914400"/>
            <a:ext cx="10691265" cy="1604209"/>
          </a:xfrm>
        </p:spPr>
        <p:txBody>
          <a:bodyPr>
            <a:normAutofit fontScale="90000"/>
          </a:bodyPr>
          <a:lstStyle/>
          <a:p>
            <a:r>
              <a:rPr lang="tr-TR" dirty="0">
                <a:ea typeface="+mj-lt"/>
                <a:cs typeface="+mj-lt"/>
              </a:rPr>
              <a:t>GEMİ TESPİTİ UYGULAMASINDA YOLOV8 VE YOLOV9 ALGORİTMALARININ PERFORMANS </a:t>
            </a:r>
            <a:r>
              <a:rPr lang="tr-TR" sz="3600">
                <a:ea typeface="+mj-lt"/>
                <a:cs typeface="+mj-lt"/>
              </a:rPr>
              <a:t>DEĞERLENDİRMESİ</a:t>
            </a:r>
            <a:endParaRPr lang="tr-TR" sz="3600"/>
          </a:p>
        </p:txBody>
      </p:sp>
      <p:sp>
        <p:nvSpPr>
          <p:cNvPr id="3" name="İçerik Yer Tutucusu 2">
            <a:extLst>
              <a:ext uri="{FF2B5EF4-FFF2-40B4-BE49-F238E27FC236}">
                <a16:creationId xmlns:a16="http://schemas.microsoft.com/office/drawing/2014/main" id="{99812FB4-368F-806D-9736-205FE5048BE4}"/>
              </a:ext>
            </a:extLst>
          </p:cNvPr>
          <p:cNvSpPr>
            <a:spLocks noGrp="1"/>
          </p:cNvSpPr>
          <p:nvPr>
            <p:ph idx="1"/>
          </p:nvPr>
        </p:nvSpPr>
        <p:spPr>
          <a:xfrm>
            <a:off x="700635" y="2718059"/>
            <a:ext cx="10691265" cy="3243829"/>
          </a:xfrm>
        </p:spPr>
        <p:txBody>
          <a:bodyPr/>
          <a:lstStyle/>
          <a:p>
            <a:endParaRPr lang="tr-TR"/>
          </a:p>
        </p:txBody>
      </p:sp>
    </p:spTree>
    <p:extLst>
      <p:ext uri="{BB962C8B-B14F-4D97-AF65-F5344CB8AC3E}">
        <p14:creationId xmlns:p14="http://schemas.microsoft.com/office/powerpoint/2010/main" val="23358765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3F50664-63A0-109F-E8DD-BD71FDA64E4F}"/>
              </a:ext>
            </a:extLst>
          </p:cNvPr>
          <p:cNvSpPr>
            <a:spLocks noGrp="1"/>
          </p:cNvSpPr>
          <p:nvPr>
            <p:ph type="title"/>
          </p:nvPr>
        </p:nvSpPr>
        <p:spPr/>
        <p:txBody>
          <a:bodyPr/>
          <a:lstStyle/>
          <a:p>
            <a:r>
              <a:rPr lang="tr-TR"/>
              <a:t>1.GİRİŞ</a:t>
            </a:r>
            <a:endParaRPr lang="tr-TR" dirty="0"/>
          </a:p>
        </p:txBody>
      </p:sp>
      <p:sp>
        <p:nvSpPr>
          <p:cNvPr id="3" name="İçerik Yer Tutucusu 2">
            <a:extLst>
              <a:ext uri="{FF2B5EF4-FFF2-40B4-BE49-F238E27FC236}">
                <a16:creationId xmlns:a16="http://schemas.microsoft.com/office/drawing/2014/main" id="{60A054CC-EE4F-CD8E-AB99-4C72FC2A050B}"/>
              </a:ext>
            </a:extLst>
          </p:cNvPr>
          <p:cNvSpPr>
            <a:spLocks noGrp="1"/>
          </p:cNvSpPr>
          <p:nvPr>
            <p:ph idx="1"/>
          </p:nvPr>
        </p:nvSpPr>
        <p:spPr/>
        <p:txBody>
          <a:bodyPr vert="horz" lIns="91440" tIns="45720" rIns="91440" bIns="45720" rtlCol="0" anchor="t">
            <a:normAutofit/>
          </a:bodyPr>
          <a:lstStyle/>
          <a:p>
            <a:pPr marL="0" indent="0"/>
            <a:r>
              <a:rPr lang="tr-TR">
                <a:ea typeface="+mn-lt"/>
                <a:cs typeface="+mn-lt"/>
              </a:rPr>
              <a:t>Gemi tespiti, deniz güvenliği, yasadışı göç izleme, balıkçılık yönetimi, deniz kurtarma operasyonları ve askeri uygulamalar için büyük önem taşımaktadır. </a:t>
            </a:r>
          </a:p>
          <a:p>
            <a:pPr marL="0" indent="0"/>
            <a:r>
              <a:rPr lang="tr-TR">
                <a:ea typeface="+mn-lt"/>
                <a:cs typeface="+mn-lt"/>
              </a:rPr>
              <a:t>Uzaktan algılama teknolojileri, geniş alanları kapsama ve düşük maliyet avantajı sunarak gemi izleme süreçlerini daha verimli hale getirmektedir. </a:t>
            </a:r>
          </a:p>
          <a:p>
            <a:pPr marL="0" indent="0"/>
            <a:r>
              <a:rPr lang="tr-TR">
                <a:ea typeface="+mn-lt"/>
                <a:cs typeface="+mn-lt"/>
              </a:rPr>
              <a:t>Gerçek zamanlı nesne tespiti için yaygın olarak kullanılan YOLO (You Only Look Once) algoritması, bu alanda etkin çözümler sunmaktadır. </a:t>
            </a:r>
          </a:p>
          <a:p>
            <a:pPr marL="0" indent="0"/>
            <a:r>
              <a:rPr lang="tr-TR">
                <a:ea typeface="+mn-lt"/>
                <a:cs typeface="+mn-lt"/>
              </a:rPr>
              <a:t>Bu çalışmada, gemi tespitinde YOLOv8 ve YOLOv9 algoritmalarının performansları karşılaştırılmıştır.</a:t>
            </a:r>
            <a:endParaRPr lang="tr-TR"/>
          </a:p>
          <a:p>
            <a:endParaRPr lang="tr-TR" dirty="0"/>
          </a:p>
        </p:txBody>
      </p:sp>
    </p:spTree>
    <p:extLst>
      <p:ext uri="{BB962C8B-B14F-4D97-AF65-F5344CB8AC3E}">
        <p14:creationId xmlns:p14="http://schemas.microsoft.com/office/powerpoint/2010/main" val="15427211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28C1E7-3FC3-665D-5625-E0AA05162D6B}"/>
              </a:ext>
            </a:extLst>
          </p:cNvPr>
          <p:cNvSpPr>
            <a:spLocks noGrp="1"/>
          </p:cNvSpPr>
          <p:nvPr>
            <p:ph type="title"/>
          </p:nvPr>
        </p:nvSpPr>
        <p:spPr/>
        <p:txBody>
          <a:bodyPr/>
          <a:lstStyle/>
          <a:p>
            <a:r>
              <a:rPr lang="tr-TR"/>
              <a:t>2. kullanılan  yöntem &amp; teknoloji</a:t>
            </a:r>
          </a:p>
        </p:txBody>
      </p:sp>
      <p:sp>
        <p:nvSpPr>
          <p:cNvPr id="3" name="İçerik Yer Tutucusu 2">
            <a:extLst>
              <a:ext uri="{FF2B5EF4-FFF2-40B4-BE49-F238E27FC236}">
                <a16:creationId xmlns:a16="http://schemas.microsoft.com/office/drawing/2014/main" id="{E42CB9BD-7A1C-B7A3-678D-7064529F8E95}"/>
              </a:ext>
            </a:extLst>
          </p:cNvPr>
          <p:cNvSpPr>
            <a:spLocks noGrp="1"/>
          </p:cNvSpPr>
          <p:nvPr>
            <p:ph idx="1"/>
          </p:nvPr>
        </p:nvSpPr>
        <p:spPr/>
        <p:txBody>
          <a:bodyPr vert="horz" lIns="91440" tIns="45720" rIns="91440" bIns="45720" rtlCol="0" anchor="t">
            <a:normAutofit fontScale="70000" lnSpcReduction="20000"/>
          </a:bodyPr>
          <a:lstStyle/>
          <a:p>
            <a:pPr marL="0" indent="0">
              <a:buNone/>
            </a:pPr>
            <a:r>
              <a:rPr lang="tr-TR" b="1">
                <a:ea typeface="+mn-lt"/>
                <a:cs typeface="+mn-lt"/>
              </a:rPr>
              <a:t>Kullanılan Veri Seti:</a:t>
            </a:r>
            <a:endParaRPr lang="tr-TR"/>
          </a:p>
          <a:p>
            <a:r>
              <a:rPr lang="tr-TR">
                <a:ea typeface="+mn-lt"/>
                <a:cs typeface="+mn-lt"/>
              </a:rPr>
              <a:t>Bu çalışmada, </a:t>
            </a:r>
            <a:r>
              <a:rPr lang="tr-TR" i="1">
                <a:ea typeface="+mn-lt"/>
                <a:cs typeface="+mn-lt"/>
              </a:rPr>
              <a:t>Ships in Google Earth</a:t>
            </a:r>
            <a:r>
              <a:rPr lang="tr-TR">
                <a:ea typeface="+mn-lt"/>
                <a:cs typeface="+mn-lt"/>
              </a:rPr>
              <a:t> adlı veri seti kullanılmıştır. Veri seti, toplamda 1658 uydu görüntüsünden oluşmaktadır. Görüntüler, farklı hava koşulları ve değişik açılardan çekilmiş olup, gemilerin çeşitli durumlarını içermektedir.</a:t>
            </a:r>
            <a:endParaRPr lang="tr-TR"/>
          </a:p>
          <a:p>
            <a:r>
              <a:rPr lang="tr-TR">
                <a:ea typeface="+mn-lt"/>
                <a:cs typeface="+mn-lt"/>
              </a:rPr>
              <a:t>Veri seti, modelin performansını daha iyi değerlendirebilmek için eğitim, doğrulama ve test olarak üç farklı kümeye ayrılmıştır:</a:t>
            </a:r>
            <a:endParaRPr lang="tr-TR"/>
          </a:p>
          <a:p>
            <a:r>
              <a:rPr lang="tr-TR" b="1">
                <a:ea typeface="+mn-lt"/>
                <a:cs typeface="+mn-lt"/>
              </a:rPr>
              <a:t>Eğitim Kümesi</a:t>
            </a:r>
            <a:r>
              <a:rPr lang="tr-TR">
                <a:ea typeface="+mn-lt"/>
                <a:cs typeface="+mn-lt"/>
              </a:rPr>
              <a:t>: 1420 görüntü (%86)</a:t>
            </a:r>
            <a:endParaRPr lang="tr-TR"/>
          </a:p>
          <a:p>
            <a:r>
              <a:rPr lang="tr-TR" b="1">
                <a:ea typeface="+mn-lt"/>
                <a:cs typeface="+mn-lt"/>
              </a:rPr>
              <a:t>Doğrulama Kümesi</a:t>
            </a:r>
            <a:r>
              <a:rPr lang="tr-TR">
                <a:ea typeface="+mn-lt"/>
                <a:cs typeface="+mn-lt"/>
              </a:rPr>
              <a:t>: 159 görüntü (%10)</a:t>
            </a:r>
            <a:endParaRPr lang="tr-TR"/>
          </a:p>
          <a:p>
            <a:r>
              <a:rPr lang="tr-TR" b="1">
                <a:ea typeface="+mn-lt"/>
                <a:cs typeface="+mn-lt"/>
              </a:rPr>
              <a:t>Test Kümesi</a:t>
            </a:r>
            <a:r>
              <a:rPr lang="tr-TR">
                <a:ea typeface="+mn-lt"/>
                <a:cs typeface="+mn-lt"/>
              </a:rPr>
              <a:t>: 79 görüntü (%5)</a:t>
            </a:r>
            <a:endParaRPr lang="tr-TR"/>
          </a:p>
          <a:p>
            <a:r>
              <a:rPr lang="tr-TR" b="1">
                <a:ea typeface="+mn-lt"/>
                <a:cs typeface="+mn-lt"/>
              </a:rPr>
              <a:t>YOLOv8</a:t>
            </a:r>
            <a:r>
              <a:rPr lang="tr-TR">
                <a:ea typeface="+mn-lt"/>
                <a:cs typeface="+mn-lt"/>
              </a:rPr>
              <a:t>: Daha stabil bir eğitim süreci sağlamakta olup, C2f (Cross Stage Partial) modülü sayesinde gelişmiş özellik çıkarımı sunmaktadır.</a:t>
            </a:r>
            <a:endParaRPr lang="tr-TR"/>
          </a:p>
          <a:p>
            <a:r>
              <a:rPr lang="tr-TR" b="1">
                <a:ea typeface="+mn-lt"/>
                <a:cs typeface="+mn-lt"/>
              </a:rPr>
              <a:t>YOLOv9</a:t>
            </a:r>
            <a:r>
              <a:rPr lang="tr-TR">
                <a:ea typeface="+mn-lt"/>
                <a:cs typeface="+mn-lt"/>
              </a:rPr>
              <a:t>: CSP, RepVGGBlock ve ELAN bloğu ile daha hızlı yakınsama sağlarken, aynı zamanda daha yüksek tespit doğruluğu elde edilmektedir.</a:t>
            </a:r>
            <a:endParaRPr lang="tr-TR"/>
          </a:p>
          <a:p>
            <a:endParaRPr lang="tr-TR" dirty="0"/>
          </a:p>
        </p:txBody>
      </p:sp>
    </p:spTree>
    <p:extLst>
      <p:ext uri="{BB962C8B-B14F-4D97-AF65-F5344CB8AC3E}">
        <p14:creationId xmlns:p14="http://schemas.microsoft.com/office/powerpoint/2010/main" val="2333938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9E3ACD5-7E16-6C8A-7AF3-1BC3A8DD1140}"/>
              </a:ext>
            </a:extLst>
          </p:cNvPr>
          <p:cNvSpPr>
            <a:spLocks noGrp="1"/>
          </p:cNvSpPr>
          <p:nvPr>
            <p:ph type="title"/>
          </p:nvPr>
        </p:nvSpPr>
        <p:spPr/>
        <p:txBody>
          <a:bodyPr/>
          <a:lstStyle/>
          <a:p>
            <a:r>
              <a:rPr lang="tr-TR"/>
              <a:t>3. Bulgular</a:t>
            </a:r>
          </a:p>
        </p:txBody>
      </p:sp>
      <p:sp>
        <p:nvSpPr>
          <p:cNvPr id="3" name="İçerik Yer Tutucusu 2">
            <a:extLst>
              <a:ext uri="{FF2B5EF4-FFF2-40B4-BE49-F238E27FC236}">
                <a16:creationId xmlns:a16="http://schemas.microsoft.com/office/drawing/2014/main" id="{1A11C5B2-3C7F-B646-6A04-AE2C3527D87D}"/>
              </a:ext>
            </a:extLst>
          </p:cNvPr>
          <p:cNvSpPr>
            <a:spLocks noGrp="1"/>
          </p:cNvSpPr>
          <p:nvPr>
            <p:ph idx="1"/>
          </p:nvPr>
        </p:nvSpPr>
        <p:spPr/>
        <p:txBody>
          <a:bodyPr vert="horz" lIns="91440" tIns="45720" rIns="91440" bIns="45720" rtlCol="0" anchor="t">
            <a:normAutofit fontScale="77500" lnSpcReduction="20000"/>
          </a:bodyPr>
          <a:lstStyle/>
          <a:p>
            <a:pPr marL="0" indent="0">
              <a:buNone/>
            </a:pPr>
            <a:r>
              <a:rPr lang="tr-TR">
                <a:ea typeface="+mn-lt"/>
                <a:cs typeface="+mn-lt"/>
              </a:rPr>
              <a:t>Her iki model de 25 iterasyon boyunca eğitilmiştir. Eğitim sürecinin sonuçları aşağıda sunulmuştur:</a:t>
            </a:r>
            <a:endParaRPr lang="tr-TR"/>
          </a:p>
          <a:p>
            <a:r>
              <a:rPr lang="tr-TR" b="1">
                <a:ea typeface="+mn-lt"/>
                <a:cs typeface="+mn-lt"/>
              </a:rPr>
              <a:t>YOLOv9</a:t>
            </a:r>
            <a:r>
              <a:rPr lang="tr-TR">
                <a:ea typeface="+mn-lt"/>
                <a:cs typeface="+mn-lt"/>
              </a:rPr>
              <a:t>: Erken iterasyonlarda daha hızlı bir öğrenme süreci sergilemiştir.</a:t>
            </a:r>
            <a:endParaRPr lang="tr-TR"/>
          </a:p>
          <a:p>
            <a:r>
              <a:rPr lang="tr-TR" b="1">
                <a:ea typeface="+mn-lt"/>
                <a:cs typeface="+mn-lt"/>
              </a:rPr>
              <a:t>YOLOv8</a:t>
            </a:r>
            <a:r>
              <a:rPr lang="tr-TR">
                <a:ea typeface="+mn-lt"/>
                <a:cs typeface="+mn-lt"/>
              </a:rPr>
              <a:t>: Eğitim kayıpları daha stabil olup, daha düzgün bir eğri izlemektedir.</a:t>
            </a:r>
            <a:endParaRPr lang="tr-TR"/>
          </a:p>
          <a:p>
            <a:pPr marL="0" indent="0">
              <a:buNone/>
            </a:pPr>
            <a:r>
              <a:rPr lang="tr-TR" b="1">
                <a:ea typeface="+mn-lt"/>
                <a:cs typeface="+mn-lt"/>
              </a:rPr>
              <a:t>Tespit Başarı Oranları</a:t>
            </a:r>
            <a:r>
              <a:rPr lang="tr-TR">
                <a:ea typeface="+mn-lt"/>
                <a:cs typeface="+mn-lt"/>
              </a:rPr>
              <a:t>:</a:t>
            </a:r>
            <a:endParaRPr lang="tr-TR"/>
          </a:p>
          <a:p>
            <a:pPr marL="0" indent="0">
              <a:buNone/>
            </a:pPr>
            <a:r>
              <a:rPr lang="tr-TR" b="1">
                <a:ea typeface="+mn-lt"/>
                <a:cs typeface="+mn-lt"/>
              </a:rPr>
              <a:t>   YOLOv8</a:t>
            </a:r>
            <a:r>
              <a:rPr lang="tr-TR" dirty="0">
                <a:ea typeface="+mn-lt"/>
                <a:cs typeface="+mn-lt"/>
              </a:rPr>
              <a:t>:</a:t>
            </a:r>
            <a:endParaRPr lang="tr-TR" dirty="0"/>
          </a:p>
          <a:p>
            <a:pPr lvl="1"/>
            <a:r>
              <a:rPr lang="tr-TR">
                <a:ea typeface="+mn-lt"/>
                <a:cs typeface="+mn-lt"/>
              </a:rPr>
              <a:t>Kesinlik: %91.2</a:t>
            </a:r>
            <a:endParaRPr lang="tr-TR"/>
          </a:p>
          <a:p>
            <a:pPr lvl="1"/>
            <a:r>
              <a:rPr lang="tr-TR">
                <a:ea typeface="+mn-lt"/>
                <a:cs typeface="+mn-lt"/>
              </a:rPr>
              <a:t>Duyarlılık: %89.7</a:t>
            </a:r>
            <a:endParaRPr lang="tr-TR"/>
          </a:p>
          <a:p>
            <a:pPr lvl="1"/>
            <a:r>
              <a:rPr lang="tr-TR">
                <a:ea typeface="+mn-lt"/>
                <a:cs typeface="+mn-lt"/>
              </a:rPr>
              <a:t>Ortalama Hassasiyet (</a:t>
            </a:r>
            <a:r>
              <a:rPr lang="tr-TR" dirty="0">
                <a:ea typeface="+mn-lt"/>
                <a:cs typeface="+mn-lt"/>
                <a:hlinkClick r:id="rId2"/>
              </a:rPr>
              <a:t>mAP@0.5</a:t>
            </a:r>
            <a:r>
              <a:rPr lang="tr-TR">
                <a:ea typeface="+mn-lt"/>
                <a:cs typeface="+mn-lt"/>
              </a:rPr>
              <a:t>): %92.3</a:t>
            </a:r>
            <a:endParaRPr lang="tr-TR"/>
          </a:p>
          <a:p>
            <a:pPr marL="0" indent="0">
              <a:buNone/>
            </a:pPr>
            <a:r>
              <a:rPr lang="tr-TR" b="1">
                <a:ea typeface="+mn-lt"/>
                <a:cs typeface="+mn-lt"/>
              </a:rPr>
              <a:t>   YOLOv9</a:t>
            </a:r>
            <a:r>
              <a:rPr lang="tr-TR">
                <a:ea typeface="+mn-lt"/>
                <a:cs typeface="+mn-lt"/>
              </a:rPr>
              <a:t>:</a:t>
            </a:r>
            <a:endParaRPr lang="tr-TR"/>
          </a:p>
          <a:p>
            <a:pPr lvl="1"/>
            <a:r>
              <a:rPr lang="tr-TR">
                <a:ea typeface="+mn-lt"/>
                <a:cs typeface="+mn-lt"/>
              </a:rPr>
              <a:t>Kesinlik: %93.5</a:t>
            </a:r>
            <a:endParaRPr lang="tr-TR"/>
          </a:p>
          <a:p>
            <a:pPr lvl="1"/>
            <a:r>
              <a:rPr lang="tr-TR">
                <a:ea typeface="+mn-lt"/>
                <a:cs typeface="+mn-lt"/>
              </a:rPr>
              <a:t>Duyarlılık: %91.8</a:t>
            </a:r>
            <a:endParaRPr lang="tr-TR"/>
          </a:p>
          <a:p>
            <a:pPr lvl="1"/>
            <a:r>
              <a:rPr lang="tr-TR">
                <a:ea typeface="+mn-lt"/>
                <a:cs typeface="+mn-lt"/>
              </a:rPr>
              <a:t>Ortalama Hassasiyet (</a:t>
            </a:r>
            <a:r>
              <a:rPr lang="tr-TR" dirty="0">
                <a:ea typeface="+mn-lt"/>
                <a:cs typeface="+mn-lt"/>
                <a:hlinkClick r:id="rId2"/>
              </a:rPr>
              <a:t>mAP@0.5</a:t>
            </a:r>
            <a:r>
              <a:rPr lang="tr-TR">
                <a:ea typeface="+mn-lt"/>
                <a:cs typeface="+mn-lt"/>
              </a:rPr>
              <a:t>): %94.1</a:t>
            </a:r>
            <a:endParaRPr lang="tr-TR"/>
          </a:p>
          <a:p>
            <a:endParaRPr lang="tr-TR" dirty="0"/>
          </a:p>
        </p:txBody>
      </p:sp>
    </p:spTree>
    <p:extLst>
      <p:ext uri="{BB962C8B-B14F-4D97-AF65-F5344CB8AC3E}">
        <p14:creationId xmlns:p14="http://schemas.microsoft.com/office/powerpoint/2010/main" val="526774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A632438-5DDC-A91C-B57F-BE6B9FB59A96}"/>
              </a:ext>
            </a:extLst>
          </p:cNvPr>
          <p:cNvSpPr>
            <a:spLocks noGrp="1"/>
          </p:cNvSpPr>
          <p:nvPr>
            <p:ph type="title"/>
          </p:nvPr>
        </p:nvSpPr>
        <p:spPr/>
        <p:txBody>
          <a:bodyPr>
            <a:normAutofit fontScale="90000"/>
          </a:bodyPr>
          <a:lstStyle/>
          <a:p>
            <a:r>
              <a:rPr lang="tr-TR" dirty="0">
                <a:ea typeface="+mj-lt"/>
                <a:cs typeface="+mj-lt"/>
              </a:rPr>
              <a:t>Gelişmiş Deniz Gözlemi: SAR Tabanlı Gemi Tespiti için CNN Algoritmalarının Kullanımı</a:t>
            </a:r>
            <a:endParaRPr lang="tr-TR" dirty="0"/>
          </a:p>
        </p:txBody>
      </p:sp>
      <p:sp>
        <p:nvSpPr>
          <p:cNvPr id="3" name="İçerik Yer Tutucusu 2">
            <a:extLst>
              <a:ext uri="{FF2B5EF4-FFF2-40B4-BE49-F238E27FC236}">
                <a16:creationId xmlns:a16="http://schemas.microsoft.com/office/drawing/2014/main" id="{F07D606C-71D4-E271-641E-D6DE2DD07BA8}"/>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2059939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C19EF34C-5622-413F-9C9F-AC937E306E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8549954-3C0C-48B7-9BE6-9B32C39D04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Resim 4" descr="metin, diyagram, çizgi, el yazısı içeren bir resim&#10;&#10;Yapay zeka tarafından oluşturulan içerik yanlış olabilir.">
            <a:extLst>
              <a:ext uri="{FF2B5EF4-FFF2-40B4-BE49-F238E27FC236}">
                <a16:creationId xmlns:a16="http://schemas.microsoft.com/office/drawing/2014/main" id="{307AF4CC-B40B-C11D-099D-F7E36B78B57B}"/>
              </a:ext>
            </a:extLst>
          </p:cNvPr>
          <p:cNvPicPr>
            <a:picLocks noChangeAspect="1"/>
          </p:cNvPicPr>
          <p:nvPr/>
        </p:nvPicPr>
        <p:blipFill>
          <a:blip r:embed="rId2"/>
          <a:srcRect b="5205"/>
          <a:stretch/>
        </p:blipFill>
        <p:spPr>
          <a:xfrm>
            <a:off x="800100" y="3048000"/>
            <a:ext cx="5133990" cy="2737551"/>
          </a:xfrm>
          <a:prstGeom prst="rect">
            <a:avLst/>
          </a:prstGeom>
        </p:spPr>
      </p:pic>
      <p:pic>
        <p:nvPicPr>
          <p:cNvPr id="4" name="İçerik Yer Tutucusu 3" descr="metin, diyagram, çizgi, plan içeren bir resim&#10;&#10;Yapay zeka tarafından oluşturulan içerik yanlış olabilir.">
            <a:extLst>
              <a:ext uri="{FF2B5EF4-FFF2-40B4-BE49-F238E27FC236}">
                <a16:creationId xmlns:a16="http://schemas.microsoft.com/office/drawing/2014/main" id="{A68E2218-6AB5-EF85-78C5-B1269204CD0A}"/>
              </a:ext>
            </a:extLst>
          </p:cNvPr>
          <p:cNvPicPr>
            <a:picLocks noChangeAspect="1"/>
          </p:cNvPicPr>
          <p:nvPr/>
        </p:nvPicPr>
        <p:blipFill>
          <a:blip r:embed="rId3"/>
          <a:srcRect r="2" b="5671"/>
          <a:stretch/>
        </p:blipFill>
        <p:spPr>
          <a:xfrm>
            <a:off x="6209622" y="3048000"/>
            <a:ext cx="5182278" cy="2737551"/>
          </a:xfrm>
          <a:prstGeom prst="rect">
            <a:avLst/>
          </a:prstGeom>
        </p:spPr>
      </p:pic>
      <p:sp>
        <p:nvSpPr>
          <p:cNvPr id="9" name="Content Placeholder 8">
            <a:extLst>
              <a:ext uri="{FF2B5EF4-FFF2-40B4-BE49-F238E27FC236}">
                <a16:creationId xmlns:a16="http://schemas.microsoft.com/office/drawing/2014/main" id="{B7478D64-D064-444A-3AF3-66244364663B}"/>
              </a:ext>
            </a:extLst>
          </p:cNvPr>
          <p:cNvSpPr>
            <a:spLocks noGrp="1"/>
          </p:cNvSpPr>
          <p:nvPr>
            <p:ph idx="1"/>
          </p:nvPr>
        </p:nvSpPr>
        <p:spPr>
          <a:xfrm>
            <a:off x="3047424" y="1013737"/>
            <a:ext cx="6418727" cy="1773893"/>
          </a:xfrm>
        </p:spPr>
        <p:txBody>
          <a:bodyPr vert="horz" lIns="91440" tIns="45720" rIns="91440" bIns="45720" rtlCol="0" anchor="t">
            <a:normAutofit fontScale="62500" lnSpcReduction="20000"/>
          </a:bodyPr>
          <a:lstStyle/>
          <a:p>
            <a:pPr marL="0" indent="0">
              <a:buNone/>
            </a:pPr>
            <a:r>
              <a:rPr lang="en-US" b="1">
                <a:ea typeface="+mn-lt"/>
                <a:cs typeface="+mn-lt"/>
              </a:rPr>
              <a:t>Genel Değerlendirme</a:t>
            </a:r>
            <a:r>
              <a:rPr lang="en-US">
                <a:ea typeface="+mn-lt"/>
                <a:cs typeface="+mn-lt"/>
              </a:rPr>
              <a:t>:</a:t>
            </a:r>
            <a:endParaRPr lang="en-US"/>
          </a:p>
          <a:p>
            <a:r>
              <a:rPr lang="en-US" b="1">
                <a:ea typeface="+mn-lt"/>
                <a:cs typeface="+mn-lt"/>
              </a:rPr>
              <a:t>YOLOv9</a:t>
            </a:r>
            <a:r>
              <a:rPr lang="en-US">
                <a:ea typeface="+mn-lt"/>
                <a:cs typeface="+mn-lt"/>
              </a:rPr>
              <a:t>, erken iterasyonlarda daha hızlı bir öğrenme gösterirken, yüksek hassasiyet ile sonuçlanmıştır.</a:t>
            </a:r>
            <a:endParaRPr lang="en-US"/>
          </a:p>
          <a:p>
            <a:r>
              <a:rPr lang="en-US" b="1">
                <a:ea typeface="+mn-lt"/>
                <a:cs typeface="+mn-lt"/>
              </a:rPr>
              <a:t>YOLOv8</a:t>
            </a:r>
            <a:r>
              <a:rPr lang="en-US">
                <a:ea typeface="+mn-lt"/>
                <a:cs typeface="+mn-lt"/>
              </a:rPr>
              <a:t>, daha stabil ve dengeli bir eğitim süreci sunmuş, daha düzgün bir kayıp eğrisi elde edilmiştir.</a:t>
            </a:r>
            <a:endParaRPr lang="en-US"/>
          </a:p>
          <a:p>
            <a:r>
              <a:rPr lang="en-US" b="1">
                <a:ea typeface="+mn-lt"/>
                <a:cs typeface="+mn-lt"/>
              </a:rPr>
              <a:t>YOLOv9</a:t>
            </a:r>
            <a:r>
              <a:rPr lang="en-US">
                <a:ea typeface="+mn-lt"/>
                <a:cs typeface="+mn-lt"/>
              </a:rPr>
              <a:t>, küçük ve gizli nesneleri daha etkili bir şekilde tespit etme başarısı göstermiştir.</a:t>
            </a:r>
            <a:endParaRPr lang="en-US"/>
          </a:p>
          <a:p>
            <a:endParaRPr lang="en-US" dirty="0"/>
          </a:p>
        </p:txBody>
      </p:sp>
    </p:spTree>
    <p:extLst>
      <p:ext uri="{BB962C8B-B14F-4D97-AF65-F5344CB8AC3E}">
        <p14:creationId xmlns:p14="http://schemas.microsoft.com/office/powerpoint/2010/main" val="1322784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E0CCF8-C0B6-65DC-C17A-B4FFD154ED9D}"/>
              </a:ext>
            </a:extLst>
          </p:cNvPr>
          <p:cNvSpPr>
            <a:spLocks noGrp="1"/>
          </p:cNvSpPr>
          <p:nvPr>
            <p:ph type="title"/>
          </p:nvPr>
        </p:nvSpPr>
        <p:spPr/>
        <p:txBody>
          <a:bodyPr/>
          <a:lstStyle/>
          <a:p>
            <a:r>
              <a:rPr lang="tr-TR"/>
              <a:t>4. sonuçlar</a:t>
            </a:r>
          </a:p>
        </p:txBody>
      </p:sp>
      <p:sp>
        <p:nvSpPr>
          <p:cNvPr id="3" name="İçerik Yer Tutucusu 2">
            <a:extLst>
              <a:ext uri="{FF2B5EF4-FFF2-40B4-BE49-F238E27FC236}">
                <a16:creationId xmlns:a16="http://schemas.microsoft.com/office/drawing/2014/main" id="{02AE43FA-FB28-EB8A-23C3-A432A728C608}"/>
              </a:ext>
            </a:extLst>
          </p:cNvPr>
          <p:cNvSpPr>
            <a:spLocks noGrp="1"/>
          </p:cNvSpPr>
          <p:nvPr>
            <p:ph idx="1"/>
          </p:nvPr>
        </p:nvSpPr>
        <p:spPr/>
        <p:txBody>
          <a:bodyPr vert="horz" lIns="91440" tIns="45720" rIns="91440" bIns="45720" rtlCol="0" anchor="t">
            <a:normAutofit/>
          </a:bodyPr>
          <a:lstStyle/>
          <a:p>
            <a:pPr marL="0" indent="0">
              <a:buNone/>
            </a:pPr>
            <a:r>
              <a:rPr lang="tr-TR" b="1">
                <a:ea typeface="+mn-lt"/>
                <a:cs typeface="+mn-lt"/>
              </a:rPr>
              <a:t>YOLOv9</a:t>
            </a:r>
            <a:r>
              <a:rPr lang="tr-TR">
                <a:ea typeface="+mn-lt"/>
                <a:cs typeface="+mn-lt"/>
              </a:rPr>
              <a:t>, genel doğruluk açısından </a:t>
            </a:r>
            <a:r>
              <a:rPr lang="tr-TR" b="1">
                <a:ea typeface="+mn-lt"/>
                <a:cs typeface="+mn-lt"/>
              </a:rPr>
              <a:t>YOLOv8</a:t>
            </a:r>
            <a:r>
              <a:rPr lang="tr-TR">
                <a:ea typeface="+mn-lt"/>
                <a:cs typeface="+mn-lt"/>
              </a:rPr>
              <a:t>'i geride bırakmıştır. Ancak, </a:t>
            </a:r>
            <a:r>
              <a:rPr lang="tr-TR" b="1">
                <a:ea typeface="+mn-lt"/>
                <a:cs typeface="+mn-lt"/>
              </a:rPr>
              <a:t>YOLOv8</a:t>
            </a:r>
            <a:r>
              <a:rPr lang="tr-TR">
                <a:ea typeface="+mn-lt"/>
                <a:cs typeface="+mn-lt"/>
              </a:rPr>
              <a:t> daha stabil bir model olarak uzun vadeli kullanımlarda avantaj sağlayabilir. Gelecekte, daha büyük veri setleri ve farklı görüntüleme koşulları ile her iki modelin performansı daha ayrıntılı bir şekilde test edilmelidir. Ayrıca, </a:t>
            </a:r>
            <a:r>
              <a:rPr lang="tr-TR" b="1">
                <a:ea typeface="+mn-lt"/>
                <a:cs typeface="+mn-lt"/>
              </a:rPr>
              <a:t>YOLOv9</a:t>
            </a:r>
            <a:r>
              <a:rPr lang="tr-TR">
                <a:ea typeface="+mn-lt"/>
                <a:cs typeface="+mn-lt"/>
              </a:rPr>
              <a:t>'un diğer derin öğrenme modelleriyle karşılaştırılması, modelin güçlü ve zayıf yönlerini daha iyi anlamak adına faydalı olacaktır.</a:t>
            </a:r>
            <a:br>
              <a:rPr lang="en-US" dirty="0"/>
            </a:br>
            <a:endParaRPr lang="en-US"/>
          </a:p>
          <a:p>
            <a:endParaRPr lang="tr-TR" dirty="0"/>
          </a:p>
        </p:txBody>
      </p:sp>
    </p:spTree>
    <p:extLst>
      <p:ext uri="{BB962C8B-B14F-4D97-AF65-F5344CB8AC3E}">
        <p14:creationId xmlns:p14="http://schemas.microsoft.com/office/powerpoint/2010/main" val="147483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4DC833B-1B3F-55E5-9FAB-42D9A844EC38}"/>
              </a:ext>
            </a:extLst>
          </p:cNvPr>
          <p:cNvSpPr>
            <a:spLocks noGrp="1"/>
          </p:cNvSpPr>
          <p:nvPr>
            <p:ph type="title"/>
          </p:nvPr>
        </p:nvSpPr>
        <p:spPr/>
        <p:txBody>
          <a:bodyPr/>
          <a:lstStyle/>
          <a:p>
            <a:r>
              <a:rPr lang="tr-TR" dirty="0"/>
              <a:t>1.Giriş</a:t>
            </a:r>
          </a:p>
        </p:txBody>
      </p:sp>
      <p:sp>
        <p:nvSpPr>
          <p:cNvPr id="3" name="İçerik Yer Tutucusu 2">
            <a:extLst>
              <a:ext uri="{FF2B5EF4-FFF2-40B4-BE49-F238E27FC236}">
                <a16:creationId xmlns:a16="http://schemas.microsoft.com/office/drawing/2014/main" id="{A087EA74-2CA8-E39C-4C72-CAC05C9A2A54}"/>
              </a:ext>
            </a:extLst>
          </p:cNvPr>
          <p:cNvSpPr>
            <a:spLocks noGrp="1"/>
          </p:cNvSpPr>
          <p:nvPr>
            <p:ph idx="1"/>
          </p:nvPr>
        </p:nvSpPr>
        <p:spPr/>
        <p:txBody>
          <a:bodyPr vert="horz" lIns="91440" tIns="45720" rIns="91440" bIns="45720" rtlCol="0" anchor="t">
            <a:normAutofit/>
          </a:bodyPr>
          <a:lstStyle/>
          <a:p>
            <a:pPr marL="0" indent="0"/>
            <a:r>
              <a:rPr lang="tr-TR" dirty="0">
                <a:ea typeface="+mn-lt"/>
                <a:cs typeface="+mn-lt"/>
              </a:rPr>
              <a:t>Bu çalışmada, deniz gözetimi amacıyla Sentinel-1 uydusunun SAR (Sentetik Açıklıklı Radar) görüntüleri kullanılarak </a:t>
            </a:r>
            <a:r>
              <a:rPr lang="tr-TR" dirty="0" err="1">
                <a:ea typeface="+mn-lt"/>
                <a:cs typeface="+mn-lt"/>
              </a:rPr>
              <a:t>Faster</a:t>
            </a:r>
            <a:r>
              <a:rPr lang="tr-TR" dirty="0">
                <a:ea typeface="+mn-lt"/>
                <a:cs typeface="+mn-lt"/>
              </a:rPr>
              <a:t> R-CNN derin öğrenme modeli ile gemi tespiti gerçekleştirilmiştir.</a:t>
            </a:r>
            <a:br>
              <a:rPr lang="en-US" dirty="0"/>
            </a:br>
            <a:endParaRPr lang="en-US"/>
          </a:p>
          <a:p>
            <a:r>
              <a:rPr lang="tr-TR" dirty="0">
                <a:ea typeface="+mn-lt"/>
                <a:cs typeface="+mn-lt"/>
              </a:rPr>
              <a:t>Deniz güvenliği, gemi trafiğinin kontrolü ve çevresel izleme gibi alanlarda gemi tespiti kritik bir rol oynamaktadır. Geleneksel yöntemler hava koşullarından etkilenebilirken, SAR görüntüleri gece ve olumsuz hava şartlarında dahi güvenilir veri sağlayabilir.</a:t>
            </a:r>
            <a:br>
              <a:rPr lang="en-US" dirty="0"/>
            </a:br>
            <a:endParaRPr lang="en-US"/>
          </a:p>
          <a:p>
            <a:r>
              <a:rPr lang="tr-TR" dirty="0">
                <a:ea typeface="+mn-lt"/>
                <a:cs typeface="+mn-lt"/>
              </a:rPr>
              <a:t>Ayrıca, derin öğrenme tabanlı yaklaşımlar, görüntü işleme sürecinde daha yüksek doğruluk oranları sunarak tespit performansını artırabilir.</a:t>
            </a:r>
            <a:endParaRPr lang="tr-TR" dirty="0"/>
          </a:p>
          <a:p>
            <a:endParaRPr lang="tr-TR" dirty="0"/>
          </a:p>
        </p:txBody>
      </p:sp>
    </p:spTree>
    <p:extLst>
      <p:ext uri="{BB962C8B-B14F-4D97-AF65-F5344CB8AC3E}">
        <p14:creationId xmlns:p14="http://schemas.microsoft.com/office/powerpoint/2010/main" val="3348611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9E65B43-03FA-7796-6AD1-4F76A835FC15}"/>
              </a:ext>
            </a:extLst>
          </p:cNvPr>
          <p:cNvSpPr>
            <a:spLocks noGrp="1"/>
          </p:cNvSpPr>
          <p:nvPr>
            <p:ph type="title"/>
          </p:nvPr>
        </p:nvSpPr>
        <p:spPr/>
        <p:txBody>
          <a:bodyPr/>
          <a:lstStyle/>
          <a:p>
            <a:r>
              <a:rPr lang="tr-TR" dirty="0"/>
              <a:t>2. Kullanılan  yöntem &amp; teknoloji</a:t>
            </a:r>
          </a:p>
        </p:txBody>
      </p:sp>
      <p:sp>
        <p:nvSpPr>
          <p:cNvPr id="3" name="İçerik Yer Tutucusu 2">
            <a:extLst>
              <a:ext uri="{FF2B5EF4-FFF2-40B4-BE49-F238E27FC236}">
                <a16:creationId xmlns:a16="http://schemas.microsoft.com/office/drawing/2014/main" id="{7A6BDEC7-7C4A-FB0C-867E-60621F53B751}"/>
              </a:ext>
            </a:extLst>
          </p:cNvPr>
          <p:cNvSpPr>
            <a:spLocks noGrp="1"/>
          </p:cNvSpPr>
          <p:nvPr>
            <p:ph idx="1"/>
          </p:nvPr>
        </p:nvSpPr>
        <p:spPr/>
        <p:txBody>
          <a:bodyPr vert="horz" lIns="91440" tIns="45720" rIns="91440" bIns="45720" rtlCol="0" anchor="t">
            <a:normAutofit/>
          </a:bodyPr>
          <a:lstStyle/>
          <a:p>
            <a:pPr>
              <a:buNone/>
            </a:pPr>
            <a:r>
              <a:rPr lang="en-US" b="1" dirty="0">
                <a:ea typeface="+mn-lt"/>
                <a:cs typeface="+mn-lt"/>
              </a:rPr>
              <a:t>  </a:t>
            </a:r>
            <a:r>
              <a:rPr lang="en-US" b="1" dirty="0" err="1">
                <a:ea typeface="+mn-lt"/>
                <a:cs typeface="+mn-lt"/>
              </a:rPr>
              <a:t>Çalışma</a:t>
            </a:r>
            <a:r>
              <a:rPr lang="en-US" b="1" dirty="0">
                <a:ea typeface="+mn-lt"/>
                <a:cs typeface="+mn-lt"/>
              </a:rPr>
              <a:t> </a:t>
            </a:r>
            <a:r>
              <a:rPr lang="en-US" b="1" dirty="0" err="1">
                <a:ea typeface="+mn-lt"/>
                <a:cs typeface="+mn-lt"/>
              </a:rPr>
              <a:t>Alanı</a:t>
            </a:r>
            <a:endParaRPr lang="tr-TR" dirty="0" err="1">
              <a:ea typeface="+mn-lt"/>
              <a:cs typeface="+mn-lt"/>
            </a:endParaRPr>
          </a:p>
          <a:p>
            <a:pPr>
              <a:buNone/>
            </a:pPr>
            <a:r>
              <a:rPr lang="en-US" dirty="0">
                <a:ea typeface="+mn-lt"/>
                <a:cs typeface="+mn-lt"/>
              </a:rPr>
              <a:t>     Bu </a:t>
            </a:r>
            <a:r>
              <a:rPr lang="en-US" dirty="0" err="1">
                <a:ea typeface="+mn-lt"/>
                <a:cs typeface="+mn-lt"/>
              </a:rPr>
              <a:t>çalışma</a:t>
            </a:r>
            <a:r>
              <a:rPr lang="en-US" dirty="0">
                <a:ea typeface="+mn-lt"/>
                <a:cs typeface="+mn-lt"/>
              </a:rPr>
              <a:t>, Mersin </a:t>
            </a:r>
            <a:r>
              <a:rPr lang="en-US" dirty="0" err="1">
                <a:ea typeface="+mn-lt"/>
                <a:cs typeface="+mn-lt"/>
              </a:rPr>
              <a:t>Limanı</a:t>
            </a:r>
            <a:r>
              <a:rPr lang="en-US" dirty="0">
                <a:ea typeface="+mn-lt"/>
                <a:cs typeface="+mn-lt"/>
              </a:rPr>
              <a:t> </a:t>
            </a:r>
            <a:r>
              <a:rPr lang="en-US" dirty="0" err="1">
                <a:ea typeface="+mn-lt"/>
                <a:cs typeface="+mn-lt"/>
              </a:rPr>
              <a:t>bölgesinde</a:t>
            </a:r>
            <a:r>
              <a:rPr lang="en-US" dirty="0">
                <a:ea typeface="+mn-lt"/>
                <a:cs typeface="+mn-lt"/>
              </a:rPr>
              <a:t> </a:t>
            </a:r>
            <a:r>
              <a:rPr lang="en-US" dirty="0" err="1">
                <a:ea typeface="+mn-lt"/>
                <a:cs typeface="+mn-lt"/>
              </a:rPr>
              <a:t>gerçekleştirilmiştir</a:t>
            </a:r>
            <a:r>
              <a:rPr lang="en-US" dirty="0">
                <a:ea typeface="+mn-lt"/>
                <a:cs typeface="+mn-lt"/>
              </a:rPr>
              <a:t>. </a:t>
            </a:r>
            <a:r>
              <a:rPr lang="en-US" dirty="0" err="1">
                <a:ea typeface="+mn-lt"/>
                <a:cs typeface="+mn-lt"/>
              </a:rPr>
              <a:t>Akdeniz’in</a:t>
            </a:r>
            <a:r>
              <a:rPr lang="en-US" dirty="0">
                <a:ea typeface="+mn-lt"/>
                <a:cs typeface="+mn-lt"/>
              </a:rPr>
              <a:t> </a:t>
            </a:r>
            <a:r>
              <a:rPr lang="en-US" dirty="0" err="1">
                <a:ea typeface="+mn-lt"/>
                <a:cs typeface="+mn-lt"/>
              </a:rPr>
              <a:t>en</a:t>
            </a:r>
            <a:r>
              <a:rPr lang="en-US" dirty="0">
                <a:ea typeface="+mn-lt"/>
                <a:cs typeface="+mn-lt"/>
              </a:rPr>
              <a:t> </a:t>
            </a:r>
            <a:r>
              <a:rPr lang="en-US" dirty="0" err="1">
                <a:ea typeface="+mn-lt"/>
                <a:cs typeface="+mn-lt"/>
              </a:rPr>
              <a:t>önemli</a:t>
            </a:r>
            <a:r>
              <a:rPr lang="en-US" dirty="0">
                <a:ea typeface="+mn-lt"/>
                <a:cs typeface="+mn-lt"/>
              </a:rPr>
              <a:t> </a:t>
            </a:r>
            <a:r>
              <a:rPr lang="en-US" dirty="0" err="1">
                <a:ea typeface="+mn-lt"/>
                <a:cs typeface="+mn-lt"/>
              </a:rPr>
              <a:t>ticaret</a:t>
            </a:r>
            <a:r>
              <a:rPr lang="en-US" dirty="0">
                <a:ea typeface="+mn-lt"/>
                <a:cs typeface="+mn-lt"/>
              </a:rPr>
              <a:t> </a:t>
            </a:r>
            <a:r>
              <a:rPr lang="en-US" dirty="0" err="1">
                <a:ea typeface="+mn-lt"/>
                <a:cs typeface="+mn-lt"/>
              </a:rPr>
              <a:t>merkezlerinden</a:t>
            </a:r>
            <a:r>
              <a:rPr lang="en-US" dirty="0">
                <a:ea typeface="+mn-lt"/>
                <a:cs typeface="+mn-lt"/>
              </a:rPr>
              <a:t> </a:t>
            </a:r>
            <a:r>
              <a:rPr lang="en-US" dirty="0" err="1">
                <a:ea typeface="+mn-lt"/>
                <a:cs typeface="+mn-lt"/>
              </a:rPr>
              <a:t>biri</a:t>
            </a:r>
            <a:r>
              <a:rPr lang="en-US" dirty="0">
                <a:ea typeface="+mn-lt"/>
                <a:cs typeface="+mn-lt"/>
              </a:rPr>
              <a:t> </a:t>
            </a:r>
            <a:r>
              <a:rPr lang="en-US" dirty="0" err="1">
                <a:ea typeface="+mn-lt"/>
                <a:cs typeface="+mn-lt"/>
              </a:rPr>
              <a:t>olan</a:t>
            </a:r>
            <a:r>
              <a:rPr lang="en-US" dirty="0">
                <a:ea typeface="+mn-lt"/>
                <a:cs typeface="+mn-lt"/>
              </a:rPr>
              <a:t> </a:t>
            </a:r>
            <a:r>
              <a:rPr lang="en-US" dirty="0" err="1">
                <a:ea typeface="+mn-lt"/>
                <a:cs typeface="+mn-lt"/>
              </a:rPr>
              <a:t>liman</a:t>
            </a:r>
            <a:r>
              <a:rPr lang="en-US" dirty="0">
                <a:ea typeface="+mn-lt"/>
                <a:cs typeface="+mn-lt"/>
              </a:rPr>
              <a:t>, </a:t>
            </a:r>
            <a:r>
              <a:rPr lang="en-US" dirty="0" err="1">
                <a:ea typeface="+mn-lt"/>
                <a:cs typeface="+mn-lt"/>
              </a:rPr>
              <a:t>yoğun</a:t>
            </a:r>
            <a:r>
              <a:rPr lang="en-US" dirty="0">
                <a:ea typeface="+mn-lt"/>
                <a:cs typeface="+mn-lt"/>
              </a:rPr>
              <a:t> </a:t>
            </a:r>
            <a:r>
              <a:rPr lang="en-US" dirty="0" err="1">
                <a:ea typeface="+mn-lt"/>
                <a:cs typeface="+mn-lt"/>
              </a:rPr>
              <a:t>gemi</a:t>
            </a:r>
            <a:r>
              <a:rPr lang="en-US" dirty="0">
                <a:ea typeface="+mn-lt"/>
                <a:cs typeface="+mn-lt"/>
              </a:rPr>
              <a:t> </a:t>
            </a:r>
            <a:r>
              <a:rPr lang="en-US" dirty="0" err="1">
                <a:ea typeface="+mn-lt"/>
                <a:cs typeface="+mn-lt"/>
              </a:rPr>
              <a:t>trafiğiyle</a:t>
            </a:r>
            <a:r>
              <a:rPr lang="en-US" dirty="0">
                <a:ea typeface="+mn-lt"/>
                <a:cs typeface="+mn-lt"/>
              </a:rPr>
              <a:t> </a:t>
            </a:r>
            <a:r>
              <a:rPr lang="en-US" dirty="0" err="1">
                <a:ea typeface="+mn-lt"/>
                <a:cs typeface="+mn-lt"/>
              </a:rPr>
              <a:t>dikkat</a:t>
            </a:r>
            <a:r>
              <a:rPr lang="en-US" dirty="0">
                <a:ea typeface="+mn-lt"/>
                <a:cs typeface="+mn-lt"/>
              </a:rPr>
              <a:t> </a:t>
            </a:r>
            <a:r>
              <a:rPr lang="en-US" dirty="0" err="1">
                <a:ea typeface="+mn-lt"/>
                <a:cs typeface="+mn-lt"/>
              </a:rPr>
              <a:t>çekmektedir</a:t>
            </a:r>
            <a:r>
              <a:rPr lang="en-US" dirty="0">
                <a:ea typeface="+mn-lt"/>
                <a:cs typeface="+mn-lt"/>
              </a:rPr>
              <a:t>.</a:t>
            </a:r>
            <a:endParaRPr lang="tr-TR" dirty="0"/>
          </a:p>
          <a:p>
            <a:pPr>
              <a:buNone/>
            </a:pPr>
            <a:endParaRPr lang="en-US" dirty="0">
              <a:ea typeface="+mn-lt"/>
              <a:cs typeface="+mn-lt"/>
            </a:endParaRPr>
          </a:p>
          <a:p>
            <a:pPr>
              <a:buNone/>
            </a:pPr>
            <a:r>
              <a:rPr lang="en-US" b="1" dirty="0">
                <a:ea typeface="+mn-lt"/>
                <a:cs typeface="+mn-lt"/>
              </a:rPr>
              <a:t>   Veri Seti</a:t>
            </a:r>
            <a:endParaRPr lang="tr-TR" dirty="0"/>
          </a:p>
          <a:p>
            <a:pPr>
              <a:buNone/>
            </a:pPr>
            <a:r>
              <a:rPr lang="en-US" dirty="0">
                <a:ea typeface="+mn-lt"/>
                <a:cs typeface="+mn-lt"/>
              </a:rPr>
              <a:t>     Sentinel-1 </a:t>
            </a:r>
            <a:r>
              <a:rPr lang="en-US" dirty="0" err="1">
                <a:ea typeface="+mn-lt"/>
                <a:cs typeface="+mn-lt"/>
              </a:rPr>
              <a:t>uydusundan</a:t>
            </a:r>
            <a:r>
              <a:rPr lang="en-US" dirty="0">
                <a:ea typeface="+mn-lt"/>
                <a:cs typeface="+mn-lt"/>
              </a:rPr>
              <a:t> </a:t>
            </a:r>
            <a:r>
              <a:rPr lang="en-US" dirty="0" err="1">
                <a:ea typeface="+mn-lt"/>
                <a:cs typeface="+mn-lt"/>
              </a:rPr>
              <a:t>elde</a:t>
            </a:r>
            <a:r>
              <a:rPr lang="en-US" dirty="0">
                <a:ea typeface="+mn-lt"/>
                <a:cs typeface="+mn-lt"/>
              </a:rPr>
              <a:t> </a:t>
            </a:r>
            <a:r>
              <a:rPr lang="en-US" dirty="0" err="1">
                <a:ea typeface="+mn-lt"/>
                <a:cs typeface="+mn-lt"/>
              </a:rPr>
              <a:t>edilen</a:t>
            </a:r>
            <a:r>
              <a:rPr lang="en-US" dirty="0">
                <a:ea typeface="+mn-lt"/>
                <a:cs typeface="+mn-lt"/>
              </a:rPr>
              <a:t> SAR (</a:t>
            </a:r>
            <a:r>
              <a:rPr lang="en-US" dirty="0" err="1">
                <a:ea typeface="+mn-lt"/>
                <a:cs typeface="+mn-lt"/>
              </a:rPr>
              <a:t>Sentetik</a:t>
            </a:r>
            <a:r>
              <a:rPr lang="en-US" dirty="0">
                <a:ea typeface="+mn-lt"/>
                <a:cs typeface="+mn-lt"/>
              </a:rPr>
              <a:t> </a:t>
            </a:r>
            <a:r>
              <a:rPr lang="en-US" dirty="0" err="1">
                <a:ea typeface="+mn-lt"/>
                <a:cs typeface="+mn-lt"/>
              </a:rPr>
              <a:t>Açıklıklı</a:t>
            </a:r>
            <a:r>
              <a:rPr lang="en-US" dirty="0">
                <a:ea typeface="+mn-lt"/>
                <a:cs typeface="+mn-lt"/>
              </a:rPr>
              <a:t> Radar) </a:t>
            </a:r>
            <a:r>
              <a:rPr lang="en-US" dirty="0" err="1">
                <a:ea typeface="+mn-lt"/>
                <a:cs typeface="+mn-lt"/>
              </a:rPr>
              <a:t>görüntüleri</a:t>
            </a:r>
            <a:r>
              <a:rPr lang="en-US" dirty="0">
                <a:ea typeface="+mn-lt"/>
                <a:cs typeface="+mn-lt"/>
              </a:rPr>
              <a:t> </a:t>
            </a:r>
            <a:r>
              <a:rPr lang="en-US" dirty="0" err="1">
                <a:ea typeface="+mn-lt"/>
                <a:cs typeface="+mn-lt"/>
              </a:rPr>
              <a:t>analiz</a:t>
            </a:r>
            <a:r>
              <a:rPr lang="en-US" dirty="0">
                <a:ea typeface="+mn-lt"/>
                <a:cs typeface="+mn-lt"/>
              </a:rPr>
              <a:t> </a:t>
            </a:r>
            <a:r>
              <a:rPr lang="en-US" dirty="0" err="1">
                <a:ea typeface="+mn-lt"/>
                <a:cs typeface="+mn-lt"/>
              </a:rPr>
              <a:t>edilmiştir</a:t>
            </a:r>
            <a:r>
              <a:rPr lang="en-US" dirty="0">
                <a:ea typeface="+mn-lt"/>
                <a:cs typeface="+mn-lt"/>
              </a:rPr>
              <a:t>. SAR </a:t>
            </a:r>
            <a:r>
              <a:rPr lang="en-US" dirty="0" err="1">
                <a:ea typeface="+mn-lt"/>
                <a:cs typeface="+mn-lt"/>
              </a:rPr>
              <a:t>teknolojisi</a:t>
            </a:r>
            <a:r>
              <a:rPr lang="en-US" dirty="0">
                <a:ea typeface="+mn-lt"/>
                <a:cs typeface="+mn-lt"/>
              </a:rPr>
              <a:t>, </a:t>
            </a:r>
            <a:r>
              <a:rPr lang="en-US" dirty="0" err="1">
                <a:ea typeface="+mn-lt"/>
                <a:cs typeface="+mn-lt"/>
              </a:rPr>
              <a:t>hava</a:t>
            </a:r>
            <a:r>
              <a:rPr lang="en-US" dirty="0">
                <a:ea typeface="+mn-lt"/>
                <a:cs typeface="+mn-lt"/>
              </a:rPr>
              <a:t> </a:t>
            </a:r>
            <a:r>
              <a:rPr lang="en-US" dirty="0" err="1">
                <a:ea typeface="+mn-lt"/>
                <a:cs typeface="+mn-lt"/>
              </a:rPr>
              <a:t>şartlarından</a:t>
            </a:r>
            <a:r>
              <a:rPr lang="en-US" dirty="0">
                <a:ea typeface="+mn-lt"/>
                <a:cs typeface="+mn-lt"/>
              </a:rPr>
              <a:t> </a:t>
            </a:r>
            <a:r>
              <a:rPr lang="en-US" dirty="0" err="1">
                <a:ea typeface="+mn-lt"/>
                <a:cs typeface="+mn-lt"/>
              </a:rPr>
              <a:t>bağımsız</a:t>
            </a:r>
            <a:r>
              <a:rPr lang="en-US" dirty="0">
                <a:ea typeface="+mn-lt"/>
                <a:cs typeface="+mn-lt"/>
              </a:rPr>
              <a:t> </a:t>
            </a:r>
            <a:r>
              <a:rPr lang="en-US" dirty="0" err="1">
                <a:ea typeface="+mn-lt"/>
                <a:cs typeface="+mn-lt"/>
              </a:rPr>
              <a:t>veri</a:t>
            </a:r>
            <a:r>
              <a:rPr lang="en-US" dirty="0">
                <a:ea typeface="+mn-lt"/>
                <a:cs typeface="+mn-lt"/>
              </a:rPr>
              <a:t> </a:t>
            </a:r>
            <a:r>
              <a:rPr lang="en-US" dirty="0" err="1">
                <a:ea typeface="+mn-lt"/>
                <a:cs typeface="+mn-lt"/>
              </a:rPr>
              <a:t>sağlayarak</a:t>
            </a:r>
            <a:r>
              <a:rPr lang="en-US" dirty="0">
                <a:ea typeface="+mn-lt"/>
                <a:cs typeface="+mn-lt"/>
              </a:rPr>
              <a:t> </a:t>
            </a:r>
            <a:r>
              <a:rPr lang="en-US" dirty="0" err="1">
                <a:ea typeface="+mn-lt"/>
                <a:cs typeface="+mn-lt"/>
              </a:rPr>
              <a:t>sürekli</a:t>
            </a:r>
            <a:r>
              <a:rPr lang="en-US" dirty="0">
                <a:ea typeface="+mn-lt"/>
                <a:cs typeface="+mn-lt"/>
              </a:rPr>
              <a:t> </a:t>
            </a:r>
            <a:r>
              <a:rPr lang="en-US" dirty="0" err="1">
                <a:ea typeface="+mn-lt"/>
                <a:cs typeface="+mn-lt"/>
              </a:rPr>
              <a:t>gözlem</a:t>
            </a:r>
            <a:r>
              <a:rPr lang="en-US" dirty="0">
                <a:ea typeface="+mn-lt"/>
                <a:cs typeface="+mn-lt"/>
              </a:rPr>
              <a:t> </a:t>
            </a:r>
            <a:r>
              <a:rPr lang="en-US" dirty="0" err="1">
                <a:ea typeface="+mn-lt"/>
                <a:cs typeface="+mn-lt"/>
              </a:rPr>
              <a:t>imkanı</a:t>
            </a:r>
            <a:r>
              <a:rPr lang="en-US" dirty="0">
                <a:ea typeface="+mn-lt"/>
                <a:cs typeface="+mn-lt"/>
              </a:rPr>
              <a:t> </a:t>
            </a:r>
            <a:r>
              <a:rPr lang="en-US" dirty="0" err="1">
                <a:ea typeface="+mn-lt"/>
                <a:cs typeface="+mn-lt"/>
              </a:rPr>
              <a:t>sunmaktadır</a:t>
            </a:r>
            <a:r>
              <a:rPr lang="en-US" dirty="0">
                <a:ea typeface="+mn-lt"/>
                <a:cs typeface="+mn-lt"/>
              </a:rPr>
              <a:t>. VH </a:t>
            </a:r>
            <a:r>
              <a:rPr lang="en-US" dirty="0" err="1">
                <a:ea typeface="+mn-lt"/>
                <a:cs typeface="+mn-lt"/>
              </a:rPr>
              <a:t>polarizasyonu</a:t>
            </a:r>
            <a:r>
              <a:rPr lang="en-US" dirty="0">
                <a:ea typeface="+mn-lt"/>
                <a:cs typeface="+mn-lt"/>
              </a:rPr>
              <a:t>, </a:t>
            </a:r>
            <a:r>
              <a:rPr lang="en-US" dirty="0" err="1">
                <a:ea typeface="+mn-lt"/>
                <a:cs typeface="+mn-lt"/>
              </a:rPr>
              <a:t>farklı</a:t>
            </a:r>
            <a:r>
              <a:rPr lang="en-US" dirty="0">
                <a:ea typeface="+mn-lt"/>
                <a:cs typeface="+mn-lt"/>
              </a:rPr>
              <a:t> </a:t>
            </a:r>
            <a:r>
              <a:rPr lang="en-US" dirty="0" err="1">
                <a:ea typeface="+mn-lt"/>
                <a:cs typeface="+mn-lt"/>
              </a:rPr>
              <a:t>boyut</a:t>
            </a:r>
            <a:r>
              <a:rPr lang="en-US" dirty="0">
                <a:ea typeface="+mn-lt"/>
                <a:cs typeface="+mn-lt"/>
              </a:rPr>
              <a:t> </a:t>
            </a:r>
            <a:r>
              <a:rPr lang="en-US" dirty="0" err="1">
                <a:ea typeface="+mn-lt"/>
                <a:cs typeface="+mn-lt"/>
              </a:rPr>
              <a:t>ve</a:t>
            </a:r>
            <a:r>
              <a:rPr lang="en-US" dirty="0">
                <a:ea typeface="+mn-lt"/>
                <a:cs typeface="+mn-lt"/>
              </a:rPr>
              <a:t> </a:t>
            </a:r>
            <a:r>
              <a:rPr lang="en-US" dirty="0" err="1">
                <a:ea typeface="+mn-lt"/>
                <a:cs typeface="+mn-lt"/>
              </a:rPr>
              <a:t>şekillere</a:t>
            </a:r>
            <a:r>
              <a:rPr lang="en-US" dirty="0">
                <a:ea typeface="+mn-lt"/>
                <a:cs typeface="+mn-lt"/>
              </a:rPr>
              <a:t> </a:t>
            </a:r>
            <a:r>
              <a:rPr lang="en-US" dirty="0" err="1">
                <a:ea typeface="+mn-lt"/>
                <a:cs typeface="+mn-lt"/>
              </a:rPr>
              <a:t>sahip</a:t>
            </a:r>
            <a:r>
              <a:rPr lang="en-US" dirty="0">
                <a:ea typeface="+mn-lt"/>
                <a:cs typeface="+mn-lt"/>
              </a:rPr>
              <a:t> </a:t>
            </a:r>
            <a:r>
              <a:rPr lang="en-US" dirty="0" err="1">
                <a:ea typeface="+mn-lt"/>
                <a:cs typeface="+mn-lt"/>
              </a:rPr>
              <a:t>gemilerin</a:t>
            </a:r>
            <a:r>
              <a:rPr lang="en-US" dirty="0">
                <a:ea typeface="+mn-lt"/>
                <a:cs typeface="+mn-lt"/>
              </a:rPr>
              <a:t> </a:t>
            </a:r>
            <a:r>
              <a:rPr lang="en-US" dirty="0" err="1">
                <a:ea typeface="+mn-lt"/>
                <a:cs typeface="+mn-lt"/>
              </a:rPr>
              <a:t>daha</a:t>
            </a:r>
            <a:r>
              <a:rPr lang="en-US" dirty="0">
                <a:ea typeface="+mn-lt"/>
                <a:cs typeface="+mn-lt"/>
              </a:rPr>
              <a:t> </a:t>
            </a:r>
            <a:r>
              <a:rPr lang="en-US" dirty="0" err="1">
                <a:ea typeface="+mn-lt"/>
                <a:cs typeface="+mn-lt"/>
              </a:rPr>
              <a:t>doğru</a:t>
            </a:r>
            <a:r>
              <a:rPr lang="en-US" dirty="0">
                <a:ea typeface="+mn-lt"/>
                <a:cs typeface="+mn-lt"/>
              </a:rPr>
              <a:t> </a:t>
            </a:r>
            <a:r>
              <a:rPr lang="en-US" dirty="0" err="1">
                <a:ea typeface="+mn-lt"/>
                <a:cs typeface="+mn-lt"/>
              </a:rPr>
              <a:t>tespit</a:t>
            </a:r>
            <a:r>
              <a:rPr lang="en-US" dirty="0">
                <a:ea typeface="+mn-lt"/>
                <a:cs typeface="+mn-lt"/>
              </a:rPr>
              <a:t> </a:t>
            </a:r>
            <a:r>
              <a:rPr lang="en-US" dirty="0" err="1">
                <a:ea typeface="+mn-lt"/>
                <a:cs typeface="+mn-lt"/>
              </a:rPr>
              <a:t>edilmesine</a:t>
            </a:r>
            <a:r>
              <a:rPr lang="en-US" dirty="0">
                <a:ea typeface="+mn-lt"/>
                <a:cs typeface="+mn-lt"/>
              </a:rPr>
              <a:t> </a:t>
            </a:r>
            <a:r>
              <a:rPr lang="en-US" dirty="0" err="1">
                <a:ea typeface="+mn-lt"/>
                <a:cs typeface="+mn-lt"/>
              </a:rPr>
              <a:t>yardımcı</a:t>
            </a:r>
            <a:r>
              <a:rPr lang="en-US" dirty="0">
                <a:ea typeface="+mn-lt"/>
                <a:cs typeface="+mn-lt"/>
              </a:rPr>
              <a:t> </a:t>
            </a:r>
            <a:r>
              <a:rPr lang="en-US" dirty="0" err="1">
                <a:ea typeface="+mn-lt"/>
                <a:cs typeface="+mn-lt"/>
              </a:rPr>
              <a:t>olmuştur</a:t>
            </a:r>
            <a:r>
              <a:rPr lang="en-US" dirty="0">
                <a:ea typeface="+mn-lt"/>
                <a:cs typeface="+mn-lt"/>
              </a:rPr>
              <a:t>.</a:t>
            </a:r>
          </a:p>
          <a:p>
            <a:pPr marL="0" indent="0">
              <a:buNone/>
            </a:pPr>
            <a:endParaRPr lang="en-US" dirty="0">
              <a:ea typeface="+mn-lt"/>
              <a:cs typeface="+mn-lt"/>
            </a:endParaRPr>
          </a:p>
          <a:p>
            <a:endParaRPr lang="tr-TR" dirty="0"/>
          </a:p>
        </p:txBody>
      </p:sp>
    </p:spTree>
    <p:extLst>
      <p:ext uri="{BB962C8B-B14F-4D97-AF65-F5344CB8AC3E}">
        <p14:creationId xmlns:p14="http://schemas.microsoft.com/office/powerpoint/2010/main" val="37113636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F5B1760-49A7-5AA9-9EBD-D7ABDEC73C17}"/>
              </a:ext>
            </a:extLst>
          </p:cNvPr>
          <p:cNvSpPr>
            <a:spLocks noGrp="1"/>
          </p:cNvSpPr>
          <p:nvPr>
            <p:ph type="title"/>
          </p:nvPr>
        </p:nvSpPr>
        <p:spPr/>
        <p:txBody>
          <a:bodyPr/>
          <a:lstStyle/>
          <a:p>
            <a:r>
              <a:rPr lang="tr-TR" dirty="0">
                <a:ea typeface="+mj-lt"/>
                <a:cs typeface="+mj-lt"/>
              </a:rPr>
              <a:t>2. Kullanılan yöntem &amp; teknoloji</a:t>
            </a:r>
          </a:p>
          <a:p>
            <a:endParaRPr lang="tr-TR" dirty="0"/>
          </a:p>
        </p:txBody>
      </p:sp>
      <p:sp>
        <p:nvSpPr>
          <p:cNvPr id="3" name="İçerik Yer Tutucusu 2">
            <a:extLst>
              <a:ext uri="{FF2B5EF4-FFF2-40B4-BE49-F238E27FC236}">
                <a16:creationId xmlns:a16="http://schemas.microsoft.com/office/drawing/2014/main" id="{BF7A21BA-29DB-EDCD-1DE5-0E669AC14A5B}"/>
              </a:ext>
            </a:extLst>
          </p:cNvPr>
          <p:cNvSpPr>
            <a:spLocks noGrp="1"/>
          </p:cNvSpPr>
          <p:nvPr>
            <p:ph idx="1"/>
          </p:nvPr>
        </p:nvSpPr>
        <p:spPr/>
        <p:txBody>
          <a:bodyPr vert="horz" lIns="91440" tIns="45720" rIns="91440" bIns="45720" rtlCol="0" anchor="t">
            <a:normAutofit/>
          </a:bodyPr>
          <a:lstStyle/>
          <a:p>
            <a:pPr marL="0" indent="0">
              <a:buNone/>
            </a:pPr>
            <a:r>
              <a:rPr lang="tr-TR" b="1" dirty="0">
                <a:ea typeface="+mn-lt"/>
                <a:cs typeface="+mn-lt"/>
              </a:rPr>
              <a:t>Kullanılan Algoritma</a:t>
            </a:r>
            <a:br>
              <a:rPr lang="en-US" dirty="0"/>
            </a:br>
            <a:endParaRPr lang="en-US"/>
          </a:p>
          <a:p>
            <a:pPr marL="0" indent="0">
              <a:buNone/>
            </a:pPr>
            <a:r>
              <a:rPr lang="tr-TR" dirty="0">
                <a:ea typeface="+mn-lt"/>
                <a:cs typeface="+mn-lt"/>
              </a:rPr>
              <a:t>Gemi tespiti için </a:t>
            </a:r>
            <a:r>
              <a:rPr lang="tr-TR" dirty="0" err="1">
                <a:ea typeface="+mn-lt"/>
                <a:cs typeface="+mn-lt"/>
              </a:rPr>
              <a:t>Faster</a:t>
            </a:r>
            <a:r>
              <a:rPr lang="tr-TR" dirty="0">
                <a:ea typeface="+mn-lt"/>
                <a:cs typeface="+mn-lt"/>
              </a:rPr>
              <a:t> R-CNN modeli uygulanmıştır. Modelin temel bileşenleri şu şekildedir:</a:t>
            </a:r>
            <a:endParaRPr lang="tr-TR" dirty="0"/>
          </a:p>
          <a:p>
            <a:r>
              <a:rPr lang="tr-TR" dirty="0">
                <a:ea typeface="+mn-lt"/>
                <a:cs typeface="+mn-lt"/>
              </a:rPr>
              <a:t> </a:t>
            </a:r>
            <a:r>
              <a:rPr lang="tr-TR" b="1" dirty="0">
                <a:ea typeface="+mn-lt"/>
                <a:cs typeface="+mn-lt"/>
              </a:rPr>
              <a:t>Bölge Öneri Ağı (RPN):</a:t>
            </a:r>
            <a:r>
              <a:rPr lang="tr-TR" dirty="0">
                <a:ea typeface="+mn-lt"/>
                <a:cs typeface="+mn-lt"/>
              </a:rPr>
              <a:t> Potansiyel gemi bölgelerini belirler.</a:t>
            </a:r>
            <a:endParaRPr lang="tr-TR" dirty="0"/>
          </a:p>
          <a:p>
            <a:r>
              <a:rPr lang="tr-TR" dirty="0">
                <a:ea typeface="+mn-lt"/>
                <a:cs typeface="+mn-lt"/>
              </a:rPr>
              <a:t> </a:t>
            </a:r>
            <a:r>
              <a:rPr lang="tr-TR" b="1" dirty="0">
                <a:ea typeface="+mn-lt"/>
                <a:cs typeface="+mn-lt"/>
              </a:rPr>
              <a:t>Nesne Algılama Ağı:</a:t>
            </a:r>
            <a:r>
              <a:rPr lang="tr-TR" dirty="0">
                <a:ea typeface="+mn-lt"/>
                <a:cs typeface="+mn-lt"/>
              </a:rPr>
              <a:t> Önerilen bölgeleri analiz ederek gemileri tespit eder.</a:t>
            </a:r>
            <a:br>
              <a:rPr lang="en-US" dirty="0"/>
            </a:br>
            <a:endParaRPr lang="en-US"/>
          </a:p>
          <a:p>
            <a:pPr marL="0" indent="0">
              <a:buNone/>
            </a:pPr>
            <a:r>
              <a:rPr lang="tr-TR" dirty="0">
                <a:ea typeface="+mn-lt"/>
                <a:cs typeface="+mn-lt"/>
              </a:rPr>
              <a:t>  Ayrıca model, </a:t>
            </a:r>
            <a:r>
              <a:rPr lang="tr-TR" dirty="0" err="1">
                <a:ea typeface="+mn-lt"/>
                <a:cs typeface="+mn-lt"/>
              </a:rPr>
              <a:t>SARfish</a:t>
            </a:r>
            <a:r>
              <a:rPr lang="tr-TR" dirty="0">
                <a:ea typeface="+mn-lt"/>
                <a:cs typeface="+mn-lt"/>
              </a:rPr>
              <a:t> algoritması ile birleştirilerek tespit doğruluğu artırılmıştır.</a:t>
            </a:r>
            <a:endParaRPr lang="tr-TR" dirty="0"/>
          </a:p>
          <a:p>
            <a:endParaRPr lang="tr-TR" dirty="0"/>
          </a:p>
        </p:txBody>
      </p:sp>
    </p:spTree>
    <p:extLst>
      <p:ext uri="{BB962C8B-B14F-4D97-AF65-F5344CB8AC3E}">
        <p14:creationId xmlns:p14="http://schemas.microsoft.com/office/powerpoint/2010/main" val="840378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79833C7-FDE4-4657-B0B1-32BE833C24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ABE7C0B-A2D9-4202-A524-532DA2E2D5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çerik Yer Tutucusu 3" descr="ekran görüntüsü, metin, karanlık, harita içeren bir resim&#10;&#10;Yapay zeka tarafından oluşturulan içerik yanlış olabilir.">
            <a:extLst>
              <a:ext uri="{FF2B5EF4-FFF2-40B4-BE49-F238E27FC236}">
                <a16:creationId xmlns:a16="http://schemas.microsoft.com/office/drawing/2014/main" id="{62D41F5F-4FF4-C7DC-B35A-1FB431BB1BB8}"/>
              </a:ext>
            </a:extLst>
          </p:cNvPr>
          <p:cNvPicPr>
            <a:picLocks noGrp="1" noChangeAspect="1"/>
          </p:cNvPicPr>
          <p:nvPr>
            <p:ph idx="1"/>
          </p:nvPr>
        </p:nvPicPr>
        <p:blipFill>
          <a:blip r:embed="rId2"/>
          <a:srcRect/>
          <a:stretch/>
        </p:blipFill>
        <p:spPr>
          <a:xfrm>
            <a:off x="20" y="10"/>
            <a:ext cx="12191979" cy="6857989"/>
          </a:xfrm>
          <a:prstGeom prst="rect">
            <a:avLst/>
          </a:prstGeom>
        </p:spPr>
      </p:pic>
    </p:spTree>
    <p:extLst>
      <p:ext uri="{BB962C8B-B14F-4D97-AF65-F5344CB8AC3E}">
        <p14:creationId xmlns:p14="http://schemas.microsoft.com/office/powerpoint/2010/main" val="25531376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00DBCBF-4FCA-1964-00CA-360A19ABBF4A}"/>
              </a:ext>
            </a:extLst>
          </p:cNvPr>
          <p:cNvSpPr>
            <a:spLocks noGrp="1"/>
          </p:cNvSpPr>
          <p:nvPr>
            <p:ph type="title"/>
          </p:nvPr>
        </p:nvSpPr>
        <p:spPr/>
        <p:txBody>
          <a:bodyPr/>
          <a:lstStyle/>
          <a:p>
            <a:r>
              <a:rPr lang="tr-TR" dirty="0"/>
              <a:t>3. BULGULAR</a:t>
            </a:r>
          </a:p>
        </p:txBody>
      </p:sp>
      <p:sp>
        <p:nvSpPr>
          <p:cNvPr id="3" name="İçerik Yer Tutucusu 2">
            <a:extLst>
              <a:ext uri="{FF2B5EF4-FFF2-40B4-BE49-F238E27FC236}">
                <a16:creationId xmlns:a16="http://schemas.microsoft.com/office/drawing/2014/main" id="{9AEE7038-B56E-A04A-9D16-29A1399F37F5}"/>
              </a:ext>
            </a:extLst>
          </p:cNvPr>
          <p:cNvSpPr>
            <a:spLocks noGrp="1"/>
          </p:cNvSpPr>
          <p:nvPr>
            <p:ph idx="1"/>
          </p:nvPr>
        </p:nvSpPr>
        <p:spPr/>
        <p:txBody>
          <a:bodyPr vert="horz" lIns="91440" tIns="45720" rIns="91440" bIns="45720" rtlCol="0" anchor="t">
            <a:normAutofit/>
          </a:bodyPr>
          <a:lstStyle/>
          <a:p>
            <a:pPr marL="0" indent="0">
              <a:buNone/>
            </a:pPr>
            <a:r>
              <a:rPr lang="tr-TR" dirty="0">
                <a:ea typeface="+mn-lt"/>
                <a:cs typeface="+mn-lt"/>
              </a:rPr>
              <a:t> Gemi tespit algoritması, %86.11 doğruluk oranına ulaşarak başarılı bir performans sergilemiştir.</a:t>
            </a:r>
            <a:endParaRPr lang="tr-TR" dirty="0"/>
          </a:p>
          <a:p>
            <a:pPr marL="0" indent="0">
              <a:buNone/>
            </a:pPr>
            <a:r>
              <a:rPr lang="tr-TR" dirty="0">
                <a:ea typeface="+mn-lt"/>
                <a:cs typeface="+mn-lt"/>
              </a:rPr>
              <a:t>• </a:t>
            </a:r>
            <a:r>
              <a:rPr lang="tr-TR" b="1" dirty="0">
                <a:ea typeface="+mn-lt"/>
                <a:cs typeface="+mn-lt"/>
              </a:rPr>
              <a:t>Kesinlik (Precision):</a:t>
            </a:r>
            <a:r>
              <a:rPr lang="tr-TR" dirty="0">
                <a:ea typeface="+mn-lt"/>
                <a:cs typeface="+mn-lt"/>
              </a:rPr>
              <a:t> %84.54</a:t>
            </a:r>
            <a:endParaRPr lang="tr-TR" dirty="0"/>
          </a:p>
          <a:p>
            <a:pPr marL="0" indent="0">
              <a:buNone/>
            </a:pPr>
            <a:r>
              <a:rPr lang="tr-TR" dirty="0">
                <a:ea typeface="+mn-lt"/>
                <a:cs typeface="+mn-lt"/>
              </a:rPr>
              <a:t>• </a:t>
            </a:r>
            <a:r>
              <a:rPr lang="tr-TR" b="1" dirty="0">
                <a:ea typeface="+mn-lt"/>
                <a:cs typeface="+mn-lt"/>
              </a:rPr>
              <a:t>Geri Çağırma (</a:t>
            </a:r>
            <a:r>
              <a:rPr lang="tr-TR" b="1" dirty="0" err="1">
                <a:ea typeface="+mn-lt"/>
                <a:cs typeface="+mn-lt"/>
              </a:rPr>
              <a:t>Recall</a:t>
            </a:r>
            <a:r>
              <a:rPr lang="tr-TR" b="1" dirty="0">
                <a:ea typeface="+mn-lt"/>
                <a:cs typeface="+mn-lt"/>
              </a:rPr>
              <a:t>):</a:t>
            </a:r>
            <a:r>
              <a:rPr lang="tr-TR" dirty="0">
                <a:ea typeface="+mn-lt"/>
                <a:cs typeface="+mn-lt"/>
              </a:rPr>
              <a:t> %89.03</a:t>
            </a:r>
            <a:endParaRPr lang="en-US" dirty="0"/>
          </a:p>
          <a:p>
            <a:pPr marL="0" indent="0">
              <a:buNone/>
            </a:pPr>
            <a:r>
              <a:rPr lang="tr-TR" dirty="0">
                <a:ea typeface="+mn-lt"/>
                <a:cs typeface="+mn-lt"/>
              </a:rPr>
              <a:t>Algoritma, kargo gemileri, balıkçı tekneleri ve konteyner gemilerini yüksek doğrulukla tespit edebilmiştir. Yanlış pozitif oranı düşük olup, yanlış sınıflandırma en aza indirilmiştir.</a:t>
            </a:r>
            <a:endParaRPr lang="tr-TR" dirty="0"/>
          </a:p>
          <a:p>
            <a:pPr marL="0" indent="0">
              <a:buNone/>
            </a:pPr>
            <a:endParaRPr lang="tr-TR" dirty="0"/>
          </a:p>
        </p:txBody>
      </p:sp>
    </p:spTree>
    <p:extLst>
      <p:ext uri="{BB962C8B-B14F-4D97-AF65-F5344CB8AC3E}">
        <p14:creationId xmlns:p14="http://schemas.microsoft.com/office/powerpoint/2010/main" val="197449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E1F3D84-7D4F-5393-A875-FE40481D09BC}"/>
              </a:ext>
            </a:extLst>
          </p:cNvPr>
          <p:cNvSpPr>
            <a:spLocks noGrp="1"/>
          </p:cNvSpPr>
          <p:nvPr>
            <p:ph type="title"/>
          </p:nvPr>
        </p:nvSpPr>
        <p:spPr/>
        <p:txBody>
          <a:bodyPr/>
          <a:lstStyle/>
          <a:p>
            <a:r>
              <a:rPr lang="tr-TR" dirty="0"/>
              <a:t>4. </a:t>
            </a:r>
            <a:r>
              <a:rPr lang="tr-TR" dirty="0" err="1"/>
              <a:t>sonuçlAR</a:t>
            </a:r>
          </a:p>
        </p:txBody>
      </p:sp>
      <p:sp>
        <p:nvSpPr>
          <p:cNvPr id="3" name="İçerik Yer Tutucusu 2">
            <a:extLst>
              <a:ext uri="{FF2B5EF4-FFF2-40B4-BE49-F238E27FC236}">
                <a16:creationId xmlns:a16="http://schemas.microsoft.com/office/drawing/2014/main" id="{43798754-C76D-BEB8-F10B-E2EED760D481}"/>
              </a:ext>
            </a:extLst>
          </p:cNvPr>
          <p:cNvSpPr>
            <a:spLocks noGrp="1"/>
          </p:cNvSpPr>
          <p:nvPr>
            <p:ph idx="1"/>
          </p:nvPr>
        </p:nvSpPr>
        <p:spPr/>
        <p:txBody>
          <a:bodyPr vert="horz" lIns="91440" tIns="45720" rIns="91440" bIns="45720" rtlCol="0" anchor="t">
            <a:normAutofit/>
          </a:bodyPr>
          <a:lstStyle/>
          <a:p>
            <a:pPr marL="0" indent="0">
              <a:buNone/>
            </a:pPr>
            <a:r>
              <a:rPr lang="tr-TR" dirty="0">
                <a:ea typeface="+mn-lt"/>
                <a:cs typeface="+mn-lt"/>
              </a:rPr>
              <a:t>SAR görüntülerinin derin öğrenme algoritmalarıyla birleştirilmesi, gemi tespiti için yüksek doğruluk sağlayan güvenilir bir yaklaşım sunmaktadır.</a:t>
            </a:r>
            <a:br>
              <a:rPr lang="en-US" dirty="0"/>
            </a:br>
            <a:endParaRPr lang="en-US"/>
          </a:p>
          <a:p>
            <a:pPr marL="0" indent="0">
              <a:buNone/>
            </a:pPr>
            <a:r>
              <a:rPr lang="tr-TR" dirty="0">
                <a:ea typeface="+mn-lt"/>
                <a:cs typeface="+mn-lt"/>
              </a:rPr>
              <a:t>Geliştirilen model, deniz trafiğinin kontrolü, çevresel gözetim ve güvenlik operasyonları gibi çeşitli alanlarda kullanılabilir.</a:t>
            </a:r>
            <a:endParaRPr lang="en-US" dirty="0"/>
          </a:p>
          <a:p>
            <a:pPr marL="0" indent="0">
              <a:buNone/>
            </a:pPr>
            <a:endParaRPr lang="tr-TR" dirty="0">
              <a:ea typeface="+mn-lt"/>
              <a:cs typeface="+mn-lt"/>
            </a:endParaRPr>
          </a:p>
          <a:p>
            <a:pPr marL="0" indent="0">
              <a:buNone/>
            </a:pPr>
            <a:r>
              <a:rPr lang="tr-TR" dirty="0">
                <a:ea typeface="+mn-lt"/>
                <a:cs typeface="+mn-lt"/>
              </a:rPr>
              <a:t>Gelecekte, farklı veri setleri ve ileri seviye algoritmalar kullanılarak modelin performansı daha da iyileştirilebilir.</a:t>
            </a:r>
            <a:endParaRPr lang="tr-TR" dirty="0"/>
          </a:p>
          <a:p>
            <a:endParaRPr lang="tr-TR" dirty="0"/>
          </a:p>
        </p:txBody>
      </p:sp>
    </p:spTree>
    <p:extLst>
      <p:ext uri="{BB962C8B-B14F-4D97-AF65-F5344CB8AC3E}">
        <p14:creationId xmlns:p14="http://schemas.microsoft.com/office/powerpoint/2010/main" val="980022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5DA877-E63E-337F-1D9B-BAE5F53DED29}"/>
              </a:ext>
            </a:extLst>
          </p:cNvPr>
          <p:cNvSpPr>
            <a:spLocks noGrp="1"/>
          </p:cNvSpPr>
          <p:nvPr>
            <p:ph type="title"/>
          </p:nvPr>
        </p:nvSpPr>
        <p:spPr/>
        <p:txBody>
          <a:bodyPr/>
          <a:lstStyle/>
          <a:p>
            <a:r>
              <a:rPr lang="tr-TR" sz="3800" dirty="0">
                <a:ea typeface="+mj-lt"/>
                <a:cs typeface="+mj-lt"/>
              </a:rPr>
              <a:t>Mask R-CNN İle Uydu Görüntülerinde Gemi Tespiti</a:t>
            </a:r>
            <a:endParaRPr lang="tr-TR" dirty="0"/>
          </a:p>
        </p:txBody>
      </p:sp>
      <p:sp>
        <p:nvSpPr>
          <p:cNvPr id="3" name="İçerik Yer Tutucusu 2">
            <a:extLst>
              <a:ext uri="{FF2B5EF4-FFF2-40B4-BE49-F238E27FC236}">
                <a16:creationId xmlns:a16="http://schemas.microsoft.com/office/drawing/2014/main" id="{8E88EC4D-A642-5288-6B76-D93736968CB0}"/>
              </a:ext>
            </a:extLst>
          </p:cNvPr>
          <p:cNvSpPr>
            <a:spLocks noGrp="1"/>
          </p:cNvSpPr>
          <p:nvPr>
            <p:ph idx="1"/>
          </p:nvPr>
        </p:nvSpPr>
        <p:spPr/>
        <p:txBody>
          <a:bodyPr/>
          <a:lstStyle/>
          <a:p>
            <a:endParaRPr lang="tr-TR"/>
          </a:p>
        </p:txBody>
      </p:sp>
    </p:spTree>
    <p:extLst>
      <p:ext uri="{BB962C8B-B14F-4D97-AF65-F5344CB8AC3E}">
        <p14:creationId xmlns:p14="http://schemas.microsoft.com/office/powerpoint/2010/main" val="1046433349"/>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Geniş ekran</PresentationFormat>
  <Paragraphs>0</Paragraphs>
  <Slides>21</Slides>
  <Notes>0</Notes>
  <HiddenSlides>0</HiddenSlides>
  <MMClips>0</MMClips>
  <ScaleCrop>false</ScaleCrop>
  <HeadingPairs>
    <vt:vector size="4" baseType="variant">
      <vt:variant>
        <vt:lpstr>Tema</vt:lpstr>
      </vt:variant>
      <vt:variant>
        <vt:i4>1</vt:i4>
      </vt:variant>
      <vt:variant>
        <vt:lpstr>Slayt Başlıkları</vt:lpstr>
      </vt:variant>
      <vt:variant>
        <vt:i4>21</vt:i4>
      </vt:variant>
    </vt:vector>
  </HeadingPairs>
  <TitlesOfParts>
    <vt:vector size="22" baseType="lpstr">
      <vt:lpstr>ChronicleVTI</vt:lpstr>
      <vt:lpstr>Yazılım mühendisliğinde gelişmeler-4  MAKALE ÖZETLERİ</vt:lpstr>
      <vt:lpstr>Gelişmiş Deniz Gözlemi: SAR Tabanlı Gemi Tespiti için CNN Algoritmalarının Kullanımı</vt:lpstr>
      <vt:lpstr>1.Giriş</vt:lpstr>
      <vt:lpstr>2. Kullanılan  yöntem &amp; teknoloji</vt:lpstr>
      <vt:lpstr>2. Kullanılan yöntem &amp; teknoloji </vt:lpstr>
      <vt:lpstr>PowerPoint Sunusu</vt:lpstr>
      <vt:lpstr>3. BULGULAR</vt:lpstr>
      <vt:lpstr>4. sonuçlAR</vt:lpstr>
      <vt:lpstr>Mask R-CNN İle Uydu Görüntülerinde Gemi Tespiti</vt:lpstr>
      <vt:lpstr>1.Giriş</vt:lpstr>
      <vt:lpstr>2. Kullanılan yöntem &amp; teknoloji </vt:lpstr>
      <vt:lpstr>2. kULLANILAN  YÖNTEM &amp; TEKMNOLOJİ</vt:lpstr>
      <vt:lpstr>3. BULGULAR</vt:lpstr>
      <vt:lpstr>PowerPoint Sunusu</vt:lpstr>
      <vt:lpstr>4. sonuçlar</vt:lpstr>
      <vt:lpstr>GEMİ TESPİTİ UYGULAMASINDA YOLOV8 VE YOLOV9 ALGORİTMALARININ PERFORMANS DEĞERLENDİRMESİ</vt:lpstr>
      <vt:lpstr>1.GİRİŞ</vt:lpstr>
      <vt:lpstr>2. kullanılan  yöntem &amp; teknoloji</vt:lpstr>
      <vt:lpstr>3. Bulgular</vt:lpstr>
      <vt:lpstr>PowerPoint Sunusu</vt:lpstr>
      <vt:lpstr>4. sonuçlar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163</cp:revision>
  <dcterms:created xsi:type="dcterms:W3CDTF">2025-03-02T12:33:08Z</dcterms:created>
  <dcterms:modified xsi:type="dcterms:W3CDTF">2025-03-02T13:36:15Z</dcterms:modified>
</cp:coreProperties>
</file>