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309" r:id="rId3"/>
    <p:sldId id="301" r:id="rId4"/>
    <p:sldId id="303" r:id="rId5"/>
    <p:sldId id="304" r:id="rId6"/>
    <p:sldId id="305" r:id="rId7"/>
    <p:sldId id="306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00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bby Anandan" initials="" lastIdx="1" clrIdx="0"/>
  <p:cmAuthor id="1" name="Marius Bogoevici" initials="" lastIdx="1" clrIdx="1"/>
  <p:cmAuthor id="2" name="Rajesh Jain" initials="" lastIdx="4" clrIdx="2"/>
  <p:cmAuthor id="3" name="Vivian Fialho" initials="" lastIdx="4" clrIdx="3"/>
  <p:cmAuthor id="4" name="Marcelo Borges" initials="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32A"/>
    <a:srgbClr val="40978A"/>
    <a:srgbClr val="EFEFEF"/>
    <a:srgbClr val="21635B"/>
    <a:srgbClr val="007CA2"/>
    <a:srgbClr val="33928A"/>
    <a:srgbClr val="FFCC66"/>
    <a:srgbClr val="6F391C"/>
    <a:srgbClr val="D3D3D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730357E-93A8-4261-B1C9-CC12F3EA413F}">
  <a:tblStyle styleId="{9730357E-93A8-4261-B1C9-CC12F3EA413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D45589-F490-4F9B-8423-FB0429940A51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A1A9225-6EAF-4431-849E-CC4CF34863AB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C7EE857-DDB9-4534-9EAF-1C7BEA9C0FA0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B5092FE-5CEC-4CF4-BDA5-9081C11EFF3B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81" autoAdjust="0"/>
    <p:restoredTop sz="79668" autoAdjust="0"/>
  </p:normalViewPr>
  <p:slideViewPr>
    <p:cSldViewPr snapToGrid="0" snapToObjects="1">
      <p:cViewPr>
        <p:scale>
          <a:sx n="70" d="100"/>
          <a:sy n="70" d="100"/>
        </p:scale>
        <p:origin x="-912" y="-4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-360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497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6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Alternately, specify the </a:t>
            </a:r>
            <a:r>
              <a:rPr lang="en-US" dirty="0" err="1" smtClean="0"/>
              <a:t>buildpack</a:t>
            </a:r>
            <a:r>
              <a:rPr lang="en-US" dirty="0" smtClean="0"/>
              <a:t> on the command line with </a:t>
            </a:r>
            <a:r>
              <a:rPr lang="en-US" dirty="0" err="1" smtClean="0"/>
              <a:t>cf</a:t>
            </a:r>
            <a:r>
              <a:rPr lang="en-US" dirty="0" smtClean="0"/>
              <a:t> push -b:</a:t>
            </a:r>
          </a:p>
          <a:p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Alternately, specify the </a:t>
            </a:r>
            <a:r>
              <a:rPr lang="en-US" dirty="0" err="1" smtClean="0"/>
              <a:t>buildpack</a:t>
            </a:r>
            <a:r>
              <a:rPr lang="en-US" dirty="0" smtClean="0"/>
              <a:t> on the command line with </a:t>
            </a:r>
            <a:r>
              <a:rPr lang="en-US" dirty="0" err="1" smtClean="0"/>
              <a:t>cf</a:t>
            </a:r>
            <a:r>
              <a:rPr lang="en-US" dirty="0" smtClean="0"/>
              <a:t> push -b:</a:t>
            </a:r>
          </a:p>
          <a:p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Alternately, specify the </a:t>
            </a:r>
            <a:r>
              <a:rPr lang="en-US" dirty="0" err="1" smtClean="0"/>
              <a:t>buildpack</a:t>
            </a:r>
            <a:r>
              <a:rPr lang="en-US" dirty="0" smtClean="0"/>
              <a:t> on the command line with </a:t>
            </a:r>
            <a:r>
              <a:rPr lang="en-US" dirty="0" err="1" smtClean="0"/>
              <a:t>cf</a:t>
            </a:r>
            <a:r>
              <a:rPr lang="en-US" dirty="0" smtClean="0"/>
              <a:t> push -b:</a:t>
            </a:r>
          </a:p>
          <a:p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Alternately, specify the start command with </a:t>
            </a:r>
            <a:r>
              <a:rPr lang="en-US" dirty="0" err="1" smtClean="0"/>
              <a:t>cf</a:t>
            </a:r>
            <a:r>
              <a:rPr lang="en-US" dirty="0" smtClean="0"/>
              <a:t> push -c.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Alternately, specify the </a:t>
            </a:r>
            <a:r>
              <a:rPr lang="en-US" dirty="0" err="1" smtClean="0"/>
              <a:t>buildpack</a:t>
            </a:r>
            <a:r>
              <a:rPr lang="en-US" dirty="0" smtClean="0"/>
              <a:t> on the command line with </a:t>
            </a:r>
            <a:r>
              <a:rPr lang="en-US" dirty="0" err="1" smtClean="0"/>
              <a:t>cf</a:t>
            </a:r>
            <a:r>
              <a:rPr lang="en-US" dirty="0" smtClean="0"/>
              <a:t> push -b:</a:t>
            </a:r>
          </a:p>
          <a:p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Alternately, specify the </a:t>
            </a:r>
            <a:r>
              <a:rPr lang="en-US" dirty="0" err="1" smtClean="0"/>
              <a:t>buildpack</a:t>
            </a:r>
            <a:r>
              <a:rPr lang="en-US" dirty="0" smtClean="0"/>
              <a:t> on the command line with </a:t>
            </a:r>
            <a:r>
              <a:rPr lang="en-US" dirty="0" err="1" smtClean="0"/>
              <a:t>cf</a:t>
            </a:r>
            <a:r>
              <a:rPr lang="en-US" dirty="0" smtClean="0"/>
              <a:t> push -b:</a:t>
            </a:r>
          </a:p>
          <a:p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Alternately, specify the </a:t>
            </a:r>
            <a:r>
              <a:rPr lang="en-US" dirty="0" err="1" smtClean="0"/>
              <a:t>buildpack</a:t>
            </a:r>
            <a:r>
              <a:rPr lang="en-US" dirty="0" smtClean="0"/>
              <a:t> on the command line with </a:t>
            </a:r>
            <a:r>
              <a:rPr lang="en-US" dirty="0" err="1" smtClean="0"/>
              <a:t>cf</a:t>
            </a:r>
            <a:r>
              <a:rPr lang="en-US" dirty="0" smtClean="0"/>
              <a:t> push -b:</a:t>
            </a:r>
          </a:p>
          <a:p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Alternately, specify the </a:t>
            </a:r>
            <a:r>
              <a:rPr lang="en-US" dirty="0" err="1" smtClean="0"/>
              <a:t>buildpack</a:t>
            </a:r>
            <a:r>
              <a:rPr lang="en-US" dirty="0" smtClean="0"/>
              <a:t> on the command line with </a:t>
            </a:r>
            <a:r>
              <a:rPr lang="en-US" dirty="0" err="1" smtClean="0"/>
              <a:t>cf</a:t>
            </a:r>
            <a:r>
              <a:rPr lang="en-US" dirty="0" smtClean="0"/>
              <a:t> push -b:</a:t>
            </a:r>
          </a:p>
          <a:p>
            <a:endParaRPr lang="en-US" dirty="0" smtClean="0"/>
          </a:p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890587" y="1312907"/>
            <a:ext cx="4384200" cy="10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890587" y="2633383"/>
            <a:ext cx="6048299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ACACAC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908582" y="3710101"/>
            <a:ext cx="50265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701800" y="3094038"/>
            <a:ext cx="5689499" cy="44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7C3A"/>
              </a:buClr>
              <a:buSzPct val="25000"/>
              <a:buFont typeface="Arial"/>
              <a:buNone/>
            </a:pPr>
            <a:r>
              <a:rPr lang="en" sz="2250" b="0" i="0" u="none" strike="noStrike" cap="none" baseline="0">
                <a:solidFill>
                  <a:srgbClr val="F27C3A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BUILT FOR THE </a:t>
            </a:r>
            <a:r>
              <a:rPr lang="en" sz="2250" b="0" i="0" u="none" strike="noStrike" cap="none" baseline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OF BUSINESS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399" cy="1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499" cy="34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567274" y="951201"/>
            <a:ext cx="8119500" cy="2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03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49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2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366712" y="5018087"/>
            <a:ext cx="2274900" cy="9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2015 Pivotal.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2" r:id="rId4"/>
    <p:sldLayoutId id="2147483680" r:id="rId5"/>
    <p:sldLayoutId id="214748368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455" y="1956197"/>
            <a:ext cx="7897090" cy="12311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Pivotal Cloud Foundry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err="1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NodeJS</a:t>
            </a: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 Developer Guide</a:t>
            </a:r>
            <a:endParaRPr lang="en-US" sz="2400" b="1" spc="-100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455" y="4162894"/>
            <a:ext cx="789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rgbClr val="FFFFFF"/>
                </a:solidFill>
                <a:cs typeface="Arial"/>
              </a:rPr>
              <a:t>July 2016</a:t>
            </a:r>
            <a:endParaRPr lang="en-US" sz="1600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558" y="213215"/>
            <a:ext cx="1656443" cy="15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686800" cy="857400"/>
          </a:xfrm>
        </p:spPr>
        <p:txBody>
          <a:bodyPr/>
          <a:lstStyle/>
          <a:p>
            <a:pPr lvl="0"/>
            <a:r>
              <a:rPr lang="en-US" sz="3600" dirty="0" smtClean="0">
                <a:solidFill>
                  <a:srgbClr val="00AE9E"/>
                </a:solidFill>
              </a:rPr>
              <a:t>Manual Parsing</a:t>
            </a:r>
            <a:endParaRPr lang="en-US" sz="3600" dirty="0">
              <a:solidFill>
                <a:srgbClr val="00AE9E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249645"/>
            <a:ext cx="8310033" cy="1713689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First, parse the VCAP_SERVICES environment variable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Then </a:t>
            </a:r>
            <a:r>
              <a:rPr lang="en-US" sz="2400" dirty="0">
                <a:solidFill>
                  <a:schemeClr val="bg1"/>
                </a:solidFill>
              </a:rPr>
              <a:t>pull out the credential information required to connect to your service.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008774"/>
              </a:buClr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07C09-8A41-3B46-A636-3955072BBB4F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/>
              <a:t>10</a:t>
            </a:fld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1585" y="1894416"/>
            <a:ext cx="8468415" cy="52916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vcap_services</a:t>
            </a:r>
            <a:r>
              <a:rPr lang="en-US" sz="2000" dirty="0"/>
              <a:t> = </a:t>
            </a:r>
            <a:r>
              <a:rPr lang="en-US" sz="2000" dirty="0" err="1"/>
              <a:t>JSON.parse</a:t>
            </a:r>
            <a:r>
              <a:rPr lang="en-US" sz="2000" dirty="0"/>
              <a:t>(</a:t>
            </a:r>
            <a:r>
              <a:rPr lang="en-US" sz="2000" dirty="0" err="1"/>
              <a:t>process.env.VCAP_SERVICES</a:t>
            </a:r>
            <a:r>
              <a:rPr lang="en-US" sz="2000" dirty="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676650"/>
            <a:ext cx="8468415" cy="52916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uri</a:t>
            </a:r>
            <a:r>
              <a:rPr lang="en-US" sz="2000" dirty="0"/>
              <a:t> = </a:t>
            </a:r>
            <a:r>
              <a:rPr lang="en-US" sz="2000" dirty="0" err="1"/>
              <a:t>vcap_services.mypostgres</a:t>
            </a:r>
            <a:r>
              <a:rPr lang="en-US" sz="2000" dirty="0"/>
              <a:t>[0].</a:t>
            </a:r>
            <a:r>
              <a:rPr lang="en-US" sz="2000" dirty="0" err="1"/>
              <a:t>credentials.uri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512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686800" cy="85740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00AE9E"/>
                </a:solidFill>
              </a:rPr>
              <a:t>Connecting to a Service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249645"/>
            <a:ext cx="8310033" cy="1713689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sz="2400" dirty="0">
                <a:solidFill>
                  <a:schemeClr val="bg1"/>
                </a:solidFill>
              </a:rPr>
              <a:t>You must include the appropriate package for the type of services your application uses. For example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Rabbit MQ via the </a:t>
            </a:r>
            <a:r>
              <a:rPr lang="en-US" sz="2400" dirty="0" err="1">
                <a:solidFill>
                  <a:schemeClr val="bg1"/>
                </a:solidFill>
              </a:rPr>
              <a:t>amqp</a:t>
            </a:r>
            <a:r>
              <a:rPr lang="en-US" sz="2400" dirty="0">
                <a:solidFill>
                  <a:schemeClr val="bg1"/>
                </a:solidFill>
              </a:rPr>
              <a:t> module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Mongo via the </a:t>
            </a:r>
            <a:r>
              <a:rPr lang="en-US" sz="2400" dirty="0" err="1">
                <a:solidFill>
                  <a:schemeClr val="bg1"/>
                </a:solidFill>
              </a:rPr>
              <a:t>mongodb</a:t>
            </a:r>
            <a:r>
              <a:rPr lang="en-US" sz="2400" dirty="0">
                <a:solidFill>
                  <a:schemeClr val="bg1"/>
                </a:solidFill>
              </a:rPr>
              <a:t> and mongoose modules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MySQL via the </a:t>
            </a:r>
            <a:r>
              <a:rPr lang="en-US" sz="2400" dirty="0" err="1">
                <a:solidFill>
                  <a:schemeClr val="bg1"/>
                </a:solidFill>
              </a:rPr>
              <a:t>mysql</a:t>
            </a:r>
            <a:r>
              <a:rPr lang="en-US" sz="2400" dirty="0">
                <a:solidFill>
                  <a:schemeClr val="bg1"/>
                </a:solidFill>
              </a:rPr>
              <a:t> module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Postgres</a:t>
            </a:r>
            <a:r>
              <a:rPr lang="en-US" sz="2400" dirty="0">
                <a:solidFill>
                  <a:schemeClr val="bg1"/>
                </a:solidFill>
              </a:rPr>
              <a:t> via the </a:t>
            </a:r>
            <a:r>
              <a:rPr lang="en-US" sz="2400" dirty="0" err="1">
                <a:solidFill>
                  <a:schemeClr val="bg1"/>
                </a:solidFill>
              </a:rPr>
              <a:t>pg</a:t>
            </a:r>
            <a:r>
              <a:rPr lang="en-US" sz="2400" dirty="0">
                <a:solidFill>
                  <a:schemeClr val="bg1"/>
                </a:solidFill>
              </a:rPr>
              <a:t> module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Redis</a:t>
            </a:r>
            <a:r>
              <a:rPr lang="en-US" sz="2400" dirty="0">
                <a:solidFill>
                  <a:schemeClr val="bg1"/>
                </a:solidFill>
              </a:rPr>
              <a:t> via the </a:t>
            </a:r>
            <a:r>
              <a:rPr lang="en-US" sz="2400" dirty="0" err="1">
                <a:solidFill>
                  <a:schemeClr val="bg1"/>
                </a:solidFill>
              </a:rPr>
              <a:t>redis</a:t>
            </a:r>
            <a:r>
              <a:rPr lang="en-US" sz="2400" dirty="0">
                <a:solidFill>
                  <a:schemeClr val="bg1"/>
                </a:solidFill>
              </a:rPr>
              <a:t> module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008774"/>
              </a:buClr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07C09-8A41-3B46-A636-3955072BBB4F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/>
              <a:t>11</a:t>
            </a:fld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6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686800" cy="85740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00AE9E"/>
                </a:solidFill>
              </a:rPr>
              <a:t>Add the Dependency to </a:t>
            </a:r>
            <a:r>
              <a:rPr lang="en-US" sz="3600" dirty="0" err="1">
                <a:solidFill>
                  <a:srgbClr val="00AE9E"/>
                </a:solidFill>
              </a:rPr>
              <a:t>package.json</a:t>
            </a:r>
            <a:endParaRPr lang="en-US" sz="3600" dirty="0">
              <a:solidFill>
                <a:srgbClr val="00AE9E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249645"/>
            <a:ext cx="4067543" cy="1713689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Edit </a:t>
            </a:r>
            <a:r>
              <a:rPr lang="en-US" sz="2400" dirty="0" err="1">
                <a:solidFill>
                  <a:schemeClr val="bg1"/>
                </a:solidFill>
              </a:rPr>
              <a:t>package.json</a:t>
            </a:r>
            <a:r>
              <a:rPr lang="en-US" sz="2400" dirty="0">
                <a:solidFill>
                  <a:schemeClr val="bg1"/>
                </a:solidFill>
              </a:rPr>
              <a:t> and add the intended module to the dependencies section.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You </a:t>
            </a:r>
            <a:r>
              <a:rPr lang="en-US" sz="2400" dirty="0">
                <a:solidFill>
                  <a:schemeClr val="bg1"/>
                </a:solidFill>
              </a:rPr>
              <a:t>must run </a:t>
            </a:r>
            <a:r>
              <a:rPr lang="en-US" sz="2400" dirty="0" err="1">
                <a:solidFill>
                  <a:schemeClr val="bg1"/>
                </a:solidFill>
              </a:rPr>
              <a:t>npm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shrinkwrap</a:t>
            </a:r>
            <a:r>
              <a:rPr lang="en-US" sz="2400" dirty="0">
                <a:solidFill>
                  <a:schemeClr val="bg1"/>
                </a:solidFill>
              </a:rPr>
              <a:t> to regenerate your </a:t>
            </a:r>
            <a:r>
              <a:rPr lang="en-US" sz="2400" dirty="0" err="1">
                <a:solidFill>
                  <a:schemeClr val="bg1"/>
                </a:solidFill>
              </a:rPr>
              <a:t>npm-shrinkwrap.json</a:t>
            </a:r>
            <a:r>
              <a:rPr lang="en-US" sz="2400" dirty="0">
                <a:solidFill>
                  <a:schemeClr val="bg1"/>
                </a:solidFill>
              </a:rPr>
              <a:t> file after you edit </a:t>
            </a:r>
            <a:r>
              <a:rPr lang="en-US" sz="2400" dirty="0" err="1">
                <a:solidFill>
                  <a:schemeClr val="bg1"/>
                </a:solidFill>
              </a:rPr>
              <a:t>package.json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07C09-8A41-3B46-A636-3955072BBB4F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/>
              <a:t>12</a:t>
            </a:fld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34649" y="968129"/>
            <a:ext cx="3490818" cy="3595858"/>
          </a:xfrm>
          <a:prstGeom prst="roundRect">
            <a:avLst>
              <a:gd name="adj" fmla="val 7249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"</a:t>
            </a:r>
            <a:r>
              <a:rPr lang="pl-PL" sz="1600" dirty="0" err="1">
                <a:solidFill>
                  <a:schemeClr val="bg1"/>
                </a:solidFill>
                <a:latin typeface="Consolas"/>
                <a:cs typeface="Consolas"/>
              </a:rPr>
              <a:t>name</a:t>
            </a: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": "hello-</a:t>
            </a:r>
            <a:r>
              <a:rPr lang="pl-PL" sz="1600" dirty="0" err="1">
                <a:solidFill>
                  <a:schemeClr val="bg1"/>
                </a:solidFill>
                <a:latin typeface="Consolas"/>
                <a:cs typeface="Consolas"/>
              </a:rPr>
              <a:t>node</a:t>
            </a: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",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"version": "0.0.1",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"</a:t>
            </a:r>
            <a:r>
              <a:rPr lang="pl-PL" sz="1600" dirty="0" err="1">
                <a:solidFill>
                  <a:schemeClr val="bg1"/>
                </a:solidFill>
                <a:latin typeface="Consolas"/>
                <a:cs typeface="Consolas"/>
              </a:rPr>
              <a:t>dependencies</a:t>
            </a: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": {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  "express": "*",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  "</a:t>
            </a:r>
            <a:r>
              <a:rPr lang="pl-PL" sz="1600" dirty="0" err="1">
                <a:solidFill>
                  <a:schemeClr val="bg1"/>
                </a:solidFill>
                <a:latin typeface="Consolas"/>
                <a:cs typeface="Consolas"/>
              </a:rPr>
              <a:t>mongodb</a:t>
            </a: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": "*",</a:t>
            </a:r>
          </a:p>
          <a:p>
            <a:pPr lvl="0">
              <a:buClr>
                <a:srgbClr val="008774"/>
              </a:buClr>
            </a:pPr>
            <a:r>
              <a:rPr lang="pl-PL" sz="1600" dirty="0" smtClean="0">
                <a:solidFill>
                  <a:schemeClr val="bg1"/>
                </a:solidFill>
                <a:latin typeface="Consolas"/>
                <a:cs typeface="Consolas"/>
              </a:rPr>
              <a:t>    "</a:t>
            </a:r>
            <a:r>
              <a:rPr lang="pl-PL" sz="1600" dirty="0" err="1">
                <a:solidFill>
                  <a:schemeClr val="bg1"/>
                </a:solidFill>
                <a:latin typeface="Consolas"/>
                <a:cs typeface="Consolas"/>
              </a:rPr>
              <a:t>mysql</a:t>
            </a: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": "*",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  "</a:t>
            </a:r>
            <a:r>
              <a:rPr lang="pl-PL" sz="1600" dirty="0" err="1">
                <a:solidFill>
                  <a:schemeClr val="bg1"/>
                </a:solidFill>
                <a:latin typeface="Consolas"/>
                <a:cs typeface="Consolas"/>
              </a:rPr>
              <a:t>pg</a:t>
            </a: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": "*",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  "</a:t>
            </a:r>
            <a:r>
              <a:rPr lang="pl-PL" sz="1600" dirty="0" err="1">
                <a:solidFill>
                  <a:schemeClr val="bg1"/>
                </a:solidFill>
                <a:latin typeface="Consolas"/>
                <a:cs typeface="Consolas"/>
              </a:rPr>
              <a:t>redis</a:t>
            </a: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": "*",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  "</a:t>
            </a:r>
            <a:r>
              <a:rPr lang="pl-PL" sz="1600" dirty="0" err="1">
                <a:solidFill>
                  <a:schemeClr val="bg1"/>
                </a:solidFill>
                <a:latin typeface="Consolas"/>
                <a:cs typeface="Consolas"/>
              </a:rPr>
              <a:t>amqp</a:t>
            </a: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": "*"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},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"</a:t>
            </a:r>
            <a:r>
              <a:rPr lang="pl-PL" sz="1600" dirty="0" err="1">
                <a:solidFill>
                  <a:schemeClr val="bg1"/>
                </a:solidFill>
                <a:latin typeface="Consolas"/>
                <a:cs typeface="Consolas"/>
              </a:rPr>
              <a:t>engines</a:t>
            </a: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": {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  "</a:t>
            </a:r>
            <a:r>
              <a:rPr lang="pl-PL" sz="1600" dirty="0" err="1">
                <a:solidFill>
                  <a:schemeClr val="bg1"/>
                </a:solidFill>
                <a:latin typeface="Consolas"/>
                <a:cs typeface="Consolas"/>
              </a:rPr>
              <a:t>node</a:t>
            </a: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": "0.8.x"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  }</a:t>
            </a:r>
          </a:p>
          <a:p>
            <a:pPr lvl="0">
              <a:buClr>
                <a:srgbClr val="008774"/>
              </a:buClr>
            </a:pPr>
            <a:r>
              <a:rPr lang="pl-PL" sz="1600" dirty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788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686800" cy="85740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00AE9E"/>
                </a:solidFill>
              </a:rPr>
              <a:t>Environment Variables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249645"/>
            <a:ext cx="8310033" cy="1713689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can access environments variable programmatically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example, you can obtain VCAP_SERVICES like this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008774"/>
              </a:buClr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Environment variables available to you include both those defined by the system and those defined by the </a:t>
            </a:r>
            <a:r>
              <a:rPr lang="en-US" sz="2400" dirty="0" err="1">
                <a:solidFill>
                  <a:schemeClr val="bg1"/>
                </a:solidFill>
              </a:rPr>
              <a:t>Node.js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buildpack</a:t>
            </a:r>
            <a:endParaRPr lang="en-US" sz="2400" dirty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008774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008774"/>
              </a:buClr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07C09-8A41-3B46-A636-3955072BBB4F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/>
              <a:t>13</a:t>
            </a:fld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1585" y="2434167"/>
            <a:ext cx="8468415" cy="52916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process.env.VCAP_SERVICES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999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686800" cy="857400"/>
          </a:xfrm>
        </p:spPr>
        <p:txBody>
          <a:bodyPr/>
          <a:lstStyle/>
          <a:p>
            <a:pPr lvl="0"/>
            <a:r>
              <a:rPr lang="en-US" sz="3600" dirty="0" smtClean="0">
                <a:solidFill>
                  <a:srgbClr val="00AE9E"/>
                </a:solidFill>
              </a:rPr>
              <a:t>Paths and Directories</a:t>
            </a:r>
            <a:endParaRPr lang="en-US" sz="3600" dirty="0">
              <a:solidFill>
                <a:srgbClr val="00AE9E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249645"/>
            <a:ext cx="8310033" cy="3611818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BUILD_DIR: Directory </a:t>
            </a:r>
            <a:r>
              <a:rPr lang="en-US" sz="2400" dirty="0">
                <a:solidFill>
                  <a:schemeClr val="bg1"/>
                </a:solidFill>
              </a:rPr>
              <a:t>into which </a:t>
            </a:r>
            <a:r>
              <a:rPr lang="en-US" sz="2400" dirty="0" err="1">
                <a:solidFill>
                  <a:schemeClr val="bg1"/>
                </a:solidFill>
              </a:rPr>
              <a:t>Node.js</a:t>
            </a:r>
            <a:r>
              <a:rPr lang="en-US" sz="2400" dirty="0">
                <a:solidFill>
                  <a:schemeClr val="bg1"/>
                </a:solidFill>
              </a:rPr>
              <a:t> is copied each time a </a:t>
            </a:r>
            <a:r>
              <a:rPr lang="en-US" sz="2400" dirty="0" err="1">
                <a:solidFill>
                  <a:schemeClr val="bg1"/>
                </a:solidFill>
              </a:rPr>
              <a:t>Node.js</a:t>
            </a:r>
            <a:r>
              <a:rPr lang="en-US" sz="2400" dirty="0">
                <a:solidFill>
                  <a:schemeClr val="bg1"/>
                </a:solidFill>
              </a:rPr>
              <a:t> application is run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008774"/>
              </a:buClr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CACHE_DIR: Directory </a:t>
            </a:r>
            <a:r>
              <a:rPr lang="en-US" sz="2400" dirty="0">
                <a:solidFill>
                  <a:schemeClr val="bg1"/>
                </a:solidFill>
              </a:rPr>
              <a:t>that </a:t>
            </a:r>
            <a:r>
              <a:rPr lang="en-US" sz="2400" dirty="0" err="1">
                <a:solidFill>
                  <a:schemeClr val="bg1"/>
                </a:solidFill>
              </a:rPr>
              <a:t>Node.js</a:t>
            </a:r>
            <a:r>
              <a:rPr lang="en-US" sz="2400" dirty="0">
                <a:solidFill>
                  <a:schemeClr val="bg1"/>
                </a:solidFill>
              </a:rPr>
              <a:t> uses for caching.</a:t>
            </a:r>
          </a:p>
          <a:p>
            <a:pPr lvl="0">
              <a:buClr>
                <a:srgbClr val="008774"/>
              </a:buClr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PATH: The </a:t>
            </a:r>
            <a:r>
              <a:rPr lang="en-US" sz="2400" dirty="0">
                <a:solidFill>
                  <a:schemeClr val="bg1"/>
                </a:solidFill>
              </a:rPr>
              <a:t>system path used by </a:t>
            </a:r>
            <a:r>
              <a:rPr lang="en-US" sz="2400" dirty="0" err="1">
                <a:solidFill>
                  <a:schemeClr val="bg1"/>
                </a:solidFill>
              </a:rPr>
              <a:t>Node.js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0">
              <a:buClr>
                <a:srgbClr val="008774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008774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008774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008774"/>
              </a:buClr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07C09-8A41-3B46-A636-3955072BBB4F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/>
              <a:t>14</a:t>
            </a:fld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124" y="3688960"/>
            <a:ext cx="8841753" cy="52916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PATH=/home/</a:t>
            </a:r>
            <a:r>
              <a:rPr lang="en-US" sz="2000" dirty="0" err="1"/>
              <a:t>vcap</a:t>
            </a:r>
            <a:r>
              <a:rPr lang="en-US" sz="2000" dirty="0"/>
              <a:t>/app/bin:/home/</a:t>
            </a:r>
            <a:r>
              <a:rPr lang="en-US" sz="2000" dirty="0" err="1"/>
              <a:t>vcap</a:t>
            </a:r>
            <a:r>
              <a:rPr lang="en-US" sz="2000" dirty="0"/>
              <a:t>/app/</a:t>
            </a:r>
            <a:r>
              <a:rPr lang="en-US" sz="2000" dirty="0" err="1"/>
              <a:t>node_modules</a:t>
            </a:r>
            <a:r>
              <a:rPr lang="en-US" sz="2000" dirty="0"/>
              <a:t>/.bin:/bin:/</a:t>
            </a:r>
            <a:r>
              <a:rPr lang="en-US" sz="2000" dirty="0" err="1"/>
              <a:t>usr</a:t>
            </a:r>
            <a:r>
              <a:rPr lang="en-US" sz="2000" dirty="0"/>
              <a:t>/</a:t>
            </a:r>
            <a:r>
              <a:rPr lang="en-US" sz="2000" dirty="0" smtClean="0"/>
              <a:t>bin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047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5691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583342"/>
            <a:ext cx="8225367" cy="115979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Basics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2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 smtClean="0">
                <a:solidFill>
                  <a:srgbClr val="00AE9E"/>
                </a:solidFill>
                <a:sym typeface="Arial"/>
              </a:rPr>
              <a:t>Application Package File</a:t>
            </a:r>
            <a:endParaRPr lang="en-US" sz="4000" dirty="0">
              <a:solidFill>
                <a:srgbClr val="00AE9E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249645"/>
            <a:ext cx="5102849" cy="340959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Cloud Foundry expects a </a:t>
            </a:r>
            <a:r>
              <a:rPr lang="en-US" sz="2400" dirty="0" err="1">
                <a:solidFill>
                  <a:schemeClr val="bg1"/>
                </a:solidFill>
              </a:rPr>
              <a:t>package.json</a:t>
            </a:r>
            <a:r>
              <a:rPr lang="en-US" sz="2400" dirty="0">
                <a:solidFill>
                  <a:schemeClr val="bg1"/>
                </a:solidFill>
              </a:rPr>
              <a:t> in your </a:t>
            </a:r>
            <a:r>
              <a:rPr lang="en-US" sz="2400" dirty="0" smtClean="0">
                <a:solidFill>
                  <a:schemeClr val="bg1"/>
                </a:solidFill>
              </a:rPr>
              <a:t>application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008774"/>
              </a:buClr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pecify </a:t>
            </a:r>
            <a:r>
              <a:rPr lang="en-US" sz="2400" dirty="0">
                <a:solidFill>
                  <a:schemeClr val="bg1"/>
                </a:solidFill>
              </a:rPr>
              <a:t>the version of </a:t>
            </a:r>
            <a:r>
              <a:rPr lang="en-US" sz="2400" dirty="0" err="1">
                <a:solidFill>
                  <a:schemeClr val="bg1"/>
                </a:solidFill>
              </a:rPr>
              <a:t>Node.js</a:t>
            </a:r>
            <a:r>
              <a:rPr lang="en-US" sz="2400" dirty="0">
                <a:solidFill>
                  <a:schemeClr val="bg1"/>
                </a:solidFill>
              </a:rPr>
              <a:t> you want to use in the engine </a:t>
            </a:r>
            <a:r>
              <a:rPr lang="en-US" sz="2400" dirty="0" smtClean="0">
                <a:solidFill>
                  <a:schemeClr val="bg1"/>
                </a:solidFill>
              </a:rPr>
              <a:t>node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Cloud </a:t>
            </a:r>
            <a:r>
              <a:rPr lang="en-US" sz="2400" dirty="0">
                <a:solidFill>
                  <a:schemeClr val="bg1"/>
                </a:solidFill>
              </a:rPr>
              <a:t>Foundry uses </a:t>
            </a:r>
            <a:r>
              <a:rPr lang="en-US" sz="2400" dirty="0" err="1">
                <a:solidFill>
                  <a:schemeClr val="bg1"/>
                </a:solidFill>
              </a:rPr>
              <a:t>Node.js</a:t>
            </a:r>
            <a:r>
              <a:rPr lang="en-US" sz="2400" dirty="0">
                <a:solidFill>
                  <a:schemeClr val="bg1"/>
                </a:solidFill>
              </a:rPr>
              <a:t> version 0.12.7 by </a:t>
            </a:r>
            <a:r>
              <a:rPr lang="en-US" sz="2400" dirty="0" smtClean="0">
                <a:solidFill>
                  <a:schemeClr val="bg1"/>
                </a:solidFill>
              </a:rPr>
              <a:t>default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07C09-8A41-3B46-A636-3955072BBB4F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/>
              <a:t>3</a:t>
            </a:fld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34649" y="968129"/>
            <a:ext cx="3490818" cy="3595858"/>
          </a:xfrm>
          <a:prstGeom prst="roundRect">
            <a:avLst>
              <a:gd name="adj" fmla="val 7249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  "name": "first",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  "version": "0.0.1",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  "author": "Demo",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  "dependencies": {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    "express": "3.4.8",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    "consolidate”: "0.10.0",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},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  "engines": {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    "node": "0.12.7",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    "npm": "2.7.4"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  }</a:t>
            </a:r>
          </a:p>
          <a:p>
            <a:pPr lvl="0">
              <a:buClr>
                <a:srgbClr val="008774"/>
              </a:buClr>
            </a:pPr>
            <a:r>
              <a:rPr lang="ro-RO" sz="1600" dirty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lang="en-US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878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 smtClean="0">
                <a:solidFill>
                  <a:srgbClr val="00AE9E"/>
                </a:solidFill>
                <a:sym typeface="Arial"/>
              </a:rPr>
              <a:t>Application Port</a:t>
            </a:r>
            <a:endParaRPr lang="en-US" sz="4000" dirty="0">
              <a:solidFill>
                <a:srgbClr val="00AE9E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249645"/>
            <a:ext cx="8551408" cy="218782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must use the PORT environment variable to determine which port your application should listen on.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008774"/>
              </a:buClr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 </a:t>
            </a:r>
            <a:r>
              <a:rPr lang="en-US" sz="2400" dirty="0">
                <a:solidFill>
                  <a:schemeClr val="bg1"/>
                </a:solidFill>
              </a:rPr>
              <a:t>order to also run your application locally, you may want to make port 3000 the default: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07C09-8A41-3B46-A636-3955072BBB4F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/>
              <a:t>4</a:t>
            </a:fld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85333" y="3437467"/>
            <a:ext cx="6739467" cy="88053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49153" y="3606800"/>
            <a:ext cx="644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Consolas"/>
                <a:cs typeface="Consolas"/>
              </a:rPr>
              <a:t>app.listen</a:t>
            </a:r>
            <a:r>
              <a:rPr lang="en-US" sz="240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FFFFFF"/>
                </a:solidFill>
                <a:latin typeface="Consolas"/>
                <a:cs typeface="Consolas"/>
              </a:rPr>
              <a:t>process.env.PORT</a:t>
            </a:r>
            <a:r>
              <a:rPr lang="en-US" sz="2400" dirty="0">
                <a:solidFill>
                  <a:srgbClr val="FFFFFF"/>
                </a:solidFill>
                <a:latin typeface="Consolas"/>
                <a:cs typeface="Consolas"/>
              </a:rPr>
              <a:t> || 3000)</a:t>
            </a:r>
            <a:r>
              <a:rPr lang="en-US" sz="2400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sz="24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6141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 smtClean="0">
                <a:solidFill>
                  <a:srgbClr val="00AE9E"/>
                </a:solidFill>
                <a:sym typeface="Arial"/>
              </a:rPr>
              <a:t>Application Start Command</a:t>
            </a:r>
            <a:endParaRPr lang="en-US" sz="4000" dirty="0">
              <a:solidFill>
                <a:srgbClr val="00AE9E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249645"/>
            <a:ext cx="4097867" cy="218782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Node.js</a:t>
            </a:r>
            <a:r>
              <a:rPr lang="en-US" sz="2400" dirty="0">
                <a:solidFill>
                  <a:schemeClr val="bg1"/>
                </a:solidFill>
              </a:rPr>
              <a:t> applications require a start command.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You </a:t>
            </a:r>
            <a:r>
              <a:rPr lang="en-US" sz="2400" dirty="0">
                <a:solidFill>
                  <a:schemeClr val="bg1"/>
                </a:solidFill>
              </a:rPr>
              <a:t>can specify the web start command for a </a:t>
            </a:r>
            <a:r>
              <a:rPr lang="en-US" sz="2400" dirty="0" err="1">
                <a:solidFill>
                  <a:schemeClr val="bg1"/>
                </a:solidFill>
              </a:rPr>
              <a:t>Node.js</a:t>
            </a:r>
            <a:r>
              <a:rPr lang="en-US" sz="2400" dirty="0">
                <a:solidFill>
                  <a:schemeClr val="bg1"/>
                </a:solidFill>
              </a:rPr>
              <a:t> application in a </a:t>
            </a:r>
            <a:r>
              <a:rPr lang="en-US" sz="2400" dirty="0" err="1">
                <a:solidFill>
                  <a:schemeClr val="bg1"/>
                </a:solidFill>
              </a:rPr>
              <a:t>Procfile</a:t>
            </a:r>
            <a:r>
              <a:rPr lang="en-US" sz="2400" dirty="0">
                <a:solidFill>
                  <a:schemeClr val="bg1"/>
                </a:solidFill>
              </a:rPr>
              <a:t> or in the application deployment </a:t>
            </a:r>
            <a:r>
              <a:rPr lang="en-US" sz="2400" dirty="0" smtClean="0">
                <a:solidFill>
                  <a:schemeClr val="bg1"/>
                </a:solidFill>
              </a:rPr>
              <a:t>manifest.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07C09-8A41-3B46-A636-3955072BBB4F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/>
              <a:t>5</a:t>
            </a:fld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101167" y="1258112"/>
            <a:ext cx="3746499" cy="303872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---</a:t>
            </a:r>
          </a:p>
          <a:p>
            <a:r>
              <a:rPr lang="en-US" sz="2000" dirty="0"/>
              <a:t>applications:</a:t>
            </a:r>
          </a:p>
          <a:p>
            <a:r>
              <a:rPr lang="en-US" sz="2000" dirty="0"/>
              <a:t>- name: my-app</a:t>
            </a:r>
          </a:p>
          <a:p>
            <a:r>
              <a:rPr lang="en-US" sz="2000" dirty="0"/>
              <a:t>  command: node my-</a:t>
            </a:r>
            <a:r>
              <a:rPr lang="en-US" sz="2000" dirty="0" err="1"/>
              <a:t>app.js</a:t>
            </a:r>
            <a:endParaRPr lang="en-US" sz="2000" dirty="0"/>
          </a:p>
          <a:p>
            <a:r>
              <a:rPr lang="en-US" sz="2000" dirty="0"/>
              <a:t>... the rest of your settings ..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94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 smtClean="0">
                <a:solidFill>
                  <a:srgbClr val="00AE9E"/>
                </a:solidFill>
                <a:sym typeface="Arial"/>
              </a:rPr>
              <a:t>Application Bundling</a:t>
            </a:r>
            <a:endParaRPr lang="en-US" sz="4000" dirty="0">
              <a:solidFill>
                <a:srgbClr val="00AE9E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249645"/>
            <a:ext cx="8551408" cy="218782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do not need to run </a:t>
            </a:r>
            <a:r>
              <a:rPr lang="en-US" sz="2400" dirty="0" err="1">
                <a:solidFill>
                  <a:schemeClr val="bg1"/>
                </a:solidFill>
              </a:rPr>
              <a:t>npm</a:t>
            </a:r>
            <a:r>
              <a:rPr lang="en-US" sz="2400" dirty="0">
                <a:solidFill>
                  <a:schemeClr val="bg1"/>
                </a:solidFill>
              </a:rPr>
              <a:t> install before deploying your application. </a:t>
            </a:r>
            <a:r>
              <a:rPr lang="en-US" sz="2400" dirty="0" smtClean="0">
                <a:solidFill>
                  <a:schemeClr val="bg1"/>
                </a:solidFill>
              </a:rPr>
              <a:t>Cloud </a:t>
            </a:r>
            <a:r>
              <a:rPr lang="en-US" sz="2400" dirty="0">
                <a:solidFill>
                  <a:schemeClr val="bg1"/>
                </a:solidFill>
              </a:rPr>
              <a:t>Foundry will run it for you when your application is </a:t>
            </a:r>
            <a:r>
              <a:rPr lang="en-US" sz="2400" dirty="0" smtClean="0">
                <a:solidFill>
                  <a:schemeClr val="bg1"/>
                </a:solidFill>
              </a:rPr>
              <a:t>pushed.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bg1"/>
                </a:solidFill>
              </a:rPr>
              <a:t>you would prefer to run </a:t>
            </a:r>
            <a:r>
              <a:rPr lang="en-US" sz="2400" dirty="0" err="1">
                <a:solidFill>
                  <a:schemeClr val="bg1"/>
                </a:solidFill>
              </a:rPr>
              <a:t>npm</a:t>
            </a:r>
            <a:r>
              <a:rPr lang="en-US" sz="2400" dirty="0">
                <a:solidFill>
                  <a:schemeClr val="bg1"/>
                </a:solidFill>
              </a:rPr>
              <a:t> install and create a </a:t>
            </a:r>
            <a:r>
              <a:rPr lang="en-US" sz="2400" dirty="0" err="1">
                <a:solidFill>
                  <a:schemeClr val="bg1"/>
                </a:solidFill>
              </a:rPr>
              <a:t>node_modules</a:t>
            </a:r>
            <a:r>
              <a:rPr lang="en-US" sz="2400" dirty="0">
                <a:solidFill>
                  <a:schemeClr val="bg1"/>
                </a:solidFill>
              </a:rPr>
              <a:t> folder inside of your application, this is also supported.</a:t>
            </a: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07C09-8A41-3B46-A636-3955072BBB4F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/>
              <a:t>6</a:t>
            </a:fld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 err="1" smtClean="0">
                <a:solidFill>
                  <a:srgbClr val="00AE9E"/>
                </a:solidFill>
                <a:sym typeface="Arial"/>
              </a:rPr>
              <a:t>NodeJS</a:t>
            </a:r>
            <a:r>
              <a:rPr lang="en-US" sz="4000" dirty="0" smtClean="0">
                <a:solidFill>
                  <a:srgbClr val="00AE9E"/>
                </a:solidFill>
                <a:sym typeface="Arial"/>
              </a:rPr>
              <a:t> Discovery</a:t>
            </a:r>
            <a:endParaRPr lang="en-US" sz="4000" dirty="0">
              <a:solidFill>
                <a:srgbClr val="00AE9E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249645"/>
            <a:ext cx="4161367" cy="1713689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</a:t>
            </a:r>
            <a:r>
              <a:rPr lang="en-US" sz="2400" dirty="0" smtClean="0">
                <a:solidFill>
                  <a:schemeClr val="bg1"/>
                </a:solidFill>
              </a:rPr>
              <a:t>ou </a:t>
            </a:r>
            <a:r>
              <a:rPr lang="en-US" sz="2400" dirty="0">
                <a:solidFill>
                  <a:schemeClr val="bg1"/>
                </a:solidFill>
              </a:rPr>
              <a:t>can override the </a:t>
            </a:r>
            <a:r>
              <a:rPr lang="en-US" sz="2400" dirty="0" err="1" smtClean="0">
                <a:solidFill>
                  <a:schemeClr val="bg1"/>
                </a:solidFill>
              </a:rPr>
              <a:t>NodeJS</a:t>
            </a:r>
            <a:r>
              <a:rPr lang="en-US" sz="2400" dirty="0" smtClean="0">
                <a:solidFill>
                  <a:schemeClr val="bg1"/>
                </a:solidFill>
              </a:rPr>
              <a:t> auto</a:t>
            </a:r>
            <a:r>
              <a:rPr lang="en-US" sz="2400" dirty="0">
                <a:solidFill>
                  <a:schemeClr val="bg1"/>
                </a:solidFill>
              </a:rPr>
              <a:t>-detection by specifying the </a:t>
            </a:r>
            <a:r>
              <a:rPr lang="en-US" sz="2400" dirty="0" err="1">
                <a:solidFill>
                  <a:schemeClr val="bg1"/>
                </a:solidFill>
              </a:rPr>
              <a:t>Node.js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buildpack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07C09-8A41-3B46-A636-3955072BBB4F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/>
              <a:t>7</a:t>
            </a:fld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8850" y="2963333"/>
            <a:ext cx="7268633" cy="160866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---</a:t>
            </a:r>
          </a:p>
          <a:p>
            <a:r>
              <a:rPr lang="en-US" sz="2000" dirty="0"/>
              <a:t>applications:</a:t>
            </a:r>
          </a:p>
          <a:p>
            <a:r>
              <a:rPr lang="en-US" sz="2000" dirty="0"/>
              <a:t>- name: my-app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buildpack</a:t>
            </a:r>
            <a:r>
              <a:rPr lang="en-US" sz="2000" dirty="0"/>
              <a:t>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cloudfoundry</a:t>
            </a:r>
            <a:r>
              <a:rPr lang="en-US" sz="2000" dirty="0"/>
              <a:t>/</a:t>
            </a:r>
            <a:r>
              <a:rPr lang="en-US" sz="2000" dirty="0" err="1"/>
              <a:t>nodejs-buildpack</a:t>
            </a:r>
            <a:endParaRPr lang="en-US" sz="2000" dirty="0"/>
          </a:p>
          <a:p>
            <a:r>
              <a:rPr lang="en-US" sz="2000" dirty="0"/>
              <a:t>... the rest of your settings ...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982633" y="1249645"/>
            <a:ext cx="4161367" cy="157741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</a:t>
            </a:r>
            <a:r>
              <a:rPr lang="en-US" sz="2400" dirty="0" smtClean="0">
                <a:solidFill>
                  <a:schemeClr val="bg1"/>
                </a:solidFill>
              </a:rPr>
              <a:t>ou </a:t>
            </a:r>
            <a:r>
              <a:rPr lang="en-US" sz="2400" dirty="0">
                <a:solidFill>
                  <a:schemeClr val="bg1"/>
                </a:solidFill>
              </a:rPr>
              <a:t>can override the </a:t>
            </a:r>
            <a:r>
              <a:rPr lang="en-US" sz="2400" dirty="0" err="1" smtClean="0">
                <a:solidFill>
                  <a:schemeClr val="bg1"/>
                </a:solidFill>
              </a:rPr>
              <a:t>NodeJS</a:t>
            </a:r>
            <a:r>
              <a:rPr lang="en-US" sz="2400" dirty="0" smtClean="0">
                <a:solidFill>
                  <a:schemeClr val="bg1"/>
                </a:solidFill>
              </a:rPr>
              <a:t> auto</a:t>
            </a:r>
            <a:r>
              <a:rPr lang="en-US" sz="2400" dirty="0">
                <a:solidFill>
                  <a:schemeClr val="bg1"/>
                </a:solidFill>
              </a:rPr>
              <a:t>-detection by specifying the </a:t>
            </a:r>
            <a:r>
              <a:rPr lang="en-US" sz="2400" dirty="0" err="1">
                <a:solidFill>
                  <a:schemeClr val="bg1"/>
                </a:solidFill>
              </a:rPr>
              <a:t>Node.js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buildpack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7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583342"/>
            <a:ext cx="8225367" cy="115979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Configuring </a:t>
            </a:r>
            <a:r>
              <a:rPr lang="en-US" dirty="0">
                <a:solidFill>
                  <a:srgbClr val="FFFFFF"/>
                </a:solidFill>
              </a:rPr>
              <a:t>Service Connections for </a:t>
            </a:r>
            <a:r>
              <a:rPr lang="en-US" dirty="0" err="1">
                <a:solidFill>
                  <a:srgbClr val="FFFFFF"/>
                </a:solidFill>
              </a:rPr>
              <a:t>Node.js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686800" cy="85740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00AE9E"/>
                </a:solidFill>
              </a:rPr>
              <a:t>Parse VCAP_SERVICES for Credentials</a:t>
            </a:r>
            <a:endParaRPr lang="en-US" sz="3600" dirty="0">
              <a:solidFill>
                <a:srgbClr val="00AE9E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249645"/>
            <a:ext cx="8310033" cy="1713689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Parse to </a:t>
            </a:r>
            <a:r>
              <a:rPr lang="en-US" sz="2400" dirty="0">
                <a:solidFill>
                  <a:schemeClr val="bg1"/>
                </a:solidFill>
              </a:rPr>
              <a:t>get the required connection details such as host address, port, user name, and password.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07C09-8A41-3B46-A636-3955072BBB4F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  <a:pPr/>
              <a:t>9</a:t>
            </a:fld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1585" y="2158999"/>
            <a:ext cx="8468415" cy="251196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{</a:t>
            </a:r>
          </a:p>
          <a:p>
            <a:r>
              <a:rPr lang="en-US" sz="2000" dirty="0"/>
              <a:t>    "</a:t>
            </a:r>
            <a:r>
              <a:rPr lang="en-US" sz="2000" dirty="0" err="1"/>
              <a:t>mypostgres</a:t>
            </a:r>
            <a:r>
              <a:rPr lang="en-US" sz="2000" dirty="0"/>
              <a:t>": [{</a:t>
            </a:r>
          </a:p>
          <a:p>
            <a:r>
              <a:rPr lang="en-US" sz="2000" dirty="0"/>
              <a:t>        "name": "</a:t>
            </a:r>
            <a:r>
              <a:rPr lang="en-US" sz="2000" dirty="0" err="1" smtClean="0"/>
              <a:t>myinstance</a:t>
            </a:r>
            <a:r>
              <a:rPr lang="en-US" sz="2000" dirty="0" smtClean="0"/>
              <a:t>”, "</a:t>
            </a:r>
            <a:r>
              <a:rPr lang="en-US" sz="2000" dirty="0"/>
              <a:t>credentials": {</a:t>
            </a:r>
          </a:p>
          <a:p>
            <a:r>
              <a:rPr lang="en-US" sz="2000" dirty="0"/>
              <a:t>            "</a:t>
            </a:r>
            <a:r>
              <a:rPr lang="en-US" sz="2000" dirty="0" err="1"/>
              <a:t>uri</a:t>
            </a:r>
            <a:r>
              <a:rPr lang="en-US" sz="2000" dirty="0"/>
              <a:t>": "</a:t>
            </a:r>
            <a:r>
              <a:rPr lang="en-US" sz="2000" dirty="0" err="1"/>
              <a:t>postgres</a:t>
            </a:r>
            <a:r>
              <a:rPr lang="en-US" sz="2000" dirty="0"/>
              <a:t>://myusername:mypassword@host.example.com:5432/</a:t>
            </a:r>
            <a:r>
              <a:rPr lang="en-US" sz="2000" dirty="0" err="1"/>
              <a:t>serviceinstance</a:t>
            </a:r>
            <a:r>
              <a:rPr lang="en-US" sz="2000" dirty="0"/>
              <a:t>"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}]</a:t>
            </a:r>
          </a:p>
          <a:p>
            <a:r>
              <a:rPr lang="en-US" sz="20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5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98819</TotalTime>
  <Words>881</Words>
  <Application>Microsoft Macintosh PowerPoint</Application>
  <PresentationFormat>On-screen Show (16:9)</PresentationFormat>
  <Paragraphs>131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Pivotal_interim_040113_template_</vt:lpstr>
      <vt:lpstr>PowerPoint Presentation</vt:lpstr>
      <vt:lpstr>Basics</vt:lpstr>
      <vt:lpstr>Application Package File</vt:lpstr>
      <vt:lpstr>Application Port</vt:lpstr>
      <vt:lpstr>Application Start Command</vt:lpstr>
      <vt:lpstr>Application Bundling</vt:lpstr>
      <vt:lpstr>NodeJS Discovery</vt:lpstr>
      <vt:lpstr>Configuring Service Connections for Node.js</vt:lpstr>
      <vt:lpstr>Parse VCAP_SERVICES for Credentials</vt:lpstr>
      <vt:lpstr>Manual Parsing</vt:lpstr>
      <vt:lpstr>Connecting to a Service</vt:lpstr>
      <vt:lpstr>Add the Dependency to package.json</vt:lpstr>
      <vt:lpstr>Environment Variables</vt:lpstr>
      <vt:lpstr>Paths and Directories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XD</dc:title>
  <cp:lastModifiedBy>Ben Bertka</cp:lastModifiedBy>
  <cp:revision>627</cp:revision>
  <dcterms:modified xsi:type="dcterms:W3CDTF">2016-07-26T23:54:41Z</dcterms:modified>
</cp:coreProperties>
</file>