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9" r:id="rId6"/>
    <p:sldId id="273" r:id="rId7"/>
    <p:sldId id="260" r:id="rId8"/>
    <p:sldId id="262" r:id="rId9"/>
    <p:sldId id="274" r:id="rId10"/>
    <p:sldId id="275" r:id="rId11"/>
    <p:sldId id="264" r:id="rId12"/>
    <p:sldId id="265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E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3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F898A4-20B8-4370-B42B-35B754C3877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619CF-949B-4563-B48A-3BD0EDECD6B0}">
      <dgm:prSet/>
      <dgm:spPr/>
      <dgm:t>
        <a:bodyPr/>
        <a:lstStyle/>
        <a:p>
          <a:r>
            <a:rPr lang="en-US" dirty="0"/>
            <a:t>CNNs can be used to classify audio signals</a:t>
          </a:r>
        </a:p>
      </dgm:t>
    </dgm:pt>
    <dgm:pt modelId="{FF737875-8F7F-4558-AD35-1E0409CD8E14}" type="parTrans" cxnId="{834B0B8B-ACD8-4A68-8AC0-7F75102BF77E}">
      <dgm:prSet/>
      <dgm:spPr/>
      <dgm:t>
        <a:bodyPr/>
        <a:lstStyle/>
        <a:p>
          <a:endParaRPr lang="en-US"/>
        </a:p>
      </dgm:t>
    </dgm:pt>
    <dgm:pt modelId="{9D6E9FE0-3E58-4DF7-AA3E-5FF9F6BF4702}" type="sibTrans" cxnId="{834B0B8B-ACD8-4A68-8AC0-7F75102BF77E}">
      <dgm:prSet/>
      <dgm:spPr/>
      <dgm:t>
        <a:bodyPr/>
        <a:lstStyle/>
        <a:p>
          <a:endParaRPr lang="en-US"/>
        </a:p>
      </dgm:t>
    </dgm:pt>
    <dgm:pt modelId="{CD049A42-8411-4D27-A9F0-2A9AAD3F2E3A}">
      <dgm:prSet/>
      <dgm:spPr/>
      <dgm:t>
        <a:bodyPr/>
        <a:lstStyle/>
        <a:p>
          <a:r>
            <a:rPr lang="en-US" dirty="0"/>
            <a:t>Mel frequency spectrograms can aid in featurization</a:t>
          </a:r>
        </a:p>
      </dgm:t>
    </dgm:pt>
    <dgm:pt modelId="{45648F69-9403-4EEE-890F-64DCE7B8922F}" type="parTrans" cxnId="{3BFF2CBB-59C6-4E44-BF15-5ADF5FD35BD0}">
      <dgm:prSet/>
      <dgm:spPr/>
      <dgm:t>
        <a:bodyPr/>
        <a:lstStyle/>
        <a:p>
          <a:endParaRPr lang="en-US"/>
        </a:p>
      </dgm:t>
    </dgm:pt>
    <dgm:pt modelId="{30514A7B-3A53-452E-B938-8EBCE068822E}" type="sibTrans" cxnId="{3BFF2CBB-59C6-4E44-BF15-5ADF5FD35BD0}">
      <dgm:prSet/>
      <dgm:spPr/>
      <dgm:t>
        <a:bodyPr/>
        <a:lstStyle/>
        <a:p>
          <a:endParaRPr lang="en-US"/>
        </a:p>
      </dgm:t>
    </dgm:pt>
    <dgm:pt modelId="{95E6C029-0E55-4229-8D9C-A5DF11FAE58B}">
      <dgm:prSet/>
      <dgm:spPr/>
      <dgm:t>
        <a:bodyPr/>
        <a:lstStyle/>
        <a:p>
          <a:r>
            <a:rPr lang="en-US" dirty="0" err="1"/>
            <a:t>Librosa</a:t>
          </a:r>
          <a:r>
            <a:rPr lang="en-US" dirty="0"/>
            <a:t> and </a:t>
          </a:r>
          <a:r>
            <a:rPr lang="en-US" dirty="0" err="1"/>
            <a:t>keras</a:t>
          </a:r>
          <a:r>
            <a:rPr lang="en-US" dirty="0"/>
            <a:t> libraries make it easy to build these models in Python</a:t>
          </a:r>
        </a:p>
      </dgm:t>
    </dgm:pt>
    <dgm:pt modelId="{16EA9974-D367-40AF-A10F-C9D19BA1647D}" type="parTrans" cxnId="{B542DF54-CB5C-4CCE-B1D9-9C69FA8D3A8E}">
      <dgm:prSet/>
      <dgm:spPr/>
      <dgm:t>
        <a:bodyPr/>
        <a:lstStyle/>
        <a:p>
          <a:endParaRPr lang="en-US"/>
        </a:p>
      </dgm:t>
    </dgm:pt>
    <dgm:pt modelId="{246F221C-B3B1-48DE-8FCA-A63C977CFBA2}" type="sibTrans" cxnId="{B542DF54-CB5C-4CCE-B1D9-9C69FA8D3A8E}">
      <dgm:prSet/>
      <dgm:spPr/>
      <dgm:t>
        <a:bodyPr/>
        <a:lstStyle/>
        <a:p>
          <a:endParaRPr lang="en-US"/>
        </a:p>
      </dgm:t>
    </dgm:pt>
    <dgm:pt modelId="{1F1730DC-FB56-48D2-AEF5-E32D9500B06C}" type="pres">
      <dgm:prSet presAssocID="{22F898A4-20B8-4370-B42B-35B754C387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FCAA2B-CE88-486D-B41D-64FDD4D7EE37}" type="pres">
      <dgm:prSet presAssocID="{B38619CF-949B-4563-B48A-3BD0EDECD6B0}" presName="hierRoot1" presStyleCnt="0"/>
      <dgm:spPr/>
    </dgm:pt>
    <dgm:pt modelId="{3B8496C6-3FB5-4F11-A51B-FD7F8D4EF7A8}" type="pres">
      <dgm:prSet presAssocID="{B38619CF-949B-4563-B48A-3BD0EDECD6B0}" presName="composite" presStyleCnt="0"/>
      <dgm:spPr/>
    </dgm:pt>
    <dgm:pt modelId="{84BE1C0D-39A1-44CD-AC41-17D663EDD10C}" type="pres">
      <dgm:prSet presAssocID="{B38619CF-949B-4563-B48A-3BD0EDECD6B0}" presName="background" presStyleLbl="node0" presStyleIdx="0" presStyleCnt="3"/>
      <dgm:spPr/>
    </dgm:pt>
    <dgm:pt modelId="{C18C54E1-0A89-4466-8ED2-6E0C36A948BD}" type="pres">
      <dgm:prSet presAssocID="{B38619CF-949B-4563-B48A-3BD0EDECD6B0}" presName="text" presStyleLbl="fgAcc0" presStyleIdx="0" presStyleCnt="3" custLinFactNeighborY="-3948">
        <dgm:presLayoutVars>
          <dgm:chPref val="3"/>
        </dgm:presLayoutVars>
      </dgm:prSet>
      <dgm:spPr/>
    </dgm:pt>
    <dgm:pt modelId="{F3F8C207-BB16-4EE9-99C8-94D51CDE4312}" type="pres">
      <dgm:prSet presAssocID="{B38619CF-949B-4563-B48A-3BD0EDECD6B0}" presName="hierChild2" presStyleCnt="0"/>
      <dgm:spPr/>
    </dgm:pt>
    <dgm:pt modelId="{3890DB06-96B3-4752-87BD-3F1BA0A0582C}" type="pres">
      <dgm:prSet presAssocID="{CD049A42-8411-4D27-A9F0-2A9AAD3F2E3A}" presName="hierRoot1" presStyleCnt="0"/>
      <dgm:spPr/>
    </dgm:pt>
    <dgm:pt modelId="{A5DC4545-1431-4DD7-AFF1-4D394974665C}" type="pres">
      <dgm:prSet presAssocID="{CD049A42-8411-4D27-A9F0-2A9AAD3F2E3A}" presName="composite" presStyleCnt="0"/>
      <dgm:spPr/>
    </dgm:pt>
    <dgm:pt modelId="{CD6C6B21-48B8-4C88-BA45-B6B384DC2350}" type="pres">
      <dgm:prSet presAssocID="{CD049A42-8411-4D27-A9F0-2A9AAD3F2E3A}" presName="background" presStyleLbl="node0" presStyleIdx="1" presStyleCnt="3"/>
      <dgm:spPr/>
    </dgm:pt>
    <dgm:pt modelId="{62B4AD16-DD2D-4AEB-82AB-B45A8F4D2A80}" type="pres">
      <dgm:prSet presAssocID="{CD049A42-8411-4D27-A9F0-2A9AAD3F2E3A}" presName="text" presStyleLbl="fgAcc0" presStyleIdx="1" presStyleCnt="3" custLinFactNeighborY="-3948">
        <dgm:presLayoutVars>
          <dgm:chPref val="3"/>
        </dgm:presLayoutVars>
      </dgm:prSet>
      <dgm:spPr/>
    </dgm:pt>
    <dgm:pt modelId="{9EE7229E-8EB8-4CE4-9090-9060A72054DD}" type="pres">
      <dgm:prSet presAssocID="{CD049A42-8411-4D27-A9F0-2A9AAD3F2E3A}" presName="hierChild2" presStyleCnt="0"/>
      <dgm:spPr/>
    </dgm:pt>
    <dgm:pt modelId="{1D7457CB-DAF9-4A45-8928-6AAB784003B6}" type="pres">
      <dgm:prSet presAssocID="{95E6C029-0E55-4229-8D9C-A5DF11FAE58B}" presName="hierRoot1" presStyleCnt="0"/>
      <dgm:spPr/>
    </dgm:pt>
    <dgm:pt modelId="{D19DD1E6-D1C7-4E09-A5F3-FB495D60071C}" type="pres">
      <dgm:prSet presAssocID="{95E6C029-0E55-4229-8D9C-A5DF11FAE58B}" presName="composite" presStyleCnt="0"/>
      <dgm:spPr/>
    </dgm:pt>
    <dgm:pt modelId="{70444774-D0F3-479C-8024-E93016896018}" type="pres">
      <dgm:prSet presAssocID="{95E6C029-0E55-4229-8D9C-A5DF11FAE58B}" presName="background" presStyleLbl="node0" presStyleIdx="2" presStyleCnt="3"/>
      <dgm:spPr/>
    </dgm:pt>
    <dgm:pt modelId="{6EBDF965-5D78-4D04-9CE9-132915F23D0F}" type="pres">
      <dgm:prSet presAssocID="{95E6C029-0E55-4229-8D9C-A5DF11FAE58B}" presName="text" presStyleLbl="fgAcc0" presStyleIdx="2" presStyleCnt="3" custLinFactNeighborY="-3948">
        <dgm:presLayoutVars>
          <dgm:chPref val="3"/>
        </dgm:presLayoutVars>
      </dgm:prSet>
      <dgm:spPr/>
    </dgm:pt>
    <dgm:pt modelId="{22035549-AE06-4C84-B656-C3D841F0D93C}" type="pres">
      <dgm:prSet presAssocID="{95E6C029-0E55-4229-8D9C-A5DF11FAE58B}" presName="hierChild2" presStyleCnt="0"/>
      <dgm:spPr/>
    </dgm:pt>
  </dgm:ptLst>
  <dgm:cxnLst>
    <dgm:cxn modelId="{822BF046-C571-4056-B4D4-08C385E87746}" type="presOf" srcId="{B38619CF-949B-4563-B48A-3BD0EDECD6B0}" destId="{C18C54E1-0A89-4466-8ED2-6E0C36A948BD}" srcOrd="0" destOrd="0" presId="urn:microsoft.com/office/officeart/2005/8/layout/hierarchy1"/>
    <dgm:cxn modelId="{75431F6D-C13F-401F-ADC5-B5708B469F6B}" type="presOf" srcId="{CD049A42-8411-4D27-A9F0-2A9AAD3F2E3A}" destId="{62B4AD16-DD2D-4AEB-82AB-B45A8F4D2A80}" srcOrd="0" destOrd="0" presId="urn:microsoft.com/office/officeart/2005/8/layout/hierarchy1"/>
    <dgm:cxn modelId="{B542DF54-CB5C-4CCE-B1D9-9C69FA8D3A8E}" srcId="{22F898A4-20B8-4370-B42B-35B754C38779}" destId="{95E6C029-0E55-4229-8D9C-A5DF11FAE58B}" srcOrd="2" destOrd="0" parTransId="{16EA9974-D367-40AF-A10F-C9D19BA1647D}" sibTransId="{246F221C-B3B1-48DE-8FCA-A63C977CFBA2}"/>
    <dgm:cxn modelId="{834B0B8B-ACD8-4A68-8AC0-7F75102BF77E}" srcId="{22F898A4-20B8-4370-B42B-35B754C38779}" destId="{B38619CF-949B-4563-B48A-3BD0EDECD6B0}" srcOrd="0" destOrd="0" parTransId="{FF737875-8F7F-4558-AD35-1E0409CD8E14}" sibTransId="{9D6E9FE0-3E58-4DF7-AA3E-5FF9F6BF4702}"/>
    <dgm:cxn modelId="{0BE9A0AD-15C7-4224-8833-5F46295270CE}" type="presOf" srcId="{95E6C029-0E55-4229-8D9C-A5DF11FAE58B}" destId="{6EBDF965-5D78-4D04-9CE9-132915F23D0F}" srcOrd="0" destOrd="0" presId="urn:microsoft.com/office/officeart/2005/8/layout/hierarchy1"/>
    <dgm:cxn modelId="{70766AB4-5936-4778-BB19-4025E9561137}" type="presOf" srcId="{22F898A4-20B8-4370-B42B-35B754C38779}" destId="{1F1730DC-FB56-48D2-AEF5-E32D9500B06C}" srcOrd="0" destOrd="0" presId="urn:microsoft.com/office/officeart/2005/8/layout/hierarchy1"/>
    <dgm:cxn modelId="{3BFF2CBB-59C6-4E44-BF15-5ADF5FD35BD0}" srcId="{22F898A4-20B8-4370-B42B-35B754C38779}" destId="{CD049A42-8411-4D27-A9F0-2A9AAD3F2E3A}" srcOrd="1" destOrd="0" parTransId="{45648F69-9403-4EEE-890F-64DCE7B8922F}" sibTransId="{30514A7B-3A53-452E-B938-8EBCE068822E}"/>
    <dgm:cxn modelId="{E0668A40-A705-48A5-8D67-8272B770A2D5}" type="presParOf" srcId="{1F1730DC-FB56-48D2-AEF5-E32D9500B06C}" destId="{1BFCAA2B-CE88-486D-B41D-64FDD4D7EE37}" srcOrd="0" destOrd="0" presId="urn:microsoft.com/office/officeart/2005/8/layout/hierarchy1"/>
    <dgm:cxn modelId="{C946C978-4714-4486-8B74-757FB0064994}" type="presParOf" srcId="{1BFCAA2B-CE88-486D-B41D-64FDD4D7EE37}" destId="{3B8496C6-3FB5-4F11-A51B-FD7F8D4EF7A8}" srcOrd="0" destOrd="0" presId="urn:microsoft.com/office/officeart/2005/8/layout/hierarchy1"/>
    <dgm:cxn modelId="{700C5DF3-392A-4D6D-A17E-DFA04DF980CF}" type="presParOf" srcId="{3B8496C6-3FB5-4F11-A51B-FD7F8D4EF7A8}" destId="{84BE1C0D-39A1-44CD-AC41-17D663EDD10C}" srcOrd="0" destOrd="0" presId="urn:microsoft.com/office/officeart/2005/8/layout/hierarchy1"/>
    <dgm:cxn modelId="{FDB4533F-CE38-4F1F-9DBA-E1B77FC8CE4E}" type="presParOf" srcId="{3B8496C6-3FB5-4F11-A51B-FD7F8D4EF7A8}" destId="{C18C54E1-0A89-4466-8ED2-6E0C36A948BD}" srcOrd="1" destOrd="0" presId="urn:microsoft.com/office/officeart/2005/8/layout/hierarchy1"/>
    <dgm:cxn modelId="{41816E94-C4D9-487A-8D9C-69B1C27DCC99}" type="presParOf" srcId="{1BFCAA2B-CE88-486D-B41D-64FDD4D7EE37}" destId="{F3F8C207-BB16-4EE9-99C8-94D51CDE4312}" srcOrd="1" destOrd="0" presId="urn:microsoft.com/office/officeart/2005/8/layout/hierarchy1"/>
    <dgm:cxn modelId="{1C2F8A8A-418D-4050-AF61-A478F83A47F7}" type="presParOf" srcId="{1F1730DC-FB56-48D2-AEF5-E32D9500B06C}" destId="{3890DB06-96B3-4752-87BD-3F1BA0A0582C}" srcOrd="1" destOrd="0" presId="urn:microsoft.com/office/officeart/2005/8/layout/hierarchy1"/>
    <dgm:cxn modelId="{68CEABC0-09F9-44E4-B2DB-66D80B538584}" type="presParOf" srcId="{3890DB06-96B3-4752-87BD-3F1BA0A0582C}" destId="{A5DC4545-1431-4DD7-AFF1-4D394974665C}" srcOrd="0" destOrd="0" presId="urn:microsoft.com/office/officeart/2005/8/layout/hierarchy1"/>
    <dgm:cxn modelId="{88744525-43C4-4528-8B38-F20F1DF1C82E}" type="presParOf" srcId="{A5DC4545-1431-4DD7-AFF1-4D394974665C}" destId="{CD6C6B21-48B8-4C88-BA45-B6B384DC2350}" srcOrd="0" destOrd="0" presId="urn:microsoft.com/office/officeart/2005/8/layout/hierarchy1"/>
    <dgm:cxn modelId="{62B54A7F-4654-46F2-A272-F4A50367CCC7}" type="presParOf" srcId="{A5DC4545-1431-4DD7-AFF1-4D394974665C}" destId="{62B4AD16-DD2D-4AEB-82AB-B45A8F4D2A80}" srcOrd="1" destOrd="0" presId="urn:microsoft.com/office/officeart/2005/8/layout/hierarchy1"/>
    <dgm:cxn modelId="{8538B3FC-4A91-49D9-A6C2-71D0761227AC}" type="presParOf" srcId="{3890DB06-96B3-4752-87BD-3F1BA0A0582C}" destId="{9EE7229E-8EB8-4CE4-9090-9060A72054DD}" srcOrd="1" destOrd="0" presId="urn:microsoft.com/office/officeart/2005/8/layout/hierarchy1"/>
    <dgm:cxn modelId="{B26570A5-7C5E-48C5-96DB-9B765C7E87B6}" type="presParOf" srcId="{1F1730DC-FB56-48D2-AEF5-E32D9500B06C}" destId="{1D7457CB-DAF9-4A45-8928-6AAB784003B6}" srcOrd="2" destOrd="0" presId="urn:microsoft.com/office/officeart/2005/8/layout/hierarchy1"/>
    <dgm:cxn modelId="{6C5346ED-B0BB-4491-A440-6B5A6CE13C03}" type="presParOf" srcId="{1D7457CB-DAF9-4A45-8928-6AAB784003B6}" destId="{D19DD1E6-D1C7-4E09-A5F3-FB495D60071C}" srcOrd="0" destOrd="0" presId="urn:microsoft.com/office/officeart/2005/8/layout/hierarchy1"/>
    <dgm:cxn modelId="{2AFA12E5-92BE-4008-B6C2-1D58D2BE7789}" type="presParOf" srcId="{D19DD1E6-D1C7-4E09-A5F3-FB495D60071C}" destId="{70444774-D0F3-479C-8024-E93016896018}" srcOrd="0" destOrd="0" presId="urn:microsoft.com/office/officeart/2005/8/layout/hierarchy1"/>
    <dgm:cxn modelId="{6F3EB659-F642-4EB0-92E7-B828D258B9B9}" type="presParOf" srcId="{D19DD1E6-D1C7-4E09-A5F3-FB495D60071C}" destId="{6EBDF965-5D78-4D04-9CE9-132915F23D0F}" srcOrd="1" destOrd="0" presId="urn:microsoft.com/office/officeart/2005/8/layout/hierarchy1"/>
    <dgm:cxn modelId="{C327A6DA-A8BE-4BBD-9DC4-1324177996F7}" type="presParOf" srcId="{1D7457CB-DAF9-4A45-8928-6AAB784003B6}" destId="{22035549-AE06-4C84-B656-C3D841F0D93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E1C0D-39A1-44CD-AC41-17D663EDD10C}">
      <dsp:nvSpPr>
        <dsp:cNvPr id="0" name=""/>
        <dsp:cNvSpPr/>
      </dsp:nvSpPr>
      <dsp:spPr>
        <a:xfrm>
          <a:off x="0" y="919046"/>
          <a:ext cx="2983319" cy="1894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C54E1-0A89-4466-8ED2-6E0C36A948BD}">
      <dsp:nvSpPr>
        <dsp:cNvPr id="0" name=""/>
        <dsp:cNvSpPr/>
      </dsp:nvSpPr>
      <dsp:spPr>
        <a:xfrm>
          <a:off x="331479" y="1233952"/>
          <a:ext cx="2983319" cy="1894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CNNs can be used to classify audio signals</a:t>
          </a:r>
        </a:p>
      </dsp:txBody>
      <dsp:txXfrm>
        <a:off x="386964" y="1289437"/>
        <a:ext cx="2872349" cy="1783437"/>
      </dsp:txXfrm>
    </dsp:sp>
    <dsp:sp modelId="{CD6C6B21-48B8-4C88-BA45-B6B384DC2350}">
      <dsp:nvSpPr>
        <dsp:cNvPr id="0" name=""/>
        <dsp:cNvSpPr/>
      </dsp:nvSpPr>
      <dsp:spPr>
        <a:xfrm>
          <a:off x="3646278" y="919046"/>
          <a:ext cx="2983319" cy="1894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4AD16-DD2D-4AEB-82AB-B45A8F4D2A80}">
      <dsp:nvSpPr>
        <dsp:cNvPr id="0" name=""/>
        <dsp:cNvSpPr/>
      </dsp:nvSpPr>
      <dsp:spPr>
        <a:xfrm>
          <a:off x="3977758" y="1233952"/>
          <a:ext cx="2983319" cy="1894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Mel frequency spectrograms can aid in featurization</a:t>
          </a:r>
        </a:p>
      </dsp:txBody>
      <dsp:txXfrm>
        <a:off x="4033243" y="1289437"/>
        <a:ext cx="2872349" cy="1783437"/>
      </dsp:txXfrm>
    </dsp:sp>
    <dsp:sp modelId="{70444774-D0F3-479C-8024-E93016896018}">
      <dsp:nvSpPr>
        <dsp:cNvPr id="0" name=""/>
        <dsp:cNvSpPr/>
      </dsp:nvSpPr>
      <dsp:spPr>
        <a:xfrm>
          <a:off x="7292557" y="919046"/>
          <a:ext cx="2983319" cy="1894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DF965-5D78-4D04-9CE9-132915F23D0F}">
      <dsp:nvSpPr>
        <dsp:cNvPr id="0" name=""/>
        <dsp:cNvSpPr/>
      </dsp:nvSpPr>
      <dsp:spPr>
        <a:xfrm>
          <a:off x="7624037" y="1233952"/>
          <a:ext cx="2983319" cy="1894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Librosa</a:t>
          </a:r>
          <a:r>
            <a:rPr lang="en-US" sz="2700" kern="1200" dirty="0"/>
            <a:t> and </a:t>
          </a:r>
          <a:r>
            <a:rPr lang="en-US" sz="2700" kern="1200" dirty="0" err="1"/>
            <a:t>keras</a:t>
          </a:r>
          <a:r>
            <a:rPr lang="en-US" sz="2700" kern="1200" dirty="0"/>
            <a:t> libraries make it easy to build these models in Python</a:t>
          </a:r>
        </a:p>
      </dsp:txBody>
      <dsp:txXfrm>
        <a:off x="7679522" y="1289437"/>
        <a:ext cx="2872349" cy="1783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8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6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7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0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1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7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3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0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9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9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9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57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86195-20A2-41FC-9177-0F456D47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3" y="640080"/>
            <a:ext cx="3659247" cy="285031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Audio Classification:</a:t>
            </a: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800">
                <a:solidFill>
                  <a:srgbClr val="FFFFFF"/>
                </a:solidFill>
              </a:rPr>
              <a:t>Spectrograms, CNNs, and Python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8359E-EBE1-4FDF-A986-0907937A8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Bridget Bertoni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Delivery Data Scientist @ Microsoft</a:t>
            </a:r>
          </a:p>
          <a:p>
            <a:r>
              <a:rPr lang="en-US" sz="1800" dirty="0">
                <a:solidFill>
                  <a:srgbClr val="FFFFFF"/>
                </a:solidFill>
              </a:rPr>
              <a:t>Essential Educate Training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8/7/19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keyboard&#10;&#10;Description automatically generated">
            <a:extLst>
              <a:ext uri="{FF2B5EF4-FFF2-40B4-BE49-F238E27FC236}">
                <a16:creationId xmlns:a16="http://schemas.microsoft.com/office/drawing/2014/main" id="{5CC93F6B-8F23-4ABA-B70A-6978E4396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14" r="1133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928B76FA-F9D8-4644-AB56-481F39DF9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18" y="6249988"/>
            <a:ext cx="2064112" cy="48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38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E6627C1-F5B3-4C9E-9003-0943D7F808CC}"/>
              </a:ext>
            </a:extLst>
          </p:cNvPr>
          <p:cNvSpPr/>
          <p:nvPr/>
        </p:nvSpPr>
        <p:spPr>
          <a:xfrm>
            <a:off x="568358" y="1411459"/>
            <a:ext cx="11201611" cy="1274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F020D3F1-6178-4E16-AD5E-546C585FA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8" y="277495"/>
            <a:ext cx="39052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78DDC9-2125-44FB-B124-0FEB74A73CBE}"/>
              </a:ext>
            </a:extLst>
          </p:cNvPr>
          <p:cNvSpPr/>
          <p:nvPr/>
        </p:nvSpPr>
        <p:spPr>
          <a:xfrm>
            <a:off x="1339273" y="526473"/>
            <a:ext cx="110836" cy="202276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A6BA78-8C83-4E77-B7F2-E12F8231EC82}"/>
              </a:ext>
            </a:extLst>
          </p:cNvPr>
          <p:cNvCxnSpPr>
            <a:cxnSpLocks/>
          </p:cNvCxnSpPr>
          <p:nvPr/>
        </p:nvCxnSpPr>
        <p:spPr>
          <a:xfrm>
            <a:off x="1450109" y="2549236"/>
            <a:ext cx="2451771" cy="79767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7A6B5-12C2-4FE8-BA1A-5F1E8EB04284}"/>
              </a:ext>
            </a:extLst>
          </p:cNvPr>
          <p:cNvCxnSpPr>
            <a:cxnSpLocks/>
          </p:cNvCxnSpPr>
          <p:nvPr/>
        </p:nvCxnSpPr>
        <p:spPr>
          <a:xfrm flipH="1">
            <a:off x="705741" y="2537121"/>
            <a:ext cx="646289" cy="79268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AE2F6B-22D3-469F-937B-736926A6A052}"/>
              </a:ext>
            </a:extLst>
          </p:cNvPr>
          <p:cNvSpPr/>
          <p:nvPr/>
        </p:nvSpPr>
        <p:spPr>
          <a:xfrm>
            <a:off x="4078912" y="4171682"/>
            <a:ext cx="1222131" cy="46599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5EF6C-1EDC-4AB3-B07F-D0B4BA65DFDF}"/>
              </a:ext>
            </a:extLst>
          </p:cNvPr>
          <p:cNvSpPr txBox="1"/>
          <p:nvPr/>
        </p:nvSpPr>
        <p:spPr>
          <a:xfrm>
            <a:off x="4078912" y="3239825"/>
            <a:ext cx="1100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</a:t>
            </a:r>
          </a:p>
          <a:p>
            <a:r>
              <a:rPr lang="en-US" dirty="0"/>
              <a:t>power </a:t>
            </a:r>
          </a:p>
          <a:p>
            <a:r>
              <a:rPr lang="en-US" dirty="0"/>
              <a:t>spectrum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7FAD596-17C5-4B85-9883-30BDB983F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6" y="3237765"/>
            <a:ext cx="38195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4751AED-B40A-4E6B-9D43-7CA99FB1A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84" y="3286124"/>
            <a:ext cx="3810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8F618CE-21E9-4480-9D4B-FADCA60DD6B9}"/>
              </a:ext>
            </a:extLst>
          </p:cNvPr>
          <p:cNvSpPr/>
          <p:nvPr/>
        </p:nvSpPr>
        <p:spPr>
          <a:xfrm>
            <a:off x="11297187" y="1686309"/>
            <a:ext cx="328335" cy="4044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22600A-0FA0-483F-815C-2D27D6F90ED4}"/>
              </a:ext>
            </a:extLst>
          </p:cNvPr>
          <p:cNvSpPr/>
          <p:nvPr/>
        </p:nvSpPr>
        <p:spPr>
          <a:xfrm>
            <a:off x="11297187" y="2093241"/>
            <a:ext cx="328335" cy="40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9966E9-966A-4258-AE0C-335B0684EB5A}"/>
              </a:ext>
            </a:extLst>
          </p:cNvPr>
          <p:cNvSpPr/>
          <p:nvPr/>
        </p:nvSpPr>
        <p:spPr>
          <a:xfrm>
            <a:off x="11297187" y="2474242"/>
            <a:ext cx="328335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02158-EABD-4B4D-887C-B75BE93B12AB}"/>
              </a:ext>
            </a:extLst>
          </p:cNvPr>
          <p:cNvSpPr txBox="1"/>
          <p:nvPr/>
        </p:nvSpPr>
        <p:spPr>
          <a:xfrm>
            <a:off x="5667214" y="1367627"/>
            <a:ext cx="1703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 using </a:t>
            </a:r>
          </a:p>
          <a:p>
            <a:r>
              <a:rPr lang="en-US" dirty="0"/>
              <a:t>Mel </a:t>
            </a:r>
            <a:r>
              <a:rPr lang="en-US" dirty="0" err="1"/>
              <a:t>filterbank</a:t>
            </a:r>
            <a:r>
              <a:rPr lang="en-US" dirty="0"/>
              <a:t> </a:t>
            </a:r>
          </a:p>
          <a:p>
            <a:r>
              <a:rPr lang="en-US" dirty="0"/>
              <a:t>and take log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A953E24-4C6C-40F3-B367-F6DA0F1B2123}"/>
              </a:ext>
            </a:extLst>
          </p:cNvPr>
          <p:cNvSpPr/>
          <p:nvPr/>
        </p:nvSpPr>
        <p:spPr>
          <a:xfrm rot="1771813">
            <a:off x="9777310" y="1611782"/>
            <a:ext cx="982620" cy="482714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3686006-ED39-4762-ADAF-8852263F10E6}"/>
              </a:ext>
            </a:extLst>
          </p:cNvPr>
          <p:cNvSpPr/>
          <p:nvPr/>
        </p:nvSpPr>
        <p:spPr>
          <a:xfrm rot="19193307">
            <a:off x="6304284" y="2322618"/>
            <a:ext cx="1513778" cy="50182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6FF83A-F062-49DF-A297-A2E3CEA6450E}"/>
              </a:ext>
            </a:extLst>
          </p:cNvPr>
          <p:cNvSpPr txBox="1"/>
          <p:nvPr/>
        </p:nvSpPr>
        <p:spPr>
          <a:xfrm>
            <a:off x="10141832" y="835510"/>
            <a:ext cx="1202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 as image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A45A27-56C0-45BC-800B-E2D538BD6394}"/>
              </a:ext>
            </a:extLst>
          </p:cNvPr>
          <p:cNvSpPr/>
          <p:nvPr/>
        </p:nvSpPr>
        <p:spPr>
          <a:xfrm>
            <a:off x="10359153" y="3980507"/>
            <a:ext cx="328335" cy="4044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DDC9FE-678F-47A6-9CA8-65C5C71BBCF2}"/>
              </a:ext>
            </a:extLst>
          </p:cNvPr>
          <p:cNvSpPr/>
          <p:nvPr/>
        </p:nvSpPr>
        <p:spPr>
          <a:xfrm>
            <a:off x="10359153" y="4387439"/>
            <a:ext cx="328335" cy="40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23A56-7968-40F1-8DF3-3FA841A937BF}"/>
              </a:ext>
            </a:extLst>
          </p:cNvPr>
          <p:cNvSpPr/>
          <p:nvPr/>
        </p:nvSpPr>
        <p:spPr>
          <a:xfrm>
            <a:off x="10359153" y="4768440"/>
            <a:ext cx="328335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B68CE1-8502-478A-A081-E900D4E496E7}"/>
              </a:ext>
            </a:extLst>
          </p:cNvPr>
          <p:cNvSpPr/>
          <p:nvPr/>
        </p:nvSpPr>
        <p:spPr>
          <a:xfrm>
            <a:off x="10687488" y="3982596"/>
            <a:ext cx="328335" cy="40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5A5DF7-877B-41B2-9E82-EA85C11B24A9}"/>
              </a:ext>
            </a:extLst>
          </p:cNvPr>
          <p:cNvSpPr/>
          <p:nvPr/>
        </p:nvSpPr>
        <p:spPr>
          <a:xfrm>
            <a:off x="10687488" y="4380736"/>
            <a:ext cx="328335" cy="4044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054E91-DE2C-41D2-9201-2450F8687680}"/>
              </a:ext>
            </a:extLst>
          </p:cNvPr>
          <p:cNvSpPr/>
          <p:nvPr/>
        </p:nvSpPr>
        <p:spPr>
          <a:xfrm>
            <a:off x="10687488" y="4770529"/>
            <a:ext cx="328335" cy="4044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5B2D65-C1C1-49FB-ACB0-5EBF29EC07BD}"/>
              </a:ext>
            </a:extLst>
          </p:cNvPr>
          <p:cNvSpPr/>
          <p:nvPr/>
        </p:nvSpPr>
        <p:spPr>
          <a:xfrm>
            <a:off x="11015823" y="3979634"/>
            <a:ext cx="328335" cy="4044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BC3456-7737-4022-BE35-4DC82EE2C2E2}"/>
              </a:ext>
            </a:extLst>
          </p:cNvPr>
          <p:cNvSpPr/>
          <p:nvPr/>
        </p:nvSpPr>
        <p:spPr>
          <a:xfrm>
            <a:off x="11015823" y="4386566"/>
            <a:ext cx="328335" cy="404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CC06CD-CF91-4B0B-9C1D-B00617217237}"/>
              </a:ext>
            </a:extLst>
          </p:cNvPr>
          <p:cNvSpPr/>
          <p:nvPr/>
        </p:nvSpPr>
        <p:spPr>
          <a:xfrm>
            <a:off x="11015823" y="4767567"/>
            <a:ext cx="328335" cy="4044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172E6B-692B-4FD4-BFD4-B2C2A06275DB}"/>
              </a:ext>
            </a:extLst>
          </p:cNvPr>
          <p:cNvSpPr/>
          <p:nvPr/>
        </p:nvSpPr>
        <p:spPr>
          <a:xfrm>
            <a:off x="11344158" y="3980926"/>
            <a:ext cx="328335" cy="4044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1D0D5-0CF9-4BDD-8685-C04E65CF2358}"/>
              </a:ext>
            </a:extLst>
          </p:cNvPr>
          <p:cNvSpPr/>
          <p:nvPr/>
        </p:nvSpPr>
        <p:spPr>
          <a:xfrm>
            <a:off x="11344158" y="4387858"/>
            <a:ext cx="328335" cy="4044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37D4AC-3534-4F03-AF58-3B483C2C06E9}"/>
              </a:ext>
            </a:extLst>
          </p:cNvPr>
          <p:cNvSpPr/>
          <p:nvPr/>
        </p:nvSpPr>
        <p:spPr>
          <a:xfrm>
            <a:off x="11344158" y="4768859"/>
            <a:ext cx="328335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F41A8A-35F9-4FBD-8149-FC08FC8C6DEB}"/>
              </a:ext>
            </a:extLst>
          </p:cNvPr>
          <p:cNvSpPr/>
          <p:nvPr/>
        </p:nvSpPr>
        <p:spPr>
          <a:xfrm rot="7674752">
            <a:off x="10450081" y="3187618"/>
            <a:ext cx="808755" cy="46619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E06B7B-896C-4526-A1F3-41D22640F9E7}"/>
              </a:ext>
            </a:extLst>
          </p:cNvPr>
          <p:cNvSpPr/>
          <p:nvPr/>
        </p:nvSpPr>
        <p:spPr>
          <a:xfrm>
            <a:off x="10359153" y="3979313"/>
            <a:ext cx="328335" cy="119270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9F278A-D95F-4D6D-BE46-4E5A5C41C044}"/>
              </a:ext>
            </a:extLst>
          </p:cNvPr>
          <p:cNvSpPr txBox="1"/>
          <p:nvPr/>
        </p:nvSpPr>
        <p:spPr>
          <a:xfrm>
            <a:off x="1198964" y="26677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42146E-01E7-4B6B-A08B-69B498FE146C}"/>
              </a:ext>
            </a:extLst>
          </p:cNvPr>
          <p:cNvSpPr txBox="1"/>
          <p:nvPr/>
        </p:nvSpPr>
        <p:spPr>
          <a:xfrm>
            <a:off x="10305720" y="5200821"/>
            <a:ext cx="140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t</a:t>
            </a:r>
            <a:r>
              <a:rPr lang="en-US" baseline="-25000" dirty="0"/>
              <a:t>1  </a:t>
            </a:r>
            <a:r>
              <a:rPr lang="el-GR" dirty="0"/>
              <a:t>Δ</a:t>
            </a:r>
            <a:r>
              <a:rPr lang="en-US" dirty="0"/>
              <a:t>t</a:t>
            </a:r>
            <a:r>
              <a:rPr lang="en-US" baseline="-25000" dirty="0"/>
              <a:t>2  </a:t>
            </a:r>
            <a:r>
              <a:rPr lang="el-GR" dirty="0"/>
              <a:t>Δ</a:t>
            </a:r>
            <a:r>
              <a:rPr lang="en-US" dirty="0"/>
              <a:t>t</a:t>
            </a:r>
            <a:r>
              <a:rPr lang="en-US" baseline="-25000" dirty="0"/>
              <a:t>3  </a:t>
            </a:r>
            <a:r>
              <a:rPr lang="en-US" dirty="0"/>
              <a:t>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9F8841-DDB7-4563-8E04-D511CFE8582E}"/>
              </a:ext>
            </a:extLst>
          </p:cNvPr>
          <p:cNvCxnSpPr/>
          <p:nvPr/>
        </p:nvCxnSpPr>
        <p:spPr>
          <a:xfrm flipV="1">
            <a:off x="10194985" y="3980977"/>
            <a:ext cx="0" cy="11944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A7E9178-4BC0-4C8E-81D6-1444EA4EE4A2}"/>
              </a:ext>
            </a:extLst>
          </p:cNvPr>
          <p:cNvSpPr txBox="1"/>
          <p:nvPr/>
        </p:nvSpPr>
        <p:spPr>
          <a:xfrm rot="16200000">
            <a:off x="9613299" y="4464272"/>
            <a:ext cx="83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Frequency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7899B-32F6-4036-9F02-1FB525A9D039}"/>
              </a:ext>
            </a:extLst>
          </p:cNvPr>
          <p:cNvCxnSpPr/>
          <p:nvPr/>
        </p:nvCxnSpPr>
        <p:spPr>
          <a:xfrm flipV="1">
            <a:off x="11124681" y="1693988"/>
            <a:ext cx="0" cy="11944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E7F6FBF-CACA-4E42-A3FB-3A8005130D71}"/>
              </a:ext>
            </a:extLst>
          </p:cNvPr>
          <p:cNvSpPr txBox="1"/>
          <p:nvPr/>
        </p:nvSpPr>
        <p:spPr>
          <a:xfrm rot="16200000">
            <a:off x="10542995" y="2177283"/>
            <a:ext cx="83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Frequency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DD360B-5F61-4450-8D0B-2A47B51E0AD4}"/>
              </a:ext>
            </a:extLst>
          </p:cNvPr>
          <p:cNvSpPr txBox="1"/>
          <p:nvPr/>
        </p:nvSpPr>
        <p:spPr>
          <a:xfrm>
            <a:off x="11251598" y="288178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E71CD00D-D9D9-4280-BB39-2D4552DC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335054" y="837741"/>
            <a:ext cx="2788927" cy="19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63154C35-56ED-49E5-AE28-583DAD837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3" y="5739179"/>
            <a:ext cx="2974415" cy="66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4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E6627C1-F5B3-4C9E-9003-0943D7F808CC}"/>
              </a:ext>
            </a:extLst>
          </p:cNvPr>
          <p:cNvSpPr/>
          <p:nvPr/>
        </p:nvSpPr>
        <p:spPr>
          <a:xfrm>
            <a:off x="568358" y="1156175"/>
            <a:ext cx="11201611" cy="1274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F020D3F1-6178-4E16-AD5E-546C585FA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8" y="277495"/>
            <a:ext cx="39052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C7292A80-268D-4122-A053-19F007407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03" y="3297115"/>
            <a:ext cx="6640391" cy="279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1F8C0AF8-C931-4855-B9CB-56611F342E0B}"/>
              </a:ext>
            </a:extLst>
          </p:cNvPr>
          <p:cNvSpPr/>
          <p:nvPr/>
        </p:nvSpPr>
        <p:spPr>
          <a:xfrm rot="1455577">
            <a:off x="4765254" y="2012052"/>
            <a:ext cx="2471962" cy="61394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B7BC7-5005-498E-A324-A60B16954EE3}"/>
              </a:ext>
            </a:extLst>
          </p:cNvPr>
          <p:cNvSpPr txBox="1"/>
          <p:nvPr/>
        </p:nvSpPr>
        <p:spPr>
          <a:xfrm>
            <a:off x="1958708" y="4119127"/>
            <a:ext cx="2629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Overtones/harmonics</a:t>
            </a:r>
          </a:p>
          <a:p>
            <a:r>
              <a:rPr lang="en-US" sz="2000" dirty="0"/>
              <a:t>appear above the </a:t>
            </a:r>
          </a:p>
          <a:p>
            <a:r>
              <a:rPr lang="en-US" sz="2000" dirty="0"/>
              <a:t>fundamental frequency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A01AA-D695-4A57-B19B-47860EA75B5F}"/>
              </a:ext>
            </a:extLst>
          </p:cNvPr>
          <p:cNvSpPr txBox="1"/>
          <p:nvPr/>
        </p:nvSpPr>
        <p:spPr>
          <a:xfrm>
            <a:off x="6918813" y="1156175"/>
            <a:ext cx="36465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Final Mel Frequency </a:t>
            </a:r>
          </a:p>
          <a:p>
            <a:r>
              <a:rPr lang="en-US" sz="3200" dirty="0"/>
              <a:t>Spectrogram!</a:t>
            </a:r>
          </a:p>
        </p:txBody>
      </p:sp>
    </p:spTree>
    <p:extLst>
      <p:ext uri="{BB962C8B-B14F-4D97-AF65-F5344CB8AC3E}">
        <p14:creationId xmlns:p14="http://schemas.microsoft.com/office/powerpoint/2010/main" val="193536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F1F6-4AFD-4BB1-B142-9A7DC35E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Python Script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6750B-E462-4D25-9228-43CC8CE9E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396" y="2292837"/>
            <a:ext cx="4583084" cy="37608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Load data from blob storage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Initial data preprocessing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Compute Mel frequency spectrograms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Train 2D CNN using </a:t>
            </a:r>
            <a:r>
              <a:rPr lang="en-US" dirty="0" err="1"/>
              <a:t>keras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Investigate mystery File #3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CA821-05FF-4B55-87BB-5D40C3A15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880" y="3449723"/>
            <a:ext cx="4848770" cy="1216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A4A45-6ECC-4941-BFCA-ACCB8BE99774}"/>
              </a:ext>
            </a:extLst>
          </p:cNvPr>
          <p:cNvSpPr txBox="1"/>
          <p:nvPr/>
        </p:nvSpPr>
        <p:spPr>
          <a:xfrm>
            <a:off x="1293091" y="2228519"/>
            <a:ext cx="9447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Demo Problem: Simplified version of Kaggle’s </a:t>
            </a:r>
            <a:r>
              <a:rPr lang="en-US" sz="2400" dirty="0" err="1"/>
              <a:t>Freesound</a:t>
            </a:r>
            <a:r>
              <a:rPr lang="en-US" sz="2400" dirty="0"/>
              <a:t> General-Purpose </a:t>
            </a:r>
          </a:p>
          <a:p>
            <a:r>
              <a:rPr lang="en-US" sz="2400" dirty="0"/>
              <a:t>Audio Tagging Challenge</a:t>
            </a:r>
          </a:p>
        </p:txBody>
      </p:sp>
    </p:spTree>
    <p:extLst>
      <p:ext uri="{BB962C8B-B14F-4D97-AF65-F5344CB8AC3E}">
        <p14:creationId xmlns:p14="http://schemas.microsoft.com/office/powerpoint/2010/main" val="111963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F8DA-0B6E-4D25-B2B0-C239B55D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Conclusions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BEB0E6E-0D2A-4963-A0E2-5989A42C2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491769"/>
              </p:ext>
            </p:extLst>
          </p:nvPr>
        </p:nvGraphicFramePr>
        <p:xfrm>
          <a:off x="792321" y="2104057"/>
          <a:ext cx="10607357" cy="4196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549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0424-E11A-4DAE-8863-12E315AE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Humans are great at classifying audio signals!</a:t>
            </a:r>
          </a:p>
        </p:txBody>
      </p:sp>
      <p:pic>
        <p:nvPicPr>
          <p:cNvPr id="4" name="1a707aaf">
            <a:hlinkClick r:id="" action="ppaction://media"/>
            <a:extLst>
              <a:ext uri="{FF2B5EF4-FFF2-40B4-BE49-F238E27FC236}">
                <a16:creationId xmlns:a16="http://schemas.microsoft.com/office/drawing/2014/main" id="{0E2F1C2A-E715-4F0F-BC50-F0D6C5F43C9A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239335" y="3355404"/>
            <a:ext cx="639099" cy="63909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3B675C-07CB-41BA-BC5C-34CE712686C3}"/>
              </a:ext>
            </a:extLst>
          </p:cNvPr>
          <p:cNvSpPr txBox="1"/>
          <p:nvPr/>
        </p:nvSpPr>
        <p:spPr>
          <a:xfrm>
            <a:off x="3151508" y="434340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4FA1E-770E-40E7-BCA3-F329B21249BA}"/>
              </a:ext>
            </a:extLst>
          </p:cNvPr>
          <p:cNvSpPr txBox="1"/>
          <p:nvPr/>
        </p:nvSpPr>
        <p:spPr>
          <a:xfrm>
            <a:off x="8396575" y="434340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#2</a:t>
            </a:r>
          </a:p>
        </p:txBody>
      </p:sp>
      <p:pic>
        <p:nvPicPr>
          <p:cNvPr id="7" name="0c0f796c">
            <a:hlinkClick r:id="" action="ppaction://media"/>
            <a:extLst>
              <a:ext uri="{FF2B5EF4-FFF2-40B4-BE49-F238E27FC236}">
                <a16:creationId xmlns:a16="http://schemas.microsoft.com/office/drawing/2014/main" id="{B9EBB684-030A-4F30-A080-8B11AACFDD8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90279" y="3355403"/>
            <a:ext cx="644621" cy="644621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E4C400B8-06B3-43D1-AA57-5963E8674EAD}"/>
              </a:ext>
            </a:extLst>
          </p:cNvPr>
          <p:cNvSpPr/>
          <p:nvPr/>
        </p:nvSpPr>
        <p:spPr>
          <a:xfrm>
            <a:off x="1989379" y="2403230"/>
            <a:ext cx="3121269" cy="291904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67603DDD-8D90-4AEB-8C7F-48FE999907CF}"/>
              </a:ext>
            </a:extLst>
          </p:cNvPr>
          <p:cNvSpPr/>
          <p:nvPr/>
        </p:nvSpPr>
        <p:spPr>
          <a:xfrm>
            <a:off x="7234446" y="2403229"/>
            <a:ext cx="3121269" cy="291904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97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6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8207-98CE-4DC9-BC14-31BA296B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Unfortunately the computer sees this: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F30A59-120D-4C74-9846-0213E2ED3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01" y="2085975"/>
            <a:ext cx="40957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BC8763-7A4A-4FE9-A217-98F90DD48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013" y="2085975"/>
            <a:ext cx="39052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10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F386021-E088-42CF-9FE8-86B97FE7E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01" y="2085975"/>
            <a:ext cx="40957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729AF3E-406E-4E75-88DE-B44DA35D3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013" y="2085975"/>
            <a:ext cx="39052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D5CE384-5226-47A7-BA23-138348064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32" y="3754542"/>
            <a:ext cx="39624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E78650-9B03-4B2A-8B59-3BC4FD17E2FF}"/>
              </a:ext>
            </a:extLst>
          </p:cNvPr>
          <p:cNvSpPr/>
          <p:nvPr/>
        </p:nvSpPr>
        <p:spPr>
          <a:xfrm>
            <a:off x="5355710" y="2831212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???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CBB7DD-8C54-4486-8DDB-A94BBC4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Unfortunately the computer sees this:</a:t>
            </a:r>
          </a:p>
        </p:txBody>
      </p:sp>
    </p:spTree>
    <p:extLst>
      <p:ext uri="{BB962C8B-B14F-4D97-AF65-F5344CB8AC3E}">
        <p14:creationId xmlns:p14="http://schemas.microsoft.com/office/powerpoint/2010/main" val="80808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D14D-A189-402D-BE45-E53F8AD1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2747-D3EB-450A-86A8-8A84DEB10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Solution based on how humans distinguish sounds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Pitch/frequency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Loudness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 Traditional approach is to first do feature engineering based on human perception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Mel frequency spectrogram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400" dirty="0"/>
              <a:t>Can also input raw audio data into a 1D convolutional neural network (CNN)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Convolution theorem </a:t>
            </a:r>
            <a:r>
              <a:rPr lang="en-US" sz="2000" dirty="0">
                <a:sym typeface="Wingdings" panose="05000000000000000000" pitchFamily="2" charset="2"/>
              </a:rPr>
              <a:t> the 1D CCN can learn the important frequencies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9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D14D-A189-402D-BE45-E53F8AD1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2747-D3EB-450A-86A8-8A84DEB10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Solution based on how humans distinguish sounds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Pitch/frequency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Loudness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 Traditional approach is to first do feature engineering based on human perception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Mel frequency spectrogram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400" dirty="0"/>
              <a:t>Can also input raw audio data into a 1D convolutional neural network (CNN)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Convolution theorem </a:t>
            </a:r>
            <a:r>
              <a:rPr lang="en-US" sz="2000" dirty="0">
                <a:sym typeface="Wingdings" panose="05000000000000000000" pitchFamily="2" charset="2"/>
              </a:rPr>
              <a:t> the 1D CCN can learn the important frequencies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831699-5DF9-4F1C-8CEC-DC910681D305}"/>
              </a:ext>
            </a:extLst>
          </p:cNvPr>
          <p:cNvSpPr/>
          <p:nvPr/>
        </p:nvSpPr>
        <p:spPr>
          <a:xfrm>
            <a:off x="1360610" y="4094154"/>
            <a:ext cx="3000375" cy="4923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0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1B4F-5D38-4256-BC14-74283DAA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Mel Frequency Spectrogram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7EDE3-51FF-41F3-B441-AA0ED471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Basic idea is to mimic how humans hear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Slice up time signal and compute power spectrum</a:t>
            </a:r>
          </a:p>
          <a:p>
            <a:pPr marL="292608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000" dirty="0">
                <a:sym typeface="Wingdings" panose="05000000000000000000" pitchFamily="2" charset="2"/>
              </a:rPr>
              <a:t>(We </a:t>
            </a:r>
            <a:r>
              <a:rPr lang="en-US" sz="2000" dirty="0"/>
              <a:t>Distinguish sounds based on frequency)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Bin results using Mel </a:t>
            </a:r>
            <a:r>
              <a:rPr lang="en-US" sz="2400" dirty="0" err="1">
                <a:solidFill>
                  <a:srgbClr val="C00000"/>
                </a:solidFill>
                <a:sym typeface="Wingdings" panose="05000000000000000000" pitchFamily="2" charset="2"/>
              </a:rPr>
              <a:t>filterbank</a:t>
            </a:r>
            <a:endParaRPr lang="en-US" sz="24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292608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000" dirty="0">
                <a:sym typeface="Wingdings" panose="05000000000000000000" pitchFamily="2" charset="2"/>
              </a:rPr>
              <a:t>(We can distinguish lower frequencies better)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Take the log </a:t>
            </a:r>
          </a:p>
          <a:p>
            <a:pPr marL="475488" lvl="2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000" dirty="0">
                <a:sym typeface="Wingdings" panose="05000000000000000000" pitchFamily="2" charset="2"/>
              </a:rPr>
              <a:t>(Loudness is not linear in power)</a:t>
            </a:r>
          </a:p>
        </p:txBody>
      </p:sp>
    </p:spTree>
    <p:extLst>
      <p:ext uri="{BB962C8B-B14F-4D97-AF65-F5344CB8AC3E}">
        <p14:creationId xmlns:p14="http://schemas.microsoft.com/office/powerpoint/2010/main" val="101066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E6627C1-F5B3-4C9E-9003-0943D7F808CC}"/>
              </a:ext>
            </a:extLst>
          </p:cNvPr>
          <p:cNvSpPr/>
          <p:nvPr/>
        </p:nvSpPr>
        <p:spPr>
          <a:xfrm>
            <a:off x="568358" y="1411459"/>
            <a:ext cx="11201611" cy="1274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F020D3F1-6178-4E16-AD5E-546C585FA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8" y="277495"/>
            <a:ext cx="39052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78DDC9-2125-44FB-B124-0FEB74A73CBE}"/>
              </a:ext>
            </a:extLst>
          </p:cNvPr>
          <p:cNvSpPr/>
          <p:nvPr/>
        </p:nvSpPr>
        <p:spPr>
          <a:xfrm>
            <a:off x="1339273" y="526473"/>
            <a:ext cx="110836" cy="202276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A6BA78-8C83-4E77-B7F2-E12F8231EC82}"/>
              </a:ext>
            </a:extLst>
          </p:cNvPr>
          <p:cNvCxnSpPr>
            <a:cxnSpLocks/>
          </p:cNvCxnSpPr>
          <p:nvPr/>
        </p:nvCxnSpPr>
        <p:spPr>
          <a:xfrm>
            <a:off x="1450109" y="2549236"/>
            <a:ext cx="2451771" cy="79767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7A6B5-12C2-4FE8-BA1A-5F1E8EB04284}"/>
              </a:ext>
            </a:extLst>
          </p:cNvPr>
          <p:cNvCxnSpPr>
            <a:cxnSpLocks/>
          </p:cNvCxnSpPr>
          <p:nvPr/>
        </p:nvCxnSpPr>
        <p:spPr>
          <a:xfrm flipH="1">
            <a:off x="705741" y="2537121"/>
            <a:ext cx="646289" cy="79268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AE2F6B-22D3-469F-937B-736926A6A052}"/>
              </a:ext>
            </a:extLst>
          </p:cNvPr>
          <p:cNvSpPr/>
          <p:nvPr/>
        </p:nvSpPr>
        <p:spPr>
          <a:xfrm>
            <a:off x="4078912" y="4171682"/>
            <a:ext cx="1222131" cy="46599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5EF6C-1EDC-4AB3-B07F-D0B4BA65DFDF}"/>
              </a:ext>
            </a:extLst>
          </p:cNvPr>
          <p:cNvSpPr txBox="1"/>
          <p:nvPr/>
        </p:nvSpPr>
        <p:spPr>
          <a:xfrm>
            <a:off x="4078912" y="3239825"/>
            <a:ext cx="1100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</a:t>
            </a:r>
          </a:p>
          <a:p>
            <a:r>
              <a:rPr lang="en-US" dirty="0"/>
              <a:t>power </a:t>
            </a:r>
          </a:p>
          <a:p>
            <a:r>
              <a:rPr lang="en-US" dirty="0"/>
              <a:t>spectrum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7FAD596-17C5-4B85-9883-30BDB983F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6" y="3237765"/>
            <a:ext cx="38195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4751AED-B40A-4E6B-9D43-7CA99FB1A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84" y="3286124"/>
            <a:ext cx="3810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F02158-EABD-4B4D-887C-B75BE93B12AB}"/>
              </a:ext>
            </a:extLst>
          </p:cNvPr>
          <p:cNvSpPr txBox="1"/>
          <p:nvPr/>
        </p:nvSpPr>
        <p:spPr>
          <a:xfrm>
            <a:off x="5667214" y="1367627"/>
            <a:ext cx="1703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 using </a:t>
            </a:r>
          </a:p>
          <a:p>
            <a:r>
              <a:rPr lang="en-US" dirty="0"/>
              <a:t>Mel </a:t>
            </a:r>
            <a:r>
              <a:rPr lang="en-US" dirty="0" err="1"/>
              <a:t>filterbank</a:t>
            </a:r>
            <a:r>
              <a:rPr lang="en-US" dirty="0"/>
              <a:t> </a:t>
            </a:r>
          </a:p>
          <a:p>
            <a:r>
              <a:rPr lang="en-US" dirty="0"/>
              <a:t>and take log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3686006-ED39-4762-ADAF-8852263F10E6}"/>
              </a:ext>
            </a:extLst>
          </p:cNvPr>
          <p:cNvSpPr/>
          <p:nvPr/>
        </p:nvSpPr>
        <p:spPr>
          <a:xfrm rot="19193307">
            <a:off x="6304284" y="2322618"/>
            <a:ext cx="1513778" cy="50182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9F278A-D95F-4D6D-BE46-4E5A5C41C044}"/>
              </a:ext>
            </a:extLst>
          </p:cNvPr>
          <p:cNvSpPr txBox="1"/>
          <p:nvPr/>
        </p:nvSpPr>
        <p:spPr>
          <a:xfrm>
            <a:off x="1198964" y="26677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E71CD00D-D9D9-4280-BB39-2D4552DC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00" y="585930"/>
            <a:ext cx="3711676" cy="255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63154C35-56ED-49E5-AE28-583DAD837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3" y="5739179"/>
            <a:ext cx="2974415" cy="66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5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E6627C1-F5B3-4C9E-9003-0943D7F808CC}"/>
              </a:ext>
            </a:extLst>
          </p:cNvPr>
          <p:cNvSpPr/>
          <p:nvPr/>
        </p:nvSpPr>
        <p:spPr>
          <a:xfrm>
            <a:off x="568358" y="1411459"/>
            <a:ext cx="11201611" cy="1274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F020D3F1-6178-4E16-AD5E-546C585FA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8" y="277495"/>
            <a:ext cx="39052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78DDC9-2125-44FB-B124-0FEB74A73CBE}"/>
              </a:ext>
            </a:extLst>
          </p:cNvPr>
          <p:cNvSpPr/>
          <p:nvPr/>
        </p:nvSpPr>
        <p:spPr>
          <a:xfrm>
            <a:off x="1339273" y="526473"/>
            <a:ext cx="110836" cy="202276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A6BA78-8C83-4E77-B7F2-E12F8231EC82}"/>
              </a:ext>
            </a:extLst>
          </p:cNvPr>
          <p:cNvCxnSpPr>
            <a:cxnSpLocks/>
          </p:cNvCxnSpPr>
          <p:nvPr/>
        </p:nvCxnSpPr>
        <p:spPr>
          <a:xfrm>
            <a:off x="1450109" y="2549236"/>
            <a:ext cx="2451771" cy="79767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7A6B5-12C2-4FE8-BA1A-5F1E8EB04284}"/>
              </a:ext>
            </a:extLst>
          </p:cNvPr>
          <p:cNvCxnSpPr>
            <a:cxnSpLocks/>
          </p:cNvCxnSpPr>
          <p:nvPr/>
        </p:nvCxnSpPr>
        <p:spPr>
          <a:xfrm flipH="1">
            <a:off x="705741" y="2537121"/>
            <a:ext cx="646289" cy="79268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AE2F6B-22D3-469F-937B-736926A6A052}"/>
              </a:ext>
            </a:extLst>
          </p:cNvPr>
          <p:cNvSpPr/>
          <p:nvPr/>
        </p:nvSpPr>
        <p:spPr>
          <a:xfrm>
            <a:off x="4078912" y="4171682"/>
            <a:ext cx="1222131" cy="46599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5EF6C-1EDC-4AB3-B07F-D0B4BA65DFDF}"/>
              </a:ext>
            </a:extLst>
          </p:cNvPr>
          <p:cNvSpPr txBox="1"/>
          <p:nvPr/>
        </p:nvSpPr>
        <p:spPr>
          <a:xfrm>
            <a:off x="4078912" y="3239825"/>
            <a:ext cx="1100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</a:t>
            </a:r>
          </a:p>
          <a:p>
            <a:r>
              <a:rPr lang="en-US" dirty="0"/>
              <a:t>power </a:t>
            </a:r>
          </a:p>
          <a:p>
            <a:r>
              <a:rPr lang="en-US" dirty="0"/>
              <a:t>spectrum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7FAD596-17C5-4B85-9883-30BDB983F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6" y="3237765"/>
            <a:ext cx="38195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4751AED-B40A-4E6B-9D43-7CA99FB1A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84" y="3286124"/>
            <a:ext cx="3810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F02158-EABD-4B4D-887C-B75BE93B12AB}"/>
              </a:ext>
            </a:extLst>
          </p:cNvPr>
          <p:cNvSpPr txBox="1"/>
          <p:nvPr/>
        </p:nvSpPr>
        <p:spPr>
          <a:xfrm>
            <a:off x="5667214" y="1367627"/>
            <a:ext cx="1703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 using </a:t>
            </a:r>
          </a:p>
          <a:p>
            <a:r>
              <a:rPr lang="en-US" dirty="0"/>
              <a:t>Mel </a:t>
            </a:r>
            <a:r>
              <a:rPr lang="en-US" dirty="0" err="1"/>
              <a:t>filterbank</a:t>
            </a:r>
            <a:r>
              <a:rPr lang="en-US" dirty="0"/>
              <a:t> </a:t>
            </a:r>
          </a:p>
          <a:p>
            <a:r>
              <a:rPr lang="en-US" dirty="0"/>
              <a:t>and take log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3686006-ED39-4762-ADAF-8852263F10E6}"/>
              </a:ext>
            </a:extLst>
          </p:cNvPr>
          <p:cNvSpPr/>
          <p:nvPr/>
        </p:nvSpPr>
        <p:spPr>
          <a:xfrm rot="19193307">
            <a:off x="6304284" y="2322618"/>
            <a:ext cx="1513778" cy="50182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9F278A-D95F-4D6D-BE46-4E5A5C41C044}"/>
              </a:ext>
            </a:extLst>
          </p:cNvPr>
          <p:cNvSpPr txBox="1"/>
          <p:nvPr/>
        </p:nvSpPr>
        <p:spPr>
          <a:xfrm>
            <a:off x="1198964" y="26677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E71CD00D-D9D9-4280-BB39-2D4552DC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335054" y="837741"/>
            <a:ext cx="2788927" cy="19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63154C35-56ED-49E5-AE28-583DAD837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3" y="5739179"/>
            <a:ext cx="2974415" cy="66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9074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29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98B1"/>
      </a:accent4>
      <a:accent5>
        <a:srgbClr val="4D78C3"/>
      </a:accent5>
      <a:accent6>
        <a:srgbClr val="504BB8"/>
      </a:accent6>
      <a:hlink>
        <a:srgbClr val="3C8AB5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313</Words>
  <Application>Microsoft Office PowerPoint</Application>
  <PresentationFormat>Widescreen</PresentationFormat>
  <Paragraphs>85</Paragraphs>
  <Slides>13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RetrospectVTI</vt:lpstr>
      <vt:lpstr>Audio Classification: Spectrograms, CNNs, and Python implementation</vt:lpstr>
      <vt:lpstr>Humans are great at classifying audio signals!</vt:lpstr>
      <vt:lpstr>Unfortunately the computer sees this:</vt:lpstr>
      <vt:lpstr>Unfortunately the computer sees this:</vt:lpstr>
      <vt:lpstr>Machine Learning Solution</vt:lpstr>
      <vt:lpstr>Machine Learning Solution</vt:lpstr>
      <vt:lpstr>Mel Frequency Spectrogram</vt:lpstr>
      <vt:lpstr>PowerPoint Presentation</vt:lpstr>
      <vt:lpstr>PowerPoint Presentation</vt:lpstr>
      <vt:lpstr>PowerPoint Presentation</vt:lpstr>
      <vt:lpstr>PowerPoint Presentation</vt:lpstr>
      <vt:lpstr>Demo Python Script in Jupyter Notebook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Classification: Spectrograms, CNNs, and Python implementation</dc:title>
  <dc:creator>Bridget Bertoni</dc:creator>
  <cp:lastModifiedBy>Bridget Bertoni</cp:lastModifiedBy>
  <cp:revision>3</cp:revision>
  <dcterms:created xsi:type="dcterms:W3CDTF">2019-08-07T19:39:22Z</dcterms:created>
  <dcterms:modified xsi:type="dcterms:W3CDTF">2019-08-12T18:05:09Z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brberton@microsoft.com</vt:lpwstr>
  </property>
  <property fmtid="{D5CDD505-2E9C-101B-9397-08002B2CF9AE}" pid="5" name="MSIP_Label_f42aa342-8706-4288-bd11-ebb85995028c_SetDate">
    <vt:lpwstr>2019-08-07T19:39:26.0080340Z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6ac2597e-2f4c-4c2f-b0db-571f94559c84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