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CB0F-D9A4-44A1-99D3-8B4E84B1EA5B}" type="datetimeFigureOut">
              <a:rPr lang="tr-TR" smtClean="0"/>
              <a:t>19.08.2024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0A274-2122-4B62-9A0B-365CD9F96D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29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0A274-2122-4B62-9A0B-365CD9F96D8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90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87A2BD0E-A670-646F-C60B-186605F4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73654"/>
            <a:ext cx="7455864" cy="1991763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808080"/>
                </a:solidFill>
              </a:rPr>
              <a:t/>
            </a:r>
            <a:br>
              <a:rPr lang="tr-TR" dirty="0">
                <a:solidFill>
                  <a:srgbClr val="808080"/>
                </a:solidFill>
              </a:rPr>
            </a:br>
            <a:r>
              <a:rPr lang="tr-TR" dirty="0">
                <a:solidFill>
                  <a:srgbClr val="808080"/>
                </a:solidFill>
              </a:rPr>
              <a:t/>
            </a:r>
            <a:br>
              <a:rPr lang="tr-TR" dirty="0">
                <a:solidFill>
                  <a:srgbClr val="808080"/>
                </a:solidFill>
              </a:rPr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HOSPITAL DATABASE </a:t>
            </a:r>
            <a:r>
              <a:rPr lang="tr-TR" dirty="0"/>
              <a:t>MANAGEMENT SYSTEM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6AB570F7-E714-F04E-2FB5-31E0780EE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995" y="5133983"/>
            <a:ext cx="7766936" cy="1096899"/>
          </a:xfrm>
        </p:spPr>
        <p:txBody>
          <a:bodyPr>
            <a:normAutofit/>
          </a:bodyPr>
          <a:lstStyle/>
          <a:p>
            <a:endParaRPr lang="tr-TR" sz="2000" dirty="0" smtClean="0"/>
          </a:p>
          <a:p>
            <a:r>
              <a:rPr lang="tr-TR" sz="2000" dirty="0" smtClean="0"/>
              <a:t>Beyza </a:t>
            </a:r>
            <a:r>
              <a:rPr lang="tr-TR" sz="2000" dirty="0"/>
              <a:t>YILDIRIM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7791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4E44268B-AA19-7F37-47BB-C61E0FF07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3" y="998888"/>
            <a:ext cx="9190038" cy="1792017"/>
          </a:xfr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DFB89AB9-FA53-E10B-7507-A4FBA6C91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0" y="3079273"/>
            <a:ext cx="8943251" cy="19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7CAB640F-09C6-5612-5260-B1E5183FC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98" y="952262"/>
            <a:ext cx="8981607" cy="2121502"/>
          </a:xfr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E7DB1EBD-C9CC-E7D9-15AA-DC0C0AE3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98" y="3429000"/>
            <a:ext cx="8981606" cy="15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1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yazı tipi, ekran görüntüsü içeren bir resim&#10;&#10;Açıklama otomatik olarak oluşturuldu">
            <a:extLst>
              <a:ext uri="{FF2B5EF4-FFF2-40B4-BE49-F238E27FC236}">
                <a16:creationId xmlns="" xmlns:a16="http://schemas.microsoft.com/office/drawing/2014/main" id="{A8DB5B88-CB62-C6BE-D3F5-A0F591C88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63" y="1171005"/>
            <a:ext cx="9409112" cy="1368741"/>
          </a:xfr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06F4E569-AE83-5503-DF68-28E8E7CA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12" y="2844088"/>
            <a:ext cx="8969196" cy="19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4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, çizgi içeren bir resim&#10;&#10;Açıklama otomatik olarak oluşturuldu">
            <a:extLst>
              <a:ext uri="{FF2B5EF4-FFF2-40B4-BE49-F238E27FC236}">
                <a16:creationId xmlns="" xmlns:a16="http://schemas.microsoft.com/office/drawing/2014/main" id="{0E3767F0-D7C8-9314-434D-AD9167D00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33" y="1182283"/>
            <a:ext cx="8054910" cy="1547218"/>
          </a:xfr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B5872E7D-A7BD-D4E7-B651-EA3DBB2F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4" y="3286844"/>
            <a:ext cx="8674028" cy="15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7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yazı tipi, çizgi, ekran görüntüsü içeren bir resim&#10;&#10;Açıklama otomatik olarak oluşturuldu">
            <a:extLst>
              <a:ext uri="{FF2B5EF4-FFF2-40B4-BE49-F238E27FC236}">
                <a16:creationId xmlns="" xmlns:a16="http://schemas.microsoft.com/office/drawing/2014/main" id="{60F3822A-CA51-8F98-B53F-6B370DA58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69" y="1109390"/>
            <a:ext cx="8111275" cy="1614956"/>
          </a:xfr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797235DF-BCB9-6D2E-D586-49467F6D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06" y="3062091"/>
            <a:ext cx="5366387" cy="23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D5BC6D8-0D54-14B5-49D6-595AD265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895" y="555279"/>
            <a:ext cx="7450314" cy="929489"/>
          </a:xfrm>
        </p:spPr>
        <p:txBody>
          <a:bodyPr/>
          <a:lstStyle/>
          <a:p>
            <a:r>
              <a:rPr lang="tr-TR" dirty="0"/>
              <a:t>HOSPITAL DATABASE APPLICATION</a:t>
            </a:r>
          </a:p>
        </p:txBody>
      </p:sp>
      <p:pic>
        <p:nvPicPr>
          <p:cNvPr id="5" name="İçerik Yer Tutucusu 4" descr="metin, ekran görüntüsü, yazı tipi, tasarım içeren bir resim&#10;&#10;Açıklama otomatik olarak oluşturuldu">
            <a:extLst>
              <a:ext uri="{FF2B5EF4-FFF2-40B4-BE49-F238E27FC236}">
                <a16:creationId xmlns="" xmlns:a16="http://schemas.microsoft.com/office/drawing/2014/main" id="{309292A9-356B-5F69-35C6-40F78CDD1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19" y="1365336"/>
            <a:ext cx="7707990" cy="4127328"/>
          </a:xfrm>
        </p:spPr>
      </p:pic>
    </p:spTree>
    <p:extLst>
      <p:ext uri="{BB962C8B-B14F-4D97-AF65-F5344CB8AC3E}">
        <p14:creationId xmlns:p14="http://schemas.microsoft.com/office/powerpoint/2010/main" val="393665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paralel, diyagram içeren bir resim&#10;&#10;Açıklama otomatik olarak oluşturuldu">
            <a:extLst>
              <a:ext uri="{FF2B5EF4-FFF2-40B4-BE49-F238E27FC236}">
                <a16:creationId xmlns="" xmlns:a16="http://schemas.microsoft.com/office/drawing/2014/main" id="{ACCA3342-8F9C-2ACF-E680-36BE5188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94" y="1285155"/>
            <a:ext cx="5689768" cy="4287689"/>
          </a:xfrm>
        </p:spPr>
      </p:pic>
      <p:pic>
        <p:nvPicPr>
          <p:cNvPr id="7" name="Resim 6" descr="metin, ekran görüntüsü, sayı, numara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CACBADFA-B04B-8FDD-34F1-CEDB7B02B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5155"/>
            <a:ext cx="5689768" cy="429635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="" xmlns:a16="http://schemas.microsoft.com/office/drawing/2014/main" id="{7C914A6C-37F1-F2AE-50EE-551CAA2E47E7}"/>
              </a:ext>
            </a:extLst>
          </p:cNvPr>
          <p:cNvSpPr txBox="1"/>
          <p:nvPr/>
        </p:nvSpPr>
        <p:spPr>
          <a:xfrm>
            <a:off x="367748" y="542726"/>
            <a:ext cx="482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Appointment</a:t>
            </a:r>
            <a:r>
              <a:rPr lang="tr-TR" b="1" dirty="0"/>
              <a:t> Operations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C3465202-1A37-184B-6F02-80CFEFECF5F8}"/>
              </a:ext>
            </a:extLst>
          </p:cNvPr>
          <p:cNvSpPr txBox="1"/>
          <p:nvPr/>
        </p:nvSpPr>
        <p:spPr>
          <a:xfrm>
            <a:off x="6172200" y="542726"/>
            <a:ext cx="32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Doctor</a:t>
            </a:r>
            <a:r>
              <a:rPr lang="tr-TR" b="1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321630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sayı, numara, paralel içeren bir resim&#10;&#10;Açıklama otomatik olarak oluşturuldu">
            <a:extLst>
              <a:ext uri="{FF2B5EF4-FFF2-40B4-BE49-F238E27FC236}">
                <a16:creationId xmlns="" xmlns:a16="http://schemas.microsoft.com/office/drawing/2014/main" id="{D08ECF31-D691-E513-23A1-082B5A4B4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84" y="1226309"/>
            <a:ext cx="5647511" cy="4265981"/>
          </a:xfrm>
        </p:spPr>
      </p:pic>
      <p:pic>
        <p:nvPicPr>
          <p:cNvPr id="8" name="Resim 7" descr="metin, ekran görüntüsü, paralel, çizgi içeren bir resim&#10;&#10;Açıklama otomatik olarak oluşturuldu">
            <a:extLst>
              <a:ext uri="{FF2B5EF4-FFF2-40B4-BE49-F238E27FC236}">
                <a16:creationId xmlns="" xmlns:a16="http://schemas.microsoft.com/office/drawing/2014/main" id="{33366186-F539-F907-843C-CFC6017A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6309"/>
            <a:ext cx="5628324" cy="426598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9D5C51E0-70AE-993B-2130-F1166114C237}"/>
              </a:ext>
            </a:extLst>
          </p:cNvPr>
          <p:cNvSpPr txBox="1"/>
          <p:nvPr/>
        </p:nvSpPr>
        <p:spPr>
          <a:xfrm>
            <a:off x="452487" y="461913"/>
            <a:ext cx="45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Examination</a:t>
            </a:r>
            <a:r>
              <a:rPr lang="tr-TR" b="1" dirty="0"/>
              <a:t> Operations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="" xmlns:a16="http://schemas.microsoft.com/office/drawing/2014/main" id="{5F127341-19DA-DA14-A587-F57E93BF0550}"/>
              </a:ext>
            </a:extLst>
          </p:cNvPr>
          <p:cNvSpPr txBox="1"/>
          <p:nvPr/>
        </p:nvSpPr>
        <p:spPr>
          <a:xfrm>
            <a:off x="6268825" y="461913"/>
            <a:ext cx="45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Hospitalization</a:t>
            </a:r>
            <a:r>
              <a:rPr lang="tr-TR" b="1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10637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sayı, numara, paralel içeren bir resim&#10;&#10;Açıklama otomatik olarak oluşturuldu">
            <a:extLst>
              <a:ext uri="{FF2B5EF4-FFF2-40B4-BE49-F238E27FC236}">
                <a16:creationId xmlns="" xmlns:a16="http://schemas.microsoft.com/office/drawing/2014/main" id="{C0575D74-822E-D8B3-6015-C0242850E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19" y="1427190"/>
            <a:ext cx="5657280" cy="4267570"/>
          </a:xfrm>
        </p:spPr>
      </p:pic>
      <p:pic>
        <p:nvPicPr>
          <p:cNvPr id="8" name="Resim 7" descr="metin, ekran görüntüsü, sayı, numara, paralel içeren bir resim&#10;&#10;Açıklama otomatik olarak oluşturuldu">
            <a:extLst>
              <a:ext uri="{FF2B5EF4-FFF2-40B4-BE49-F238E27FC236}">
                <a16:creationId xmlns="" xmlns:a16="http://schemas.microsoft.com/office/drawing/2014/main" id="{DDC5B4D0-3589-D078-B7BA-01F79F05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03" y="1427190"/>
            <a:ext cx="5666963" cy="426757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D5CF69AC-2CBA-1ADA-C006-AEEDED7A91EC}"/>
              </a:ext>
            </a:extLst>
          </p:cNvPr>
          <p:cNvSpPr txBox="1"/>
          <p:nvPr/>
        </p:nvSpPr>
        <p:spPr>
          <a:xfrm>
            <a:off x="527900" y="792879"/>
            <a:ext cx="43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Nurse</a:t>
            </a:r>
            <a:r>
              <a:rPr lang="tr-TR" b="1" dirty="0"/>
              <a:t> Operations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="" xmlns:a16="http://schemas.microsoft.com/office/drawing/2014/main" id="{909A4F1B-9EB0-5D0D-9D61-D6DE22377E86}"/>
              </a:ext>
            </a:extLst>
          </p:cNvPr>
          <p:cNvSpPr txBox="1"/>
          <p:nvPr/>
        </p:nvSpPr>
        <p:spPr>
          <a:xfrm>
            <a:off x="6476214" y="792879"/>
            <a:ext cx="36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Patient</a:t>
            </a:r>
            <a:r>
              <a:rPr lang="tr-TR" b="1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6909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sayı, numara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3BE78471-184D-8686-D6B2-225C1F159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19" y="1488550"/>
            <a:ext cx="5525377" cy="3673507"/>
          </a:xfrm>
        </p:spPr>
      </p:pic>
      <p:pic>
        <p:nvPicPr>
          <p:cNvPr id="7" name="Resim 6" descr="metin, ekran görüntüsü, makbuz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E76ABDA1-303E-5D99-D423-400E8B1F6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06" y="1488549"/>
            <a:ext cx="5483967" cy="367350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="" xmlns:a16="http://schemas.microsoft.com/office/drawing/2014/main" id="{B5C91FF5-F79E-BB75-D974-C063717CA70F}"/>
              </a:ext>
            </a:extLst>
          </p:cNvPr>
          <p:cNvSpPr txBox="1"/>
          <p:nvPr/>
        </p:nvSpPr>
        <p:spPr>
          <a:xfrm>
            <a:off x="612742" y="838986"/>
            <a:ext cx="344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Prescription</a:t>
            </a:r>
            <a:r>
              <a:rPr lang="tr-TR" b="1" dirty="0"/>
              <a:t> Operations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C3AD96A7-FAEF-79E4-62D2-0A6967C4BE6A}"/>
              </a:ext>
            </a:extLst>
          </p:cNvPr>
          <p:cNvSpPr txBox="1"/>
          <p:nvPr/>
        </p:nvSpPr>
        <p:spPr>
          <a:xfrm>
            <a:off x="6438507" y="838986"/>
            <a:ext cx="31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Room</a:t>
            </a:r>
            <a:r>
              <a:rPr lang="tr-TR" b="1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37604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A95AC809-B969-F92F-EC1E-2E873FE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Hospital</a:t>
            </a:r>
            <a:r>
              <a:rPr lang="tr-TR" dirty="0"/>
              <a:t> Database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A968BD2-87E3-B5F7-7E01-90A63E09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08" y="1528993"/>
            <a:ext cx="8442092" cy="1327169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Project, </a:t>
            </a:r>
            <a:r>
              <a:rPr lang="en-US" dirty="0" err="1"/>
              <a:t>hospitalDB</a:t>
            </a:r>
            <a:r>
              <a:rPr lang="en-US" dirty="0"/>
              <a:t> database was </a:t>
            </a:r>
            <a:r>
              <a:rPr lang="en-US" dirty="0" err="1"/>
              <a:t>cr</a:t>
            </a:r>
            <a:r>
              <a:rPr lang="tr-TR" dirty="0" err="1"/>
              <a:t>eated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Using this database, appointment, branch, city, district, doctor, drug, examination, hospitalization, nurse, patient, prescription, </a:t>
            </a:r>
            <a:r>
              <a:rPr lang="en-US" dirty="0" err="1"/>
              <a:t>prescription_medicine</a:t>
            </a:r>
            <a:r>
              <a:rPr lang="en-US" dirty="0"/>
              <a:t>, room, </a:t>
            </a:r>
            <a:r>
              <a:rPr lang="en-US" dirty="0" err="1"/>
              <a:t>room_movements</a:t>
            </a:r>
            <a:r>
              <a:rPr lang="en-US" dirty="0"/>
              <a:t> tables were created.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="" xmlns:a16="http://schemas.microsoft.com/office/drawing/2014/main" id="{F438C9EB-9329-0F52-A9CF-3663C144AE5B}"/>
              </a:ext>
            </a:extLst>
          </p:cNvPr>
          <p:cNvSpPr txBox="1"/>
          <p:nvPr/>
        </p:nvSpPr>
        <p:spPr>
          <a:xfrm>
            <a:off x="677334" y="3156322"/>
            <a:ext cx="296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appointment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pic>
        <p:nvPicPr>
          <p:cNvPr id="10" name="Resim 9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729F3561-83AA-9D45-2E2A-E6B98AF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5" y="3678369"/>
            <a:ext cx="4211920" cy="2091502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="" xmlns:a16="http://schemas.microsoft.com/office/drawing/2014/main" id="{50A849D8-E42A-B4D0-D8E4-C647AD36CFF1}"/>
              </a:ext>
            </a:extLst>
          </p:cNvPr>
          <p:cNvSpPr txBox="1"/>
          <p:nvPr/>
        </p:nvSpPr>
        <p:spPr>
          <a:xfrm>
            <a:off x="4817057" y="3156322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branch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pic>
        <p:nvPicPr>
          <p:cNvPr id="13" name="Resim 12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DD27060C-0CBE-05A7-4FB3-34491987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379" y="3674412"/>
            <a:ext cx="2251072" cy="2457421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="" xmlns:a16="http://schemas.microsoft.com/office/drawing/2014/main" id="{8E06A8F2-4B26-C38F-3E9E-14A9D23AFC9F}"/>
              </a:ext>
            </a:extLst>
          </p:cNvPr>
          <p:cNvSpPr txBox="1"/>
          <p:nvPr/>
        </p:nvSpPr>
        <p:spPr>
          <a:xfrm>
            <a:off x="7394321" y="3184316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city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pic>
        <p:nvPicPr>
          <p:cNvPr id="16" name="Resim 15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B2804612-F69F-09CA-1147-D44B792A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607" y="3674412"/>
            <a:ext cx="2422689" cy="22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129EFF7-F068-8D7A-7DED-544C3553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13" y="122141"/>
            <a:ext cx="8596668" cy="606458"/>
          </a:xfrm>
        </p:spPr>
        <p:txBody>
          <a:bodyPr>
            <a:normAutofit fontScale="90000"/>
          </a:bodyPr>
          <a:lstStyle/>
          <a:p>
            <a:r>
              <a:rPr lang="tr-TR" dirty="0"/>
              <a:t>ER </a:t>
            </a:r>
            <a:r>
              <a:rPr lang="tr-TR" dirty="0" err="1"/>
              <a:t>Diagram</a:t>
            </a:r>
            <a:endParaRPr lang="tr-TR" dirty="0"/>
          </a:p>
        </p:txBody>
      </p:sp>
      <p:pic>
        <p:nvPicPr>
          <p:cNvPr id="5" name="Resim 4" descr="metin, ekran görüntüsü, diyagram, paralel içeren bir resim&#10;&#10;Açıklama otomatik olarak oluşturuldu">
            <a:extLst>
              <a:ext uri="{FF2B5EF4-FFF2-40B4-BE49-F238E27FC236}">
                <a16:creationId xmlns="" xmlns:a16="http://schemas.microsoft.com/office/drawing/2014/main" id="{34A1A239-1A28-CBD2-C044-4675F5C6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85" y="728599"/>
            <a:ext cx="7704596" cy="60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6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5E518084-D591-F680-BFB0-EE972E3C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396" y="0"/>
            <a:ext cx="8596668" cy="740528"/>
          </a:xfrm>
        </p:spPr>
        <p:txBody>
          <a:bodyPr/>
          <a:lstStyle/>
          <a:p>
            <a:r>
              <a:rPr lang="tr-TR" dirty="0" err="1"/>
              <a:t>Reliational</a:t>
            </a:r>
            <a:r>
              <a:rPr lang="tr-TR" dirty="0"/>
              <a:t> </a:t>
            </a:r>
            <a:r>
              <a:rPr lang="tr-TR" dirty="0" err="1"/>
              <a:t>Schema</a:t>
            </a:r>
            <a:endParaRPr lang="tr-TR" dirty="0"/>
          </a:p>
        </p:txBody>
      </p:sp>
      <p:pic>
        <p:nvPicPr>
          <p:cNvPr id="9" name="İçerik Yer Tutucusu 8" descr="metin, diyagram, plan, şematik içeren bir resim&#10;&#10;Açıklama otomatik olarak oluşturuldu">
            <a:extLst>
              <a:ext uri="{FF2B5EF4-FFF2-40B4-BE49-F238E27FC236}">
                <a16:creationId xmlns="" xmlns:a16="http://schemas.microsoft.com/office/drawing/2014/main" id="{447C3FC7-70E9-C1DE-2B7D-1A9C540BA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847" y="631596"/>
            <a:ext cx="9882377" cy="6122289"/>
          </a:xfrm>
        </p:spPr>
      </p:pic>
    </p:spTree>
    <p:extLst>
      <p:ext uri="{BB962C8B-B14F-4D97-AF65-F5344CB8AC3E}">
        <p14:creationId xmlns:p14="http://schemas.microsoft.com/office/powerpoint/2010/main" val="201836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EBBD237-C8A2-1C8C-F582-AE8A28B6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5097"/>
            <a:ext cx="8596668" cy="707010"/>
          </a:xfrm>
        </p:spPr>
        <p:txBody>
          <a:bodyPr/>
          <a:lstStyle/>
          <a:p>
            <a:r>
              <a:rPr lang="tr-TR" dirty="0" err="1"/>
              <a:t>Organizational</a:t>
            </a:r>
            <a:r>
              <a:rPr lang="tr-TR" dirty="0"/>
              <a:t> Chart</a:t>
            </a:r>
          </a:p>
        </p:txBody>
      </p:sp>
      <p:pic>
        <p:nvPicPr>
          <p:cNvPr id="5" name="İçerik Yer Tutucusu 4" descr="diyagram, plan, teknik çizim, şematik içeren bir resim&#10;&#10;Açıklama otomatik olarak oluşturuldu">
            <a:extLst>
              <a:ext uri="{FF2B5EF4-FFF2-40B4-BE49-F238E27FC236}">
                <a16:creationId xmlns="" xmlns:a16="http://schemas.microsoft.com/office/drawing/2014/main" id="{8366F40E-6CE8-B383-2AB8-C09EB95AE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18" y="1031310"/>
            <a:ext cx="9391419" cy="4382662"/>
          </a:xfrm>
        </p:spPr>
      </p:pic>
    </p:spTree>
    <p:extLst>
      <p:ext uri="{BB962C8B-B14F-4D97-AF65-F5344CB8AC3E}">
        <p14:creationId xmlns:p14="http://schemas.microsoft.com/office/powerpoint/2010/main" val="2728256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5745" y="0"/>
            <a:ext cx="8567843" cy="62803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Data Dictionary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675745" y="555603"/>
            <a:ext cx="4185623" cy="416642"/>
          </a:xfrm>
        </p:spPr>
        <p:txBody>
          <a:bodyPr/>
          <a:lstStyle/>
          <a:p>
            <a:r>
              <a:rPr lang="tr-TR" b="1" dirty="0" err="1" smtClean="0"/>
              <a:t>Tables</a:t>
            </a:r>
            <a:endParaRPr lang="tr-TR" b="1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675745" y="993876"/>
            <a:ext cx="7191716" cy="5763533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drug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err="1" smtClean="0"/>
              <a:t>drug_name</a:t>
            </a:r>
            <a:r>
              <a:rPr lang="en-US" dirty="0" smtClean="0"/>
              <a:t> </a:t>
            </a:r>
            <a:r>
              <a:rPr lang="en-US" dirty="0"/>
              <a:t>(VARCHAR): Primary key, the name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drug</a:t>
            </a:r>
            <a:endParaRPr lang="tr-TR" dirty="0" smtClean="0"/>
          </a:p>
          <a:p>
            <a:r>
              <a:rPr lang="en-US" dirty="0" err="1" smtClean="0"/>
              <a:t>use_information</a:t>
            </a:r>
            <a:r>
              <a:rPr lang="en-US" dirty="0" smtClean="0"/>
              <a:t> </a:t>
            </a:r>
            <a:r>
              <a:rPr lang="en-US" dirty="0"/>
              <a:t>(TEXT</a:t>
            </a:r>
            <a:r>
              <a:rPr lang="en-US" dirty="0" smtClean="0"/>
              <a:t>):</a:t>
            </a:r>
            <a:r>
              <a:rPr lang="tr-TR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about the use of the </a:t>
            </a:r>
            <a:r>
              <a:rPr lang="en-US" dirty="0" smtClean="0"/>
              <a:t>drug</a:t>
            </a:r>
            <a:endParaRPr lang="tr-TR" dirty="0" smtClean="0"/>
          </a:p>
          <a:p>
            <a:endParaRPr lang="tr-TR" dirty="0" smtClean="0"/>
          </a:p>
          <a:p>
            <a:r>
              <a:rPr lang="tr-TR" b="1" i="1" dirty="0"/>
              <a:t>b</a:t>
            </a:r>
            <a:r>
              <a:rPr lang="en-US" b="1" i="1" dirty="0" smtClean="0"/>
              <a:t>ranch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err="1" smtClean="0"/>
              <a:t>branch_name</a:t>
            </a:r>
            <a:r>
              <a:rPr lang="en-US" dirty="0" smtClean="0"/>
              <a:t> </a:t>
            </a:r>
            <a:r>
              <a:rPr lang="en-US" dirty="0"/>
              <a:t>(VARCHAR): Primary key, name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branch</a:t>
            </a:r>
            <a:endParaRPr lang="tr-TR" dirty="0" smtClean="0"/>
          </a:p>
          <a:p>
            <a:r>
              <a:rPr lang="en-US" dirty="0" err="1" smtClean="0"/>
              <a:t>branch_no</a:t>
            </a:r>
            <a:r>
              <a:rPr lang="en-US" dirty="0" smtClean="0"/>
              <a:t> </a:t>
            </a:r>
            <a:r>
              <a:rPr lang="en-US" dirty="0"/>
              <a:t>(INT): Branch </a:t>
            </a:r>
            <a:r>
              <a:rPr lang="en-US" dirty="0" smtClean="0"/>
              <a:t>number</a:t>
            </a:r>
            <a:endParaRPr lang="tr-TR" dirty="0"/>
          </a:p>
          <a:p>
            <a:endParaRPr lang="tr-TR" dirty="0" smtClean="0"/>
          </a:p>
          <a:p>
            <a:r>
              <a:rPr lang="tr-TR" b="1" i="1" dirty="0"/>
              <a:t>d</a:t>
            </a:r>
            <a:r>
              <a:rPr lang="en-US" b="1" i="1" dirty="0" err="1" smtClean="0"/>
              <a:t>octor</a:t>
            </a:r>
            <a:endParaRPr lang="tr-TR" b="1" i="1" dirty="0" smtClean="0"/>
          </a:p>
          <a:p>
            <a:r>
              <a:rPr lang="en-US" b="1" dirty="0" smtClean="0"/>
              <a:t>Columns</a:t>
            </a:r>
            <a:r>
              <a:rPr lang="tr-TR" b="1" dirty="0" smtClean="0"/>
              <a:t>:</a:t>
            </a:r>
          </a:p>
          <a:p>
            <a:r>
              <a:rPr lang="en-US" dirty="0" smtClean="0"/>
              <a:t>id </a:t>
            </a:r>
            <a:r>
              <a:rPr lang="en-US" dirty="0"/>
              <a:t>(INT): Primary key, unique identifier for the </a:t>
            </a:r>
            <a:r>
              <a:rPr lang="en-US" dirty="0" smtClean="0"/>
              <a:t>doctor</a:t>
            </a:r>
            <a:endParaRPr lang="tr-TR" dirty="0" smtClean="0"/>
          </a:p>
          <a:p>
            <a:r>
              <a:rPr lang="en-US" dirty="0" err="1" smtClean="0"/>
              <a:t>branch_name</a:t>
            </a:r>
            <a:r>
              <a:rPr lang="en-US" dirty="0" smtClean="0"/>
              <a:t> </a:t>
            </a:r>
            <a:r>
              <a:rPr lang="en-US" dirty="0"/>
              <a:t>(VARCHAR): Name of the branch the doctor belongs </a:t>
            </a:r>
            <a:r>
              <a:rPr lang="en-US" dirty="0" smtClean="0"/>
              <a:t>to</a:t>
            </a:r>
            <a:endParaRPr lang="tr-TR" dirty="0" smtClean="0"/>
          </a:p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(VARCHAR): First name of the </a:t>
            </a:r>
            <a:r>
              <a:rPr lang="en-US" dirty="0" smtClean="0"/>
              <a:t>doctor</a:t>
            </a:r>
            <a:endParaRPr lang="tr-TR" dirty="0" smtClean="0"/>
          </a:p>
          <a:p>
            <a:r>
              <a:rPr lang="en-US" dirty="0" smtClean="0"/>
              <a:t>surname </a:t>
            </a:r>
            <a:r>
              <a:rPr lang="en-US" dirty="0"/>
              <a:t>(VARCHAR): Last name of the </a:t>
            </a:r>
            <a:r>
              <a:rPr lang="en-US" dirty="0" smtClean="0"/>
              <a:t>doctor</a:t>
            </a:r>
            <a:endParaRPr lang="tr-TR" dirty="0" smtClean="0"/>
          </a:p>
          <a:p>
            <a:r>
              <a:rPr lang="en-US" dirty="0" smtClean="0"/>
              <a:t>phone </a:t>
            </a:r>
            <a:r>
              <a:rPr lang="en-US" dirty="0"/>
              <a:t>(VARCHAR): Phone number of the </a:t>
            </a:r>
            <a:r>
              <a:rPr lang="en-US" dirty="0" smtClean="0"/>
              <a:t>doctor</a:t>
            </a:r>
            <a:endParaRPr lang="tr-TR" dirty="0" smtClean="0"/>
          </a:p>
          <a:p>
            <a:r>
              <a:rPr lang="en-US" dirty="0" smtClean="0"/>
              <a:t>Foreign </a:t>
            </a:r>
            <a:r>
              <a:rPr lang="en-US" dirty="0"/>
              <a:t>Key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</a:p>
          <a:p>
            <a:r>
              <a:rPr lang="en-US" dirty="0" err="1" smtClean="0"/>
              <a:t>branch_name</a:t>
            </a:r>
            <a:r>
              <a:rPr lang="en-US" dirty="0" smtClean="0"/>
              <a:t> </a:t>
            </a:r>
            <a:r>
              <a:rPr lang="en-US" dirty="0"/>
              <a:t>references branch(</a:t>
            </a:r>
            <a:r>
              <a:rPr lang="en-US" dirty="0" err="1"/>
              <a:t>branch_name</a:t>
            </a:r>
            <a:r>
              <a:rPr lang="en-US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281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9530" y="172016"/>
            <a:ext cx="9156319" cy="6527548"/>
          </a:xfrm>
        </p:spPr>
        <p:txBody>
          <a:bodyPr>
            <a:normAutofit fontScale="85000" lnSpcReduction="20000"/>
          </a:bodyPr>
          <a:lstStyle/>
          <a:p>
            <a:r>
              <a:rPr lang="tr-TR" b="1" i="1" dirty="0"/>
              <a:t>p</a:t>
            </a:r>
            <a:r>
              <a:rPr lang="en-US" b="1" i="1" dirty="0" err="1" smtClean="0"/>
              <a:t>atient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smtClean="0"/>
              <a:t>id </a:t>
            </a:r>
            <a:r>
              <a:rPr lang="en-US" dirty="0"/>
              <a:t>(INT): Primary key, unique identifier for the </a:t>
            </a:r>
            <a:r>
              <a:rPr lang="en-US" dirty="0" smtClean="0"/>
              <a:t>patient</a:t>
            </a:r>
            <a:endParaRPr lang="tr-TR" dirty="0" smtClean="0"/>
          </a:p>
          <a:p>
            <a:r>
              <a:rPr lang="en-US" dirty="0" err="1" smtClean="0"/>
              <a:t>patient_name</a:t>
            </a:r>
            <a:r>
              <a:rPr lang="en-US" dirty="0" smtClean="0"/>
              <a:t> </a:t>
            </a:r>
            <a:r>
              <a:rPr lang="en-US" dirty="0"/>
              <a:t>(VARCHAR): Name of the </a:t>
            </a:r>
            <a:r>
              <a:rPr lang="en-US" dirty="0" smtClean="0"/>
              <a:t>patient</a:t>
            </a:r>
            <a:endParaRPr lang="tr-TR" dirty="0" smtClean="0"/>
          </a:p>
          <a:p>
            <a:r>
              <a:rPr lang="en-US" dirty="0" smtClean="0"/>
              <a:t>surname </a:t>
            </a:r>
            <a:r>
              <a:rPr lang="en-US" dirty="0"/>
              <a:t>(VARCHAR): Last name of the </a:t>
            </a:r>
            <a:r>
              <a:rPr lang="en-US" dirty="0" smtClean="0"/>
              <a:t>patient</a:t>
            </a:r>
            <a:endParaRPr lang="tr-TR" dirty="0" smtClean="0"/>
          </a:p>
          <a:p>
            <a:r>
              <a:rPr lang="en-US" dirty="0" err="1" smtClean="0"/>
              <a:t>phone_no</a:t>
            </a:r>
            <a:r>
              <a:rPr lang="en-US" dirty="0" smtClean="0"/>
              <a:t> </a:t>
            </a:r>
            <a:r>
              <a:rPr lang="en-US" dirty="0"/>
              <a:t>(VARCHAR): Phone number of the </a:t>
            </a:r>
            <a:r>
              <a:rPr lang="en-US" dirty="0" smtClean="0"/>
              <a:t>patient</a:t>
            </a:r>
            <a:endParaRPr lang="tr-TR" dirty="0" smtClean="0"/>
          </a:p>
          <a:p>
            <a:endParaRPr lang="tr-TR" dirty="0" smtClean="0"/>
          </a:p>
          <a:p>
            <a:r>
              <a:rPr lang="tr-TR" b="1" i="1" dirty="0"/>
              <a:t>n</a:t>
            </a:r>
            <a:r>
              <a:rPr lang="en-US" b="1" i="1" dirty="0" err="1" smtClean="0"/>
              <a:t>urse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smtClean="0"/>
              <a:t>id </a:t>
            </a:r>
            <a:r>
              <a:rPr lang="en-US" dirty="0"/>
              <a:t>(INT): Primary key, unique identifier for the </a:t>
            </a:r>
            <a:r>
              <a:rPr lang="en-US" dirty="0" smtClean="0"/>
              <a:t>nurse</a:t>
            </a:r>
            <a:endParaRPr lang="tr-TR" dirty="0" smtClean="0"/>
          </a:p>
          <a:p>
            <a:r>
              <a:rPr lang="en-US" dirty="0" err="1" smtClean="0"/>
              <a:t>branch_name</a:t>
            </a:r>
            <a:r>
              <a:rPr lang="en-US" dirty="0" smtClean="0"/>
              <a:t> </a:t>
            </a:r>
            <a:r>
              <a:rPr lang="en-US" dirty="0"/>
              <a:t>(VARCHAR): Name of the branch the nurse belongs </a:t>
            </a:r>
            <a:r>
              <a:rPr lang="en-US" dirty="0" smtClean="0"/>
              <a:t>to</a:t>
            </a:r>
            <a:endParaRPr lang="tr-TR" dirty="0" smtClean="0"/>
          </a:p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(VARCHAR): First name of the </a:t>
            </a:r>
            <a:r>
              <a:rPr lang="en-US" dirty="0" smtClean="0"/>
              <a:t>nurse</a:t>
            </a:r>
            <a:endParaRPr lang="tr-TR" dirty="0" smtClean="0"/>
          </a:p>
          <a:p>
            <a:r>
              <a:rPr lang="en-US" dirty="0" smtClean="0"/>
              <a:t>surname </a:t>
            </a:r>
            <a:r>
              <a:rPr lang="en-US" dirty="0"/>
              <a:t>(VARCHAR): Last name of the </a:t>
            </a:r>
            <a:r>
              <a:rPr lang="en-US" dirty="0" smtClean="0"/>
              <a:t>nurse</a:t>
            </a:r>
            <a:endParaRPr lang="tr-TR" dirty="0" smtClean="0"/>
          </a:p>
          <a:p>
            <a:r>
              <a:rPr lang="en-US" dirty="0" err="1" smtClean="0"/>
              <a:t>phone_no</a:t>
            </a:r>
            <a:r>
              <a:rPr lang="en-US" dirty="0" smtClean="0"/>
              <a:t> </a:t>
            </a:r>
            <a:r>
              <a:rPr lang="en-US" dirty="0"/>
              <a:t>(VARCHAR): Phone number of the </a:t>
            </a:r>
            <a:r>
              <a:rPr lang="en-US" dirty="0" smtClean="0"/>
              <a:t>nurse</a:t>
            </a:r>
            <a:endParaRPr lang="tr-TR" dirty="0" smtClean="0"/>
          </a:p>
          <a:p>
            <a:r>
              <a:rPr lang="en-US" dirty="0" smtClean="0"/>
              <a:t>Foreign </a:t>
            </a:r>
            <a:r>
              <a:rPr lang="en-US" dirty="0"/>
              <a:t>Key</a:t>
            </a:r>
            <a:r>
              <a:rPr lang="en-US" dirty="0" smtClean="0"/>
              <a:t>:</a:t>
            </a:r>
            <a:endParaRPr lang="tr-TR" dirty="0" smtClean="0"/>
          </a:p>
          <a:p>
            <a:r>
              <a:rPr lang="en-US" dirty="0" err="1" smtClean="0"/>
              <a:t>branch_name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branch(</a:t>
            </a:r>
            <a:r>
              <a:rPr lang="en-US" dirty="0" err="1" smtClean="0"/>
              <a:t>branch_name</a:t>
            </a:r>
            <a:r>
              <a:rPr lang="en-US" dirty="0" smtClean="0"/>
              <a:t>)</a:t>
            </a:r>
            <a:endParaRPr lang="tr-TR" dirty="0" smtClean="0"/>
          </a:p>
          <a:p>
            <a:endParaRPr lang="tr-TR" dirty="0" smtClean="0"/>
          </a:p>
          <a:p>
            <a:r>
              <a:rPr lang="tr-TR" b="1" i="1" dirty="0"/>
              <a:t>r</a:t>
            </a:r>
            <a:r>
              <a:rPr lang="en-US" b="1" i="1" dirty="0" err="1" smtClean="0"/>
              <a:t>oom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err="1" smtClean="0"/>
              <a:t>room_no</a:t>
            </a:r>
            <a:r>
              <a:rPr lang="en-US" dirty="0" smtClean="0"/>
              <a:t> </a:t>
            </a:r>
            <a:r>
              <a:rPr lang="en-US" dirty="0"/>
              <a:t>(INT): Primary key, room </a:t>
            </a:r>
            <a:r>
              <a:rPr lang="en-US" dirty="0" smtClean="0"/>
              <a:t>number</a:t>
            </a:r>
            <a:endParaRPr lang="tr-TR" dirty="0" smtClean="0"/>
          </a:p>
          <a:p>
            <a:r>
              <a:rPr lang="en-US" dirty="0" err="1" smtClean="0"/>
              <a:t>room_situation</a:t>
            </a:r>
            <a:r>
              <a:rPr lang="en-US" dirty="0" smtClean="0"/>
              <a:t> </a:t>
            </a:r>
            <a:r>
              <a:rPr lang="en-US" dirty="0"/>
              <a:t>(VARCHAR): Situation/status of the room.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262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702906" y="253497"/>
            <a:ext cx="9808168" cy="6264998"/>
          </a:xfrm>
        </p:spPr>
        <p:txBody>
          <a:bodyPr>
            <a:normAutofit fontScale="77500" lnSpcReduction="20000"/>
          </a:bodyPr>
          <a:lstStyle/>
          <a:p>
            <a:r>
              <a:rPr lang="tr-TR" b="1" i="1" dirty="0"/>
              <a:t>c</a:t>
            </a:r>
            <a:r>
              <a:rPr lang="en-US" b="1" i="1" dirty="0" err="1" smtClean="0"/>
              <a:t>ity</a:t>
            </a:r>
            <a:endParaRPr lang="tr-TR" b="1" i="1" dirty="0" smtClean="0"/>
          </a:p>
          <a:p>
            <a:r>
              <a:rPr lang="en-US" b="1" dirty="0" smtClean="0"/>
              <a:t>Columns</a:t>
            </a:r>
            <a:r>
              <a:rPr lang="tr-TR" b="1" dirty="0" smtClean="0"/>
              <a:t>:</a:t>
            </a:r>
          </a:p>
          <a:p>
            <a:r>
              <a:rPr lang="en-US" dirty="0" smtClean="0"/>
              <a:t>id </a:t>
            </a:r>
            <a:r>
              <a:rPr lang="en-US" dirty="0"/>
              <a:t>(INT): Primary key, unique identifier for the </a:t>
            </a:r>
            <a:r>
              <a:rPr lang="en-US" dirty="0" smtClean="0"/>
              <a:t>city</a:t>
            </a:r>
            <a:endParaRPr lang="tr-TR" dirty="0" smtClean="0"/>
          </a:p>
          <a:p>
            <a:r>
              <a:rPr lang="en-US" dirty="0" err="1" smtClean="0"/>
              <a:t>city_name</a:t>
            </a:r>
            <a:r>
              <a:rPr lang="en-US" dirty="0" smtClean="0"/>
              <a:t> </a:t>
            </a:r>
            <a:r>
              <a:rPr lang="en-US" dirty="0"/>
              <a:t>(VARCHAR): Name of the </a:t>
            </a:r>
            <a:r>
              <a:rPr lang="en-US" dirty="0" smtClean="0"/>
              <a:t>city</a:t>
            </a:r>
            <a:endParaRPr lang="tr-TR" dirty="0" smtClean="0"/>
          </a:p>
          <a:p>
            <a:endParaRPr lang="tr-TR" dirty="0" smtClean="0"/>
          </a:p>
          <a:p>
            <a:r>
              <a:rPr lang="tr-TR" b="1" i="1" dirty="0"/>
              <a:t>d</a:t>
            </a:r>
            <a:r>
              <a:rPr lang="en-US" b="1" i="1" dirty="0" err="1" smtClean="0"/>
              <a:t>istrict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err="1" smtClean="0"/>
              <a:t>district_id</a:t>
            </a:r>
            <a:r>
              <a:rPr lang="en-US" dirty="0" smtClean="0"/>
              <a:t> </a:t>
            </a:r>
            <a:r>
              <a:rPr lang="en-US" dirty="0"/>
              <a:t>(INT): Primary key, unique identifier for the </a:t>
            </a:r>
            <a:r>
              <a:rPr lang="en-US" dirty="0" smtClean="0"/>
              <a:t>district</a:t>
            </a:r>
            <a:endParaRPr lang="tr-TR" dirty="0" smtClean="0"/>
          </a:p>
          <a:p>
            <a:r>
              <a:rPr lang="en-US" dirty="0" err="1" smtClean="0"/>
              <a:t>city_id</a:t>
            </a:r>
            <a:r>
              <a:rPr lang="en-US" dirty="0" smtClean="0"/>
              <a:t> </a:t>
            </a:r>
            <a:r>
              <a:rPr lang="en-US" dirty="0"/>
              <a:t>(INT): Foreign key, references the city </a:t>
            </a:r>
            <a:r>
              <a:rPr lang="en-US" dirty="0" smtClean="0"/>
              <a:t>table</a:t>
            </a:r>
            <a:endParaRPr lang="tr-TR" dirty="0" smtClean="0"/>
          </a:p>
          <a:p>
            <a:r>
              <a:rPr lang="en-US" dirty="0" err="1" smtClean="0"/>
              <a:t>district_name</a:t>
            </a:r>
            <a:r>
              <a:rPr lang="en-US" dirty="0" smtClean="0"/>
              <a:t> </a:t>
            </a:r>
            <a:r>
              <a:rPr lang="en-US" dirty="0"/>
              <a:t>(VARCHAR): Name of the </a:t>
            </a:r>
            <a:r>
              <a:rPr lang="en-US" dirty="0" smtClean="0"/>
              <a:t>district</a:t>
            </a:r>
            <a:endParaRPr lang="tr-TR" dirty="0" smtClean="0"/>
          </a:p>
          <a:p>
            <a:r>
              <a:rPr lang="en-US" dirty="0" smtClean="0"/>
              <a:t>Foreign </a:t>
            </a:r>
            <a:r>
              <a:rPr lang="en-US" dirty="0"/>
              <a:t>Key</a:t>
            </a:r>
            <a:r>
              <a:rPr lang="en-US" dirty="0" smtClean="0"/>
              <a:t>:</a:t>
            </a:r>
            <a:endParaRPr lang="tr-TR" dirty="0" smtClean="0"/>
          </a:p>
          <a:p>
            <a:r>
              <a:rPr lang="en-US" dirty="0" err="1" smtClean="0"/>
              <a:t>city_id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city(id)</a:t>
            </a:r>
            <a:endParaRPr lang="tr-TR" dirty="0" smtClean="0"/>
          </a:p>
          <a:p>
            <a:endParaRPr lang="tr-TR" dirty="0" smtClean="0"/>
          </a:p>
          <a:p>
            <a:r>
              <a:rPr lang="tr-TR" b="1" i="1" dirty="0" smtClean="0"/>
              <a:t>p</a:t>
            </a:r>
            <a:r>
              <a:rPr lang="en-US" b="1" i="1" dirty="0" err="1" smtClean="0"/>
              <a:t>rescription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err="1" smtClean="0"/>
              <a:t>prescription_id</a:t>
            </a:r>
            <a:r>
              <a:rPr lang="en-US" dirty="0" smtClean="0"/>
              <a:t> </a:t>
            </a:r>
            <a:r>
              <a:rPr lang="en-US" dirty="0"/>
              <a:t>(INT): Primary key, unique identifier for the </a:t>
            </a:r>
            <a:r>
              <a:rPr lang="en-US" dirty="0" smtClean="0"/>
              <a:t>prescription</a:t>
            </a:r>
            <a:endParaRPr lang="tr-TR" dirty="0" smtClean="0"/>
          </a:p>
          <a:p>
            <a:r>
              <a:rPr lang="en-US" dirty="0" err="1" smtClean="0"/>
              <a:t>patient_id</a:t>
            </a:r>
            <a:r>
              <a:rPr lang="en-US" dirty="0" smtClean="0"/>
              <a:t> </a:t>
            </a:r>
            <a:r>
              <a:rPr lang="en-US" dirty="0"/>
              <a:t>(INT): Foreign key, references the patient </a:t>
            </a:r>
            <a:r>
              <a:rPr lang="en-US" dirty="0" smtClean="0"/>
              <a:t>table</a:t>
            </a:r>
            <a:endParaRPr lang="tr-TR" dirty="0" smtClean="0"/>
          </a:p>
          <a:p>
            <a:r>
              <a:rPr lang="en-US" dirty="0" err="1" smtClean="0"/>
              <a:t>doctor_id</a:t>
            </a:r>
            <a:r>
              <a:rPr lang="en-US" dirty="0" smtClean="0"/>
              <a:t> </a:t>
            </a:r>
            <a:r>
              <a:rPr lang="en-US" dirty="0"/>
              <a:t>(INT): Foreign key, references the doctor </a:t>
            </a:r>
            <a:r>
              <a:rPr lang="en-US" dirty="0" smtClean="0"/>
              <a:t>table</a:t>
            </a:r>
            <a:endParaRPr lang="tr-TR" dirty="0" smtClean="0"/>
          </a:p>
          <a:p>
            <a:r>
              <a:rPr lang="en-US" dirty="0" smtClean="0"/>
              <a:t>Foreign </a:t>
            </a:r>
            <a:r>
              <a:rPr lang="en-US" dirty="0"/>
              <a:t>Key</a:t>
            </a:r>
            <a:r>
              <a:rPr lang="en-US" dirty="0" smtClean="0"/>
              <a:t>:</a:t>
            </a:r>
            <a:endParaRPr lang="tr-TR" dirty="0" smtClean="0"/>
          </a:p>
          <a:p>
            <a:r>
              <a:rPr lang="en-US" dirty="0" err="1" smtClean="0"/>
              <a:t>patient_id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patient(id)</a:t>
            </a:r>
            <a:endParaRPr lang="tr-TR" dirty="0" smtClean="0"/>
          </a:p>
          <a:p>
            <a:r>
              <a:rPr lang="en-US" dirty="0" err="1" smtClean="0"/>
              <a:t>doctor_id</a:t>
            </a:r>
            <a:r>
              <a:rPr lang="en-US" dirty="0" smtClean="0"/>
              <a:t> </a:t>
            </a:r>
            <a:r>
              <a:rPr lang="en-US" dirty="0"/>
              <a:t>references doctor(id).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32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75746" y="144855"/>
            <a:ext cx="8595004" cy="6455121"/>
          </a:xfrm>
        </p:spPr>
        <p:txBody>
          <a:bodyPr>
            <a:normAutofit lnSpcReduction="10000"/>
          </a:bodyPr>
          <a:lstStyle/>
          <a:p>
            <a:r>
              <a:rPr lang="en-US" b="1" i="1" dirty="0" err="1" smtClean="0"/>
              <a:t>prescription_medicine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err="1" smtClean="0"/>
              <a:t>prescription_id</a:t>
            </a:r>
            <a:r>
              <a:rPr lang="en-US" dirty="0" smtClean="0"/>
              <a:t> </a:t>
            </a:r>
            <a:r>
              <a:rPr lang="en-US" dirty="0"/>
              <a:t>(INT): Foreign key, references the prescription </a:t>
            </a:r>
            <a:r>
              <a:rPr lang="en-US" dirty="0" smtClean="0"/>
              <a:t>table</a:t>
            </a:r>
            <a:endParaRPr lang="tr-TR" dirty="0" smtClean="0"/>
          </a:p>
          <a:p>
            <a:r>
              <a:rPr lang="en-US" dirty="0" err="1" smtClean="0"/>
              <a:t>drug_name</a:t>
            </a:r>
            <a:r>
              <a:rPr lang="en-US" dirty="0" smtClean="0"/>
              <a:t> </a:t>
            </a:r>
            <a:r>
              <a:rPr lang="en-US" dirty="0"/>
              <a:t>(VARCHAR): Foreign key, references the drug </a:t>
            </a:r>
            <a:r>
              <a:rPr lang="en-US" dirty="0" smtClean="0"/>
              <a:t>table</a:t>
            </a:r>
            <a:endParaRPr lang="tr-TR" dirty="0" smtClean="0"/>
          </a:p>
          <a:p>
            <a:r>
              <a:rPr lang="en-US" dirty="0" smtClean="0"/>
              <a:t>Foreign </a:t>
            </a:r>
            <a:r>
              <a:rPr lang="en-US" dirty="0"/>
              <a:t>Keys</a:t>
            </a:r>
            <a:r>
              <a:rPr lang="en-US" dirty="0" smtClean="0"/>
              <a:t>:</a:t>
            </a:r>
            <a:endParaRPr lang="tr-TR" dirty="0" smtClean="0"/>
          </a:p>
          <a:p>
            <a:r>
              <a:rPr lang="en-US" dirty="0" err="1" smtClean="0"/>
              <a:t>prescription_id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prescription(</a:t>
            </a:r>
            <a:r>
              <a:rPr lang="en-US" dirty="0" err="1" smtClean="0"/>
              <a:t>prescription_id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en-US" dirty="0" err="1" smtClean="0"/>
              <a:t>drug_name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drug(</a:t>
            </a:r>
            <a:r>
              <a:rPr lang="en-US" dirty="0" err="1" smtClean="0"/>
              <a:t>drug_name</a:t>
            </a:r>
            <a:r>
              <a:rPr lang="en-US" dirty="0" smtClean="0"/>
              <a:t>)</a:t>
            </a:r>
            <a:endParaRPr lang="tr-TR" dirty="0" smtClean="0"/>
          </a:p>
          <a:p>
            <a:endParaRPr lang="tr-TR" dirty="0" smtClean="0"/>
          </a:p>
          <a:p>
            <a:r>
              <a:rPr lang="tr-TR" b="1" i="1" dirty="0"/>
              <a:t>e</a:t>
            </a:r>
            <a:r>
              <a:rPr lang="en-US" b="1" i="1" dirty="0" err="1" smtClean="0"/>
              <a:t>xamination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err="1" smtClean="0"/>
              <a:t>examination_id</a:t>
            </a:r>
            <a:r>
              <a:rPr lang="en-US" dirty="0" smtClean="0"/>
              <a:t> </a:t>
            </a:r>
            <a:r>
              <a:rPr lang="en-US" dirty="0"/>
              <a:t>(INT): Primary key, unique identifier for the </a:t>
            </a:r>
            <a:r>
              <a:rPr lang="en-US" dirty="0" smtClean="0"/>
              <a:t>examination</a:t>
            </a:r>
            <a:endParaRPr lang="tr-TR" dirty="0" smtClean="0"/>
          </a:p>
          <a:p>
            <a:r>
              <a:rPr lang="en-US" dirty="0" err="1" smtClean="0"/>
              <a:t>doctor_id</a:t>
            </a:r>
            <a:r>
              <a:rPr lang="en-US" dirty="0" smtClean="0"/>
              <a:t> </a:t>
            </a:r>
            <a:r>
              <a:rPr lang="en-US" dirty="0"/>
              <a:t>(INT): Foreign key, references the doctor </a:t>
            </a:r>
            <a:r>
              <a:rPr lang="en-US" dirty="0" smtClean="0"/>
              <a:t>table</a:t>
            </a:r>
            <a:endParaRPr lang="tr-TR" dirty="0" smtClean="0"/>
          </a:p>
          <a:p>
            <a:r>
              <a:rPr lang="en-US" dirty="0" err="1" smtClean="0"/>
              <a:t>patient_id</a:t>
            </a:r>
            <a:r>
              <a:rPr lang="en-US" dirty="0" smtClean="0"/>
              <a:t> </a:t>
            </a:r>
            <a:r>
              <a:rPr lang="en-US" dirty="0"/>
              <a:t>(INT): Foreign key, references the patient </a:t>
            </a:r>
            <a:r>
              <a:rPr lang="en-US" dirty="0" smtClean="0"/>
              <a:t>table</a:t>
            </a:r>
            <a:endParaRPr lang="tr-TR" dirty="0" smtClean="0"/>
          </a:p>
          <a:p>
            <a:r>
              <a:rPr lang="en-US" dirty="0" smtClean="0"/>
              <a:t>diagnosis </a:t>
            </a:r>
            <a:r>
              <a:rPr lang="en-US" dirty="0"/>
              <a:t>(TEXT): Diagnosis given during the </a:t>
            </a:r>
            <a:r>
              <a:rPr lang="en-US" dirty="0" smtClean="0"/>
              <a:t>examination</a:t>
            </a:r>
            <a:endParaRPr lang="tr-TR" dirty="0" smtClean="0"/>
          </a:p>
          <a:p>
            <a:r>
              <a:rPr lang="en-US" dirty="0" smtClean="0"/>
              <a:t>Foreign </a:t>
            </a:r>
            <a:r>
              <a:rPr lang="en-US" dirty="0"/>
              <a:t>Keys</a:t>
            </a:r>
            <a:r>
              <a:rPr lang="en-US" dirty="0" smtClean="0"/>
              <a:t>:</a:t>
            </a:r>
            <a:endParaRPr lang="tr-TR" dirty="0" smtClean="0"/>
          </a:p>
          <a:p>
            <a:r>
              <a:rPr lang="en-US" dirty="0" err="1" smtClean="0"/>
              <a:t>doctor_id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doctor(id)</a:t>
            </a:r>
            <a:endParaRPr lang="tr-TR" dirty="0" smtClean="0"/>
          </a:p>
          <a:p>
            <a:r>
              <a:rPr lang="en-US" dirty="0" err="1" smtClean="0"/>
              <a:t>patient_id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patient(id)</a:t>
            </a:r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237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9529" y="158436"/>
            <a:ext cx="9808169" cy="6645243"/>
          </a:xfrm>
        </p:spPr>
        <p:txBody>
          <a:bodyPr>
            <a:normAutofit fontScale="62500" lnSpcReduction="20000"/>
          </a:bodyPr>
          <a:lstStyle/>
          <a:p>
            <a:r>
              <a:rPr lang="tr-TR" b="1" i="1" dirty="0" smtClean="0"/>
              <a:t>a</a:t>
            </a:r>
            <a:r>
              <a:rPr lang="en-US" b="1" i="1" dirty="0" err="1" smtClean="0"/>
              <a:t>ppointment</a:t>
            </a:r>
            <a:endParaRPr lang="en-US" b="1" i="1" dirty="0"/>
          </a:p>
          <a:p>
            <a:r>
              <a:rPr lang="en-US" b="1" dirty="0"/>
              <a:t>Columns:</a:t>
            </a:r>
          </a:p>
          <a:p>
            <a:r>
              <a:rPr lang="en-US" dirty="0" err="1"/>
              <a:t>appointment_id</a:t>
            </a:r>
            <a:r>
              <a:rPr lang="en-US" dirty="0"/>
              <a:t> (INT): Primary key, unique identifier for the appointment</a:t>
            </a:r>
          </a:p>
          <a:p>
            <a:r>
              <a:rPr lang="en-US" dirty="0" err="1"/>
              <a:t>patient_id</a:t>
            </a:r>
            <a:r>
              <a:rPr lang="en-US" dirty="0"/>
              <a:t> (INT): Foreign key, references the patient table</a:t>
            </a:r>
          </a:p>
          <a:p>
            <a:r>
              <a:rPr lang="en-US" dirty="0" err="1"/>
              <a:t>doctor_id</a:t>
            </a:r>
            <a:r>
              <a:rPr lang="en-US" dirty="0"/>
              <a:t> (INT): Foreign key, references the doctor table</a:t>
            </a:r>
          </a:p>
          <a:p>
            <a:r>
              <a:rPr lang="en-US" dirty="0" err="1"/>
              <a:t>appointment_date</a:t>
            </a:r>
            <a:r>
              <a:rPr lang="en-US" dirty="0"/>
              <a:t> (DATE): Date of the appointment</a:t>
            </a:r>
          </a:p>
          <a:p>
            <a:r>
              <a:rPr lang="en-US" dirty="0"/>
              <a:t>Foreign Keys</a:t>
            </a:r>
            <a:r>
              <a:rPr lang="en-US" dirty="0" smtClean="0"/>
              <a:t>:</a:t>
            </a:r>
            <a:endParaRPr lang="tr-TR" dirty="0" smtClean="0"/>
          </a:p>
          <a:p>
            <a:r>
              <a:rPr lang="en-US" dirty="0" err="1" smtClean="0"/>
              <a:t>patient_id</a:t>
            </a:r>
            <a:r>
              <a:rPr lang="en-US" dirty="0" smtClean="0"/>
              <a:t> </a:t>
            </a:r>
            <a:r>
              <a:rPr lang="en-US" dirty="0"/>
              <a:t>references patient(id)</a:t>
            </a:r>
          </a:p>
          <a:p>
            <a:r>
              <a:rPr lang="en-US" dirty="0" err="1"/>
              <a:t>doctor_id</a:t>
            </a:r>
            <a:r>
              <a:rPr lang="en-US" dirty="0"/>
              <a:t> references doctor(id</a:t>
            </a:r>
            <a:r>
              <a:rPr lang="en-US" dirty="0" smtClean="0"/>
              <a:t>)</a:t>
            </a:r>
            <a:endParaRPr lang="tr-TR" dirty="0" smtClean="0"/>
          </a:p>
          <a:p>
            <a:endParaRPr lang="en-US" dirty="0"/>
          </a:p>
          <a:p>
            <a:r>
              <a:rPr lang="en-US" b="1" i="1" dirty="0"/>
              <a:t>hospitalization</a:t>
            </a:r>
          </a:p>
          <a:p>
            <a:r>
              <a:rPr lang="en-US" b="1" dirty="0"/>
              <a:t>Columns</a:t>
            </a:r>
            <a:r>
              <a:rPr lang="en-US" b="1" dirty="0" smtClean="0"/>
              <a:t>:</a:t>
            </a:r>
            <a:endParaRPr lang="tr-TR" b="1" dirty="0" smtClean="0"/>
          </a:p>
          <a:p>
            <a:r>
              <a:rPr lang="en-US" dirty="0" err="1" smtClean="0"/>
              <a:t>hospitalization_id</a:t>
            </a:r>
            <a:r>
              <a:rPr lang="en-US" dirty="0" smtClean="0"/>
              <a:t> </a:t>
            </a:r>
            <a:r>
              <a:rPr lang="en-US" dirty="0"/>
              <a:t>(INT): Primary key, unique identifier for the </a:t>
            </a:r>
            <a:r>
              <a:rPr lang="en-US" dirty="0" smtClean="0"/>
              <a:t>hospitalization</a:t>
            </a:r>
            <a:endParaRPr lang="tr-TR" dirty="0" smtClean="0"/>
          </a:p>
          <a:p>
            <a:r>
              <a:rPr lang="en-US" dirty="0" err="1" smtClean="0"/>
              <a:t>patient_id</a:t>
            </a:r>
            <a:r>
              <a:rPr lang="en-US" dirty="0" smtClean="0"/>
              <a:t> </a:t>
            </a:r>
            <a:r>
              <a:rPr lang="en-US" dirty="0"/>
              <a:t>(INT): Foreign key, references the patient </a:t>
            </a:r>
            <a:r>
              <a:rPr lang="en-US" dirty="0" smtClean="0"/>
              <a:t>table</a:t>
            </a:r>
            <a:endParaRPr lang="tr-TR" dirty="0" smtClean="0"/>
          </a:p>
          <a:p>
            <a:r>
              <a:rPr lang="en-US" dirty="0" err="1" smtClean="0"/>
              <a:t>room_no</a:t>
            </a:r>
            <a:r>
              <a:rPr lang="en-US" dirty="0" smtClean="0"/>
              <a:t> </a:t>
            </a:r>
            <a:r>
              <a:rPr lang="en-US" dirty="0"/>
              <a:t>(INT): Foreign key, references the room </a:t>
            </a:r>
            <a:r>
              <a:rPr lang="en-US" dirty="0" smtClean="0"/>
              <a:t>table</a:t>
            </a:r>
            <a:endParaRPr lang="tr-TR" dirty="0" smtClean="0"/>
          </a:p>
          <a:p>
            <a:r>
              <a:rPr lang="en-US" dirty="0" err="1" smtClean="0"/>
              <a:t>hospital_stay_days</a:t>
            </a:r>
            <a:r>
              <a:rPr lang="en-US" dirty="0" smtClean="0"/>
              <a:t> </a:t>
            </a:r>
            <a:r>
              <a:rPr lang="en-US" dirty="0"/>
              <a:t>(INT): Number of days the patient stayed in the </a:t>
            </a:r>
            <a:r>
              <a:rPr lang="en-US" dirty="0" smtClean="0"/>
              <a:t>hospital</a:t>
            </a:r>
            <a:endParaRPr lang="tr-TR" dirty="0" smtClean="0"/>
          </a:p>
          <a:p>
            <a:r>
              <a:rPr lang="en-US" dirty="0" smtClean="0"/>
              <a:t>Foreign </a:t>
            </a:r>
            <a:r>
              <a:rPr lang="en-US" dirty="0"/>
              <a:t>Keys</a:t>
            </a:r>
            <a:r>
              <a:rPr lang="en-US" dirty="0" smtClean="0"/>
              <a:t>:</a:t>
            </a:r>
            <a:endParaRPr lang="tr-TR" dirty="0" smtClean="0"/>
          </a:p>
          <a:p>
            <a:r>
              <a:rPr lang="en-US" dirty="0" err="1" smtClean="0"/>
              <a:t>patient_id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patient(id)</a:t>
            </a:r>
            <a:endParaRPr lang="tr-TR" dirty="0" smtClean="0"/>
          </a:p>
          <a:p>
            <a:r>
              <a:rPr lang="en-US" dirty="0" err="1" smtClean="0"/>
              <a:t>room_no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room(</a:t>
            </a:r>
            <a:r>
              <a:rPr lang="en-US" dirty="0" err="1" smtClean="0"/>
              <a:t>room_no</a:t>
            </a:r>
            <a:r>
              <a:rPr lang="en-US" dirty="0" smtClean="0"/>
              <a:t>)</a:t>
            </a:r>
            <a:endParaRPr lang="tr-TR" dirty="0" smtClean="0"/>
          </a:p>
          <a:p>
            <a:endParaRPr lang="tr-TR" dirty="0" smtClean="0"/>
          </a:p>
          <a:p>
            <a:r>
              <a:rPr lang="en-US" b="1" i="1" dirty="0" err="1" smtClean="0"/>
              <a:t>room_movements</a:t>
            </a:r>
            <a:endParaRPr lang="tr-TR" b="1" i="1" dirty="0" smtClean="0"/>
          </a:p>
          <a:p>
            <a:r>
              <a:rPr lang="en-US" b="1" dirty="0" smtClean="0"/>
              <a:t>Columns:</a:t>
            </a:r>
            <a:endParaRPr lang="tr-TR" b="1" dirty="0" smtClean="0"/>
          </a:p>
          <a:p>
            <a:r>
              <a:rPr lang="en-US" dirty="0" err="1" smtClean="0"/>
              <a:t>change_no</a:t>
            </a:r>
            <a:r>
              <a:rPr lang="en-US" dirty="0" smtClean="0"/>
              <a:t> </a:t>
            </a:r>
            <a:r>
              <a:rPr lang="en-US" dirty="0"/>
              <a:t>(INT): Primary key, auto-incremented, unique identifier for room </a:t>
            </a:r>
            <a:r>
              <a:rPr lang="en-US" dirty="0" smtClean="0"/>
              <a:t>movements</a:t>
            </a:r>
            <a:endParaRPr lang="tr-TR" dirty="0" smtClean="0"/>
          </a:p>
          <a:p>
            <a:r>
              <a:rPr lang="en-US" dirty="0" err="1" smtClean="0"/>
              <a:t>room_number</a:t>
            </a:r>
            <a:r>
              <a:rPr lang="en-US" dirty="0" smtClean="0"/>
              <a:t> </a:t>
            </a:r>
            <a:r>
              <a:rPr lang="en-US" dirty="0"/>
              <a:t>(INT): Room number associated with the </a:t>
            </a:r>
            <a:r>
              <a:rPr lang="en-US" dirty="0" smtClean="0"/>
              <a:t>movement</a:t>
            </a:r>
            <a:endParaRPr lang="tr-TR" dirty="0" smtClean="0"/>
          </a:p>
          <a:p>
            <a:r>
              <a:rPr lang="en-US" dirty="0" err="1" smtClean="0"/>
              <a:t>check_out_date</a:t>
            </a:r>
            <a:r>
              <a:rPr lang="en-US" dirty="0" smtClean="0"/>
              <a:t> </a:t>
            </a:r>
            <a:r>
              <a:rPr lang="en-US" dirty="0"/>
              <a:t>(DATE): Date of room check-out.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40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75744" y="196381"/>
            <a:ext cx="4185623" cy="576262"/>
          </a:xfrm>
        </p:spPr>
        <p:txBody>
          <a:bodyPr/>
          <a:lstStyle/>
          <a:p>
            <a:r>
              <a:rPr lang="tr-TR" b="1" dirty="0" err="1" smtClean="0"/>
              <a:t>Relationships</a:t>
            </a:r>
            <a:endParaRPr lang="tr-TR" b="1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75744" y="890338"/>
            <a:ext cx="9083891" cy="5709638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Branch:</a:t>
            </a:r>
            <a:endParaRPr lang="tr-TR" b="1" i="1" dirty="0" smtClean="0"/>
          </a:p>
          <a:p>
            <a:r>
              <a:rPr lang="en-US" dirty="0" smtClean="0"/>
              <a:t>Contains </a:t>
            </a:r>
            <a:r>
              <a:rPr lang="en-US" dirty="0"/>
              <a:t>many </a:t>
            </a:r>
            <a:r>
              <a:rPr lang="en-US" dirty="0" smtClean="0"/>
              <a:t>doctors</a:t>
            </a:r>
            <a:endParaRPr lang="tr-TR" dirty="0" smtClean="0"/>
          </a:p>
          <a:p>
            <a:r>
              <a:rPr lang="en-US" dirty="0" smtClean="0"/>
              <a:t>Contains </a:t>
            </a:r>
            <a:r>
              <a:rPr lang="en-US" dirty="0"/>
              <a:t>many </a:t>
            </a:r>
            <a:r>
              <a:rPr lang="en-US" dirty="0" smtClean="0"/>
              <a:t>nurses</a:t>
            </a:r>
            <a:endParaRPr lang="tr-TR" dirty="0" smtClean="0"/>
          </a:p>
          <a:p>
            <a:endParaRPr lang="tr-TR" b="1" i="1" dirty="0" smtClean="0"/>
          </a:p>
          <a:p>
            <a:r>
              <a:rPr lang="en-US" b="1" i="1" dirty="0" smtClean="0"/>
              <a:t>City</a:t>
            </a:r>
            <a:r>
              <a:rPr lang="tr-TR" b="1" i="1" dirty="0" smtClean="0"/>
              <a:t>:</a:t>
            </a:r>
          </a:p>
          <a:p>
            <a:r>
              <a:rPr lang="en-US" dirty="0" smtClean="0"/>
              <a:t>Contains </a:t>
            </a:r>
            <a:r>
              <a:rPr lang="en-US" dirty="0"/>
              <a:t>many </a:t>
            </a:r>
            <a:r>
              <a:rPr lang="en-US" dirty="0" smtClean="0"/>
              <a:t>districts</a:t>
            </a:r>
            <a:endParaRPr lang="tr-TR" dirty="0" smtClean="0"/>
          </a:p>
          <a:p>
            <a:endParaRPr lang="tr-TR" dirty="0" smtClean="0"/>
          </a:p>
          <a:p>
            <a:r>
              <a:rPr lang="en-US" b="1" i="1" dirty="0" err="1" smtClean="0"/>
              <a:t>Pati</a:t>
            </a:r>
            <a:r>
              <a:rPr lang="tr-TR" b="1" i="1" dirty="0" err="1" smtClean="0"/>
              <a:t>ent</a:t>
            </a:r>
            <a:r>
              <a:rPr lang="en-US" b="1" i="1" dirty="0" smtClean="0"/>
              <a:t>:</a:t>
            </a:r>
            <a:endParaRPr lang="tr-TR" b="1" i="1" dirty="0"/>
          </a:p>
          <a:p>
            <a:r>
              <a:rPr lang="en-US" dirty="0" smtClean="0"/>
              <a:t>Has </a:t>
            </a:r>
            <a:r>
              <a:rPr lang="en-US" dirty="0"/>
              <a:t>many </a:t>
            </a:r>
            <a:r>
              <a:rPr lang="en-US" dirty="0" smtClean="0"/>
              <a:t>prescriptions</a:t>
            </a:r>
            <a:endParaRPr lang="tr-TR" dirty="0" smtClean="0"/>
          </a:p>
          <a:p>
            <a:r>
              <a:rPr lang="en-US" dirty="0" smtClean="0"/>
              <a:t>Has </a:t>
            </a:r>
            <a:r>
              <a:rPr lang="en-US" dirty="0"/>
              <a:t>many </a:t>
            </a:r>
            <a:r>
              <a:rPr lang="en-US" dirty="0" smtClean="0"/>
              <a:t>examinations</a:t>
            </a:r>
            <a:endParaRPr lang="tr-TR" dirty="0" smtClean="0"/>
          </a:p>
          <a:p>
            <a:r>
              <a:rPr lang="en-US" dirty="0" smtClean="0"/>
              <a:t>Has </a:t>
            </a:r>
            <a:r>
              <a:rPr lang="en-US" dirty="0"/>
              <a:t>many </a:t>
            </a:r>
            <a:r>
              <a:rPr lang="en-US" dirty="0" smtClean="0"/>
              <a:t>appointments</a:t>
            </a:r>
            <a:endParaRPr lang="tr-TR" dirty="0" smtClean="0"/>
          </a:p>
          <a:p>
            <a:r>
              <a:rPr lang="en-US" dirty="0" smtClean="0"/>
              <a:t>Has </a:t>
            </a:r>
            <a:r>
              <a:rPr lang="en-US" dirty="0"/>
              <a:t>many </a:t>
            </a:r>
            <a:r>
              <a:rPr lang="en-US" dirty="0" smtClean="0"/>
              <a:t>hospitalizations</a:t>
            </a:r>
            <a:endParaRPr lang="tr-TR" dirty="0" smtClean="0"/>
          </a:p>
          <a:p>
            <a:endParaRPr lang="tr-TR" dirty="0" smtClean="0"/>
          </a:p>
          <a:p>
            <a:r>
              <a:rPr lang="en-US" b="1" i="1" dirty="0" err="1" smtClean="0"/>
              <a:t>Docto</a:t>
            </a:r>
            <a:r>
              <a:rPr lang="tr-TR" b="1" i="1" dirty="0" smtClean="0"/>
              <a:t>r</a:t>
            </a:r>
            <a:r>
              <a:rPr lang="en-US" b="1" i="1" dirty="0" smtClean="0"/>
              <a:t>:</a:t>
            </a:r>
            <a:endParaRPr lang="tr-TR" b="1" i="1" dirty="0" smtClean="0"/>
          </a:p>
          <a:p>
            <a:r>
              <a:rPr lang="en-US" dirty="0" smtClean="0"/>
              <a:t>Writes </a:t>
            </a:r>
            <a:r>
              <a:rPr lang="en-US" dirty="0"/>
              <a:t>many </a:t>
            </a:r>
            <a:r>
              <a:rPr lang="en-US" dirty="0" smtClean="0"/>
              <a:t>prescriptions</a:t>
            </a:r>
            <a:endParaRPr lang="tr-TR" dirty="0" smtClean="0"/>
          </a:p>
          <a:p>
            <a:r>
              <a:rPr lang="en-US" dirty="0" smtClean="0"/>
              <a:t>Conducts </a:t>
            </a:r>
            <a:r>
              <a:rPr lang="en-US" dirty="0"/>
              <a:t>many </a:t>
            </a:r>
            <a:r>
              <a:rPr lang="en-US" dirty="0" smtClean="0"/>
              <a:t>examinations</a:t>
            </a:r>
            <a:endParaRPr lang="tr-TR" dirty="0" smtClean="0"/>
          </a:p>
          <a:p>
            <a:r>
              <a:rPr lang="en-US" dirty="0" smtClean="0"/>
              <a:t>Attends </a:t>
            </a:r>
            <a:r>
              <a:rPr lang="en-US" dirty="0"/>
              <a:t>many appointments.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51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75745" y="425513"/>
            <a:ext cx="9563724" cy="6156356"/>
          </a:xfrm>
        </p:spPr>
        <p:txBody>
          <a:bodyPr>
            <a:normAutofit fontScale="92500" lnSpcReduction="10000"/>
          </a:bodyPr>
          <a:lstStyle/>
          <a:p>
            <a:r>
              <a:rPr lang="tr-TR" b="1" i="1" dirty="0" err="1" smtClean="0"/>
              <a:t>Prescription</a:t>
            </a:r>
            <a:r>
              <a:rPr lang="tr-TR" b="1" i="1" dirty="0" smtClean="0"/>
              <a:t>:</a:t>
            </a:r>
          </a:p>
          <a:p>
            <a:r>
              <a:rPr lang="tr-TR" dirty="0" err="1" smtClean="0"/>
              <a:t>Includes</a:t>
            </a:r>
            <a:r>
              <a:rPr lang="tr-TR" dirty="0" smtClean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prescription</a:t>
            </a:r>
            <a:r>
              <a:rPr lang="tr-TR" dirty="0"/>
              <a:t> </a:t>
            </a:r>
            <a:r>
              <a:rPr lang="tr-TR" dirty="0" err="1" smtClean="0"/>
              <a:t>medicines</a:t>
            </a:r>
            <a:endParaRPr lang="tr-TR" dirty="0" smtClean="0"/>
          </a:p>
          <a:p>
            <a:endParaRPr lang="tr-TR" dirty="0"/>
          </a:p>
          <a:p>
            <a:r>
              <a:rPr lang="tr-TR" b="1" i="1" dirty="0" err="1" smtClean="0"/>
              <a:t>Drug</a:t>
            </a:r>
            <a:r>
              <a:rPr lang="tr-TR" b="1" i="1" dirty="0" smtClean="0"/>
              <a:t>:</a:t>
            </a:r>
          </a:p>
          <a:p>
            <a:r>
              <a:rPr lang="tr-TR" dirty="0" smtClean="0"/>
              <a:t>Is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prescription</a:t>
            </a:r>
            <a:r>
              <a:rPr lang="tr-TR" dirty="0"/>
              <a:t> </a:t>
            </a:r>
            <a:r>
              <a:rPr lang="tr-TR" dirty="0" err="1" smtClean="0"/>
              <a:t>medicines</a:t>
            </a:r>
            <a:endParaRPr lang="tr-TR" dirty="0" smtClean="0"/>
          </a:p>
          <a:p>
            <a:endParaRPr lang="tr-TR" dirty="0"/>
          </a:p>
          <a:p>
            <a:r>
              <a:rPr lang="tr-TR" b="1" i="1" dirty="0" err="1" smtClean="0"/>
              <a:t>Room</a:t>
            </a:r>
            <a:r>
              <a:rPr lang="tr-TR" b="1" i="1" dirty="0" smtClean="0"/>
              <a:t>:</a:t>
            </a:r>
          </a:p>
          <a:p>
            <a:r>
              <a:rPr lang="tr-TR" dirty="0" err="1" smtClean="0"/>
              <a:t>Accommodates</a:t>
            </a:r>
            <a:r>
              <a:rPr lang="tr-TR" dirty="0" smtClean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hospitalizations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  <a:p>
            <a:r>
              <a:rPr lang="en-US" b="1" i="1" dirty="0" smtClean="0"/>
              <a:t>Nurse:</a:t>
            </a:r>
            <a:endParaRPr lang="tr-TR" b="1" i="1" dirty="0" smtClean="0"/>
          </a:p>
          <a:p>
            <a:r>
              <a:rPr lang="en-US" dirty="0" smtClean="0"/>
              <a:t>Belongs </a:t>
            </a:r>
            <a:r>
              <a:rPr lang="en-US" dirty="0"/>
              <a:t>to a </a:t>
            </a:r>
            <a:r>
              <a:rPr lang="en-US" dirty="0" smtClean="0"/>
              <a:t>branch</a:t>
            </a:r>
            <a:endParaRPr lang="tr-TR" dirty="0" smtClean="0"/>
          </a:p>
          <a:p>
            <a:r>
              <a:rPr lang="en-US" dirty="0" smtClean="0"/>
              <a:t>Provides </a:t>
            </a:r>
            <a:r>
              <a:rPr lang="en-US" dirty="0"/>
              <a:t>care to multiple </a:t>
            </a:r>
            <a:r>
              <a:rPr lang="en-US" dirty="0" smtClean="0"/>
              <a:t>patients</a:t>
            </a:r>
            <a:endParaRPr lang="tr-TR" dirty="0" smtClean="0"/>
          </a:p>
          <a:p>
            <a:endParaRPr lang="tr-TR" dirty="0" smtClean="0"/>
          </a:p>
          <a:p>
            <a:r>
              <a:rPr lang="en-US" b="1" i="1" dirty="0" smtClean="0"/>
              <a:t>District:</a:t>
            </a:r>
            <a:endParaRPr lang="tr-TR" b="1" i="1" dirty="0" smtClean="0"/>
          </a:p>
          <a:p>
            <a:r>
              <a:rPr lang="en-US" dirty="0" smtClean="0"/>
              <a:t>Belongs </a:t>
            </a:r>
            <a:r>
              <a:rPr lang="en-US" dirty="0"/>
              <a:t>to a </a:t>
            </a:r>
            <a:r>
              <a:rPr lang="en-US" dirty="0" smtClean="0"/>
              <a:t>city</a:t>
            </a:r>
            <a:endParaRPr lang="tr-TR" dirty="0" smtClean="0"/>
          </a:p>
          <a:p>
            <a:r>
              <a:rPr lang="en-US" dirty="0" smtClean="0"/>
              <a:t>Examination:</a:t>
            </a:r>
            <a:r>
              <a:rPr lang="tr-TR" dirty="0" smtClean="0"/>
              <a:t> </a:t>
            </a:r>
            <a:r>
              <a:rPr lang="en-US" dirty="0" smtClean="0"/>
              <a:t>Conducted </a:t>
            </a:r>
            <a:r>
              <a:rPr lang="en-US" dirty="0"/>
              <a:t>by a </a:t>
            </a:r>
            <a:r>
              <a:rPr lang="en-US" dirty="0" smtClean="0"/>
              <a:t>doctor</a:t>
            </a:r>
            <a:endParaRPr lang="tr-TR" dirty="0" smtClean="0"/>
          </a:p>
          <a:p>
            <a:r>
              <a:rPr lang="en-US" dirty="0" smtClean="0"/>
              <a:t>Associated </a:t>
            </a:r>
            <a:r>
              <a:rPr lang="en-US" dirty="0"/>
              <a:t>with a </a:t>
            </a:r>
            <a:r>
              <a:rPr lang="en-US" dirty="0" smtClean="0"/>
              <a:t>patient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80804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="" xmlns:a16="http://schemas.microsoft.com/office/drawing/2014/main" id="{2F3C2093-0B90-22A1-F47F-8849FA60C892}"/>
              </a:ext>
            </a:extLst>
          </p:cNvPr>
          <p:cNvSpPr txBox="1"/>
          <p:nvPr/>
        </p:nvSpPr>
        <p:spPr>
          <a:xfrm>
            <a:off x="694532" y="490007"/>
            <a:ext cx="2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district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pic>
        <p:nvPicPr>
          <p:cNvPr id="8" name="Resim 7" descr="metin, ekran görüntüsü, sayı, numara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D60A43E0-CFCB-1A59-A6DC-C80005C0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9" y="960450"/>
            <a:ext cx="2834340" cy="510563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226DF78B-56FF-0735-A0B8-F4BF70E71AD2}"/>
              </a:ext>
            </a:extLst>
          </p:cNvPr>
          <p:cNvSpPr txBox="1"/>
          <p:nvPr/>
        </p:nvSpPr>
        <p:spPr>
          <a:xfrm>
            <a:off x="4430212" y="503764"/>
            <a:ext cx="258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doctor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pic>
        <p:nvPicPr>
          <p:cNvPr id="13" name="Resim 12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F7D85774-71CD-CAE4-B4E6-E6CCC2E7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39" y="3692548"/>
            <a:ext cx="4325321" cy="2373532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="" xmlns:a16="http://schemas.microsoft.com/office/drawing/2014/main" id="{A7F39E5F-EEBB-4907-88F0-013AD9AFAFDE}"/>
              </a:ext>
            </a:extLst>
          </p:cNvPr>
          <p:cNvSpPr txBox="1"/>
          <p:nvPr/>
        </p:nvSpPr>
        <p:spPr>
          <a:xfrm>
            <a:off x="4430212" y="3244334"/>
            <a:ext cx="180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drug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pic>
        <p:nvPicPr>
          <p:cNvPr id="21" name="Resim 20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9D039D19-3460-07E2-CD16-069E65748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939" y="960450"/>
            <a:ext cx="4276486" cy="20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75744" y="579423"/>
            <a:ext cx="8522576" cy="5670170"/>
          </a:xfrm>
        </p:spPr>
        <p:txBody>
          <a:bodyPr/>
          <a:lstStyle/>
          <a:p>
            <a:r>
              <a:rPr lang="en-US" b="1" i="1" dirty="0"/>
              <a:t>Appointment:</a:t>
            </a:r>
          </a:p>
          <a:p>
            <a:r>
              <a:rPr lang="en-US" dirty="0"/>
              <a:t>Scheduled for a patient</a:t>
            </a:r>
          </a:p>
          <a:p>
            <a:r>
              <a:rPr lang="en-US" dirty="0"/>
              <a:t>Conducted by a </a:t>
            </a:r>
            <a:r>
              <a:rPr lang="en-US" dirty="0" smtClean="0"/>
              <a:t>doctor</a:t>
            </a:r>
            <a:endParaRPr lang="tr-TR" dirty="0" smtClean="0"/>
          </a:p>
          <a:p>
            <a:endParaRPr lang="en-US" dirty="0"/>
          </a:p>
          <a:p>
            <a:r>
              <a:rPr lang="en-US" b="1" i="1" dirty="0"/>
              <a:t>Hospitalization:</a:t>
            </a:r>
          </a:p>
          <a:p>
            <a:r>
              <a:rPr lang="en-US" dirty="0"/>
              <a:t>Involves a patient being assigned to a </a:t>
            </a:r>
            <a:r>
              <a:rPr lang="en-US" dirty="0" smtClean="0"/>
              <a:t>room</a:t>
            </a:r>
            <a:endParaRPr lang="tr-TR" dirty="0" smtClean="0"/>
          </a:p>
          <a:p>
            <a:endParaRPr lang="en-US" dirty="0"/>
          </a:p>
          <a:p>
            <a:r>
              <a:rPr lang="en-US" b="1" i="1" dirty="0" smtClean="0"/>
              <a:t>Prescription</a:t>
            </a:r>
            <a:r>
              <a:rPr lang="tr-TR" b="1" i="1" dirty="0" smtClean="0"/>
              <a:t> </a:t>
            </a:r>
            <a:r>
              <a:rPr lang="en-US" b="1" i="1" dirty="0" smtClean="0"/>
              <a:t>Medicine:</a:t>
            </a:r>
            <a:endParaRPr lang="tr-TR" b="1" i="1" dirty="0" smtClean="0"/>
          </a:p>
          <a:p>
            <a:r>
              <a:rPr lang="en-US" dirty="0" smtClean="0"/>
              <a:t>Belongs </a:t>
            </a:r>
            <a:r>
              <a:rPr lang="en-US" dirty="0"/>
              <a:t>to a prescription</a:t>
            </a:r>
          </a:p>
          <a:p>
            <a:r>
              <a:rPr lang="en-US" dirty="0"/>
              <a:t>Refers to a </a:t>
            </a:r>
            <a:r>
              <a:rPr lang="en-US" dirty="0" smtClean="0"/>
              <a:t>drug</a:t>
            </a:r>
            <a:endParaRPr lang="tr-TR" dirty="0" smtClean="0"/>
          </a:p>
          <a:p>
            <a:endParaRPr lang="en-US" dirty="0"/>
          </a:p>
          <a:p>
            <a:r>
              <a:rPr lang="en-US" b="1" i="1" dirty="0" smtClean="0"/>
              <a:t>Room</a:t>
            </a:r>
            <a:r>
              <a:rPr lang="tr-TR" b="1" i="1" dirty="0" smtClean="0"/>
              <a:t> </a:t>
            </a:r>
            <a:r>
              <a:rPr lang="en-US" b="1" i="1" dirty="0" smtClean="0"/>
              <a:t>Hospitalization:</a:t>
            </a:r>
            <a:endParaRPr lang="en-US" b="1" i="1" dirty="0"/>
          </a:p>
          <a:p>
            <a:r>
              <a:rPr lang="en-US" dirty="0"/>
              <a:t>Tracks movements of patients in and out of rooms.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41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="" xmlns:a16="http://schemas.microsoft.com/office/drawing/2014/main" id="{BD85C709-7F62-5616-A0F3-7CBC1ABB892C}"/>
              </a:ext>
            </a:extLst>
          </p:cNvPr>
          <p:cNvSpPr txBox="1"/>
          <p:nvPr/>
        </p:nvSpPr>
        <p:spPr>
          <a:xfrm>
            <a:off x="771525" y="438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examination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sp>
        <p:nvSpPr>
          <p:cNvPr id="7" name="Metin kutusu 6">
            <a:extLst>
              <a:ext uri="{FF2B5EF4-FFF2-40B4-BE49-F238E27FC236}">
                <a16:creationId xmlns="" xmlns:a16="http://schemas.microsoft.com/office/drawing/2014/main" id="{ADFAA0E9-A846-6A9E-F59E-D20FE58DD0AF}"/>
              </a:ext>
            </a:extLst>
          </p:cNvPr>
          <p:cNvSpPr txBox="1"/>
          <p:nvPr/>
        </p:nvSpPr>
        <p:spPr>
          <a:xfrm>
            <a:off x="5524500" y="43459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hospitalization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sp>
        <p:nvSpPr>
          <p:cNvPr id="12" name="Metin kutusu 11">
            <a:extLst>
              <a:ext uri="{FF2B5EF4-FFF2-40B4-BE49-F238E27FC236}">
                <a16:creationId xmlns="" xmlns:a16="http://schemas.microsoft.com/office/drawing/2014/main" id="{24C212BA-F88C-9C64-F4A1-BCA076247C4A}"/>
              </a:ext>
            </a:extLst>
          </p:cNvPr>
          <p:cNvSpPr txBox="1"/>
          <p:nvPr/>
        </p:nvSpPr>
        <p:spPr>
          <a:xfrm>
            <a:off x="5457825" y="332422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patient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CCDB3989-81F9-4E3A-0BE8-849E63043617}"/>
              </a:ext>
            </a:extLst>
          </p:cNvPr>
          <p:cNvSpPr txBox="1"/>
          <p:nvPr/>
        </p:nvSpPr>
        <p:spPr>
          <a:xfrm>
            <a:off x="771525" y="3324225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nurse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pic>
        <p:nvPicPr>
          <p:cNvPr id="19" name="Resim 18" descr="metin, ekran görüntüsü, sayı, numara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C070E7EC-6819-316F-8F55-B533E381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4" y="931048"/>
            <a:ext cx="4171862" cy="2288402"/>
          </a:xfrm>
          <a:prstGeom prst="rect">
            <a:avLst/>
          </a:prstGeom>
        </p:spPr>
      </p:pic>
      <p:pic>
        <p:nvPicPr>
          <p:cNvPr id="21" name="Resim 20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DC96FD19-FE45-1341-3116-84371621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931048"/>
            <a:ext cx="4210968" cy="1654309"/>
          </a:xfrm>
          <a:prstGeom prst="rect">
            <a:avLst/>
          </a:prstGeom>
        </p:spPr>
      </p:pic>
      <p:pic>
        <p:nvPicPr>
          <p:cNvPr id="23" name="Resim 22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239A20AA-C42F-F76A-F953-7DCA7835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94" y="3798332"/>
            <a:ext cx="4519312" cy="1769731"/>
          </a:xfrm>
          <a:prstGeom prst="rect">
            <a:avLst/>
          </a:prstGeom>
        </p:spPr>
      </p:pic>
      <p:pic>
        <p:nvPicPr>
          <p:cNvPr id="25" name="Resim 24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90A03EEC-4D50-952F-22DD-BDAE3C93B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3798332"/>
            <a:ext cx="4039150" cy="20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1DC45AB7-FDB3-8E94-FE8C-C2EB2E8D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2" y="925493"/>
            <a:ext cx="3224969" cy="1909096"/>
          </a:xfrm>
          <a:prstGeom prst="rect">
            <a:avLst/>
          </a:prstGeom>
        </p:spPr>
      </p:pic>
      <p:pic>
        <p:nvPicPr>
          <p:cNvPr id="9" name="Resim 8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D3EDC909-F62D-CC74-73EA-D604CC09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515" y="925493"/>
            <a:ext cx="2999109" cy="1813415"/>
          </a:xfrm>
          <a:prstGeom prst="rect">
            <a:avLst/>
          </a:prstGeom>
        </p:spPr>
      </p:pic>
      <p:pic>
        <p:nvPicPr>
          <p:cNvPr id="13" name="Resim 12" descr="metin, ekran görüntüsü, makbuz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B2D00CF0-92B7-AC03-8D70-CF5EE2B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2" y="3524680"/>
            <a:ext cx="2489680" cy="2777836"/>
          </a:xfrm>
          <a:prstGeom prst="rect">
            <a:avLst/>
          </a:prstGeom>
        </p:spPr>
      </p:pic>
      <p:pic>
        <p:nvPicPr>
          <p:cNvPr id="15" name="Resim 14" descr="metin, makbuz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0E309034-8E10-C675-98E9-54E060D5E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515" y="3524680"/>
            <a:ext cx="3847410" cy="1963195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="" xmlns:a16="http://schemas.microsoft.com/office/drawing/2014/main" id="{7DFE6F5D-FA67-C1A9-F5C1-98E4F975C8B6}"/>
              </a:ext>
            </a:extLst>
          </p:cNvPr>
          <p:cNvSpPr txBox="1"/>
          <p:nvPr/>
        </p:nvSpPr>
        <p:spPr>
          <a:xfrm>
            <a:off x="957666" y="466498"/>
            <a:ext cx="2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prescription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715CC35D-B5F4-003A-CE7E-FC3821F19453}"/>
              </a:ext>
            </a:extLst>
          </p:cNvPr>
          <p:cNvSpPr txBox="1"/>
          <p:nvPr/>
        </p:nvSpPr>
        <p:spPr>
          <a:xfrm>
            <a:off x="5150676" y="347941"/>
            <a:ext cx="347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prescription_medicine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A5637F7B-042B-2318-F2C5-DB5AE987EE54}"/>
              </a:ext>
            </a:extLst>
          </p:cNvPr>
          <p:cNvSpPr txBox="1"/>
          <p:nvPr/>
        </p:nvSpPr>
        <p:spPr>
          <a:xfrm>
            <a:off x="953798" y="2947128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room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FBC09F9E-D98B-103F-4DFB-58EE4F55C237}"/>
              </a:ext>
            </a:extLst>
          </p:cNvPr>
          <p:cNvSpPr txBox="1"/>
          <p:nvPr/>
        </p:nvSpPr>
        <p:spPr>
          <a:xfrm>
            <a:off x="5150676" y="2947128"/>
            <a:ext cx="33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room_movements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196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5E7B45F-7505-4468-14FA-50FB6B19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4643"/>
            <a:ext cx="8596668" cy="663019"/>
          </a:xfrm>
        </p:spPr>
        <p:txBody>
          <a:bodyPr/>
          <a:lstStyle/>
          <a:p>
            <a:r>
              <a:rPr lang="tr-TR" dirty="0" err="1"/>
              <a:t>C</a:t>
            </a:r>
            <a:r>
              <a:rPr lang="tr-TR" dirty="0" err="1" smtClean="0"/>
              <a:t>reate</a:t>
            </a:r>
            <a:r>
              <a:rPr lang="tr-TR" dirty="0" smtClean="0"/>
              <a:t> </a:t>
            </a:r>
            <a:r>
              <a:rPr lang="tr-TR" dirty="0" err="1"/>
              <a:t>T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/>
              <a:t>C</a:t>
            </a:r>
            <a:r>
              <a:rPr lang="tr-TR" dirty="0" err="1" smtClean="0"/>
              <a:t>odes</a:t>
            </a:r>
            <a:endParaRPr lang="tr-TR" dirty="0"/>
          </a:p>
        </p:txBody>
      </p:sp>
      <p:pic>
        <p:nvPicPr>
          <p:cNvPr id="5" name="Resim 4" descr="metin, ekran görüntüsü, yazı tipi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EF2A193D-036B-900E-A05F-F34F4347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8" y="1272619"/>
            <a:ext cx="4278881" cy="5080738"/>
          </a:xfrm>
          <a:prstGeom prst="rect">
            <a:avLst/>
          </a:prstGeom>
        </p:spPr>
      </p:pic>
      <p:pic>
        <p:nvPicPr>
          <p:cNvPr id="9" name="Resim 8" descr="metin, ekran görüntüsü, sayı, numara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851DF6DB-0C1B-7B11-1315-9949A5F2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288981"/>
            <a:ext cx="4278881" cy="50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sayı, numara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9B3ACE2F-1B6F-245D-F21F-16EA0FF6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6" y="704728"/>
            <a:ext cx="5448544" cy="5448544"/>
          </a:xfrm>
          <a:prstGeom prst="rect">
            <a:avLst/>
          </a:prstGeom>
        </p:spPr>
      </p:pic>
      <p:pic>
        <p:nvPicPr>
          <p:cNvPr id="7" name="Resim 6" descr="metin, ekran görüntüsü, sayı, numara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0F90452F-C718-0744-30F7-396891FD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746571"/>
            <a:ext cx="4153495" cy="33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D8E3A57-41EB-BC79-825F-973D5300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Insert</a:t>
            </a:r>
            <a:r>
              <a:rPr lang="tr-TR" dirty="0"/>
              <a:t> </a:t>
            </a:r>
            <a:r>
              <a:rPr lang="tr-TR" dirty="0" err="1"/>
              <a:t>I</a:t>
            </a:r>
            <a:r>
              <a:rPr lang="tr-TR" dirty="0" err="1" smtClean="0"/>
              <a:t>nto</a:t>
            </a:r>
            <a:r>
              <a:rPr lang="tr-TR" dirty="0" smtClean="0"/>
              <a:t> </a:t>
            </a:r>
            <a:r>
              <a:rPr lang="tr-TR" dirty="0" err="1"/>
              <a:t>C</a:t>
            </a:r>
            <a:r>
              <a:rPr lang="tr-TR" dirty="0" err="1" smtClean="0"/>
              <a:t>odes</a:t>
            </a:r>
            <a:endParaRPr lang="tr-TR" dirty="0"/>
          </a:p>
        </p:txBody>
      </p:sp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A7661496-DE2B-DB2E-CFE4-94C467FF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96" y="1383122"/>
            <a:ext cx="7872142" cy="2232853"/>
          </a:xfrm>
          <a:prstGeom prst="rect">
            <a:avLst/>
          </a:prstGeo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="" xmlns:a16="http://schemas.microsoft.com/office/drawing/2014/main" id="{5385F061-9179-5A06-2C9B-673083EA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919" y="3795084"/>
            <a:ext cx="527349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yazı tipi, ekran görüntüsü içeren bir resim&#10;&#10;Açıklama otomatik olarak oluşturuldu">
            <a:extLst>
              <a:ext uri="{FF2B5EF4-FFF2-40B4-BE49-F238E27FC236}">
                <a16:creationId xmlns="" xmlns:a16="http://schemas.microsoft.com/office/drawing/2014/main" id="{10E1BC2A-C34D-8F52-09B4-A360192B7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744" y="412131"/>
            <a:ext cx="4732430" cy="1722269"/>
          </a:xfrm>
        </p:spPr>
      </p:pic>
      <p:pic>
        <p:nvPicPr>
          <p:cNvPr id="7" name="Resim 6" descr="metin, ekran görüntüsü, doküman, belge, sayı, numara içeren bir resim&#10;&#10;Açıklama otomatik olarak oluşturuldu">
            <a:extLst>
              <a:ext uri="{FF2B5EF4-FFF2-40B4-BE49-F238E27FC236}">
                <a16:creationId xmlns="" xmlns:a16="http://schemas.microsoft.com/office/drawing/2014/main" id="{2FFFC598-A663-8EFB-2891-2CC58B6B3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22" y="2243579"/>
            <a:ext cx="5421675" cy="42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843</Words>
  <Application>Microsoft Office PowerPoint</Application>
  <PresentationFormat>Geniş ekran</PresentationFormat>
  <Paragraphs>188</Paragraphs>
  <Slides>30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5" baseType="lpstr">
      <vt:lpstr>Aptos</vt:lpstr>
      <vt:lpstr>Arial</vt:lpstr>
      <vt:lpstr>Trebuchet MS</vt:lpstr>
      <vt:lpstr>Wingdings 3</vt:lpstr>
      <vt:lpstr>Yüzeyler</vt:lpstr>
      <vt:lpstr>   HOSPITAL DATABASE MANAGEMENT SYSTEM</vt:lpstr>
      <vt:lpstr>Hospital Database</vt:lpstr>
      <vt:lpstr>PowerPoint Sunusu</vt:lpstr>
      <vt:lpstr>PowerPoint Sunusu</vt:lpstr>
      <vt:lpstr>PowerPoint Sunusu</vt:lpstr>
      <vt:lpstr>Create Table Codes</vt:lpstr>
      <vt:lpstr>PowerPoint Sunusu</vt:lpstr>
      <vt:lpstr>Insert Into Codes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HOSPITAL DATABASE APPLICATION</vt:lpstr>
      <vt:lpstr>PowerPoint Sunusu</vt:lpstr>
      <vt:lpstr>PowerPoint Sunusu</vt:lpstr>
      <vt:lpstr>PowerPoint Sunusu</vt:lpstr>
      <vt:lpstr>PowerPoint Sunusu</vt:lpstr>
      <vt:lpstr>ER Diagram</vt:lpstr>
      <vt:lpstr>Reliational Schema</vt:lpstr>
      <vt:lpstr>Organizational Chart</vt:lpstr>
      <vt:lpstr>Data Dictionary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SYSTEM PROJECT   HOSPITAL DATABASE</dc:title>
  <dc:creator>BEYZA YILDIRIM</dc:creator>
  <cp:lastModifiedBy>fahri yıldırım</cp:lastModifiedBy>
  <cp:revision>12</cp:revision>
  <dcterms:created xsi:type="dcterms:W3CDTF">2024-05-31T19:40:32Z</dcterms:created>
  <dcterms:modified xsi:type="dcterms:W3CDTF">2024-08-19T12:50:18Z</dcterms:modified>
</cp:coreProperties>
</file>