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1" r:id="rId3"/>
  </p:sldMasterIdLst>
  <p:sldIdLst>
    <p:sldId id="265" r:id="rId4"/>
    <p:sldId id="256" r:id="rId5"/>
    <p:sldId id="257" r:id="rId6"/>
    <p:sldId id="259" r:id="rId7"/>
    <p:sldId id="260" r:id="rId8"/>
    <p:sldId id="261" r:id="rId9"/>
    <p:sldId id="262" r:id="rId10"/>
    <p:sldId id="264" r:id="rId11"/>
    <p:sldId id="258" r:id="rId12"/>
    <p:sldId id="263" r:id="rId13"/>
  </p:sldIdLst>
  <p:sldSz cx="9144000" cy="5715000" type="screen16x1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3" d="100"/>
          <a:sy n="83" d="100"/>
        </p:scale>
        <p:origin x="-996" y="-90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1775357"/>
            <a:ext cx="7772400" cy="1225021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2012/11/30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2012/11/30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28867"/>
            <a:ext cx="2057400" cy="4876271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28867"/>
            <a:ext cx="6019800" cy="4876271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2012/11/30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8929" y1="45455" x2="16071" y2="45455"/>
                        <a14:foregroundMark x1="27976" y1="43182" x2="27976" y2="52273"/>
                        <a14:foregroundMark x1="58333" y1="45455" x2="60714" y2="56818"/>
                        <a14:foregroundMark x1="79762" y1="43182" x2="81548" y2="5227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75" y="37042"/>
            <a:ext cx="1347788" cy="295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0" y="5677958"/>
            <a:ext cx="9144000" cy="59532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0066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ja-JP" altLang="en-US" sz="2000">
              <a:solidFill>
                <a:srgbClr val="000000"/>
              </a:solidFill>
              <a:latin typeface="ＭＳ Ｐゴシック" pitchFamily="50" charset="-128"/>
            </a:endParaRPr>
          </a:p>
        </p:txBody>
      </p:sp>
      <p:pic>
        <p:nvPicPr>
          <p:cNvPr id="6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7650" y="3006994"/>
            <a:ext cx="3117850" cy="608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51" descr="j and e_cover_confidential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958" y="601618"/>
            <a:ext cx="1692275" cy="4193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テキスト ボックス 8"/>
          <p:cNvSpPr txBox="1"/>
          <p:nvPr/>
        </p:nvSpPr>
        <p:spPr>
          <a:xfrm>
            <a:off x="6732412" y="48369"/>
            <a:ext cx="2351987" cy="353017"/>
          </a:xfrm>
          <a:prstGeom prst="rect">
            <a:avLst/>
          </a:prstGeom>
          <a:noFill/>
        </p:spPr>
        <p:txBody>
          <a:bodyPr wrap="none" lIns="0" tIns="0" rIns="0" bIns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ja-JP" sz="4000" dirty="0">
                <a:solidFill>
                  <a:srgbClr val="000000">
                    <a:lumMod val="85000"/>
                    <a:lumOff val="15000"/>
                  </a:srgbClr>
                </a:solidFill>
                <a:latin typeface="Britannic Bold" pitchFamily="34" charset="0"/>
              </a:rPr>
              <a:t>SDG-PAD</a:t>
            </a: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7060446" y="435920"/>
            <a:ext cx="1745887" cy="125628"/>
          </a:xfrm>
          <a:prstGeom prst="rect">
            <a:avLst/>
          </a:prstGeom>
          <a:noFill/>
        </p:spPr>
        <p:txBody>
          <a:bodyPr wrap="none" lIns="0" tIns="0" rIns="0" b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ja-JP" sz="500" dirty="0">
                <a:solidFill>
                  <a:srgbClr val="000000">
                    <a:lumMod val="85000"/>
                    <a:lumOff val="15000"/>
                  </a:srgbClr>
                </a:solidFill>
              </a:rPr>
              <a:t>Personal Application Design Division Software Design Group</a:t>
            </a:r>
            <a:endParaRPr lang="ja-JP" altLang="en-US" sz="500" dirty="0">
              <a:solidFill>
                <a:srgbClr val="000000">
                  <a:lumMod val="85000"/>
                  <a:lumOff val="15000"/>
                </a:srgbClr>
              </a:solidFill>
              <a:latin typeface="Britannic Bold" pitchFamily="34" charset="0"/>
            </a:endParaRPr>
          </a:p>
        </p:txBody>
      </p:sp>
      <p:sp>
        <p:nvSpPr>
          <p:cNvPr id="71683" name="Rectangle 3"/>
          <p:cNvSpPr>
            <a:spLocks noGrp="1" noChangeArrowheads="1"/>
          </p:cNvSpPr>
          <p:nvPr userDrawn="1">
            <p:ph type="ctrTitle"/>
          </p:nvPr>
        </p:nvSpPr>
        <p:spPr>
          <a:xfrm>
            <a:off x="685800" y="1775358"/>
            <a:ext cx="7772400" cy="1225021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ja-JP" altLang="en-US" noProof="0" smtClean="0"/>
              <a:t>マスタ タイトルの書式設定</a:t>
            </a:r>
          </a:p>
        </p:txBody>
      </p:sp>
      <p:sp>
        <p:nvSpPr>
          <p:cNvPr id="71684" name="Rectangle 4"/>
          <p:cNvSpPr>
            <a:spLocks noGrp="1" noChangeArrowheads="1"/>
          </p:cNvSpPr>
          <p:nvPr userDrawn="1"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Font typeface="Wingdings 3" pitchFamily="18" charset="2"/>
              <a:buNone/>
              <a:defRPr/>
            </a:lvl1pPr>
          </a:lstStyle>
          <a:p>
            <a:pPr lvl="0"/>
            <a:r>
              <a:rPr lang="ja-JP" altLang="en-US" noProof="0" smtClean="0"/>
              <a:t>マスタ サブタイトルの書式設定</a:t>
            </a:r>
          </a:p>
        </p:txBody>
      </p:sp>
      <p:sp>
        <p:nvSpPr>
          <p:cNvPr id="11" name="Rectangle 5"/>
          <p:cNvSpPr>
            <a:spLocks noGrp="1" noChangeArrowheads="1"/>
          </p:cNvSpPr>
          <p:nvPr userDrawn="1">
            <p:ph type="dt" sz="half" idx="10"/>
          </p:nvPr>
        </p:nvSpPr>
        <p:spPr>
          <a:xfrm>
            <a:off x="457200" y="5204354"/>
            <a:ext cx="2133600" cy="396876"/>
          </a:xfrm>
        </p:spPr>
        <p:txBody>
          <a:bodyPr/>
          <a:lstStyle>
            <a:lvl1pPr algn="l">
              <a:defRPr sz="1400" smtClean="0"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12" name="Rectangle 6"/>
          <p:cNvSpPr>
            <a:spLocks noGrp="1" noChangeArrowheads="1"/>
          </p:cNvSpPr>
          <p:nvPr userDrawn="1">
            <p:ph type="ftr" sz="quarter" idx="11"/>
          </p:nvPr>
        </p:nvSpPr>
        <p:spPr>
          <a:xfrm>
            <a:off x="1403350" y="5204354"/>
            <a:ext cx="6337300" cy="396876"/>
          </a:xfrm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FontTx/>
              <a:buNone/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en-US" altLang="ja-JP">
                <a:solidFill>
                  <a:srgbClr val="777777"/>
                </a:solidFill>
              </a:rPr>
              <a:t>©2012 Personal Application Design Division, SDG, Sony Corporation</a:t>
            </a:r>
          </a:p>
          <a:p>
            <a:pPr>
              <a:defRPr/>
            </a:pPr>
            <a:r>
              <a:rPr lang="en-US" altLang="ja-JP">
                <a:solidFill>
                  <a:srgbClr val="777777"/>
                </a:solidFill>
              </a:rPr>
              <a:t>  </a:t>
            </a:r>
          </a:p>
        </p:txBody>
      </p:sp>
      <p:sp>
        <p:nvSpPr>
          <p:cNvPr id="13" name="Rectangle 7"/>
          <p:cNvSpPr>
            <a:spLocks noGrp="1" noChangeArrowheads="1"/>
          </p:cNvSpPr>
          <p:nvPr userDrawn="1">
            <p:ph type="sldNum" sz="quarter" idx="12"/>
          </p:nvPr>
        </p:nvSpPr>
        <p:spPr>
          <a:xfrm>
            <a:off x="6553200" y="5204354"/>
            <a:ext cx="2133600" cy="396876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C7B8F99-4832-401A-9DC3-8DC09B11F59F}" type="slidenum">
              <a:rPr lang="en-US" altLang="ja-JP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867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split orient="vert"/>
      </p:transition>
    </mc:Choice>
    <mc:Fallback xmlns="">
      <p:transition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7958" y="96573"/>
            <a:ext cx="6616407" cy="720989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©2012 Personal Application Design Division, SDG, Sony Corporation</a:t>
            </a:r>
          </a:p>
          <a:p>
            <a:pPr>
              <a:defRPr/>
            </a:pPr>
            <a:r>
              <a:rPr lang="en-US" altLang="ja-JP"/>
              <a:t>  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6" name="Rectangle 1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511AD0-9E5E-4E0C-80AA-4357D2405387}" type="slidenum">
              <a:rPr lang="en-US" altLang="ja-JP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8426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split orient="vert"/>
      </p:transition>
    </mc:Choice>
    <mc:Fallback xmlns="">
      <p:transition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3672418"/>
            <a:ext cx="7772400" cy="11350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©2012 Personal Application Design Division, SDG, Sony Corporation</a:t>
            </a:r>
          </a:p>
          <a:p>
            <a:pPr>
              <a:defRPr/>
            </a:pPr>
            <a:r>
              <a:rPr lang="en-US" altLang="ja-JP"/>
              <a:t>  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6" name="Rectangle 1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11B208-D812-4B5B-86FB-660E730C1BDB}" type="slidenum">
              <a:rPr lang="en-US" altLang="ja-JP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5552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split orient="vert"/>
      </p:transition>
    </mc:Choice>
    <mc:Fallback xmlns="">
      <p:transition>
        <p:split orient="vert"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323850" y="937948"/>
            <a:ext cx="4171950" cy="425979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937948"/>
            <a:ext cx="4171950" cy="425979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©2012 Personal Application Design Division, SDG, Sony Corporation</a:t>
            </a:r>
          </a:p>
          <a:p>
            <a:pPr>
              <a:defRPr/>
            </a:pPr>
            <a:r>
              <a:rPr lang="en-US" altLang="ja-JP"/>
              <a:t>  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7" name="Rectangle 1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430AE7-7E66-4776-A5C6-9F8E2E156EB9}" type="slidenum">
              <a:rPr lang="en-US" altLang="ja-JP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9866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split orient="vert"/>
      </p:transition>
    </mc:Choice>
    <mc:Fallback xmlns="">
      <p:transition>
        <p:split orient="vert"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©2012 Personal Application Design Division, SDG, Sony Corporation</a:t>
            </a:r>
          </a:p>
          <a:p>
            <a:pPr>
              <a:defRPr/>
            </a:pPr>
            <a:r>
              <a:rPr lang="en-US" altLang="ja-JP"/>
              <a:t>  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6DB16C-9916-4AD9-94D9-1A294EF3D787}" type="slidenum">
              <a:rPr lang="en-US" altLang="ja-JP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7027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split orient="vert"/>
      </p:transition>
    </mc:Choice>
    <mc:Fallback xmlns="">
      <p:transition>
        <p:split orient="vert"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©2012 Personal Application Design Division, SDG, Sony Corporation</a:t>
            </a:r>
          </a:p>
          <a:p>
            <a:pPr>
              <a:defRPr/>
            </a:pPr>
            <a:r>
              <a:rPr lang="en-US" altLang="ja-JP"/>
              <a:t>  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4" name="Rectangle 1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5BFDC6-4F58-4577-BD19-7FB5D0E4C3CB}" type="slidenum">
              <a:rPr lang="en-US" altLang="ja-JP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3555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split orient="vert"/>
      </p:transition>
    </mc:Choice>
    <mc:Fallback xmlns="">
      <p:transition>
        <p:split orient="vert"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8" y="227541"/>
            <a:ext cx="3008313" cy="96837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27544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8" y="1195920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©2012 Personal Application Design Division, SDG, Sony Corporation</a:t>
            </a:r>
          </a:p>
          <a:p>
            <a:pPr>
              <a:defRPr/>
            </a:pPr>
            <a:r>
              <a:rPr lang="en-US" altLang="ja-JP"/>
              <a:t>  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7" name="Rectangle 1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CE2DBF-A304-4ACA-BA02-111B7D1C12E0}" type="slidenum">
              <a:rPr lang="en-US" altLang="ja-JP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706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split orient="vert"/>
      </p:transition>
    </mc:Choice>
    <mc:Fallback xmlns="">
      <p:transition>
        <p:split orient="vert"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356681" y="843063"/>
            <a:ext cx="8404698" cy="309658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ja-JP" altLang="en-US" noProof="0" smtClean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4472785"/>
            <a:ext cx="5486400" cy="6707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©2012 Personal Application Design Division, SDG, Sony Corporation</a:t>
            </a:r>
          </a:p>
          <a:p>
            <a:pPr>
              <a:defRPr/>
            </a:pPr>
            <a:r>
              <a:rPr lang="en-US" altLang="ja-JP"/>
              <a:t>  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7" name="Rectangle 1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60DB6B-46C2-489B-822A-36BF09780E06}" type="slidenum">
              <a:rPr lang="en-US" altLang="ja-JP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3512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split orient="vert"/>
      </p:transition>
    </mc:Choice>
    <mc:Fallback xmlns="">
      <p:transition>
        <p:split orient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2012/11/30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©2012 Personal Application Design Division, SDG, Sony Corporation</a:t>
            </a:r>
          </a:p>
          <a:p>
            <a:pPr>
              <a:defRPr/>
            </a:pPr>
            <a:r>
              <a:rPr lang="en-US" altLang="ja-JP"/>
              <a:t>  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6" name="Rectangle 1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405617-00CD-4213-B96A-95672B0B3586}" type="slidenum">
              <a:rPr lang="en-US" altLang="ja-JP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1802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split orient="vert"/>
      </p:transition>
    </mc:Choice>
    <mc:Fallback xmlns="">
      <p:transition>
        <p:split orient="vert"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42100" y="96573"/>
            <a:ext cx="2178050" cy="5101167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107950" y="96573"/>
            <a:ext cx="6381750" cy="5101167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©2012 Personal Application Design Division, SDG, Sony Corporation</a:t>
            </a:r>
          </a:p>
          <a:p>
            <a:pPr>
              <a:defRPr/>
            </a:pPr>
            <a:r>
              <a:rPr lang="en-US" altLang="ja-JP"/>
              <a:t>  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6" name="Rectangle 1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5D9295-621E-44A1-9471-4F0FB903D1EB}" type="slidenum">
              <a:rPr lang="en-US" altLang="ja-JP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6202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split orient="vert"/>
      </p:transition>
    </mc:Choice>
    <mc:Fallback xmlns="">
      <p:transition>
        <p:split orient="vert"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8929" y1="45455" x2="16071" y2="45455"/>
                        <a14:foregroundMark x1="27976" y1="43182" x2="27976" y2="52273"/>
                        <a14:foregroundMark x1="58333" y1="45455" x2="60714" y2="56818"/>
                        <a14:foregroundMark x1="79762" y1="43182" x2="81548" y2="5227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75" y="37042"/>
            <a:ext cx="1347788" cy="295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0" y="5677958"/>
            <a:ext cx="9144000" cy="59532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0066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ja-JP" altLang="en-US" sz="2000">
              <a:solidFill>
                <a:srgbClr val="000000"/>
              </a:solidFill>
              <a:latin typeface="ＭＳ Ｐゴシック" pitchFamily="50" charset="-128"/>
            </a:endParaRPr>
          </a:p>
        </p:txBody>
      </p:sp>
      <p:pic>
        <p:nvPicPr>
          <p:cNvPr id="6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7650" y="3006991"/>
            <a:ext cx="3117850" cy="608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51" descr="j and e_cover_confidential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952" y="601618"/>
            <a:ext cx="1692275" cy="4193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テキスト ボックス 8"/>
          <p:cNvSpPr txBox="1"/>
          <p:nvPr/>
        </p:nvSpPr>
        <p:spPr>
          <a:xfrm>
            <a:off x="6732406" y="48366"/>
            <a:ext cx="2351987" cy="353017"/>
          </a:xfrm>
          <a:prstGeom prst="rect">
            <a:avLst/>
          </a:prstGeom>
          <a:noFill/>
        </p:spPr>
        <p:txBody>
          <a:bodyPr wrap="none" lIns="0" tIns="0" rIns="0" bIns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ja-JP" sz="4000" dirty="0">
                <a:solidFill>
                  <a:srgbClr val="000000">
                    <a:lumMod val="85000"/>
                    <a:lumOff val="15000"/>
                  </a:srgbClr>
                </a:solidFill>
                <a:latin typeface="Britannic Bold" pitchFamily="34" charset="0"/>
              </a:rPr>
              <a:t>SDG-PAD</a:t>
            </a: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7060441" y="435920"/>
            <a:ext cx="1745887" cy="125628"/>
          </a:xfrm>
          <a:prstGeom prst="rect">
            <a:avLst/>
          </a:prstGeom>
          <a:noFill/>
        </p:spPr>
        <p:txBody>
          <a:bodyPr wrap="none" lIns="0" tIns="0" rIns="0" b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ja-JP" sz="500" dirty="0">
                <a:solidFill>
                  <a:srgbClr val="000000">
                    <a:lumMod val="85000"/>
                    <a:lumOff val="15000"/>
                  </a:srgbClr>
                </a:solidFill>
              </a:rPr>
              <a:t>Personal Application Design Division Software Design Group</a:t>
            </a:r>
            <a:endParaRPr lang="ja-JP" altLang="en-US" sz="500" dirty="0">
              <a:solidFill>
                <a:srgbClr val="000000">
                  <a:lumMod val="85000"/>
                  <a:lumOff val="15000"/>
                </a:srgbClr>
              </a:solidFill>
              <a:latin typeface="Britannic Bold" pitchFamily="34" charset="0"/>
            </a:endParaRPr>
          </a:p>
        </p:txBody>
      </p:sp>
      <p:sp>
        <p:nvSpPr>
          <p:cNvPr id="71683" name="Rectangle 3"/>
          <p:cNvSpPr>
            <a:spLocks noGrp="1" noChangeArrowheads="1"/>
          </p:cNvSpPr>
          <p:nvPr userDrawn="1"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ja-JP" altLang="en-US" noProof="0" smtClean="0"/>
              <a:t>マスタ タイトルの書式設定</a:t>
            </a:r>
          </a:p>
        </p:txBody>
      </p:sp>
      <p:sp>
        <p:nvSpPr>
          <p:cNvPr id="71684" name="Rectangle 4"/>
          <p:cNvSpPr>
            <a:spLocks noGrp="1" noChangeArrowheads="1"/>
          </p:cNvSpPr>
          <p:nvPr userDrawn="1"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Font typeface="Wingdings 3" pitchFamily="18" charset="2"/>
              <a:buNone/>
              <a:defRPr/>
            </a:lvl1pPr>
          </a:lstStyle>
          <a:p>
            <a:pPr lvl="0"/>
            <a:r>
              <a:rPr lang="ja-JP" altLang="en-US" noProof="0" smtClean="0"/>
              <a:t>マスタ サブタイトルの書式設定</a:t>
            </a:r>
          </a:p>
        </p:txBody>
      </p:sp>
      <p:sp>
        <p:nvSpPr>
          <p:cNvPr id="11" name="Rectangle 5"/>
          <p:cNvSpPr>
            <a:spLocks noGrp="1" noChangeArrowheads="1"/>
          </p:cNvSpPr>
          <p:nvPr userDrawn="1">
            <p:ph type="dt" sz="half" idx="10"/>
          </p:nvPr>
        </p:nvSpPr>
        <p:spPr>
          <a:xfrm>
            <a:off x="457200" y="5204354"/>
            <a:ext cx="2133600" cy="396876"/>
          </a:xfrm>
        </p:spPr>
        <p:txBody>
          <a:bodyPr/>
          <a:lstStyle>
            <a:lvl1pPr algn="l">
              <a:defRPr sz="1400" smtClean="0"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12" name="Rectangle 6"/>
          <p:cNvSpPr>
            <a:spLocks noGrp="1" noChangeArrowheads="1"/>
          </p:cNvSpPr>
          <p:nvPr userDrawn="1">
            <p:ph type="ftr" sz="quarter" idx="11"/>
          </p:nvPr>
        </p:nvSpPr>
        <p:spPr>
          <a:xfrm>
            <a:off x="1403350" y="5204354"/>
            <a:ext cx="6337300" cy="396876"/>
          </a:xfrm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FontTx/>
              <a:buNone/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en-US" altLang="ja-JP">
                <a:solidFill>
                  <a:srgbClr val="777777"/>
                </a:solidFill>
              </a:rPr>
              <a:t>©2012 Personal Application Design Division, SDG, Sony Corporation</a:t>
            </a:r>
          </a:p>
          <a:p>
            <a:pPr>
              <a:defRPr/>
            </a:pPr>
            <a:r>
              <a:rPr lang="en-US" altLang="ja-JP">
                <a:solidFill>
                  <a:srgbClr val="777777"/>
                </a:solidFill>
              </a:rPr>
              <a:t>  </a:t>
            </a:r>
          </a:p>
        </p:txBody>
      </p:sp>
      <p:sp>
        <p:nvSpPr>
          <p:cNvPr id="13" name="Rectangle 7"/>
          <p:cNvSpPr>
            <a:spLocks noGrp="1" noChangeArrowheads="1"/>
          </p:cNvSpPr>
          <p:nvPr userDrawn="1">
            <p:ph type="sldNum" sz="quarter" idx="12"/>
          </p:nvPr>
        </p:nvSpPr>
        <p:spPr>
          <a:xfrm>
            <a:off x="6553200" y="5204354"/>
            <a:ext cx="2133600" cy="396876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C7B8F99-4832-401A-9DC3-8DC09B11F59F}" type="slidenum">
              <a:rPr lang="en-US" altLang="ja-JP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6727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split orient="vert"/>
      </p:transition>
    </mc:Choice>
    <mc:Fallback xmlns="">
      <p:transition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7952" y="96573"/>
            <a:ext cx="6616407" cy="720989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©2012 Personal Application Design Division, SDG, Sony Corporation</a:t>
            </a:r>
          </a:p>
          <a:p>
            <a:pPr>
              <a:defRPr/>
            </a:pPr>
            <a:r>
              <a:rPr lang="en-US" altLang="ja-JP"/>
              <a:t>  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6" name="Rectangle 1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511AD0-9E5E-4E0C-80AA-4357D2405387}" type="slidenum">
              <a:rPr lang="en-US" altLang="ja-JP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6351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split orient="vert"/>
      </p:transition>
    </mc:Choice>
    <mc:Fallback xmlns="">
      <p:transition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3672418"/>
            <a:ext cx="7772400" cy="11350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©2012 Personal Application Design Division, SDG, Sony Corporation</a:t>
            </a:r>
          </a:p>
          <a:p>
            <a:pPr>
              <a:defRPr/>
            </a:pPr>
            <a:r>
              <a:rPr lang="en-US" altLang="ja-JP"/>
              <a:t>  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6" name="Rectangle 1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11B208-D812-4B5B-86FB-660E730C1BDB}" type="slidenum">
              <a:rPr lang="en-US" altLang="ja-JP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9629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split orient="vert"/>
      </p:transition>
    </mc:Choice>
    <mc:Fallback xmlns="">
      <p:transition>
        <p:split orient="vert"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323850" y="937948"/>
            <a:ext cx="4171950" cy="425979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937948"/>
            <a:ext cx="4171950" cy="425979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©2012 Personal Application Design Division, SDG, Sony Corporation</a:t>
            </a:r>
          </a:p>
          <a:p>
            <a:pPr>
              <a:defRPr/>
            </a:pPr>
            <a:r>
              <a:rPr lang="en-US" altLang="ja-JP"/>
              <a:t>  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7" name="Rectangle 1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430AE7-7E66-4776-A5C6-9F8E2E156EB9}" type="slidenum">
              <a:rPr lang="en-US" altLang="ja-JP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7969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split orient="vert"/>
      </p:transition>
    </mc:Choice>
    <mc:Fallback xmlns="">
      <p:transition>
        <p:split orient="vert"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©2012 Personal Application Design Division, SDG, Sony Corporation</a:t>
            </a:r>
          </a:p>
          <a:p>
            <a:pPr>
              <a:defRPr/>
            </a:pPr>
            <a:r>
              <a:rPr lang="en-US" altLang="ja-JP"/>
              <a:t>  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6DB16C-9916-4AD9-94D9-1A294EF3D787}" type="slidenum">
              <a:rPr lang="en-US" altLang="ja-JP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4616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split orient="vert"/>
      </p:transition>
    </mc:Choice>
    <mc:Fallback xmlns="">
      <p:transition>
        <p:split orient="vert"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©2012 Personal Application Design Division, SDG, Sony Corporation</a:t>
            </a:r>
          </a:p>
          <a:p>
            <a:pPr>
              <a:defRPr/>
            </a:pPr>
            <a:r>
              <a:rPr lang="en-US" altLang="ja-JP"/>
              <a:t>  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4" name="Rectangle 1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5BFDC6-4F58-4577-BD19-7FB5D0E4C3CB}" type="slidenum">
              <a:rPr lang="en-US" altLang="ja-JP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206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split orient="vert"/>
      </p:transition>
    </mc:Choice>
    <mc:Fallback xmlns="">
      <p:transition>
        <p:split orient="vert"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2" y="227541"/>
            <a:ext cx="3008313" cy="96837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27543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2" y="1195918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©2012 Personal Application Design Division, SDG, Sony Corporation</a:t>
            </a:r>
          </a:p>
          <a:p>
            <a:pPr>
              <a:defRPr/>
            </a:pPr>
            <a:r>
              <a:rPr lang="en-US" altLang="ja-JP"/>
              <a:t>  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7" name="Rectangle 1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CE2DBF-A304-4ACA-BA02-111B7D1C12E0}" type="slidenum">
              <a:rPr lang="en-US" altLang="ja-JP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5350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split orient="vert"/>
      </p:transition>
    </mc:Choice>
    <mc:Fallback xmlns="">
      <p:transition>
        <p:split orient="vert"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356681" y="843063"/>
            <a:ext cx="8404698" cy="309658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ja-JP" altLang="en-US" noProof="0" smtClean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©2012 Personal Application Design Division, SDG, Sony Corporation</a:t>
            </a:r>
          </a:p>
          <a:p>
            <a:pPr>
              <a:defRPr/>
            </a:pPr>
            <a:r>
              <a:rPr lang="en-US" altLang="ja-JP"/>
              <a:t>  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7" name="Rectangle 1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60DB6B-46C2-489B-822A-36BF09780E06}" type="slidenum">
              <a:rPr lang="en-US" altLang="ja-JP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6140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split orient="vert"/>
      </p:transition>
    </mc:Choice>
    <mc:Fallback xmlns="">
      <p:transition>
        <p:split orient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3672420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2012/11/30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©2012 Personal Application Design Division, SDG, Sony Corporation</a:t>
            </a:r>
          </a:p>
          <a:p>
            <a:pPr>
              <a:defRPr/>
            </a:pPr>
            <a:r>
              <a:rPr lang="en-US" altLang="ja-JP"/>
              <a:t>  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6" name="Rectangle 1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405617-00CD-4213-B96A-95672B0B3586}" type="slidenum">
              <a:rPr lang="en-US" altLang="ja-JP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2641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split orient="vert"/>
      </p:transition>
    </mc:Choice>
    <mc:Fallback xmlns="">
      <p:transition>
        <p:split orient="vert"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42100" y="96573"/>
            <a:ext cx="2178050" cy="5101167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107950" y="96573"/>
            <a:ext cx="6381750" cy="5101167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©2012 Personal Application Design Division, SDG, Sony Corporation</a:t>
            </a:r>
          </a:p>
          <a:p>
            <a:pPr>
              <a:defRPr/>
            </a:pPr>
            <a:r>
              <a:rPr lang="en-US" altLang="ja-JP"/>
              <a:t>  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6" name="Rectangle 1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5D9295-621E-44A1-9471-4F0FB903D1EB}" type="slidenum">
              <a:rPr lang="en-US" altLang="ja-JP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4754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split orient="vert"/>
      </p:transition>
    </mc:Choice>
    <mc:Fallback xmlns="">
      <p:transition>
        <p:split orient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2012/11/30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30" y="1279261"/>
            <a:ext cx="4041775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30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2012/11/30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2012/11/30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2012/11/30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5" y="227542"/>
            <a:ext cx="3008313" cy="96837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27544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5" y="1195919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2012/11/30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2012/11/30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theme" Target="../theme/theme3.xml"/><Relationship Id="rId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31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5296960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2012/11/30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5296960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5296960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223971" y="5281083"/>
            <a:ext cx="6696075" cy="3968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Font typeface="Wingdings 2" pitchFamily="18" charset="2"/>
              <a:buNone/>
              <a:defRPr sz="1200" dirty="0" smtClean="0">
                <a:solidFill>
                  <a:srgbClr val="4D4D4D"/>
                </a:solidFill>
                <a:latin typeface="+mn-lt"/>
              </a:defRPr>
            </a:lvl1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ja-JP"/>
              <a:t>©2012 Personal Application Design Division, SDG, Sony Corporation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ja-JP"/>
              <a:t>  </a:t>
            </a:r>
          </a:p>
        </p:txBody>
      </p:sp>
      <p:sp>
        <p:nvSpPr>
          <p:cNvPr id="1027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0" y="937948"/>
            <a:ext cx="8496300" cy="42597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</a:p>
        </p:txBody>
      </p:sp>
      <p:sp>
        <p:nvSpPr>
          <p:cNvPr id="1028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07950" y="96573"/>
            <a:ext cx="6624638" cy="720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タイトルの書式設定</a:t>
            </a:r>
          </a:p>
        </p:txBody>
      </p:sp>
      <p:sp>
        <p:nvSpPr>
          <p:cNvPr id="70662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887796" y="5437191"/>
            <a:ext cx="1368425" cy="2394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+mn-lt"/>
              </a:defRPr>
            </a:lvl1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1030" name="Rectangle 7"/>
          <p:cNvSpPr>
            <a:spLocks noChangeArrowheads="1"/>
          </p:cNvSpPr>
          <p:nvPr/>
        </p:nvSpPr>
        <p:spPr bwMode="auto">
          <a:xfrm>
            <a:off x="0" y="5677958"/>
            <a:ext cx="9144000" cy="59532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0066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ja-JP" altLang="en-US" sz="2000">
              <a:solidFill>
                <a:srgbClr val="000000"/>
              </a:solidFill>
              <a:latin typeface="ＭＳ Ｐゴシック" pitchFamily="50" charset="-128"/>
            </a:endParaRPr>
          </a:p>
        </p:txBody>
      </p:sp>
      <p:sp>
        <p:nvSpPr>
          <p:cNvPr id="1031" name="Line 8"/>
          <p:cNvSpPr>
            <a:spLocks noChangeShapeType="1"/>
          </p:cNvSpPr>
          <p:nvPr/>
        </p:nvSpPr>
        <p:spPr bwMode="auto">
          <a:xfrm>
            <a:off x="2124083" y="817562"/>
            <a:ext cx="6696075" cy="0"/>
          </a:xfrm>
          <a:prstGeom prst="line">
            <a:avLst/>
          </a:prstGeom>
          <a:noFill/>
          <a:ln w="15875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ja-JP" altLang="en-US" sz="2000">
              <a:solidFill>
                <a:srgbClr val="000000"/>
              </a:solidFill>
              <a:latin typeface="ＭＳ Ｐゴシック" pitchFamily="50" charset="-128"/>
            </a:endParaRPr>
          </a:p>
        </p:txBody>
      </p:sp>
      <p:sp>
        <p:nvSpPr>
          <p:cNvPr id="1032" name="Rectangle 9"/>
          <p:cNvSpPr>
            <a:spLocks noChangeArrowheads="1"/>
          </p:cNvSpPr>
          <p:nvPr/>
        </p:nvSpPr>
        <p:spPr bwMode="auto">
          <a:xfrm rot="1728647">
            <a:off x="8172450" y="576796"/>
            <a:ext cx="215900" cy="179917"/>
          </a:xfrm>
          <a:prstGeom prst="rect">
            <a:avLst/>
          </a:prstGeom>
          <a:solidFill>
            <a:srgbClr val="00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ja-JP" altLang="en-US" sz="2000">
              <a:solidFill>
                <a:srgbClr val="000000"/>
              </a:solidFill>
              <a:latin typeface="ＭＳ Ｐゴシック" pitchFamily="50" charset="-128"/>
            </a:endParaRPr>
          </a:p>
        </p:txBody>
      </p:sp>
      <p:sp>
        <p:nvSpPr>
          <p:cNvPr id="1033" name="Rectangle 10"/>
          <p:cNvSpPr>
            <a:spLocks noChangeArrowheads="1"/>
          </p:cNvSpPr>
          <p:nvPr/>
        </p:nvSpPr>
        <p:spPr bwMode="auto">
          <a:xfrm rot="21126476">
            <a:off x="8388358" y="637647"/>
            <a:ext cx="142875" cy="119062"/>
          </a:xfrm>
          <a:prstGeom prst="rect">
            <a:avLst/>
          </a:prstGeom>
          <a:solidFill>
            <a:srgbClr val="33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ja-JP" altLang="en-US" sz="2000">
              <a:solidFill>
                <a:srgbClr val="000000"/>
              </a:solidFill>
              <a:latin typeface="ＭＳ Ｐゴシック" pitchFamily="50" charset="-128"/>
            </a:endParaRPr>
          </a:p>
        </p:txBody>
      </p:sp>
      <p:sp>
        <p:nvSpPr>
          <p:cNvPr id="1034" name="Rectangle 11"/>
          <p:cNvSpPr>
            <a:spLocks noChangeArrowheads="1"/>
          </p:cNvSpPr>
          <p:nvPr/>
        </p:nvSpPr>
        <p:spPr bwMode="auto">
          <a:xfrm rot="20019915">
            <a:off x="8604250" y="637645"/>
            <a:ext cx="166688" cy="138907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ja-JP" altLang="en-US" sz="2000">
              <a:solidFill>
                <a:srgbClr val="000000"/>
              </a:solidFill>
              <a:latin typeface="ＭＳ Ｐゴシック" pitchFamily="50" charset="-128"/>
            </a:endParaRPr>
          </a:p>
        </p:txBody>
      </p:sp>
      <p:sp>
        <p:nvSpPr>
          <p:cNvPr id="1035" name="Rectangle 12"/>
          <p:cNvSpPr>
            <a:spLocks noChangeArrowheads="1"/>
          </p:cNvSpPr>
          <p:nvPr/>
        </p:nvSpPr>
        <p:spPr bwMode="auto">
          <a:xfrm rot="20019915">
            <a:off x="7956550" y="697178"/>
            <a:ext cx="158750" cy="128322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ja-JP" altLang="en-US" sz="2000">
              <a:solidFill>
                <a:srgbClr val="000000"/>
              </a:solidFill>
              <a:latin typeface="ＭＳ Ｐゴシック" pitchFamily="50" charset="-128"/>
            </a:endParaRPr>
          </a:p>
        </p:txBody>
      </p:sp>
      <p:sp>
        <p:nvSpPr>
          <p:cNvPr id="1036" name="Line 13"/>
          <p:cNvSpPr>
            <a:spLocks noChangeShapeType="1"/>
          </p:cNvSpPr>
          <p:nvPr/>
        </p:nvSpPr>
        <p:spPr bwMode="auto">
          <a:xfrm>
            <a:off x="323858" y="5197740"/>
            <a:ext cx="6696075" cy="0"/>
          </a:xfrm>
          <a:prstGeom prst="line">
            <a:avLst/>
          </a:prstGeom>
          <a:noFill/>
          <a:ln w="15875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ja-JP" altLang="en-US" sz="2000">
              <a:solidFill>
                <a:srgbClr val="000000"/>
              </a:solidFill>
              <a:latin typeface="ＭＳ Ｐゴシック" pitchFamily="50" charset="-128"/>
            </a:endParaRPr>
          </a:p>
        </p:txBody>
      </p:sp>
      <p:pic>
        <p:nvPicPr>
          <p:cNvPr id="1037" name="Picture 57" descr="j and e_naka_confidential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33" y="5257272"/>
            <a:ext cx="1331913" cy="329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671" name="Rectangle 1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101021" y="5257271"/>
            <a:ext cx="719137" cy="25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610D41F-2B58-42BB-A57C-0B0B6DABC2EB}" type="slidenum">
              <a:rPr lang="en-US" altLang="ja-JP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6732412" y="48369"/>
            <a:ext cx="2351987" cy="353017"/>
          </a:xfrm>
          <a:prstGeom prst="rect">
            <a:avLst/>
          </a:prstGeom>
          <a:noFill/>
        </p:spPr>
        <p:txBody>
          <a:bodyPr wrap="none" lIns="0" tIns="0" rIns="0" bIns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ja-JP" sz="4000" dirty="0">
                <a:solidFill>
                  <a:srgbClr val="000000">
                    <a:lumMod val="85000"/>
                    <a:lumOff val="15000"/>
                  </a:srgbClr>
                </a:solidFill>
                <a:latin typeface="Britannic Bold" pitchFamily="34" charset="0"/>
              </a:rPr>
              <a:t>SDG-PAD</a:t>
            </a: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7060446" y="435920"/>
            <a:ext cx="1745887" cy="125628"/>
          </a:xfrm>
          <a:prstGeom prst="rect">
            <a:avLst/>
          </a:prstGeom>
          <a:noFill/>
        </p:spPr>
        <p:txBody>
          <a:bodyPr wrap="none" lIns="0" tIns="0" rIns="0" b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ja-JP" sz="500" dirty="0">
                <a:solidFill>
                  <a:srgbClr val="000000">
                    <a:lumMod val="85000"/>
                    <a:lumOff val="15000"/>
                  </a:srgbClr>
                </a:solidFill>
              </a:rPr>
              <a:t>Personal Application Design Division Software Design Group</a:t>
            </a:r>
            <a:endParaRPr lang="ja-JP" altLang="en-US" sz="500" dirty="0">
              <a:solidFill>
                <a:srgbClr val="000000">
                  <a:lumMod val="85000"/>
                  <a:lumOff val="15000"/>
                </a:srgbClr>
              </a:solidFill>
              <a:latin typeface="Britannic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3862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mc:AlternateContent xmlns:mc="http://schemas.openxmlformats.org/markup-compatibility/2006" xmlns:p14="http://schemas.microsoft.com/office/powerpoint/2010/main">
    <mc:Choice Requires="p14">
      <p:transition p14:dur="250">
        <p:split orient="vert"/>
      </p:transition>
    </mc:Choice>
    <mc:Fallback xmlns="">
      <p:transition>
        <p:split orient="vert"/>
      </p:transition>
    </mc:Fallback>
  </mc:AlternateConten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charset="0"/>
          <a:ea typeface="ＭＳ Ｐゴシック" pitchFamily="5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charset="0"/>
          <a:ea typeface="ＭＳ Ｐゴシック" pitchFamily="5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charset="0"/>
          <a:ea typeface="ＭＳ Ｐゴシック" pitchFamily="5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charset="0"/>
          <a:ea typeface="ＭＳ Ｐゴシック" pitchFamily="50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charset="0"/>
          <a:ea typeface="ＭＳ Ｐゴシック" pitchFamily="50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charset="0"/>
          <a:ea typeface="ＭＳ Ｐゴシック" pitchFamily="50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charset="0"/>
          <a:ea typeface="ＭＳ Ｐゴシック" pitchFamily="50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charset="0"/>
          <a:ea typeface="ＭＳ Ｐゴシック" pitchFamily="50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6082C0"/>
        </a:buClr>
        <a:buFont typeface="Wingdings 3" pitchFamily="18" charset="2"/>
        <a:buChar char="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ABC9FF"/>
        </a:buClr>
        <a:buFont typeface="Wingdings 2" pitchFamily="18" charset="2"/>
        <a:buChar char="®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6082C0"/>
        </a:buClr>
        <a:buFont typeface="HGP創英角ｺﾞｼｯｸUB" pitchFamily="50" charset="-128"/>
        <a:buChar char="-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EF7E75"/>
        </a:buClr>
        <a:buFont typeface="Arial" charset="0"/>
        <a:buChar char="■"/>
        <a:defRPr kumimoji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ABC9FF"/>
        </a:buClr>
        <a:buFont typeface="Wingdings 3" pitchFamily="18" charset="2"/>
        <a:buChar char="º"/>
        <a:defRPr kumimoji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ABC9FF"/>
        </a:buClr>
        <a:buFont typeface="Wingdings 3" pitchFamily="18" charset="2"/>
        <a:buChar char="º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ABC9FF"/>
        </a:buClr>
        <a:buFont typeface="Wingdings 3" pitchFamily="18" charset="2"/>
        <a:buChar char="º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ABC9FF"/>
        </a:buClr>
        <a:buFont typeface="Wingdings 3" pitchFamily="18" charset="2"/>
        <a:buChar char="º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ABC9FF"/>
        </a:buClr>
        <a:buFont typeface="Wingdings 3" pitchFamily="18" charset="2"/>
        <a:buChar char="º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223965" y="5281083"/>
            <a:ext cx="6696075" cy="3968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Font typeface="Wingdings 2" pitchFamily="18" charset="2"/>
              <a:buNone/>
              <a:defRPr sz="1200" dirty="0" smtClean="0">
                <a:solidFill>
                  <a:srgbClr val="4D4D4D"/>
                </a:solidFill>
                <a:latin typeface="+mn-lt"/>
              </a:defRPr>
            </a:lvl1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ja-JP"/>
              <a:t>©2012 Personal Application Design Division, SDG, Sony Corporation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ja-JP"/>
              <a:t>  </a:t>
            </a:r>
          </a:p>
        </p:txBody>
      </p:sp>
      <p:sp>
        <p:nvSpPr>
          <p:cNvPr id="1027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0" y="937948"/>
            <a:ext cx="8496300" cy="42597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</a:p>
        </p:txBody>
      </p:sp>
      <p:sp>
        <p:nvSpPr>
          <p:cNvPr id="1028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07950" y="96573"/>
            <a:ext cx="6624638" cy="720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タイトルの書式設定</a:t>
            </a:r>
          </a:p>
        </p:txBody>
      </p:sp>
      <p:sp>
        <p:nvSpPr>
          <p:cNvPr id="70662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887790" y="5437188"/>
            <a:ext cx="1368425" cy="2394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+mn-lt"/>
              </a:defRPr>
            </a:lvl1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1030" name="Rectangle 7"/>
          <p:cNvSpPr>
            <a:spLocks noChangeArrowheads="1"/>
          </p:cNvSpPr>
          <p:nvPr/>
        </p:nvSpPr>
        <p:spPr bwMode="auto">
          <a:xfrm>
            <a:off x="0" y="5677958"/>
            <a:ext cx="9144000" cy="59532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0066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ja-JP" altLang="en-US" sz="2000">
              <a:solidFill>
                <a:srgbClr val="000000"/>
              </a:solidFill>
              <a:latin typeface="ＭＳ Ｐゴシック" pitchFamily="50" charset="-128"/>
            </a:endParaRPr>
          </a:p>
        </p:txBody>
      </p:sp>
      <p:sp>
        <p:nvSpPr>
          <p:cNvPr id="1031" name="Line 8"/>
          <p:cNvSpPr>
            <a:spLocks noChangeShapeType="1"/>
          </p:cNvSpPr>
          <p:nvPr/>
        </p:nvSpPr>
        <p:spPr bwMode="auto">
          <a:xfrm>
            <a:off x="2124077" y="817562"/>
            <a:ext cx="6696075" cy="0"/>
          </a:xfrm>
          <a:prstGeom prst="line">
            <a:avLst/>
          </a:prstGeom>
          <a:noFill/>
          <a:ln w="15875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ja-JP" altLang="en-US" sz="2000">
              <a:solidFill>
                <a:srgbClr val="000000"/>
              </a:solidFill>
              <a:latin typeface="ＭＳ Ｐゴシック" pitchFamily="50" charset="-128"/>
            </a:endParaRPr>
          </a:p>
        </p:txBody>
      </p:sp>
      <p:sp>
        <p:nvSpPr>
          <p:cNvPr id="1032" name="Rectangle 9"/>
          <p:cNvSpPr>
            <a:spLocks noChangeArrowheads="1"/>
          </p:cNvSpPr>
          <p:nvPr/>
        </p:nvSpPr>
        <p:spPr bwMode="auto">
          <a:xfrm rot="1728647">
            <a:off x="8172450" y="576793"/>
            <a:ext cx="215900" cy="179917"/>
          </a:xfrm>
          <a:prstGeom prst="rect">
            <a:avLst/>
          </a:prstGeom>
          <a:solidFill>
            <a:srgbClr val="00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ja-JP" altLang="en-US" sz="2000">
              <a:solidFill>
                <a:srgbClr val="000000"/>
              </a:solidFill>
              <a:latin typeface="ＭＳ Ｐゴシック" pitchFamily="50" charset="-128"/>
            </a:endParaRPr>
          </a:p>
        </p:txBody>
      </p:sp>
      <p:sp>
        <p:nvSpPr>
          <p:cNvPr id="1033" name="Rectangle 10"/>
          <p:cNvSpPr>
            <a:spLocks noChangeArrowheads="1"/>
          </p:cNvSpPr>
          <p:nvPr/>
        </p:nvSpPr>
        <p:spPr bwMode="auto">
          <a:xfrm rot="21126476">
            <a:off x="8388352" y="637647"/>
            <a:ext cx="142875" cy="119062"/>
          </a:xfrm>
          <a:prstGeom prst="rect">
            <a:avLst/>
          </a:prstGeom>
          <a:solidFill>
            <a:srgbClr val="33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ja-JP" altLang="en-US" sz="2000">
              <a:solidFill>
                <a:srgbClr val="000000"/>
              </a:solidFill>
              <a:latin typeface="ＭＳ Ｐゴシック" pitchFamily="50" charset="-128"/>
            </a:endParaRPr>
          </a:p>
        </p:txBody>
      </p:sp>
      <p:sp>
        <p:nvSpPr>
          <p:cNvPr id="1034" name="Rectangle 11"/>
          <p:cNvSpPr>
            <a:spLocks noChangeArrowheads="1"/>
          </p:cNvSpPr>
          <p:nvPr/>
        </p:nvSpPr>
        <p:spPr bwMode="auto">
          <a:xfrm rot="20019915">
            <a:off x="8604250" y="637645"/>
            <a:ext cx="166688" cy="138907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ja-JP" altLang="en-US" sz="2000">
              <a:solidFill>
                <a:srgbClr val="000000"/>
              </a:solidFill>
              <a:latin typeface="ＭＳ Ｐゴシック" pitchFamily="50" charset="-128"/>
            </a:endParaRPr>
          </a:p>
        </p:txBody>
      </p:sp>
      <p:sp>
        <p:nvSpPr>
          <p:cNvPr id="1035" name="Rectangle 12"/>
          <p:cNvSpPr>
            <a:spLocks noChangeArrowheads="1"/>
          </p:cNvSpPr>
          <p:nvPr/>
        </p:nvSpPr>
        <p:spPr bwMode="auto">
          <a:xfrm rot="20019915">
            <a:off x="7956550" y="697178"/>
            <a:ext cx="158750" cy="128322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ja-JP" altLang="en-US" sz="2000">
              <a:solidFill>
                <a:srgbClr val="000000"/>
              </a:solidFill>
              <a:latin typeface="ＭＳ Ｐゴシック" pitchFamily="50" charset="-128"/>
            </a:endParaRPr>
          </a:p>
        </p:txBody>
      </p:sp>
      <p:sp>
        <p:nvSpPr>
          <p:cNvPr id="1036" name="Line 13"/>
          <p:cNvSpPr>
            <a:spLocks noChangeShapeType="1"/>
          </p:cNvSpPr>
          <p:nvPr/>
        </p:nvSpPr>
        <p:spPr bwMode="auto">
          <a:xfrm>
            <a:off x="323852" y="5197740"/>
            <a:ext cx="6696075" cy="0"/>
          </a:xfrm>
          <a:prstGeom prst="line">
            <a:avLst/>
          </a:prstGeom>
          <a:noFill/>
          <a:ln w="15875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ja-JP" altLang="en-US" sz="2000">
              <a:solidFill>
                <a:srgbClr val="000000"/>
              </a:solidFill>
              <a:latin typeface="ＭＳ Ｐゴシック" pitchFamily="50" charset="-128"/>
            </a:endParaRPr>
          </a:p>
        </p:txBody>
      </p:sp>
      <p:pic>
        <p:nvPicPr>
          <p:cNvPr id="1037" name="Picture 57" descr="j and e_naka_confidential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7" y="5257271"/>
            <a:ext cx="1331913" cy="329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671" name="Rectangle 1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101015" y="5257271"/>
            <a:ext cx="719137" cy="25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610D41F-2B58-42BB-A57C-0B0B6DABC2EB}" type="slidenum">
              <a:rPr lang="en-US" altLang="ja-JP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6732406" y="48366"/>
            <a:ext cx="2351987" cy="353017"/>
          </a:xfrm>
          <a:prstGeom prst="rect">
            <a:avLst/>
          </a:prstGeom>
          <a:noFill/>
        </p:spPr>
        <p:txBody>
          <a:bodyPr wrap="none" lIns="0" tIns="0" rIns="0" bIns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ja-JP" sz="4000" dirty="0">
                <a:solidFill>
                  <a:srgbClr val="000000">
                    <a:lumMod val="85000"/>
                    <a:lumOff val="15000"/>
                  </a:srgbClr>
                </a:solidFill>
                <a:latin typeface="Britannic Bold" pitchFamily="34" charset="0"/>
              </a:rPr>
              <a:t>SDG-PAD</a:t>
            </a: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7060441" y="435920"/>
            <a:ext cx="1745887" cy="125628"/>
          </a:xfrm>
          <a:prstGeom prst="rect">
            <a:avLst/>
          </a:prstGeom>
          <a:noFill/>
        </p:spPr>
        <p:txBody>
          <a:bodyPr wrap="none" lIns="0" tIns="0" rIns="0" b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ja-JP" sz="500" dirty="0">
                <a:solidFill>
                  <a:srgbClr val="000000">
                    <a:lumMod val="85000"/>
                    <a:lumOff val="15000"/>
                  </a:srgbClr>
                </a:solidFill>
              </a:rPr>
              <a:t>Personal Application Design Division Software Design Group</a:t>
            </a:r>
            <a:endParaRPr lang="ja-JP" altLang="en-US" sz="500" dirty="0">
              <a:solidFill>
                <a:srgbClr val="000000">
                  <a:lumMod val="85000"/>
                  <a:lumOff val="15000"/>
                </a:srgbClr>
              </a:solidFill>
              <a:latin typeface="Britannic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6315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</p:sldLayoutIdLst>
  <mc:AlternateContent xmlns:mc="http://schemas.openxmlformats.org/markup-compatibility/2006" xmlns:p14="http://schemas.microsoft.com/office/powerpoint/2010/main">
    <mc:Choice Requires="p14">
      <p:transition p14:dur="250">
        <p:split orient="vert"/>
      </p:transition>
    </mc:Choice>
    <mc:Fallback xmlns="">
      <p:transition>
        <p:split orient="vert"/>
      </p:transition>
    </mc:Fallback>
  </mc:AlternateConten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charset="0"/>
          <a:ea typeface="ＭＳ Ｐゴシック" pitchFamily="5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charset="0"/>
          <a:ea typeface="ＭＳ Ｐゴシック" pitchFamily="5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charset="0"/>
          <a:ea typeface="ＭＳ Ｐゴシック" pitchFamily="5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charset="0"/>
          <a:ea typeface="ＭＳ Ｐゴシック" pitchFamily="50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charset="0"/>
          <a:ea typeface="ＭＳ Ｐゴシック" pitchFamily="50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charset="0"/>
          <a:ea typeface="ＭＳ Ｐゴシック" pitchFamily="50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charset="0"/>
          <a:ea typeface="ＭＳ Ｐゴシック" pitchFamily="50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charset="0"/>
          <a:ea typeface="ＭＳ Ｐゴシック" pitchFamily="50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6082C0"/>
        </a:buClr>
        <a:buFont typeface="Wingdings 3" pitchFamily="18" charset="2"/>
        <a:buChar char="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ABC9FF"/>
        </a:buClr>
        <a:buFont typeface="Wingdings 2" pitchFamily="18" charset="2"/>
        <a:buChar char="®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6082C0"/>
        </a:buClr>
        <a:buFont typeface="HGP創英角ｺﾞｼｯｸUB" pitchFamily="50" charset="-128"/>
        <a:buChar char="-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EF7E75"/>
        </a:buClr>
        <a:buFont typeface="Arial" charset="0"/>
        <a:buChar char="■"/>
        <a:defRPr kumimoji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ABC9FF"/>
        </a:buClr>
        <a:buFont typeface="Wingdings 3" pitchFamily="18" charset="2"/>
        <a:buChar char="º"/>
        <a:defRPr kumimoji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ABC9FF"/>
        </a:buClr>
        <a:buFont typeface="Wingdings 3" pitchFamily="18" charset="2"/>
        <a:buChar char="º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ABC9FF"/>
        </a:buClr>
        <a:buFont typeface="Wingdings 3" pitchFamily="18" charset="2"/>
        <a:buChar char="º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ABC9FF"/>
        </a:buClr>
        <a:buFont typeface="Wingdings 3" pitchFamily="18" charset="2"/>
        <a:buChar char="º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ABC9FF"/>
        </a:buClr>
        <a:buFont typeface="Wingdings 3" pitchFamily="18" charset="2"/>
        <a:buChar char="º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dirty="0"/>
              <a:t>公開</a:t>
            </a:r>
            <a:r>
              <a:rPr lang="ja-JP" altLang="en-US" dirty="0" smtClean="0"/>
              <a:t>に向けた、イベント通知系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プロトコルフォーマット</a:t>
            </a:r>
            <a:r>
              <a:rPr lang="ja-JP" altLang="en-US" dirty="0"/>
              <a:t>議論</a:t>
            </a:r>
            <a:endParaRPr kumimoji="1" lang="ja-JP" altLang="en-US" dirty="0"/>
          </a:p>
        </p:txBody>
      </p:sp>
      <p:sp>
        <p:nvSpPr>
          <p:cNvPr id="4" name="サブタイトル 3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kumimoji="1" lang="en-US" altLang="ja-JP" dirty="0" smtClean="0"/>
              <a:t>2012/11/19</a:t>
            </a:r>
          </a:p>
          <a:p>
            <a:r>
              <a:rPr kumimoji="1" lang="en-US" altLang="ja-JP" dirty="0" err="1" smtClean="0"/>
              <a:t>SmartRemote</a:t>
            </a:r>
            <a:r>
              <a:rPr kumimoji="1" lang="en-US" altLang="ja-JP" dirty="0" smtClean="0"/>
              <a:t>+ </a:t>
            </a:r>
            <a:r>
              <a:rPr kumimoji="1" lang="ja-JP" altLang="en-US" dirty="0" smtClean="0"/>
              <a:t>森田隆雄</a:t>
            </a:r>
            <a:endParaRPr kumimoji="1" lang="en-US" altLang="ja-JP" dirty="0" smtClean="0"/>
          </a:p>
          <a:p>
            <a:r>
              <a:rPr lang="en-US" altLang="ja-JP" dirty="0" smtClean="0"/>
              <a:t>Espresso </a:t>
            </a:r>
            <a:r>
              <a:rPr lang="ja-JP" altLang="en-US" dirty="0" smtClean="0"/>
              <a:t>勝又俊介、得能あゆみ</a:t>
            </a:r>
            <a:endParaRPr lang="en-US" altLang="ja-JP" dirty="0" smtClean="0"/>
          </a:p>
          <a:p>
            <a:r>
              <a:rPr kumimoji="1" lang="en-US" altLang="ja-JP" dirty="0" smtClean="0"/>
              <a:t>PMM</a:t>
            </a:r>
            <a:r>
              <a:rPr lang="ja-JP" altLang="en-US" dirty="0"/>
              <a:t>壱岐</a:t>
            </a:r>
            <a:r>
              <a:rPr lang="ja-JP" altLang="en-US" dirty="0" smtClean="0"/>
              <a:t>優</a:t>
            </a:r>
            <a:r>
              <a:rPr lang="en-US" altLang="ja-JP" dirty="0" smtClean="0"/>
              <a:t>, </a:t>
            </a:r>
            <a:r>
              <a:rPr lang="ja-JP" altLang="en-US" dirty="0" smtClean="0"/>
              <a:t>川畑良樹</a:t>
            </a:r>
            <a:endParaRPr lang="en-US" altLang="ja-JP" dirty="0" smtClean="0"/>
          </a:p>
          <a:p>
            <a:r>
              <a:rPr kumimoji="1" lang="en-US" altLang="ja-JP" dirty="0" smtClean="0"/>
              <a:t>WG</a:t>
            </a:r>
            <a:r>
              <a:rPr kumimoji="1" lang="ja-JP" altLang="en-US" dirty="0" smtClean="0"/>
              <a:t> 横山和也</a:t>
            </a:r>
            <a:endParaRPr kumimoji="1" lang="en-US" altLang="ja-JP" dirty="0" smtClean="0"/>
          </a:p>
          <a:p>
            <a:r>
              <a:rPr lang="ja-JP" altLang="en-US" dirty="0" smtClean="0"/>
              <a:t>アーキテクト 奥平光進</a:t>
            </a:r>
            <a:r>
              <a:rPr lang="en-US" altLang="ja-JP" dirty="0" smtClean="0"/>
              <a:t>(</a:t>
            </a:r>
            <a:r>
              <a:rPr lang="ja-JP" altLang="en-US" dirty="0" err="1" smtClean="0"/>
              <a:t>、</a:t>
            </a:r>
            <a:r>
              <a:rPr lang="ja-JP" altLang="en-US" dirty="0" smtClean="0"/>
              <a:t>樫尾浩和</a:t>
            </a:r>
            <a:r>
              <a:rPr lang="en-US" altLang="ja-JP" dirty="0" smtClean="0"/>
              <a:t>)</a:t>
            </a:r>
          </a:p>
          <a:p>
            <a:r>
              <a:rPr lang="en-US" altLang="ja-JP" dirty="0" smtClean="0"/>
              <a:t>CFWD </a:t>
            </a:r>
            <a:r>
              <a:rPr lang="ja-JP" altLang="en-US" dirty="0"/>
              <a:t>塚谷浩司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937303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kumimoji="1" lang="ja-JP" altLang="en-US" dirty="0" smtClean="0"/>
              <a:t>完全な実装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オブジェクトのネスティング</a:t>
            </a:r>
            <a:endParaRPr lang="en-US" altLang="ja-JP" dirty="0" smtClean="0"/>
          </a:p>
          <a:p>
            <a:pPr lvl="1"/>
            <a:r>
              <a:rPr kumimoji="1" lang="ja-JP" altLang="en-US" dirty="0"/>
              <a:t>オブジェクト</a:t>
            </a:r>
            <a:r>
              <a:rPr kumimoji="1" lang="ja-JP" altLang="en-US" dirty="0" smtClean="0"/>
              <a:t>の中に配列の配列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一時的な実装</a:t>
            </a:r>
            <a:endParaRPr kumimoji="1" lang="en-US" altLang="ja-JP" dirty="0" smtClean="0"/>
          </a:p>
          <a:p>
            <a:pPr lvl="1"/>
            <a:r>
              <a:rPr lang="ja-JP" altLang="en-US" dirty="0"/>
              <a:t>生</a:t>
            </a:r>
            <a:r>
              <a:rPr lang="ja-JP" altLang="en-US" dirty="0" smtClean="0"/>
              <a:t>の</a:t>
            </a:r>
            <a:r>
              <a:rPr lang="en-US" altLang="ja-JP" dirty="0" smtClean="0"/>
              <a:t>JSON RPC</a:t>
            </a:r>
            <a:r>
              <a:rPr lang="ja-JP" altLang="en-US" dirty="0" smtClean="0"/>
              <a:t>メッセージがコールバックされる</a:t>
            </a:r>
            <a:endParaRPr lang="en-US" altLang="ja-JP" dirty="0" smtClean="0"/>
          </a:p>
          <a:p>
            <a:pPr lvl="2"/>
            <a:r>
              <a:rPr kumimoji="1" lang="ja-JP" altLang="en-US" dirty="0" smtClean="0"/>
              <a:t>アプリレイヤーで変換</a:t>
            </a:r>
            <a:endParaRPr kumimoji="1" lang="en-US" altLang="ja-JP" dirty="0" smtClean="0"/>
          </a:p>
          <a:p>
            <a:pPr lvl="2"/>
            <a:r>
              <a:rPr lang="ja-JP" altLang="en-US" dirty="0" smtClean="0"/>
              <a:t>フレームワークへの修正は最小</a:t>
            </a:r>
            <a:endParaRPr lang="en-US" altLang="ja-JP" dirty="0" smtClean="0"/>
          </a:p>
          <a:p>
            <a:pPr lvl="3"/>
            <a:r>
              <a:rPr kumimoji="1" lang="ja-JP" altLang="en-US" dirty="0" smtClean="0"/>
              <a:t>変換器だけ用意してほしい</a:t>
            </a:r>
            <a:endParaRPr kumimoji="1" lang="en-US" altLang="ja-JP" dirty="0" smtClean="0"/>
          </a:p>
          <a:p>
            <a:pPr lvl="1"/>
            <a:r>
              <a:rPr lang="ja-JP" altLang="en-US" dirty="0"/>
              <a:t>プロトコル</a:t>
            </a:r>
            <a:r>
              <a:rPr lang="ja-JP" altLang="en-US" dirty="0" smtClean="0"/>
              <a:t>上は理想形のメッセージが流れる</a:t>
            </a:r>
            <a:endParaRPr lang="en-US" altLang="ja-JP" dirty="0" smtClean="0"/>
          </a:p>
          <a:p>
            <a:pPr lvl="1"/>
            <a:r>
              <a:rPr kumimoji="1" lang="ja-JP" altLang="en-US" dirty="0"/>
              <a:t>アプリ</a:t>
            </a:r>
            <a:r>
              <a:rPr kumimoji="1" lang="ja-JP" altLang="en-US" dirty="0" smtClean="0"/>
              <a:t>で過去互換をとりにくい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22874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現行</a:t>
            </a:r>
            <a:r>
              <a:rPr kumimoji="1" lang="en-US" altLang="ja-JP" dirty="0" err="1" smtClean="0"/>
              <a:t>receiveEvent</a:t>
            </a:r>
            <a:r>
              <a:rPr kumimoji="1" lang="ja-JP" altLang="en-US" dirty="0" smtClean="0"/>
              <a:t>詳細</a:t>
            </a:r>
            <a:endParaRPr kumimoji="1" lang="ja-JP" altLang="en-US" dirty="0"/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idx="1"/>
          </p:nvPr>
        </p:nvSpPr>
        <p:spPr>
          <a:xfrm>
            <a:off x="457200" y="1333500"/>
            <a:ext cx="4402832" cy="377163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ja-JP" sz="2000" dirty="0">
                <a:solidFill>
                  <a:schemeClr val="bg1">
                    <a:lumMod val="50000"/>
                  </a:schemeClr>
                </a:solidFill>
              </a:rPr>
              <a:t>{"id":1</a:t>
            </a:r>
            <a:r>
              <a:rPr lang="en-US" altLang="ja-JP" sz="2000" dirty="0" smtClean="0">
                <a:solidFill>
                  <a:schemeClr val="bg1">
                    <a:lumMod val="50000"/>
                  </a:schemeClr>
                </a:solidFill>
              </a:rPr>
              <a:t>,"result":[</a:t>
            </a:r>
          </a:p>
          <a:p>
            <a:pPr marL="0" indent="0">
              <a:buNone/>
            </a:pPr>
            <a:r>
              <a:rPr lang="ja-JP" altLang="en-US" sz="2000" dirty="0" smtClean="0"/>
              <a:t>  </a:t>
            </a:r>
            <a:r>
              <a:rPr lang="en-US" altLang="ja-JP" sz="2000" dirty="0" smtClean="0"/>
              <a:t>"</a:t>
            </a:r>
            <a:r>
              <a:rPr lang="en-US" altLang="ja-JP" sz="2000" dirty="0"/>
              <a:t>NotReady",true,-1,-1,-1,-1</a:t>
            </a:r>
            <a:r>
              <a:rPr lang="en-US" altLang="ja-JP" sz="2000" dirty="0" smtClean="0"/>
              <a:t>,</a:t>
            </a:r>
          </a:p>
          <a:p>
            <a:pPr marL="0" indent="0">
              <a:buNone/>
            </a:pPr>
            <a:r>
              <a:rPr lang="ja-JP" altLang="en-US" sz="2000" dirty="0" smtClean="0"/>
              <a:t>  </a:t>
            </a:r>
            <a:r>
              <a:rPr lang="en-US" altLang="ja-JP" sz="2000" dirty="0" smtClean="0"/>
              <a:t>[“</a:t>
            </a:r>
            <a:r>
              <a:rPr lang="en-US" altLang="ja-JP" sz="2000" dirty="0" err="1" smtClean="0">
                <a:solidFill>
                  <a:srgbClr val="FF0000"/>
                </a:solidFill>
              </a:rPr>
              <a:t>setShootMode</a:t>
            </a:r>
            <a:r>
              <a:rPr lang="en-US" altLang="ja-JP" sz="2000" dirty="0" smtClean="0"/>
              <a:t>”,“</a:t>
            </a:r>
            <a:r>
              <a:rPr lang="en-US" altLang="ja-JP" sz="2000" dirty="0" err="1" smtClean="0">
                <a:solidFill>
                  <a:srgbClr val="0070C0"/>
                </a:solidFill>
              </a:rPr>
              <a:t>setSteadyMode</a:t>
            </a:r>
            <a:r>
              <a:rPr lang="en-US" altLang="ja-JP" sz="2000" dirty="0" smtClean="0"/>
              <a:t>”,</a:t>
            </a:r>
            <a:br>
              <a:rPr lang="en-US" altLang="ja-JP" sz="2000" dirty="0" smtClean="0"/>
            </a:br>
            <a:r>
              <a:rPr lang="ja-JP" altLang="en-US" sz="2000" dirty="0" smtClean="0"/>
              <a:t>    </a:t>
            </a:r>
            <a:r>
              <a:rPr lang="en-US" altLang="ja-JP" sz="2000" dirty="0" smtClean="0"/>
              <a:t>“</a:t>
            </a:r>
            <a:r>
              <a:rPr lang="en-US" altLang="ja-JP" sz="2000" dirty="0" err="1" smtClean="0">
                <a:solidFill>
                  <a:srgbClr val="00B050"/>
                </a:solidFill>
              </a:rPr>
              <a:t>setMovieRecQuality</a:t>
            </a:r>
            <a:r>
              <a:rPr lang="en-US" altLang="ja-JP" sz="2000" dirty="0" smtClean="0"/>
              <a:t>”,“</a:t>
            </a:r>
            <a:r>
              <a:rPr lang="en-US" altLang="ja-JP" sz="2000" dirty="0" err="1" smtClean="0">
                <a:solidFill>
                  <a:srgbClr val="7030A0"/>
                </a:solidFill>
              </a:rPr>
              <a:t>setFlashMode</a:t>
            </a:r>
            <a:r>
              <a:rPr lang="en-US" altLang="ja-JP" sz="2000" dirty="0" smtClean="0"/>
              <a:t>”,</a:t>
            </a:r>
            <a:br>
              <a:rPr lang="en-US" altLang="ja-JP" sz="2000" dirty="0" smtClean="0"/>
            </a:br>
            <a:r>
              <a:rPr lang="ja-JP" altLang="en-US" sz="2000" dirty="0" smtClean="0"/>
              <a:t>    </a:t>
            </a:r>
            <a:r>
              <a:rPr lang="en-US" altLang="ja-JP" sz="2000" dirty="0" smtClean="0"/>
              <a:t>"</a:t>
            </a:r>
            <a:r>
              <a:rPr lang="en-US" altLang="ja-JP" sz="2000" dirty="0"/>
              <a:t>setSelfTimer</a:t>
            </a:r>
            <a:r>
              <a:rPr lang="en-US" altLang="ja-JP" sz="2000" dirty="0" smtClean="0"/>
              <a:t>"],</a:t>
            </a:r>
          </a:p>
          <a:p>
            <a:pPr marL="0" indent="0">
              <a:buNone/>
            </a:pPr>
            <a:r>
              <a:rPr lang="ja-JP" altLang="en-US" sz="2000" dirty="0" smtClean="0"/>
              <a:t>  </a:t>
            </a:r>
            <a:r>
              <a:rPr lang="en-US" altLang="ja-JP" sz="2000" dirty="0" smtClean="0"/>
              <a:t>["</a:t>
            </a:r>
            <a:r>
              <a:rPr lang="en-US" altLang="ja-JP" sz="2000" dirty="0">
                <a:solidFill>
                  <a:srgbClr val="FF0000"/>
                </a:solidFill>
              </a:rPr>
              <a:t>string</a:t>
            </a:r>
            <a:r>
              <a:rPr lang="en-US" altLang="ja-JP" sz="2000" dirty="0"/>
              <a:t>","</a:t>
            </a:r>
            <a:r>
              <a:rPr lang="en-US" altLang="ja-JP" sz="2000" dirty="0">
                <a:solidFill>
                  <a:srgbClr val="0070C0"/>
                </a:solidFill>
              </a:rPr>
              <a:t>string</a:t>
            </a:r>
            <a:r>
              <a:rPr lang="en-US" altLang="ja-JP" sz="2000" dirty="0"/>
              <a:t>","</a:t>
            </a:r>
            <a:r>
              <a:rPr lang="en-US" altLang="ja-JP" sz="2000" dirty="0">
                <a:solidFill>
                  <a:srgbClr val="00B050"/>
                </a:solidFill>
              </a:rPr>
              <a:t>string</a:t>
            </a:r>
            <a:r>
              <a:rPr lang="en-US" altLang="ja-JP" sz="2000" dirty="0"/>
              <a:t>","</a:t>
            </a:r>
            <a:r>
              <a:rPr lang="en-US" altLang="ja-JP" sz="2000" dirty="0">
                <a:solidFill>
                  <a:srgbClr val="7030A0"/>
                </a:solidFill>
              </a:rPr>
              <a:t>string</a:t>
            </a:r>
            <a:r>
              <a:rPr lang="en-US" altLang="ja-JP" sz="2000" dirty="0"/>
              <a:t>","</a:t>
            </a:r>
            <a:r>
              <a:rPr lang="en-US" altLang="ja-JP" sz="2000" dirty="0" err="1"/>
              <a:t>int</a:t>
            </a:r>
            <a:r>
              <a:rPr lang="en-US" altLang="ja-JP" sz="2000" dirty="0" smtClean="0"/>
              <a:t>"],</a:t>
            </a:r>
          </a:p>
          <a:p>
            <a:pPr marL="0" indent="0">
              <a:buNone/>
            </a:pPr>
            <a:r>
              <a:rPr lang="ja-JP" altLang="en-US" sz="2000" dirty="0" smtClean="0"/>
              <a:t>  </a:t>
            </a:r>
            <a:r>
              <a:rPr lang="en-US" altLang="ja-JP" sz="2000" dirty="0" smtClean="0"/>
              <a:t>[</a:t>
            </a:r>
            <a:r>
              <a:rPr lang="en-US" altLang="ja-JP" sz="2000" dirty="0" err="1">
                <a:solidFill>
                  <a:srgbClr val="FF0000"/>
                </a:solidFill>
              </a:rPr>
              <a:t>false</a:t>
            </a:r>
            <a:r>
              <a:rPr lang="en-US" altLang="ja-JP" sz="2000" dirty="0" err="1"/>
              <a:t>,</a:t>
            </a:r>
            <a:r>
              <a:rPr lang="en-US" altLang="ja-JP" sz="2000" dirty="0" err="1">
                <a:solidFill>
                  <a:srgbClr val="0070C0"/>
                </a:solidFill>
              </a:rPr>
              <a:t>false</a:t>
            </a:r>
            <a:r>
              <a:rPr lang="en-US" altLang="ja-JP" sz="2000" dirty="0" err="1"/>
              <a:t>,</a:t>
            </a:r>
            <a:r>
              <a:rPr lang="en-US" altLang="ja-JP" sz="2000" dirty="0" err="1">
                <a:solidFill>
                  <a:srgbClr val="00B050"/>
                </a:solidFill>
              </a:rPr>
              <a:t>false</a:t>
            </a:r>
            <a:r>
              <a:rPr lang="en-US" altLang="ja-JP" sz="2000" dirty="0" err="1"/>
              <a:t>,</a:t>
            </a:r>
            <a:r>
              <a:rPr lang="en-US" altLang="ja-JP" sz="2000" dirty="0" err="1">
                <a:solidFill>
                  <a:srgbClr val="7030A0"/>
                </a:solidFill>
              </a:rPr>
              <a:t>false</a:t>
            </a:r>
            <a:r>
              <a:rPr lang="en-US" altLang="ja-JP" sz="2000" dirty="0" err="1"/>
              <a:t>,true</a:t>
            </a:r>
            <a:r>
              <a:rPr lang="en-US" altLang="ja-JP" sz="2000" dirty="0" smtClean="0"/>
              <a:t>],</a:t>
            </a:r>
          </a:p>
          <a:p>
            <a:pPr marL="0" indent="0">
              <a:buNone/>
            </a:pPr>
            <a:r>
              <a:rPr lang="ja-JP" altLang="en-US" sz="2000" dirty="0" smtClean="0"/>
              <a:t>  </a:t>
            </a:r>
            <a:r>
              <a:rPr lang="en-US" altLang="ja-JP" sz="2000" dirty="0" smtClean="0"/>
              <a:t>["</a:t>
            </a:r>
            <a:r>
              <a:rPr lang="en-US" altLang="ja-JP" sz="2000" dirty="0">
                <a:solidFill>
                  <a:srgbClr val="FF0000"/>
                </a:solidFill>
              </a:rPr>
              <a:t>movie</a:t>
            </a:r>
            <a:r>
              <a:rPr lang="en-US" altLang="ja-JP" sz="2000" dirty="0"/>
              <a:t>","</a:t>
            </a:r>
            <a:r>
              <a:rPr lang="en-US" altLang="ja-JP" sz="2000" dirty="0">
                <a:solidFill>
                  <a:srgbClr val="0070C0"/>
                </a:solidFill>
              </a:rPr>
              <a:t>on</a:t>
            </a:r>
            <a:r>
              <a:rPr lang="en-US" altLang="ja-JP" sz="2000" dirty="0"/>
              <a:t>","</a:t>
            </a:r>
            <a:r>
              <a:rPr lang="en-US" altLang="ja-JP" sz="2000" dirty="0">
                <a:solidFill>
                  <a:srgbClr val="00B050"/>
                </a:solidFill>
              </a:rPr>
              <a:t>HQ</a:t>
            </a:r>
            <a:r>
              <a:rPr lang="en-US" altLang="ja-JP" sz="2000" dirty="0"/>
              <a:t>","</a:t>
            </a:r>
            <a:r>
              <a:rPr lang="en-US" altLang="ja-JP" sz="2000" dirty="0">
                <a:solidFill>
                  <a:srgbClr val="7030A0"/>
                </a:solidFill>
              </a:rPr>
              <a:t>off</a:t>
            </a:r>
            <a:r>
              <a:rPr lang="en-US" altLang="ja-JP" sz="2000" dirty="0"/>
              <a:t>","0</a:t>
            </a:r>
            <a:r>
              <a:rPr lang="en-US" altLang="ja-JP" sz="2000" dirty="0" smtClean="0"/>
              <a:t>"],</a:t>
            </a:r>
          </a:p>
          <a:p>
            <a:pPr marL="0" indent="0">
              <a:buNone/>
            </a:pPr>
            <a:r>
              <a:rPr lang="ja-JP" altLang="en-US" sz="2000" dirty="0" smtClean="0"/>
              <a:t>  </a:t>
            </a:r>
            <a:r>
              <a:rPr lang="en-US" altLang="ja-JP" sz="2000" dirty="0" smtClean="0"/>
              <a:t>[</a:t>
            </a:r>
            <a:r>
              <a:rPr lang="en-US" altLang="ja-JP" sz="2000" dirty="0" smtClean="0">
                <a:solidFill>
                  <a:srgbClr val="FF0000"/>
                </a:solidFill>
              </a:rPr>
              <a:t>“2”,“movie”,“intervalstill”</a:t>
            </a:r>
            <a:r>
              <a:rPr lang="en-US" altLang="ja-JP" sz="2000" dirty="0" smtClean="0"/>
              <a:t>,</a:t>
            </a:r>
            <a:r>
              <a:rPr lang="en-US" altLang="ja-JP" sz="2000" dirty="0" smtClean="0">
                <a:solidFill>
                  <a:srgbClr val="0070C0"/>
                </a:solidFill>
              </a:rPr>
              <a:t>“2”,“off”,“on”</a:t>
            </a:r>
            <a:r>
              <a:rPr lang="en-US" altLang="ja-JP" sz="2000" dirty="0" smtClean="0"/>
              <a:t>,</a:t>
            </a:r>
            <a:br>
              <a:rPr lang="en-US" altLang="ja-JP" sz="2000" dirty="0" smtClean="0"/>
            </a:br>
            <a:r>
              <a:rPr lang="ja-JP" altLang="en-US" sz="2000" dirty="0" smtClean="0"/>
              <a:t>    </a:t>
            </a:r>
            <a:r>
              <a:rPr lang="en-US" altLang="ja-JP" sz="2000" dirty="0" smtClean="0">
                <a:solidFill>
                  <a:srgbClr val="00B050"/>
                </a:solidFill>
              </a:rPr>
              <a:t>“5”,“HQ”,“STD”,“SLOW”,“SSLOW”,“VGA”</a:t>
            </a:r>
            <a:r>
              <a:rPr lang="en-US" altLang="ja-JP" sz="2000" dirty="0" smtClean="0"/>
              <a:t>,</a:t>
            </a:r>
            <a:br>
              <a:rPr lang="en-US" altLang="ja-JP" sz="2000" dirty="0" smtClean="0"/>
            </a:br>
            <a:r>
              <a:rPr lang="ja-JP" altLang="en-US" sz="2000" dirty="0" smtClean="0"/>
              <a:t>    </a:t>
            </a:r>
            <a:r>
              <a:rPr lang="en-US" altLang="ja-JP" sz="2000" dirty="0" smtClean="0">
                <a:solidFill>
                  <a:srgbClr val="7030A0"/>
                </a:solidFill>
              </a:rPr>
              <a:t>"</a:t>
            </a:r>
            <a:r>
              <a:rPr lang="en-US" altLang="ja-JP" sz="2000" dirty="0">
                <a:solidFill>
                  <a:srgbClr val="7030A0"/>
                </a:solidFill>
              </a:rPr>
              <a:t>3","off","on","auto"</a:t>
            </a:r>
            <a:r>
              <a:rPr lang="en-US" altLang="ja-JP" sz="2000" dirty="0"/>
              <a:t>,"3","0","2","10</a:t>
            </a:r>
            <a:r>
              <a:rPr lang="en-US" altLang="ja-JP" sz="2000" dirty="0" smtClean="0"/>
              <a:t>"]</a:t>
            </a:r>
          </a:p>
          <a:p>
            <a:pPr marL="0" indent="0">
              <a:buNone/>
            </a:pPr>
            <a:r>
              <a:rPr lang="en-US" altLang="ja-JP" sz="2000" dirty="0" smtClean="0">
                <a:solidFill>
                  <a:schemeClr val="bg1">
                    <a:lumMod val="50000"/>
                  </a:schemeClr>
                </a:solidFill>
              </a:rPr>
              <a:t>]}</a:t>
            </a:r>
            <a:endParaRPr kumimoji="1" lang="ja-JP" alt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右中かっこ 5"/>
          <p:cNvSpPr/>
          <p:nvPr/>
        </p:nvSpPr>
        <p:spPr>
          <a:xfrm>
            <a:off x="4788028" y="1705374"/>
            <a:ext cx="45719" cy="28803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937092" y="1685631"/>
            <a:ext cx="36404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 smtClean="0"/>
              <a:t>カメラ状態</a:t>
            </a:r>
            <a:r>
              <a:rPr kumimoji="1" lang="en-US" altLang="ja-JP" sz="1400" dirty="0" smtClean="0"/>
              <a:t>, </a:t>
            </a:r>
            <a:r>
              <a:rPr kumimoji="1" lang="ja-JP" altLang="en-US" sz="1400" dirty="0" smtClean="0"/>
              <a:t>ライブビュー</a:t>
            </a:r>
            <a:r>
              <a:rPr kumimoji="1" lang="en-US" altLang="ja-JP" sz="1400" dirty="0" smtClean="0"/>
              <a:t>ON/OFF,</a:t>
            </a:r>
            <a:r>
              <a:rPr kumimoji="1" lang="ja-JP" altLang="en-US" sz="1400" dirty="0" smtClean="0"/>
              <a:t>ズーム変数</a:t>
            </a:r>
            <a:r>
              <a:rPr kumimoji="1" lang="en-US" altLang="ja-JP" sz="1400" dirty="0" smtClean="0"/>
              <a:t>x4</a:t>
            </a:r>
            <a:endParaRPr kumimoji="1" lang="ja-JP" altLang="en-US" sz="1400" dirty="0"/>
          </a:p>
        </p:txBody>
      </p:sp>
      <p:sp>
        <p:nvSpPr>
          <p:cNvPr id="9" name="右中かっこ 8"/>
          <p:cNvSpPr/>
          <p:nvPr/>
        </p:nvSpPr>
        <p:spPr>
          <a:xfrm>
            <a:off x="4788028" y="2065414"/>
            <a:ext cx="45719" cy="46061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4937094" y="2148541"/>
            <a:ext cx="18549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 smtClean="0"/>
              <a:t>通知パラメタ名の配列</a:t>
            </a:r>
            <a:endParaRPr kumimoji="1" lang="ja-JP" altLang="en-US" sz="1400" dirty="0"/>
          </a:p>
        </p:txBody>
      </p:sp>
      <p:sp>
        <p:nvSpPr>
          <p:cNvPr id="11" name="右中かっこ 10"/>
          <p:cNvSpPr/>
          <p:nvPr/>
        </p:nvSpPr>
        <p:spPr>
          <a:xfrm>
            <a:off x="4788028" y="2857502"/>
            <a:ext cx="45719" cy="28803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4937096" y="2837757"/>
            <a:ext cx="1620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 smtClean="0"/>
              <a:t>設定値の本来の型</a:t>
            </a:r>
            <a:endParaRPr kumimoji="1" lang="ja-JP" altLang="en-US" sz="1400" dirty="0"/>
          </a:p>
        </p:txBody>
      </p:sp>
      <p:sp>
        <p:nvSpPr>
          <p:cNvPr id="13" name="右中かっこ 12"/>
          <p:cNvSpPr/>
          <p:nvPr/>
        </p:nvSpPr>
        <p:spPr>
          <a:xfrm>
            <a:off x="4788028" y="3505574"/>
            <a:ext cx="45719" cy="28803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937092" y="3485831"/>
            <a:ext cx="36343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現在の</a:t>
            </a:r>
            <a:r>
              <a:rPr lang="ja-JP" altLang="en-US" sz="1400" dirty="0" smtClean="0"/>
              <a:t>設定値</a:t>
            </a:r>
            <a:r>
              <a:rPr lang="en-US" altLang="ja-JP" sz="1400" dirty="0" smtClean="0"/>
              <a:t>(</a:t>
            </a:r>
            <a:r>
              <a:rPr lang="ja-JP" altLang="en-US" sz="1400" dirty="0" smtClean="0"/>
              <a:t>配列にするため全部文字列に</a:t>
            </a:r>
            <a:r>
              <a:rPr lang="en-US" altLang="ja-JP" sz="1400" dirty="0" smtClean="0"/>
              <a:t>)</a:t>
            </a:r>
            <a:endParaRPr kumimoji="1" lang="ja-JP" altLang="en-US" sz="1400" dirty="0"/>
          </a:p>
        </p:txBody>
      </p:sp>
      <p:sp>
        <p:nvSpPr>
          <p:cNvPr id="15" name="右中かっこ 14"/>
          <p:cNvSpPr/>
          <p:nvPr/>
        </p:nvSpPr>
        <p:spPr>
          <a:xfrm>
            <a:off x="4788028" y="3188137"/>
            <a:ext cx="45719" cy="28803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4937095" y="3168394"/>
            <a:ext cx="29835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 smtClean="0"/>
              <a:t>設定値候補通知が範囲指定かどうか</a:t>
            </a:r>
            <a:endParaRPr kumimoji="1" lang="ja-JP" altLang="en-US" sz="1400" dirty="0"/>
          </a:p>
        </p:txBody>
      </p:sp>
      <p:sp>
        <p:nvSpPr>
          <p:cNvPr id="17" name="右中かっこ 16"/>
          <p:cNvSpPr/>
          <p:nvPr/>
        </p:nvSpPr>
        <p:spPr>
          <a:xfrm>
            <a:off x="4791834" y="3829422"/>
            <a:ext cx="68198" cy="81115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4937092" y="4081114"/>
            <a:ext cx="24769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 smtClean="0"/>
              <a:t>設定値候補の数と設定値候補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840068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現行</a:t>
            </a:r>
            <a:r>
              <a:rPr kumimoji="1" lang="en-US" altLang="ja-JP" dirty="0" err="1" smtClean="0"/>
              <a:t>receiveEvent</a:t>
            </a:r>
            <a:r>
              <a:rPr kumimoji="1" lang="ja-JP" altLang="en-US" dirty="0" smtClean="0"/>
              <a:t>制約</a:t>
            </a:r>
            <a:endParaRPr kumimoji="1" lang="ja-JP" altLang="en-US" dirty="0"/>
          </a:p>
        </p:txBody>
      </p:sp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kumimoji="1" lang="en-US" altLang="ja-JP" sz="2800" dirty="0" smtClean="0"/>
              <a:t>FW</a:t>
            </a:r>
            <a:r>
              <a:rPr kumimoji="1" lang="ja-JP" altLang="en-US" sz="2800" dirty="0" smtClean="0"/>
              <a:t>の制約を受け入れ、全て文字列配列化</a:t>
            </a:r>
            <a:endParaRPr kumimoji="1" lang="en-US" altLang="ja-JP" sz="2800" dirty="0" smtClean="0"/>
          </a:p>
          <a:p>
            <a:pPr lvl="1"/>
            <a:r>
              <a:rPr lang="ja-JP" altLang="en-US" sz="2400" dirty="0"/>
              <a:t>配列</a:t>
            </a:r>
            <a:r>
              <a:rPr lang="ja-JP" altLang="en-US" sz="2400" dirty="0" smtClean="0"/>
              <a:t>を組み合わせて、変数</a:t>
            </a:r>
            <a:r>
              <a:rPr lang="en-US" altLang="ja-JP" sz="2400" dirty="0" smtClean="0"/>
              <a:t>(set</a:t>
            </a:r>
            <a:r>
              <a:rPr lang="ja-JP" altLang="en-US" sz="2400" dirty="0" smtClean="0"/>
              <a:t>系メソッド名</a:t>
            </a:r>
            <a:r>
              <a:rPr lang="en-US" altLang="ja-JP" sz="2400" dirty="0" smtClean="0"/>
              <a:t>)</a:t>
            </a:r>
            <a:r>
              <a:rPr lang="ja-JP" altLang="en-US" sz="2400" dirty="0" smtClean="0"/>
              <a:t>と現在値、採り得る値をテーブル化</a:t>
            </a:r>
            <a:endParaRPr lang="en-US" altLang="ja-JP" sz="2400" dirty="0" smtClean="0"/>
          </a:p>
          <a:p>
            <a:r>
              <a:rPr kumimoji="1" lang="ja-JP" altLang="en-US" sz="2800" dirty="0" smtClean="0"/>
              <a:t>設定値が二値のケースは、表現不可能</a:t>
            </a:r>
            <a:endParaRPr kumimoji="1" lang="en-US" altLang="ja-JP" sz="2800" dirty="0" smtClean="0"/>
          </a:p>
          <a:p>
            <a:pPr lvl="1"/>
            <a:r>
              <a:rPr lang="ja-JP" altLang="en-US" sz="2400" dirty="0" smtClean="0"/>
              <a:t>分子</a:t>
            </a:r>
            <a:r>
              <a:rPr lang="en-US" altLang="ja-JP" sz="2400" dirty="0" smtClean="0"/>
              <a:t>, </a:t>
            </a:r>
            <a:r>
              <a:rPr lang="ja-JP" altLang="en-US" sz="2400" dirty="0" smtClean="0"/>
              <a:t>分母など</a:t>
            </a:r>
            <a:endParaRPr kumimoji="1" lang="en-US" altLang="ja-JP" sz="2400" dirty="0" smtClean="0"/>
          </a:p>
          <a:p>
            <a:r>
              <a:rPr lang="ja-JP" altLang="en-US" sz="2800" dirty="0" smtClean="0"/>
              <a:t>候補にオプション値がある場合、表現不可能</a:t>
            </a:r>
            <a:endParaRPr lang="en-US" altLang="ja-JP" sz="2800" dirty="0" smtClean="0"/>
          </a:p>
          <a:p>
            <a:r>
              <a:rPr kumimoji="1" lang="en-US" altLang="ja-JP" sz="2800" dirty="0" smtClean="0"/>
              <a:t>Diadem</a:t>
            </a:r>
            <a:r>
              <a:rPr kumimoji="1" lang="ja-JP" altLang="en-US" sz="2800" dirty="0" smtClean="0"/>
              <a:t>では全部通知しているので、設定値が増えるとロジックに変更が必要</a:t>
            </a:r>
            <a:r>
              <a:rPr kumimoji="1" lang="en-US" altLang="ja-JP" sz="2800" dirty="0" smtClean="0"/>
              <a:t>(</a:t>
            </a:r>
            <a:r>
              <a:rPr kumimoji="1" lang="ja-JP" altLang="en-US" sz="2800" dirty="0" smtClean="0"/>
              <a:t>サーバ</a:t>
            </a:r>
            <a:r>
              <a:rPr kumimoji="1" lang="en-US" altLang="ja-JP" sz="2800" dirty="0" smtClean="0"/>
              <a:t>/</a:t>
            </a:r>
            <a:r>
              <a:rPr kumimoji="1" lang="ja-JP" altLang="en-US" sz="2800" dirty="0" smtClean="0"/>
              <a:t>クライアント</a:t>
            </a:r>
            <a:r>
              <a:rPr kumimoji="1" lang="en-US" altLang="ja-JP" sz="2800" dirty="0" smtClean="0"/>
              <a:t>)</a:t>
            </a:r>
          </a:p>
          <a:p>
            <a:r>
              <a:rPr kumimoji="1" lang="ja-JP" altLang="en-US" sz="2800" dirty="0" smtClean="0"/>
              <a:t>そもそも直感的ではない</a:t>
            </a:r>
            <a:endParaRPr kumimoji="1" lang="en-US" altLang="ja-JP" sz="2800" dirty="0" smtClean="0"/>
          </a:p>
          <a:p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316813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考え方</a:t>
            </a:r>
            <a:endParaRPr kumimoji="1" lang="ja-JP" altLang="en-US" dirty="0"/>
          </a:p>
        </p:txBody>
      </p:sp>
      <p:sp>
        <p:nvSpPr>
          <p:cNvPr id="7" name="コンテンツ プレースホルダー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ja-JP" altLang="en-US" sz="1100" dirty="0" smtClean="0">
                <a:solidFill>
                  <a:srgbClr val="FF0000"/>
                </a:solidFill>
              </a:rPr>
              <a:t>カメラ側で次々に変化してしまう値をスマタブに通知するための、</a:t>
            </a:r>
            <a:r>
              <a:rPr lang="en-US" altLang="ja-JP" sz="1100" dirty="0" smtClean="0">
                <a:solidFill>
                  <a:srgbClr val="FF0000"/>
                </a:solidFill>
              </a:rPr>
              <a:t>PUSH</a:t>
            </a:r>
            <a:r>
              <a:rPr lang="ja-JP" altLang="en-US" sz="1100" dirty="0" smtClean="0">
                <a:solidFill>
                  <a:srgbClr val="FF0000"/>
                </a:solidFill>
              </a:rPr>
              <a:t>型のストリームコネクションがほしい</a:t>
            </a:r>
            <a:endParaRPr lang="en-US" altLang="ja-JP" sz="1100" dirty="0" smtClean="0">
              <a:solidFill>
                <a:srgbClr val="FF0000"/>
              </a:solidFill>
            </a:endParaRPr>
          </a:p>
          <a:p>
            <a:r>
              <a:rPr kumimoji="1" lang="en-US" altLang="ja-JP" sz="1100" dirty="0" smtClean="0"/>
              <a:t>CFWD</a:t>
            </a:r>
            <a:r>
              <a:rPr lang="ja-JP" altLang="en-US" sz="1100" dirty="0"/>
              <a:t>フレームワーク</a:t>
            </a:r>
            <a:r>
              <a:rPr lang="ja-JP" altLang="en-US" sz="1100" dirty="0" smtClean="0"/>
              <a:t>は、</a:t>
            </a:r>
            <a:r>
              <a:rPr lang="en-US" altLang="ja-JP" sz="1100" dirty="0" err="1" smtClean="0"/>
              <a:t>WebSocket</a:t>
            </a:r>
            <a:r>
              <a:rPr lang="ja-JP" altLang="en-US" sz="1100" dirty="0" smtClean="0"/>
              <a:t>もしくは</a:t>
            </a:r>
            <a:r>
              <a:rPr lang="en-US" altLang="ja-JP" sz="1100" dirty="0" smtClean="0"/>
              <a:t>socket.io</a:t>
            </a:r>
            <a:r>
              <a:rPr lang="ja-JP" altLang="en-US" sz="1100" dirty="0" smtClean="0"/>
              <a:t>を検討している</a:t>
            </a:r>
            <a:endParaRPr lang="en-US" altLang="ja-JP" sz="1100" dirty="0" smtClean="0"/>
          </a:p>
          <a:p>
            <a:pPr lvl="1"/>
            <a:r>
              <a:rPr kumimoji="1" lang="ja-JP" altLang="en-US" sz="1100" dirty="0"/>
              <a:t>が</a:t>
            </a:r>
            <a:r>
              <a:rPr kumimoji="1" lang="ja-JP" altLang="en-US" sz="1100" dirty="0" smtClean="0"/>
              <a:t>、まだ完成しておらず、使えない</a:t>
            </a:r>
            <a:endParaRPr kumimoji="1" lang="en-US" altLang="ja-JP" sz="1100" dirty="0" smtClean="0"/>
          </a:p>
          <a:p>
            <a:r>
              <a:rPr lang="ja-JP" altLang="en-US" sz="1100" dirty="0" smtClean="0"/>
              <a:t>現在</a:t>
            </a:r>
            <a:r>
              <a:rPr lang="en-US" altLang="ja-JP" sz="1100" dirty="0" err="1" smtClean="0"/>
              <a:t>receiveEvent</a:t>
            </a:r>
            <a:r>
              <a:rPr lang="en-US" altLang="ja-JP" sz="1100" dirty="0" smtClean="0"/>
              <a:t>()</a:t>
            </a:r>
            <a:r>
              <a:rPr lang="ja-JP" altLang="en-US" sz="1100" dirty="0" smtClean="0"/>
              <a:t>を暫定実装して用いている</a:t>
            </a:r>
            <a:endParaRPr lang="en-US" altLang="ja-JP" sz="1100" dirty="0" smtClean="0"/>
          </a:p>
          <a:p>
            <a:pPr lvl="1"/>
            <a:r>
              <a:rPr lang="en-US" altLang="ja-JP" sz="1100" dirty="0" smtClean="0"/>
              <a:t>PUSH</a:t>
            </a:r>
            <a:r>
              <a:rPr lang="ja-JP" altLang="en-US" sz="1100" dirty="0" smtClean="0"/>
              <a:t>型でなく、実際には</a:t>
            </a:r>
            <a:r>
              <a:rPr lang="en-US" altLang="ja-JP" sz="1100" dirty="0" smtClean="0"/>
              <a:t>PULL</a:t>
            </a:r>
            <a:r>
              <a:rPr lang="ja-JP" altLang="en-US" sz="1100" dirty="0" smtClean="0"/>
              <a:t>型</a:t>
            </a:r>
            <a:endParaRPr lang="en-US" altLang="ja-JP" sz="1100" dirty="0" smtClean="0"/>
          </a:p>
          <a:p>
            <a:pPr lvl="1"/>
            <a:r>
              <a:rPr kumimoji="1" lang="ja-JP" altLang="en-US" sz="1100" dirty="0" smtClean="0"/>
              <a:t>配列ベースで複雑なデータ型を返せない</a:t>
            </a:r>
            <a:endParaRPr kumimoji="1" lang="en-US" altLang="ja-JP" sz="1100" dirty="0" smtClean="0"/>
          </a:p>
          <a:p>
            <a:pPr lvl="1"/>
            <a:r>
              <a:rPr lang="ja-JP" altLang="en-US" sz="1100" dirty="0" smtClean="0"/>
              <a:t>プラットフォームごとの差異が生じると扱いにくい</a:t>
            </a:r>
            <a:endParaRPr lang="en-US" altLang="ja-JP" sz="1100" dirty="0" smtClean="0"/>
          </a:p>
          <a:p>
            <a:pPr lvl="1"/>
            <a:r>
              <a:rPr kumimoji="1" lang="ja-JP" altLang="en-US" sz="1100" dirty="0" smtClean="0"/>
              <a:t>あくまで暫定実装的な扱い</a:t>
            </a:r>
            <a:r>
              <a:rPr lang="ja-JP" altLang="en-US" sz="1100" dirty="0"/>
              <a:t>だが</a:t>
            </a:r>
            <a:r>
              <a:rPr lang="ja-JP" altLang="en-US" sz="1100" dirty="0" smtClean="0"/>
              <a:t>、現時点では現実的</a:t>
            </a:r>
            <a:endParaRPr kumimoji="1" lang="en-US" altLang="ja-JP" sz="1100" dirty="0" smtClean="0"/>
          </a:p>
          <a:p>
            <a:r>
              <a:rPr lang="ja-JP" altLang="en-US" sz="1100" dirty="0" smtClean="0"/>
              <a:t>要求</a:t>
            </a:r>
            <a:r>
              <a:rPr lang="en-US" altLang="ja-JP" sz="1100" dirty="0" smtClean="0"/>
              <a:t>(Requirement)</a:t>
            </a:r>
          </a:p>
          <a:p>
            <a:pPr lvl="1"/>
            <a:r>
              <a:rPr kumimoji="1" lang="en-US" altLang="ja-JP" sz="1100" dirty="0" smtClean="0"/>
              <a:t>PUSH</a:t>
            </a:r>
            <a:r>
              <a:rPr kumimoji="1" lang="ja-JP" altLang="en-US" sz="1100" dirty="0" smtClean="0"/>
              <a:t>型のストリームコネクション相当がほしい</a:t>
            </a:r>
            <a:endParaRPr kumimoji="1" lang="en-US" altLang="ja-JP" sz="1100" dirty="0" smtClean="0"/>
          </a:p>
          <a:p>
            <a:pPr lvl="1"/>
            <a:r>
              <a:rPr lang="ja-JP" altLang="en-US" sz="1100" dirty="0" smtClean="0"/>
              <a:t>複数かつ大量のデータを連続的に送りたい</a:t>
            </a:r>
            <a:endParaRPr lang="en-US" altLang="ja-JP" sz="1100" dirty="0"/>
          </a:p>
          <a:p>
            <a:pPr lvl="1"/>
            <a:r>
              <a:rPr lang="ja-JP" altLang="en-US" sz="1100" dirty="0"/>
              <a:t>通知する</a:t>
            </a:r>
            <a:r>
              <a:rPr lang="ja-JP" altLang="en-US" sz="1100" dirty="0" smtClean="0"/>
              <a:t>データ種別を動的に増減したい</a:t>
            </a:r>
            <a:endParaRPr lang="en-US" altLang="ja-JP" sz="1100" dirty="0" smtClean="0"/>
          </a:p>
          <a:p>
            <a:pPr lvl="1"/>
            <a:r>
              <a:rPr lang="ja-JP" altLang="en-US" sz="1100" dirty="0"/>
              <a:t>通知する</a:t>
            </a:r>
            <a:r>
              <a:rPr lang="ja-JP" altLang="en-US" sz="1100" dirty="0" smtClean="0"/>
              <a:t>データ型を任意に構成したい</a:t>
            </a:r>
            <a:endParaRPr lang="en-US" altLang="ja-JP" sz="1100" dirty="0" smtClean="0"/>
          </a:p>
          <a:p>
            <a:pPr lvl="1"/>
            <a:r>
              <a:rPr lang="ja-JP" altLang="en-US" sz="1100" dirty="0"/>
              <a:t>将来の</a:t>
            </a:r>
            <a:r>
              <a:rPr lang="ja-JP" altLang="en-US" sz="1100" dirty="0" smtClean="0"/>
              <a:t>拡張性が高くしたい</a:t>
            </a:r>
            <a:endParaRPr lang="en-US" altLang="ja-JP" sz="1100" dirty="0" smtClean="0"/>
          </a:p>
          <a:p>
            <a:pPr lvl="1"/>
            <a:r>
              <a:rPr lang="ja-JP" altLang="en-US" sz="1100" dirty="0" smtClean="0"/>
              <a:t>将来、</a:t>
            </a:r>
            <a:r>
              <a:rPr lang="en-US" altLang="ja-JP" sz="1100" dirty="0" smtClean="0"/>
              <a:t>WebSocket/socket.io</a:t>
            </a:r>
            <a:r>
              <a:rPr lang="ja-JP" altLang="en-US" sz="1100" dirty="0" smtClean="0"/>
              <a:t>ベースになっても使える程度には考慮したい</a:t>
            </a:r>
            <a:endParaRPr lang="en-US" altLang="ja-JP" sz="11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ja-JP" altLang="en-US" sz="1100" dirty="0" smtClean="0"/>
              <a:t>ソリューション</a:t>
            </a:r>
            <a:r>
              <a:rPr lang="en-US" altLang="ja-JP" sz="1100" dirty="0" smtClean="0"/>
              <a:t>(</a:t>
            </a:r>
            <a:r>
              <a:rPr lang="ja-JP" altLang="en-US" sz="1100" dirty="0" smtClean="0"/>
              <a:t>決定</a:t>
            </a:r>
            <a:r>
              <a:rPr lang="en-US" altLang="ja-JP" sz="1100" dirty="0" smtClean="0"/>
              <a:t>)</a:t>
            </a:r>
          </a:p>
          <a:p>
            <a:pPr lvl="1"/>
            <a:r>
              <a:rPr lang="ja-JP" altLang="en-US" sz="1100" dirty="0" smtClean="0"/>
              <a:t>やむを得ず、</a:t>
            </a:r>
            <a:r>
              <a:rPr kumimoji="1" lang="en-US" altLang="ja-JP" sz="1100" dirty="0" err="1" smtClean="0"/>
              <a:t>receiveEvent</a:t>
            </a:r>
            <a:r>
              <a:rPr kumimoji="1" lang="en-US" altLang="ja-JP" sz="1100" dirty="0" smtClean="0"/>
              <a:t>()</a:t>
            </a:r>
            <a:r>
              <a:rPr kumimoji="1" lang="ja-JP" altLang="en-US" sz="1100" dirty="0" smtClean="0"/>
              <a:t>の形態を採択する</a:t>
            </a:r>
            <a:endParaRPr kumimoji="1" lang="en-US" altLang="ja-JP" sz="1100" dirty="0" smtClean="0"/>
          </a:p>
          <a:p>
            <a:pPr lvl="2"/>
            <a:r>
              <a:rPr kumimoji="1" lang="ja-JP" altLang="en-US" sz="1100" dirty="0" smtClean="0"/>
              <a:t>クライアントは</a:t>
            </a:r>
            <a:r>
              <a:rPr kumimoji="1" lang="en-US" altLang="ja-JP" sz="1100" dirty="0" smtClean="0"/>
              <a:t>PULL</a:t>
            </a:r>
            <a:r>
              <a:rPr kumimoji="1" lang="ja-JP" altLang="en-US" sz="1100" dirty="0" smtClean="0"/>
              <a:t>型</a:t>
            </a:r>
            <a:r>
              <a:rPr kumimoji="1" lang="en-US" altLang="ja-JP" sz="1100" dirty="0" smtClean="0"/>
              <a:t>API</a:t>
            </a:r>
            <a:r>
              <a:rPr kumimoji="1" lang="ja-JP" altLang="en-US" sz="1100" dirty="0" smtClean="0"/>
              <a:t>呼び出しでポーリングすること</a:t>
            </a:r>
            <a:endParaRPr kumimoji="1" lang="en-US" altLang="ja-JP" sz="1100" dirty="0" smtClean="0"/>
          </a:p>
          <a:p>
            <a:pPr lvl="2"/>
            <a:r>
              <a:rPr lang="ja-JP" altLang="en-US" sz="1100" dirty="0"/>
              <a:t>ストリームコネクションは満たせないが、連続呼び出しで</a:t>
            </a:r>
            <a:r>
              <a:rPr lang="ja-JP" altLang="en-US" sz="1100" dirty="0" smtClean="0"/>
              <a:t>頑張る</a:t>
            </a:r>
            <a:endParaRPr kumimoji="1" lang="en-US" altLang="ja-JP" sz="1100" dirty="0" smtClean="0"/>
          </a:p>
          <a:p>
            <a:pPr lvl="1"/>
            <a:r>
              <a:rPr lang="ja-JP" altLang="en-US" sz="1100" dirty="0" smtClean="0"/>
              <a:t>通知する内容をオブジェクトとして送る</a:t>
            </a:r>
            <a:endParaRPr lang="en-US" altLang="ja-JP" sz="1100" dirty="0" smtClean="0"/>
          </a:p>
          <a:p>
            <a:pPr lvl="2"/>
            <a:r>
              <a:rPr kumimoji="1" lang="ja-JP" altLang="en-US" sz="1100" dirty="0" smtClean="0"/>
              <a:t>通知するデータ数は動的に変更可能</a:t>
            </a:r>
            <a:endParaRPr kumimoji="1" lang="en-US" altLang="ja-JP" sz="1100" dirty="0" smtClean="0"/>
          </a:p>
          <a:p>
            <a:pPr lvl="2"/>
            <a:r>
              <a:rPr lang="ja-JP" altLang="en-US" sz="1100" dirty="0" smtClean="0"/>
              <a:t>通知するデータ型は任意に構成可能</a:t>
            </a:r>
            <a:endParaRPr lang="en-US" altLang="ja-JP" sz="1100" dirty="0" smtClean="0"/>
          </a:p>
          <a:p>
            <a:pPr lvl="2"/>
            <a:r>
              <a:rPr lang="en-US" altLang="ja-JP" sz="1100" dirty="0" smtClean="0"/>
              <a:t>WebSocket/socket.io</a:t>
            </a:r>
            <a:r>
              <a:rPr lang="ja-JP" altLang="en-US" sz="1100" dirty="0" smtClean="0"/>
              <a:t>ベースになっても使える</a:t>
            </a:r>
            <a:r>
              <a:rPr lang="en-US" altLang="ja-JP" sz="1100" dirty="0" smtClean="0"/>
              <a:t>(</a:t>
            </a:r>
            <a:r>
              <a:rPr lang="ja-JP" altLang="en-US" sz="1100" dirty="0" smtClean="0"/>
              <a:t>かも</a:t>
            </a:r>
            <a:r>
              <a:rPr lang="en-US" altLang="ja-JP" sz="1100" dirty="0" smtClean="0"/>
              <a:t>)</a:t>
            </a:r>
          </a:p>
          <a:p>
            <a:pPr lvl="1"/>
            <a:r>
              <a:rPr lang="ja-JP" altLang="en-US" sz="1100" dirty="0" smtClean="0"/>
              <a:t>詳細は次ページ以降</a:t>
            </a:r>
            <a:endParaRPr lang="en-US" altLang="ja-JP" sz="1100" dirty="0" smtClean="0"/>
          </a:p>
          <a:p>
            <a:pPr lvl="1"/>
            <a:endParaRPr lang="en-US" altLang="ja-JP" sz="1100" dirty="0"/>
          </a:p>
          <a:p>
            <a:r>
              <a:rPr lang="ja-JP" altLang="en-US" sz="1100" dirty="0" smtClean="0"/>
              <a:t>決めたいこと</a:t>
            </a:r>
            <a:endParaRPr lang="en-US" altLang="ja-JP" sz="1100" dirty="0" smtClean="0"/>
          </a:p>
          <a:p>
            <a:pPr lvl="1"/>
            <a:r>
              <a:rPr lang="ja-JP" altLang="en-US" sz="1100" dirty="0" smtClean="0"/>
              <a:t>全てを</a:t>
            </a:r>
            <a:r>
              <a:rPr lang="en-US" altLang="ja-JP" sz="1100" dirty="0" smtClean="0"/>
              <a:t>replace</a:t>
            </a:r>
            <a:r>
              <a:rPr lang="ja-JP" altLang="en-US" sz="1100" dirty="0" smtClean="0"/>
              <a:t>して</a:t>
            </a:r>
            <a:r>
              <a:rPr lang="en-US" altLang="ja-JP" sz="1100" dirty="0" err="1" smtClean="0"/>
              <a:t>receiveEvent</a:t>
            </a:r>
            <a:r>
              <a:rPr lang="ja-JP" altLang="en-US" sz="1100" dirty="0" smtClean="0"/>
              <a:t>を廃止するか、共存させるか</a:t>
            </a:r>
            <a:endParaRPr lang="en-US" altLang="ja-JP" sz="1100" dirty="0" smtClean="0"/>
          </a:p>
          <a:p>
            <a:pPr lvl="2"/>
            <a:r>
              <a:rPr lang="en-US" altLang="ja-JP" sz="1100" dirty="0" smtClean="0"/>
              <a:t>PMM</a:t>
            </a:r>
            <a:r>
              <a:rPr lang="ja-JP" altLang="en-US" sz="1100" dirty="0" smtClean="0"/>
              <a:t>の変更および互換性維持の手間次第</a:t>
            </a:r>
            <a:endParaRPr lang="en-US" altLang="ja-JP" sz="1100" dirty="0" smtClean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©2012 Personal Application Design Division, SDG, Sony Corporation</a:t>
            </a:r>
          </a:p>
          <a:p>
            <a:pPr>
              <a:defRPr/>
            </a:pPr>
            <a:r>
              <a:rPr lang="en-US" altLang="ja-JP" smtClean="0"/>
              <a:t>  </a:t>
            </a: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916115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split orient="vert"/>
      </p:transition>
    </mc:Choice>
    <mc:Fallback xmlns="">
      <p:transition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PULL</a:t>
            </a:r>
            <a:r>
              <a:rPr lang="ja-JP" altLang="en-US" dirty="0" smtClean="0"/>
              <a:t>型イベント通知</a:t>
            </a:r>
            <a:r>
              <a:rPr lang="en-US" altLang="ja-JP" dirty="0" smtClean="0"/>
              <a:t>API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kumimoji="1" lang="en-US" altLang="ja-JP" sz="1400" dirty="0" err="1" smtClean="0"/>
              <a:t>receiveMsg</a:t>
            </a:r>
            <a:r>
              <a:rPr kumimoji="1" lang="en-US" altLang="ja-JP" sz="1400" dirty="0" smtClean="0"/>
              <a:t>(</a:t>
            </a:r>
            <a:r>
              <a:rPr kumimoji="1" lang="en-US" altLang="ja-JP" sz="1400" dirty="0" err="1" smtClean="0"/>
              <a:t>boolean</a:t>
            </a:r>
            <a:r>
              <a:rPr kumimoji="1" lang="en-US" altLang="ja-JP" sz="1400" dirty="0" smtClean="0"/>
              <a:t> </a:t>
            </a:r>
            <a:r>
              <a:rPr kumimoji="1" lang="en-US" altLang="ja-JP" sz="1400" dirty="0" err="1" smtClean="0"/>
              <a:t>long_poll</a:t>
            </a:r>
            <a:r>
              <a:rPr kumimoji="1" lang="en-US" altLang="ja-JP" sz="1400" dirty="0" smtClean="0"/>
              <a:t>);</a:t>
            </a:r>
          </a:p>
          <a:p>
            <a:pPr lvl="1"/>
            <a:r>
              <a:rPr lang="ja-JP" altLang="en-US" sz="1400" dirty="0" smtClean="0"/>
              <a:t>引数にロングポールかどうかの</a:t>
            </a:r>
            <a:r>
              <a:rPr lang="en-US" altLang="ja-JP" sz="1400" dirty="0" err="1" smtClean="0"/>
              <a:t>bool</a:t>
            </a:r>
            <a:r>
              <a:rPr lang="ja-JP" altLang="en-US" sz="1400" dirty="0" smtClean="0"/>
              <a:t>値を指定する</a:t>
            </a:r>
            <a:endParaRPr lang="en-US" altLang="ja-JP" sz="1400" dirty="0" smtClean="0"/>
          </a:p>
          <a:p>
            <a:pPr lvl="2"/>
            <a:r>
              <a:rPr kumimoji="1" lang="en-US" altLang="ja-JP" sz="1400" dirty="0" smtClean="0"/>
              <a:t>true</a:t>
            </a:r>
            <a:r>
              <a:rPr kumimoji="1" lang="ja-JP" altLang="en-US" sz="1400" dirty="0" smtClean="0"/>
              <a:t>にすると、カメラ側で変化があるまで、呼び出しがブロックする</a:t>
            </a:r>
            <a:endParaRPr lang="en-US" altLang="ja-JP" sz="1400" dirty="0"/>
          </a:p>
          <a:p>
            <a:pPr lvl="2"/>
            <a:r>
              <a:rPr kumimoji="1" lang="en-US" altLang="ja-JP" sz="1400" dirty="0" smtClean="0"/>
              <a:t>false</a:t>
            </a:r>
            <a:r>
              <a:rPr kumimoji="1" lang="ja-JP" altLang="en-US" sz="1400" dirty="0" smtClean="0"/>
              <a:t>にすると、変化がなくとも、呼び出しはすぐに返る</a:t>
            </a:r>
            <a:endParaRPr kumimoji="1" lang="en-US" altLang="ja-JP" sz="1400" dirty="0" smtClean="0"/>
          </a:p>
          <a:p>
            <a:pPr lvl="1"/>
            <a:r>
              <a:rPr kumimoji="1" lang="ja-JP" altLang="en-US" sz="1400" dirty="0" smtClean="0"/>
              <a:t>基本的には従来の</a:t>
            </a:r>
            <a:r>
              <a:rPr kumimoji="1" lang="en-US" altLang="ja-JP" sz="1400" dirty="0" err="1" smtClean="0"/>
              <a:t>receiveEvent</a:t>
            </a:r>
            <a:r>
              <a:rPr kumimoji="1" lang="ja-JP" altLang="en-US" sz="1400" dirty="0" smtClean="0"/>
              <a:t>と同じ。</a:t>
            </a:r>
            <a:endParaRPr kumimoji="1" lang="en-US" altLang="ja-JP" sz="1400" dirty="0" smtClean="0"/>
          </a:p>
          <a:p>
            <a:pPr lvl="2"/>
            <a:r>
              <a:rPr lang="ja-JP" altLang="en-US" sz="1400" dirty="0" smtClean="0"/>
              <a:t>コールバックされるのがオブジェクト</a:t>
            </a:r>
            <a:r>
              <a:rPr lang="en-US" altLang="ja-JP" sz="1400" dirty="0" smtClean="0"/>
              <a:t>(</a:t>
            </a:r>
            <a:r>
              <a:rPr lang="en-US" altLang="ja-JP" sz="1400" dirty="0" err="1" smtClean="0"/>
              <a:t>ReceiveMsgUDS</a:t>
            </a:r>
            <a:r>
              <a:rPr lang="en-US" altLang="ja-JP" sz="1400" dirty="0" smtClean="0"/>
              <a:t>)</a:t>
            </a:r>
            <a:r>
              <a:rPr lang="ja-JP" altLang="en-US" sz="1400" dirty="0" smtClean="0"/>
              <a:t>の配列となる</a:t>
            </a:r>
            <a:endParaRPr lang="en-US" altLang="ja-JP" sz="1400" dirty="0" smtClean="0"/>
          </a:p>
          <a:p>
            <a:pPr lvl="2"/>
            <a:r>
              <a:rPr lang="ja-JP" altLang="en-US" sz="1400" dirty="0" smtClean="0"/>
              <a:t>オブジェクト定義は次項以降</a:t>
            </a:r>
            <a:endParaRPr lang="en-US" altLang="ja-JP" sz="1400" dirty="0" smtClean="0"/>
          </a:p>
          <a:p>
            <a:pPr lvl="2"/>
            <a:r>
              <a:rPr kumimoji="1" lang="ja-JP" altLang="en-US" sz="1400" dirty="0"/>
              <a:t>オブジェクト</a:t>
            </a:r>
            <a:r>
              <a:rPr kumimoji="1" lang="ja-JP" altLang="en-US" sz="1400" dirty="0" smtClean="0"/>
              <a:t>のメッセージが</a:t>
            </a:r>
            <a:r>
              <a:rPr kumimoji="1" lang="en-US" altLang="ja-JP" sz="1400" dirty="0" err="1" smtClean="0"/>
              <a:t>getAvaiable</a:t>
            </a:r>
            <a:r>
              <a:rPr kumimoji="1" lang="ja-JP" altLang="en-US" sz="1400" dirty="0" smtClean="0"/>
              <a:t>系相当もしくは</a:t>
            </a:r>
            <a:r>
              <a:rPr kumimoji="1" lang="en-US" altLang="ja-JP" sz="1400" dirty="0" smtClean="0"/>
              <a:t>get</a:t>
            </a:r>
            <a:r>
              <a:rPr kumimoji="1" lang="ja-JP" altLang="en-US" sz="1400" dirty="0" smtClean="0"/>
              <a:t>系相当となる</a:t>
            </a:r>
            <a:endParaRPr kumimoji="1" lang="ja-JP" altLang="en-US" sz="1400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©2012 Personal Application Design Division, SDG, Sony Corporation</a:t>
            </a:r>
          </a:p>
          <a:p>
            <a:pPr>
              <a:defRPr/>
            </a:pPr>
            <a:r>
              <a:rPr lang="en-US" altLang="ja-JP" smtClean="0"/>
              <a:t>  </a:t>
            </a:r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430AE7-7E66-4776-A5C6-9F8E2E156EB9}" type="slidenum">
              <a:rPr lang="en-US" altLang="ja-JP" smtClean="0">
                <a:solidFill>
                  <a:srgbClr val="000000"/>
                </a:solidFill>
              </a:rPr>
              <a:pPr>
                <a:defRPr/>
              </a:pPr>
              <a:t>5</a:t>
            </a:fld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9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937948"/>
            <a:ext cx="4171950" cy="4259792"/>
          </a:xfrm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kumimoji="1" lang="en-US" altLang="ja-JP" sz="1400" dirty="0" err="1" smtClean="0"/>
              <a:t>receiveMsg</a:t>
            </a:r>
            <a:r>
              <a:rPr kumimoji="1" lang="ja-JP" altLang="en-US" sz="1400" dirty="0" smtClean="0"/>
              <a:t>のレスポンス例</a:t>
            </a:r>
            <a:endParaRPr kumimoji="1" lang="en-US" altLang="ja-JP" sz="1400" dirty="0" smtClean="0"/>
          </a:p>
          <a:p>
            <a:pPr marL="0" indent="0">
              <a:buNone/>
            </a:pPr>
            <a:r>
              <a:rPr kumimoji="1" lang="en-US" altLang="ja-JP" sz="1400" dirty="0" smtClean="0"/>
              <a:t>[“id” : 123456, </a:t>
            </a:r>
            <a:r>
              <a:rPr lang="en-US" altLang="ja-JP" sz="1400" dirty="0" smtClean="0"/>
              <a:t>“method”: “</a:t>
            </a:r>
            <a:r>
              <a:rPr lang="en-US" altLang="ja-JP" sz="1400" dirty="0" err="1" smtClean="0"/>
              <a:t>receiveMsg</a:t>
            </a:r>
            <a:r>
              <a:rPr lang="en-US" altLang="ja-JP" sz="1400" dirty="0" smtClean="0"/>
              <a:t>”,</a:t>
            </a:r>
            <a:endParaRPr kumimoji="1" lang="en-US" altLang="ja-JP" sz="1400" dirty="0" smtClean="0"/>
          </a:p>
          <a:p>
            <a:pPr marL="0" indent="0">
              <a:buNone/>
            </a:pPr>
            <a:r>
              <a:rPr lang="en-US" altLang="ja-JP" sz="1400" dirty="0"/>
              <a:t> </a:t>
            </a:r>
            <a:r>
              <a:rPr lang="en-US" altLang="ja-JP" sz="1400" dirty="0" smtClean="0"/>
              <a:t> “result” : [</a:t>
            </a:r>
          </a:p>
          <a:p>
            <a:pPr marL="0" indent="0">
              <a:buNone/>
            </a:pPr>
            <a:r>
              <a:rPr kumimoji="1" lang="en-US" altLang="ja-JP" sz="1400" dirty="0" smtClean="0"/>
              <a:t>    {</a:t>
            </a:r>
            <a:r>
              <a:rPr kumimoji="1" lang="ja-JP" altLang="en-US" sz="1400" dirty="0" smtClean="0"/>
              <a:t>通知メッセージ</a:t>
            </a:r>
            <a:r>
              <a:rPr kumimoji="1" lang="en-US" altLang="ja-JP" sz="1400" dirty="0" smtClean="0"/>
              <a:t>1},</a:t>
            </a:r>
          </a:p>
          <a:p>
            <a:pPr marL="0" indent="0">
              <a:buNone/>
            </a:pPr>
            <a:r>
              <a:rPr lang="en-US" altLang="ja-JP" sz="1400" dirty="0"/>
              <a:t> </a:t>
            </a:r>
            <a:r>
              <a:rPr lang="en-US" altLang="ja-JP" sz="1400" dirty="0" smtClean="0"/>
              <a:t>   {</a:t>
            </a:r>
            <a:r>
              <a:rPr lang="ja-JP" altLang="en-US" sz="1400" dirty="0" smtClean="0"/>
              <a:t>通知メッセージ</a:t>
            </a:r>
            <a:r>
              <a:rPr lang="en-US" altLang="ja-JP" sz="1400" dirty="0" smtClean="0"/>
              <a:t>2},</a:t>
            </a:r>
          </a:p>
          <a:p>
            <a:pPr marL="0" indent="0">
              <a:buNone/>
            </a:pPr>
            <a:r>
              <a:rPr lang="en-US" altLang="ja-JP" sz="1400" dirty="0"/>
              <a:t> </a:t>
            </a:r>
            <a:r>
              <a:rPr lang="en-US" altLang="ja-JP" sz="1400" dirty="0" smtClean="0"/>
              <a:t>   ...</a:t>
            </a:r>
          </a:p>
          <a:p>
            <a:pPr marL="0" indent="0">
              <a:buNone/>
            </a:pPr>
            <a:r>
              <a:rPr kumimoji="1" lang="en-US" altLang="ja-JP" sz="1400" dirty="0"/>
              <a:t> </a:t>
            </a:r>
            <a:r>
              <a:rPr kumimoji="1" lang="en-US" altLang="ja-JP" sz="1400" dirty="0" smtClean="0"/>
              <a:t>   {</a:t>
            </a:r>
            <a:r>
              <a:rPr kumimoji="1" lang="ja-JP" altLang="en-US" sz="1400" dirty="0" smtClean="0"/>
              <a:t>通知メッセージ</a:t>
            </a:r>
            <a:r>
              <a:rPr kumimoji="1" lang="en-US" altLang="ja-JP" sz="1400" dirty="0" smtClean="0"/>
              <a:t>n}</a:t>
            </a:r>
          </a:p>
          <a:p>
            <a:pPr marL="0" indent="0">
              <a:buNone/>
            </a:pPr>
            <a:r>
              <a:rPr kumimoji="1" lang="en-US" altLang="ja-JP" sz="1400" dirty="0" smtClean="0"/>
              <a:t>]]</a:t>
            </a:r>
            <a:endParaRPr kumimoji="1" lang="ja-JP" altLang="en-US" sz="1400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-466725" y="1799173"/>
            <a:ext cx="1681164" cy="830997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1200" dirty="0" smtClean="0">
                <a:solidFill>
                  <a:srgbClr val="000000"/>
                </a:solidFill>
                <a:latin typeface="ＭＳ Ｐゴシック" pitchFamily="50" charset="-128"/>
              </a:rPr>
              <a:t>true</a:t>
            </a:r>
            <a:r>
              <a:rPr lang="ja-JP" altLang="en-US" sz="1200" dirty="0" smtClean="0">
                <a:solidFill>
                  <a:srgbClr val="000000"/>
                </a:solidFill>
                <a:latin typeface="ＭＳ Ｐゴシック" pitchFamily="50" charset="-128"/>
              </a:rPr>
              <a:t>にした場合はメッセージが大量になる可能性があるので、実機で時間を計ってみる。</a:t>
            </a:r>
            <a:endParaRPr lang="ja-JP" altLang="en-US" sz="1200" dirty="0">
              <a:solidFill>
                <a:srgbClr val="000000"/>
              </a:solidFill>
              <a:latin typeface="ＭＳ Ｐゴシック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38652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split orient="vert"/>
      </p:transition>
    </mc:Choice>
    <mc:Fallback xmlns="">
      <p:transition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z="2000" dirty="0" smtClean="0"/>
              <a:t>PULL</a:t>
            </a:r>
            <a:r>
              <a:rPr kumimoji="1" lang="ja-JP" altLang="en-US" sz="2000" dirty="0" smtClean="0"/>
              <a:t>型イベント通知オブジェクト</a:t>
            </a:r>
            <a:r>
              <a:rPr kumimoji="1" lang="en-US" altLang="ja-JP" sz="2000" dirty="0" err="1" smtClean="0"/>
              <a:t>ReceiveMsgUDS</a:t>
            </a:r>
            <a:endParaRPr kumimoji="1" lang="ja-JP" altLang="en-US" sz="20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ja-JP" sz="1000" dirty="0" smtClean="0">
                <a:solidFill>
                  <a:srgbClr val="FF0000"/>
                </a:solidFill>
              </a:rPr>
              <a:t>【</a:t>
            </a:r>
            <a:r>
              <a:rPr lang="ja-JP" altLang="en-US" sz="1000" dirty="0" smtClean="0">
                <a:solidFill>
                  <a:srgbClr val="FF0000"/>
                </a:solidFill>
              </a:rPr>
              <a:t>原則</a:t>
            </a:r>
            <a:r>
              <a:rPr lang="en-US" altLang="ja-JP" sz="1000" dirty="0" smtClean="0">
                <a:solidFill>
                  <a:srgbClr val="FF0000"/>
                </a:solidFill>
              </a:rPr>
              <a:t>】</a:t>
            </a:r>
            <a:r>
              <a:rPr lang="ja-JP" altLang="en-US" sz="1000" dirty="0" smtClean="0">
                <a:solidFill>
                  <a:srgbClr val="FF0000"/>
                </a:solidFill>
              </a:rPr>
              <a:t> </a:t>
            </a:r>
            <a:r>
              <a:rPr lang="en-US" altLang="ja-JP" sz="1000" dirty="0" smtClean="0">
                <a:solidFill>
                  <a:srgbClr val="FF0000"/>
                </a:solidFill>
              </a:rPr>
              <a:t>CFWD</a:t>
            </a:r>
            <a:r>
              <a:rPr lang="ja-JP" altLang="en-US" sz="1000" dirty="0">
                <a:solidFill>
                  <a:srgbClr val="FF0000"/>
                </a:solidFill>
              </a:rPr>
              <a:t>のフレームワークでは、</a:t>
            </a:r>
            <a:r>
              <a:rPr lang="en-US" altLang="ja-JP" sz="1000" dirty="0">
                <a:solidFill>
                  <a:srgbClr val="FF0000"/>
                </a:solidFill>
              </a:rPr>
              <a:t>UDS</a:t>
            </a:r>
            <a:r>
              <a:rPr lang="ja-JP" altLang="en-US" sz="1000" dirty="0">
                <a:solidFill>
                  <a:srgbClr val="FF0000"/>
                </a:solidFill>
              </a:rPr>
              <a:t>オブジェクトをネストしたり、継承</a:t>
            </a:r>
            <a:r>
              <a:rPr lang="en-US" altLang="ja-JP" sz="1000" dirty="0">
                <a:solidFill>
                  <a:srgbClr val="FF0000"/>
                </a:solidFill>
              </a:rPr>
              <a:t>(</a:t>
            </a:r>
            <a:r>
              <a:rPr lang="ja-JP" altLang="en-US" sz="1000" dirty="0">
                <a:solidFill>
                  <a:srgbClr val="FF0000"/>
                </a:solidFill>
              </a:rPr>
              <a:t>プロトタイプ</a:t>
            </a:r>
            <a:r>
              <a:rPr lang="en-US" altLang="ja-JP" sz="1000" dirty="0">
                <a:solidFill>
                  <a:srgbClr val="FF0000"/>
                </a:solidFill>
              </a:rPr>
              <a:t>)</a:t>
            </a:r>
            <a:r>
              <a:rPr lang="ja-JP" altLang="en-US" sz="1000" dirty="0">
                <a:solidFill>
                  <a:srgbClr val="FF0000"/>
                </a:solidFill>
              </a:rPr>
              <a:t>することができない</a:t>
            </a:r>
            <a:r>
              <a:rPr lang="ja-JP" altLang="en-US" sz="1000" dirty="0" smtClean="0">
                <a:solidFill>
                  <a:srgbClr val="FF0000"/>
                </a:solidFill>
              </a:rPr>
              <a:t>。</a:t>
            </a:r>
            <a:endParaRPr kumimoji="1" lang="en-US" altLang="ja-JP" sz="1000" dirty="0" smtClean="0"/>
          </a:p>
          <a:p>
            <a:r>
              <a:rPr kumimoji="1" lang="ja-JP" altLang="en-US" sz="1000" dirty="0" smtClean="0"/>
              <a:t>通知オブジェクトには、基本、</a:t>
            </a:r>
            <a:r>
              <a:rPr kumimoji="1" lang="en-US" altLang="ja-JP" sz="1000" dirty="0" smtClean="0"/>
              <a:t>get</a:t>
            </a:r>
            <a:r>
              <a:rPr kumimoji="1" lang="ja-JP" altLang="en-US" sz="1000" dirty="0" smtClean="0"/>
              <a:t>系のパラメタを入れて通知する</a:t>
            </a:r>
            <a:endParaRPr kumimoji="1" lang="en-US" altLang="ja-JP" sz="1000" dirty="0" smtClean="0"/>
          </a:p>
          <a:p>
            <a:pPr lvl="1"/>
            <a:r>
              <a:rPr lang="en-US" altLang="ja-JP" sz="1000" dirty="0" err="1" smtClean="0"/>
              <a:t>getAvailable</a:t>
            </a:r>
            <a:r>
              <a:rPr lang="ja-JP" altLang="en-US" sz="1000" dirty="0" smtClean="0"/>
              <a:t>系の値が</a:t>
            </a:r>
            <a:r>
              <a:rPr lang="en-US" altLang="ja-JP" sz="1000" dirty="0" smtClean="0"/>
              <a:t>(</a:t>
            </a:r>
            <a:r>
              <a:rPr lang="ja-JP" altLang="en-US" sz="1000" dirty="0" smtClean="0"/>
              <a:t>フォーマット的に</a:t>
            </a:r>
            <a:r>
              <a:rPr lang="en-US" altLang="ja-JP" sz="1000" dirty="0" smtClean="0"/>
              <a:t>)</a:t>
            </a:r>
            <a:r>
              <a:rPr lang="ja-JP" altLang="en-US" sz="1000" dirty="0" smtClean="0"/>
              <a:t>返せる場合はついでに返す。</a:t>
            </a:r>
            <a:endParaRPr lang="en-US" altLang="ja-JP" sz="1000" dirty="0" smtClean="0"/>
          </a:p>
          <a:p>
            <a:pPr lvl="2"/>
            <a:r>
              <a:rPr lang="en-US" altLang="ja-JP" sz="1000" dirty="0" smtClean="0"/>
              <a:t>UDS</a:t>
            </a:r>
            <a:r>
              <a:rPr lang="ja-JP" altLang="en-US" sz="1000" dirty="0" smtClean="0"/>
              <a:t>を</a:t>
            </a:r>
            <a:r>
              <a:rPr lang="en-US" altLang="ja-JP" sz="1000" dirty="0" err="1" smtClean="0"/>
              <a:t>getAvailable</a:t>
            </a:r>
            <a:r>
              <a:rPr lang="ja-JP" altLang="en-US" sz="1000" dirty="0" smtClean="0"/>
              <a:t>で返し</a:t>
            </a:r>
            <a:r>
              <a:rPr lang="ja-JP" altLang="en-US" sz="1000" dirty="0"/>
              <a:t>て</a:t>
            </a:r>
            <a:r>
              <a:rPr lang="ja-JP" altLang="en-US" sz="1000" dirty="0" smtClean="0"/>
              <a:t>いる場合、現在の</a:t>
            </a:r>
            <a:r>
              <a:rPr lang="en-US" altLang="ja-JP" sz="1000" dirty="0" smtClean="0"/>
              <a:t>CFWD</a:t>
            </a:r>
            <a:r>
              <a:rPr lang="ja-JP" altLang="en-US" sz="1000" dirty="0" smtClean="0"/>
              <a:t>フレームワークの制約に引っかかる。</a:t>
            </a:r>
            <a:endParaRPr lang="en-US" altLang="ja-JP" sz="1000" dirty="0" smtClean="0"/>
          </a:p>
          <a:p>
            <a:pPr lvl="2"/>
            <a:r>
              <a:rPr lang="ja-JP" altLang="en-US" sz="1000" dirty="0" smtClean="0"/>
              <a:t>返せない場合は後述の</a:t>
            </a:r>
            <a:r>
              <a:rPr lang="en-US" altLang="ja-JP" sz="1000" dirty="0" err="1" smtClean="0"/>
              <a:t>check_available</a:t>
            </a:r>
            <a:r>
              <a:rPr lang="ja-JP" altLang="en-US" sz="1000" dirty="0" smtClean="0"/>
              <a:t>を</a:t>
            </a:r>
            <a:r>
              <a:rPr lang="en-US" altLang="ja-JP" sz="1000" dirty="0" smtClean="0"/>
              <a:t>true</a:t>
            </a:r>
            <a:r>
              <a:rPr lang="ja-JP" altLang="en-US" sz="1000" dirty="0" smtClean="0"/>
              <a:t>にしておき、クライアントにチェックを促す。</a:t>
            </a:r>
            <a:endParaRPr lang="en-US" altLang="ja-JP" sz="1000" dirty="0" smtClean="0"/>
          </a:p>
          <a:p>
            <a:pPr lvl="2"/>
            <a:r>
              <a:rPr lang="en-US" altLang="ja-JP" sz="1000" dirty="0" err="1" smtClean="0"/>
              <a:t>getAvailable</a:t>
            </a:r>
            <a:r>
              <a:rPr lang="ja-JP" altLang="en-US" sz="1000" dirty="0"/>
              <a:t>系</a:t>
            </a:r>
            <a:r>
              <a:rPr lang="ja-JP" altLang="en-US" sz="1000" dirty="0" smtClean="0"/>
              <a:t>を頻繁に呼び出す必要があり、</a:t>
            </a:r>
            <a:r>
              <a:rPr lang="en-US" altLang="ja-JP" sz="1000" dirty="0" smtClean="0"/>
              <a:t>UX</a:t>
            </a:r>
            <a:r>
              <a:rPr lang="ja-JP" altLang="en-US" sz="1000" dirty="0" smtClean="0"/>
              <a:t>を損なう場合は、</a:t>
            </a:r>
            <a:r>
              <a:rPr lang="en-US" altLang="ja-JP" sz="1000" dirty="0" err="1" smtClean="0"/>
              <a:t>getAvailable</a:t>
            </a:r>
            <a:r>
              <a:rPr lang="ja-JP" altLang="en-US" sz="1000" dirty="0" smtClean="0"/>
              <a:t>系パラメタの型を変換したりして</a:t>
            </a:r>
            <a:endParaRPr lang="en-US" altLang="ja-JP" sz="1000" dirty="0" smtClean="0"/>
          </a:p>
          <a:p>
            <a:r>
              <a:rPr kumimoji="1" lang="ja-JP" altLang="en-US" sz="1000" dirty="0" smtClean="0"/>
              <a:t>したがって、スーパーセットのオブジェクトを用意しておく</a:t>
            </a:r>
            <a:r>
              <a:rPr lang="ja-JP" altLang="en-US" sz="1000" dirty="0" smtClean="0"/>
              <a:t>。</a:t>
            </a:r>
            <a:endParaRPr lang="en-US" altLang="ja-JP" sz="1000" dirty="0" smtClean="0"/>
          </a:p>
          <a:p>
            <a:pPr lvl="1"/>
            <a:r>
              <a:rPr lang="ja-JP" altLang="en-US" sz="1000" dirty="0" smtClean="0"/>
              <a:t>パラメタ数は必要に応じて増やす</a:t>
            </a:r>
            <a:endParaRPr lang="en-US" altLang="ja-JP" sz="1000" dirty="0" smtClean="0"/>
          </a:p>
          <a:p>
            <a:pPr lvl="1"/>
            <a:r>
              <a:rPr lang="ja-JP" altLang="en-US" sz="1000" dirty="0" smtClean="0"/>
              <a:t>とりあえず</a:t>
            </a:r>
            <a:r>
              <a:rPr lang="en-US" altLang="ja-JP" sz="1000" dirty="0" smtClean="0"/>
              <a:t>5</a:t>
            </a:r>
            <a:r>
              <a:rPr lang="ja-JP" altLang="en-US" sz="1000" dirty="0" smtClean="0"/>
              <a:t>個にした</a:t>
            </a:r>
            <a:endParaRPr lang="en-US" altLang="ja-JP" sz="1000" dirty="0" smtClean="0"/>
          </a:p>
          <a:p>
            <a:r>
              <a:rPr kumimoji="1" lang="en-US" altLang="ja-JP" sz="1000" dirty="0" smtClean="0"/>
              <a:t>”method”</a:t>
            </a:r>
            <a:r>
              <a:rPr kumimoji="1" lang="ja-JP" altLang="en-US" sz="1000" dirty="0" smtClean="0"/>
              <a:t>の文字列を</a:t>
            </a:r>
            <a:r>
              <a:rPr lang="ja-JP" altLang="en-US" sz="1000" dirty="0"/>
              <a:t>見て</a:t>
            </a:r>
            <a:r>
              <a:rPr lang="ja-JP" altLang="en-US" sz="1000" dirty="0" smtClean="0"/>
              <a:t>、各メッセージごとに解釈すること。</a:t>
            </a:r>
            <a:endParaRPr lang="en-US" altLang="ja-JP" sz="1000" dirty="0"/>
          </a:p>
          <a:p>
            <a:pPr lvl="1"/>
            <a:r>
              <a:rPr kumimoji="1" lang="ja-JP" altLang="en-US" sz="1000" dirty="0" smtClean="0"/>
              <a:t>どの値がどこにマップされるか、それぞれメッセージを厳密に定義する。</a:t>
            </a:r>
            <a:endParaRPr kumimoji="1" lang="en-US" altLang="ja-JP" sz="1000" dirty="0" smtClean="0"/>
          </a:p>
          <a:p>
            <a:r>
              <a:rPr lang="ja-JP" altLang="en-US" sz="1000" dirty="0" smtClean="0"/>
              <a:t>この形式で表せない場合、</a:t>
            </a:r>
            <a:r>
              <a:rPr lang="en-US" altLang="ja-JP" sz="1000" dirty="0" smtClean="0"/>
              <a:t>”</a:t>
            </a:r>
            <a:r>
              <a:rPr lang="en-US" altLang="ja-JP" sz="1000" dirty="0" err="1" smtClean="0"/>
              <a:t>check_available</a:t>
            </a:r>
            <a:r>
              <a:rPr lang="en-US" altLang="ja-JP" sz="1000" dirty="0" smtClean="0"/>
              <a:t>”</a:t>
            </a:r>
            <a:r>
              <a:rPr lang="ja-JP" altLang="en-US" sz="1000" dirty="0" smtClean="0"/>
              <a:t>が</a:t>
            </a:r>
            <a:r>
              <a:rPr lang="en-US" altLang="ja-JP" sz="1000" dirty="0" smtClean="0"/>
              <a:t>true</a:t>
            </a:r>
            <a:r>
              <a:rPr lang="ja-JP" altLang="en-US" sz="1000" dirty="0" smtClean="0"/>
              <a:t>となる</a:t>
            </a:r>
            <a:endParaRPr lang="en-US" altLang="ja-JP" sz="1000" dirty="0" smtClean="0"/>
          </a:p>
          <a:p>
            <a:pPr lvl="1"/>
            <a:r>
              <a:rPr kumimoji="1" lang="ja-JP" altLang="en-US" sz="1000" dirty="0" smtClean="0"/>
              <a:t>パラメタのマッピングが仕様書縛りなので、これも仕様書で明記すれば</a:t>
            </a:r>
            <a:r>
              <a:rPr kumimoji="1" lang="en-US" altLang="ja-JP" sz="1000" dirty="0" smtClean="0"/>
              <a:t>OK?</a:t>
            </a:r>
          </a:p>
          <a:p>
            <a:r>
              <a:rPr lang="ja-JP" altLang="en-US" sz="1000" dirty="0" smtClean="0"/>
              <a:t>各メッセージごとに、使っていないパラメタは省略可能</a:t>
            </a:r>
            <a:endParaRPr lang="en-US" altLang="ja-JP" sz="1000" dirty="0" smtClean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 dirty="0" smtClean="0"/>
              <a:t>©2012 Personal Application Design Division, SDG, Sony Corporation</a:t>
            </a:r>
          </a:p>
          <a:p>
            <a:pPr>
              <a:defRPr/>
            </a:pPr>
            <a:r>
              <a:rPr lang="en-US" altLang="ja-JP" dirty="0" smtClean="0"/>
              <a:t>  </a:t>
            </a:r>
            <a:endParaRPr lang="en-US" altLang="ja-JP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430AE7-7E66-4776-A5C6-9F8E2E156EB9}" type="slidenum">
              <a:rPr lang="en-US" altLang="ja-JP" smtClean="0">
                <a:solidFill>
                  <a:srgbClr val="000000"/>
                </a:solidFill>
              </a:rPr>
              <a:pPr>
                <a:defRPr/>
              </a:pPr>
              <a:t>6</a:t>
            </a:fld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7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937948"/>
            <a:ext cx="4171950" cy="4259792"/>
          </a:xfrm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kumimoji="1" lang="ja-JP" altLang="en-US" sz="900" dirty="0" smtClean="0"/>
              <a:t>通知オブジェクト</a:t>
            </a:r>
            <a:r>
              <a:rPr lang="en-US" altLang="ja-JP" sz="900" dirty="0" err="1" smtClean="0"/>
              <a:t>ReceiveMsgUDS</a:t>
            </a:r>
            <a:endParaRPr kumimoji="1" lang="en-US" altLang="ja-JP" sz="900" dirty="0" smtClean="0"/>
          </a:p>
          <a:p>
            <a:pPr marL="0" indent="0">
              <a:buNone/>
            </a:pPr>
            <a:r>
              <a:rPr lang="en-US" altLang="ja-JP" sz="900" dirty="0" smtClean="0"/>
              <a:t>{ “method” : “&lt;</a:t>
            </a:r>
            <a:r>
              <a:rPr lang="en-US" altLang="ja-JP" sz="900" dirty="0" err="1" smtClean="0"/>
              <a:t>getAvailableHoiHoi</a:t>
            </a:r>
            <a:r>
              <a:rPr lang="en-US" altLang="ja-JP" sz="900" dirty="0" smtClean="0"/>
              <a:t>&gt;” // </a:t>
            </a:r>
            <a:r>
              <a:rPr lang="en-US" altLang="ja-JP" sz="900" dirty="0" err="1" smtClean="0"/>
              <a:t>Msg</a:t>
            </a:r>
            <a:r>
              <a:rPr lang="ja-JP" altLang="en-US" sz="900" dirty="0" smtClean="0"/>
              <a:t>タイプ</a:t>
            </a:r>
            <a:endParaRPr lang="en-US" altLang="ja-JP" sz="900" dirty="0" smtClean="0"/>
          </a:p>
          <a:p>
            <a:pPr marL="0" indent="0">
              <a:buNone/>
            </a:pPr>
            <a:r>
              <a:rPr lang="ja-JP" altLang="en-US" sz="900" dirty="0" smtClean="0"/>
              <a:t>  </a:t>
            </a:r>
            <a:r>
              <a:rPr lang="en-US" altLang="ja-JP" sz="900" dirty="0" smtClean="0"/>
              <a:t> </a:t>
            </a:r>
            <a:r>
              <a:rPr lang="en-US" altLang="ja-JP" sz="900" dirty="0"/>
              <a:t>“</a:t>
            </a:r>
            <a:r>
              <a:rPr lang="en-US" altLang="ja-JP" sz="900" dirty="0">
                <a:solidFill>
                  <a:srgbClr val="92D050"/>
                </a:solidFill>
              </a:rPr>
              <a:t>boolean0</a:t>
            </a:r>
            <a:r>
              <a:rPr lang="en-US" altLang="ja-JP" sz="900" dirty="0"/>
              <a:t>”: </a:t>
            </a:r>
            <a:r>
              <a:rPr lang="en-US" altLang="ja-JP" sz="900" dirty="0" smtClean="0"/>
              <a:t>true, </a:t>
            </a:r>
            <a:r>
              <a:rPr lang="en-US" altLang="ja-JP" sz="900" dirty="0"/>
              <a:t>“</a:t>
            </a:r>
            <a:r>
              <a:rPr lang="en-US" altLang="ja-JP" sz="900" dirty="0">
                <a:solidFill>
                  <a:srgbClr val="92D050"/>
                </a:solidFill>
              </a:rPr>
              <a:t>boolean1</a:t>
            </a:r>
            <a:r>
              <a:rPr lang="en-US" altLang="ja-JP" sz="900" dirty="0"/>
              <a:t>”: </a:t>
            </a:r>
            <a:r>
              <a:rPr lang="en-US" altLang="ja-JP" sz="900" dirty="0" smtClean="0"/>
              <a:t>false, </a:t>
            </a:r>
            <a:r>
              <a:rPr lang="en-US" altLang="ja-JP" sz="900" dirty="0"/>
              <a:t>..., “</a:t>
            </a:r>
            <a:r>
              <a:rPr lang="en-US" altLang="ja-JP" sz="900" dirty="0">
                <a:solidFill>
                  <a:srgbClr val="92D050"/>
                </a:solidFill>
              </a:rPr>
              <a:t>boolean4</a:t>
            </a:r>
            <a:r>
              <a:rPr lang="en-US" altLang="ja-JP" sz="900" dirty="0"/>
              <a:t>” : </a:t>
            </a:r>
            <a:r>
              <a:rPr lang="en-US" altLang="ja-JP" sz="900" dirty="0" smtClean="0"/>
              <a:t>true,</a:t>
            </a:r>
            <a:endParaRPr kumimoji="1" lang="en-US" altLang="ja-JP" sz="900" dirty="0" smtClean="0"/>
          </a:p>
          <a:p>
            <a:pPr marL="0" indent="0">
              <a:buNone/>
            </a:pPr>
            <a:r>
              <a:rPr kumimoji="1" lang="ja-JP" altLang="en-US" sz="900" dirty="0" smtClean="0"/>
              <a:t>  </a:t>
            </a:r>
            <a:r>
              <a:rPr kumimoji="1" lang="en-US" altLang="ja-JP" sz="900" dirty="0" smtClean="0"/>
              <a:t>  “</a:t>
            </a:r>
            <a:r>
              <a:rPr kumimoji="1" lang="en-US" altLang="ja-JP" sz="900" dirty="0" smtClean="0">
                <a:solidFill>
                  <a:srgbClr val="FF99FF"/>
                </a:solidFill>
              </a:rPr>
              <a:t>int0</a:t>
            </a:r>
            <a:r>
              <a:rPr kumimoji="1" lang="en-US" altLang="ja-JP" sz="900" dirty="0" smtClean="0"/>
              <a:t>”: </a:t>
            </a:r>
            <a:r>
              <a:rPr lang="en-US" altLang="ja-JP" sz="900" dirty="0"/>
              <a:t>x</a:t>
            </a:r>
            <a:r>
              <a:rPr kumimoji="1" lang="en-US" altLang="ja-JP" sz="900" dirty="0" smtClean="0"/>
              <a:t>, </a:t>
            </a:r>
            <a:r>
              <a:rPr lang="en-US" altLang="ja-JP" sz="900" dirty="0" smtClean="0"/>
              <a:t>“</a:t>
            </a:r>
            <a:r>
              <a:rPr lang="en-US" altLang="ja-JP" sz="900" dirty="0" smtClean="0">
                <a:solidFill>
                  <a:srgbClr val="FF99FF"/>
                </a:solidFill>
              </a:rPr>
              <a:t>int1</a:t>
            </a:r>
            <a:r>
              <a:rPr lang="en-US" altLang="ja-JP" sz="900" dirty="0" smtClean="0"/>
              <a:t>”: y, ..., “</a:t>
            </a:r>
            <a:r>
              <a:rPr lang="en-US" altLang="ja-JP" sz="900" dirty="0" smtClean="0">
                <a:solidFill>
                  <a:srgbClr val="FF99FF"/>
                </a:solidFill>
              </a:rPr>
              <a:t>int4</a:t>
            </a:r>
            <a:r>
              <a:rPr lang="en-US" altLang="ja-JP" sz="900" dirty="0" smtClean="0"/>
              <a:t>” : n,</a:t>
            </a:r>
          </a:p>
          <a:p>
            <a:pPr marL="0" indent="0">
              <a:buNone/>
            </a:pPr>
            <a:r>
              <a:rPr lang="ja-JP" altLang="en-US" sz="900" dirty="0" smtClean="0"/>
              <a:t>   </a:t>
            </a:r>
            <a:r>
              <a:rPr lang="en-US" altLang="ja-JP" sz="900" dirty="0" smtClean="0"/>
              <a:t> “</a:t>
            </a:r>
            <a:r>
              <a:rPr lang="en-US" altLang="ja-JP" sz="900" dirty="0" smtClean="0">
                <a:solidFill>
                  <a:srgbClr val="92D050"/>
                </a:solidFill>
              </a:rPr>
              <a:t>double0</a:t>
            </a:r>
            <a:r>
              <a:rPr lang="en-US" altLang="ja-JP" sz="900" dirty="0"/>
              <a:t>”: </a:t>
            </a:r>
            <a:r>
              <a:rPr lang="en-US" altLang="ja-JP" sz="900" dirty="0" err="1" smtClean="0"/>
              <a:t>X.x</a:t>
            </a:r>
            <a:r>
              <a:rPr lang="en-US" altLang="ja-JP" sz="900" dirty="0"/>
              <a:t>, </a:t>
            </a:r>
            <a:r>
              <a:rPr lang="en-US" altLang="ja-JP" sz="900" dirty="0" smtClean="0"/>
              <a:t>“</a:t>
            </a:r>
            <a:r>
              <a:rPr lang="en-US" altLang="ja-JP" sz="900" dirty="0" smtClean="0">
                <a:solidFill>
                  <a:srgbClr val="92D050"/>
                </a:solidFill>
              </a:rPr>
              <a:t>double1</a:t>
            </a:r>
            <a:r>
              <a:rPr lang="en-US" altLang="ja-JP" sz="900" dirty="0"/>
              <a:t>”: </a:t>
            </a:r>
            <a:r>
              <a:rPr lang="en-US" altLang="ja-JP" sz="900" dirty="0" err="1" smtClean="0"/>
              <a:t>Y.y</a:t>
            </a:r>
            <a:r>
              <a:rPr lang="en-US" altLang="ja-JP" sz="900" dirty="0" smtClean="0"/>
              <a:t>, </a:t>
            </a:r>
            <a:r>
              <a:rPr lang="en-US" altLang="ja-JP" sz="900" dirty="0"/>
              <a:t>..., </a:t>
            </a:r>
            <a:r>
              <a:rPr lang="en-US" altLang="ja-JP" sz="900" dirty="0" smtClean="0"/>
              <a:t>“</a:t>
            </a:r>
            <a:r>
              <a:rPr lang="en-US" altLang="ja-JP" sz="900" dirty="0" smtClean="0">
                <a:solidFill>
                  <a:srgbClr val="92D050"/>
                </a:solidFill>
              </a:rPr>
              <a:t>double4</a:t>
            </a:r>
            <a:r>
              <a:rPr lang="en-US" altLang="ja-JP" sz="900" dirty="0" smtClean="0"/>
              <a:t>” </a:t>
            </a:r>
            <a:r>
              <a:rPr lang="en-US" altLang="ja-JP" sz="900" dirty="0"/>
              <a:t>: </a:t>
            </a:r>
            <a:r>
              <a:rPr lang="en-US" altLang="ja-JP" sz="900" dirty="0" err="1"/>
              <a:t>N</a:t>
            </a:r>
            <a:r>
              <a:rPr lang="en-US" altLang="ja-JP" sz="900" dirty="0" err="1" smtClean="0"/>
              <a:t>.n</a:t>
            </a:r>
            <a:r>
              <a:rPr lang="en-US" altLang="ja-JP" sz="900" dirty="0" smtClean="0"/>
              <a:t>,</a:t>
            </a:r>
          </a:p>
          <a:p>
            <a:pPr marL="0" indent="0">
              <a:buNone/>
            </a:pPr>
            <a:r>
              <a:rPr lang="ja-JP" altLang="en-US" sz="900" dirty="0" smtClean="0"/>
              <a:t>   </a:t>
            </a:r>
            <a:r>
              <a:rPr lang="en-US" altLang="ja-JP" sz="900" dirty="0" smtClean="0"/>
              <a:t> “</a:t>
            </a:r>
            <a:r>
              <a:rPr lang="en-US" altLang="ja-JP" sz="900" dirty="0" smtClean="0">
                <a:solidFill>
                  <a:srgbClr val="FF99FF"/>
                </a:solidFill>
              </a:rPr>
              <a:t>String0</a:t>
            </a:r>
            <a:r>
              <a:rPr lang="en-US" altLang="ja-JP" sz="900" dirty="0"/>
              <a:t>”: </a:t>
            </a:r>
            <a:r>
              <a:rPr lang="en-US" altLang="ja-JP" sz="900" dirty="0" smtClean="0"/>
              <a:t>“x”, “</a:t>
            </a:r>
            <a:r>
              <a:rPr lang="en-US" altLang="ja-JP" sz="900" dirty="0" smtClean="0">
                <a:solidFill>
                  <a:srgbClr val="FF99FF"/>
                </a:solidFill>
              </a:rPr>
              <a:t>String1</a:t>
            </a:r>
            <a:r>
              <a:rPr lang="en-US" altLang="ja-JP" sz="900" dirty="0" smtClean="0"/>
              <a:t>”:” y”, </a:t>
            </a:r>
            <a:r>
              <a:rPr lang="en-US" altLang="ja-JP" sz="900" dirty="0"/>
              <a:t>..., </a:t>
            </a:r>
            <a:r>
              <a:rPr lang="en-US" altLang="ja-JP" sz="900" dirty="0" smtClean="0"/>
              <a:t>“</a:t>
            </a:r>
            <a:r>
              <a:rPr lang="en-US" altLang="ja-JP" sz="900" dirty="0" smtClean="0">
                <a:solidFill>
                  <a:srgbClr val="FF99FF"/>
                </a:solidFill>
              </a:rPr>
              <a:t>String4</a:t>
            </a:r>
            <a:r>
              <a:rPr lang="en-US" altLang="ja-JP" sz="900" dirty="0" smtClean="0"/>
              <a:t>” </a:t>
            </a:r>
            <a:r>
              <a:rPr lang="en-US" altLang="ja-JP" sz="900" dirty="0"/>
              <a:t>: </a:t>
            </a:r>
            <a:r>
              <a:rPr lang="en-US" altLang="ja-JP" sz="900" dirty="0" smtClean="0"/>
              <a:t>“n”,</a:t>
            </a:r>
            <a:endParaRPr lang="ja-JP" altLang="en-US" sz="9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ja-JP" sz="900" dirty="0" smtClean="0"/>
          </a:p>
          <a:p>
            <a:pPr marL="0" indent="0">
              <a:buNone/>
            </a:pPr>
            <a:r>
              <a:rPr lang="ja-JP" altLang="en-US" sz="900" dirty="0" smtClean="0"/>
              <a:t>   </a:t>
            </a:r>
            <a:r>
              <a:rPr lang="en-US" altLang="ja-JP" sz="900" dirty="0" smtClean="0"/>
              <a:t> “</a:t>
            </a:r>
            <a:r>
              <a:rPr lang="en-US" altLang="ja-JP" sz="900" dirty="0" smtClean="0">
                <a:solidFill>
                  <a:srgbClr val="FF99FF"/>
                </a:solidFill>
              </a:rPr>
              <a:t>booleanArray0</a:t>
            </a:r>
            <a:r>
              <a:rPr lang="en-US" altLang="ja-JP" sz="900" dirty="0"/>
              <a:t>”: </a:t>
            </a:r>
            <a:r>
              <a:rPr lang="en-US" altLang="ja-JP" sz="900" dirty="0" smtClean="0"/>
              <a:t>[], </a:t>
            </a:r>
            <a:r>
              <a:rPr lang="en-US" altLang="ja-JP" sz="900" dirty="0"/>
              <a:t>“</a:t>
            </a:r>
            <a:r>
              <a:rPr lang="en-US" altLang="ja-JP" sz="900" dirty="0" err="1" smtClean="0">
                <a:solidFill>
                  <a:srgbClr val="FF99FF"/>
                </a:solidFill>
              </a:rPr>
              <a:t>boolean</a:t>
            </a:r>
            <a:r>
              <a:rPr lang="en-US" altLang="ja-JP" sz="900" dirty="0" err="1">
                <a:solidFill>
                  <a:srgbClr val="FF99FF"/>
                </a:solidFill>
              </a:rPr>
              <a:t>Array</a:t>
            </a:r>
            <a:r>
              <a:rPr lang="en-US" altLang="ja-JP" sz="900" dirty="0" smtClean="0"/>
              <a:t>”: [], </a:t>
            </a:r>
            <a:r>
              <a:rPr lang="en-US" altLang="ja-JP" sz="900" dirty="0"/>
              <a:t>..., “</a:t>
            </a:r>
            <a:r>
              <a:rPr lang="en-US" altLang="ja-JP" sz="900" dirty="0" smtClean="0">
                <a:solidFill>
                  <a:srgbClr val="FF99FF"/>
                </a:solidFill>
              </a:rPr>
              <a:t>boolean</a:t>
            </a:r>
            <a:r>
              <a:rPr lang="en-US" altLang="ja-JP" sz="900" dirty="0">
                <a:solidFill>
                  <a:srgbClr val="FF99FF"/>
                </a:solidFill>
              </a:rPr>
              <a:t>Array</a:t>
            </a:r>
            <a:r>
              <a:rPr lang="en-US" altLang="ja-JP" sz="900" dirty="0" smtClean="0">
                <a:solidFill>
                  <a:srgbClr val="FF99FF"/>
                </a:solidFill>
              </a:rPr>
              <a:t>4</a:t>
            </a:r>
            <a:r>
              <a:rPr lang="en-US" altLang="ja-JP" sz="900" dirty="0"/>
              <a:t>” : </a:t>
            </a:r>
            <a:r>
              <a:rPr lang="en-US" altLang="ja-JP" sz="900" dirty="0" smtClean="0"/>
              <a:t>[],</a:t>
            </a:r>
            <a:endParaRPr lang="en-US" altLang="ja-JP" sz="900" dirty="0"/>
          </a:p>
          <a:p>
            <a:pPr marL="0" indent="0">
              <a:buNone/>
            </a:pPr>
            <a:r>
              <a:rPr lang="en-US" altLang="ja-JP" sz="900" dirty="0" smtClean="0"/>
              <a:t> </a:t>
            </a:r>
            <a:r>
              <a:rPr lang="ja-JP" altLang="en-US" sz="900" dirty="0" smtClean="0"/>
              <a:t>  </a:t>
            </a:r>
            <a:r>
              <a:rPr lang="en-US" altLang="ja-JP" sz="900" dirty="0" smtClean="0"/>
              <a:t> </a:t>
            </a:r>
            <a:r>
              <a:rPr lang="en-US" altLang="ja-JP" sz="900" dirty="0"/>
              <a:t>“</a:t>
            </a:r>
            <a:r>
              <a:rPr lang="en-US" altLang="ja-JP" sz="900" dirty="0" smtClean="0">
                <a:solidFill>
                  <a:srgbClr val="92D050"/>
                </a:solidFill>
              </a:rPr>
              <a:t>int</a:t>
            </a:r>
            <a:r>
              <a:rPr lang="en-US" altLang="ja-JP" sz="900" dirty="0">
                <a:solidFill>
                  <a:srgbClr val="92D050"/>
                </a:solidFill>
              </a:rPr>
              <a:t>Array</a:t>
            </a:r>
            <a:r>
              <a:rPr lang="en-US" altLang="ja-JP" sz="900" dirty="0" smtClean="0">
                <a:solidFill>
                  <a:srgbClr val="92D050"/>
                </a:solidFill>
              </a:rPr>
              <a:t>0</a:t>
            </a:r>
            <a:r>
              <a:rPr lang="en-US" altLang="ja-JP" sz="900" dirty="0"/>
              <a:t>”: </a:t>
            </a:r>
            <a:r>
              <a:rPr lang="en-US" altLang="ja-JP" sz="900" dirty="0" smtClean="0"/>
              <a:t>[], </a:t>
            </a:r>
            <a:r>
              <a:rPr lang="en-US" altLang="ja-JP" sz="900" dirty="0"/>
              <a:t>“</a:t>
            </a:r>
            <a:r>
              <a:rPr lang="en-US" altLang="ja-JP" sz="900" dirty="0" smtClean="0">
                <a:solidFill>
                  <a:srgbClr val="92D050"/>
                </a:solidFill>
              </a:rPr>
              <a:t>int</a:t>
            </a:r>
            <a:r>
              <a:rPr lang="en-US" altLang="ja-JP" sz="900" dirty="0">
                <a:solidFill>
                  <a:srgbClr val="92D050"/>
                </a:solidFill>
              </a:rPr>
              <a:t>Array</a:t>
            </a:r>
            <a:r>
              <a:rPr lang="en-US" altLang="ja-JP" sz="900" dirty="0" smtClean="0">
                <a:solidFill>
                  <a:srgbClr val="92D050"/>
                </a:solidFill>
              </a:rPr>
              <a:t>1</a:t>
            </a:r>
            <a:r>
              <a:rPr lang="en-US" altLang="ja-JP" sz="900" dirty="0"/>
              <a:t>”: </a:t>
            </a:r>
            <a:r>
              <a:rPr lang="en-US" altLang="ja-JP" sz="900" dirty="0" smtClean="0"/>
              <a:t>[], </a:t>
            </a:r>
            <a:r>
              <a:rPr lang="en-US" altLang="ja-JP" sz="900" dirty="0"/>
              <a:t>..., “</a:t>
            </a:r>
            <a:r>
              <a:rPr lang="en-US" altLang="ja-JP" sz="900" dirty="0" smtClean="0">
                <a:solidFill>
                  <a:srgbClr val="92D050"/>
                </a:solidFill>
              </a:rPr>
              <a:t>int</a:t>
            </a:r>
            <a:r>
              <a:rPr lang="en-US" altLang="ja-JP" sz="900" dirty="0">
                <a:solidFill>
                  <a:srgbClr val="92D050"/>
                </a:solidFill>
              </a:rPr>
              <a:t>Array</a:t>
            </a:r>
            <a:r>
              <a:rPr lang="en-US" altLang="ja-JP" sz="900" dirty="0" smtClean="0">
                <a:solidFill>
                  <a:srgbClr val="92D050"/>
                </a:solidFill>
              </a:rPr>
              <a:t>4</a:t>
            </a:r>
            <a:r>
              <a:rPr lang="en-US" altLang="ja-JP" sz="900" dirty="0"/>
              <a:t>” : </a:t>
            </a:r>
            <a:r>
              <a:rPr lang="en-US" altLang="ja-JP" sz="900" dirty="0" smtClean="0"/>
              <a:t>[],</a:t>
            </a:r>
            <a:endParaRPr lang="en-US" altLang="ja-JP" sz="900" dirty="0"/>
          </a:p>
          <a:p>
            <a:pPr marL="0" indent="0">
              <a:buNone/>
            </a:pPr>
            <a:r>
              <a:rPr lang="ja-JP" altLang="en-US" sz="900" dirty="0" smtClean="0"/>
              <a:t>   </a:t>
            </a:r>
            <a:r>
              <a:rPr lang="en-US" altLang="ja-JP" sz="900" dirty="0" smtClean="0"/>
              <a:t> </a:t>
            </a:r>
            <a:r>
              <a:rPr lang="en-US" altLang="ja-JP" sz="900" dirty="0"/>
              <a:t>“</a:t>
            </a:r>
            <a:r>
              <a:rPr lang="en-US" altLang="ja-JP" sz="900" dirty="0" smtClean="0">
                <a:solidFill>
                  <a:srgbClr val="FF99FF"/>
                </a:solidFill>
              </a:rPr>
              <a:t>double</a:t>
            </a:r>
            <a:r>
              <a:rPr lang="en-US" altLang="ja-JP" sz="900" dirty="0">
                <a:solidFill>
                  <a:srgbClr val="FF99FF"/>
                </a:solidFill>
              </a:rPr>
              <a:t>Array</a:t>
            </a:r>
            <a:r>
              <a:rPr lang="en-US" altLang="ja-JP" sz="900" dirty="0" smtClean="0">
                <a:solidFill>
                  <a:srgbClr val="FF99FF"/>
                </a:solidFill>
              </a:rPr>
              <a:t>0</a:t>
            </a:r>
            <a:r>
              <a:rPr lang="en-US" altLang="ja-JP" sz="900" dirty="0"/>
              <a:t>”: </a:t>
            </a:r>
            <a:r>
              <a:rPr lang="en-US" altLang="ja-JP" sz="900" dirty="0" smtClean="0"/>
              <a:t>[], </a:t>
            </a:r>
            <a:r>
              <a:rPr lang="en-US" altLang="ja-JP" sz="900" dirty="0"/>
              <a:t>“</a:t>
            </a:r>
            <a:r>
              <a:rPr lang="en-US" altLang="ja-JP" sz="900" dirty="0" smtClean="0">
                <a:solidFill>
                  <a:srgbClr val="FF99FF"/>
                </a:solidFill>
              </a:rPr>
              <a:t>double</a:t>
            </a:r>
            <a:r>
              <a:rPr lang="en-US" altLang="ja-JP" sz="900" dirty="0">
                <a:solidFill>
                  <a:srgbClr val="FF99FF"/>
                </a:solidFill>
              </a:rPr>
              <a:t>Array</a:t>
            </a:r>
            <a:r>
              <a:rPr lang="en-US" altLang="ja-JP" sz="900" dirty="0" smtClean="0">
                <a:solidFill>
                  <a:srgbClr val="FF99FF"/>
                </a:solidFill>
              </a:rPr>
              <a:t>1</a:t>
            </a:r>
            <a:r>
              <a:rPr lang="en-US" altLang="ja-JP" sz="900" dirty="0"/>
              <a:t>”: </a:t>
            </a:r>
            <a:r>
              <a:rPr lang="en-US" altLang="ja-JP" sz="900" dirty="0" smtClean="0"/>
              <a:t>[], </a:t>
            </a:r>
            <a:r>
              <a:rPr lang="en-US" altLang="ja-JP" sz="900" dirty="0"/>
              <a:t>..., “</a:t>
            </a:r>
            <a:r>
              <a:rPr lang="en-US" altLang="ja-JP" sz="900" dirty="0" smtClean="0">
                <a:solidFill>
                  <a:srgbClr val="FF99FF"/>
                </a:solidFill>
              </a:rPr>
              <a:t>double</a:t>
            </a:r>
            <a:r>
              <a:rPr lang="en-US" altLang="ja-JP" sz="900" dirty="0">
                <a:solidFill>
                  <a:srgbClr val="FF99FF"/>
                </a:solidFill>
              </a:rPr>
              <a:t>Array</a:t>
            </a:r>
            <a:r>
              <a:rPr lang="en-US" altLang="ja-JP" sz="900" dirty="0" smtClean="0">
                <a:solidFill>
                  <a:srgbClr val="FF99FF"/>
                </a:solidFill>
              </a:rPr>
              <a:t>4</a:t>
            </a:r>
            <a:r>
              <a:rPr lang="en-US" altLang="ja-JP" sz="900" dirty="0"/>
              <a:t>” : </a:t>
            </a:r>
            <a:r>
              <a:rPr lang="en-US" altLang="ja-JP" sz="900" dirty="0" smtClean="0"/>
              <a:t>[],</a:t>
            </a:r>
            <a:endParaRPr lang="en-US" altLang="ja-JP" sz="900" dirty="0"/>
          </a:p>
          <a:p>
            <a:pPr marL="0" indent="0">
              <a:buNone/>
            </a:pPr>
            <a:r>
              <a:rPr lang="ja-JP" altLang="en-US" sz="900" dirty="0" smtClean="0"/>
              <a:t>  </a:t>
            </a:r>
            <a:r>
              <a:rPr lang="en-US" altLang="ja-JP" sz="900" dirty="0" smtClean="0"/>
              <a:t> </a:t>
            </a:r>
            <a:r>
              <a:rPr lang="ja-JP" altLang="en-US" sz="900" dirty="0" smtClean="0"/>
              <a:t> </a:t>
            </a:r>
            <a:r>
              <a:rPr lang="en-US" altLang="ja-JP" sz="900" dirty="0" smtClean="0"/>
              <a:t>“</a:t>
            </a:r>
            <a:r>
              <a:rPr lang="en-US" altLang="ja-JP" sz="900" dirty="0" smtClean="0">
                <a:solidFill>
                  <a:srgbClr val="92D050"/>
                </a:solidFill>
              </a:rPr>
              <a:t>String</a:t>
            </a:r>
            <a:r>
              <a:rPr lang="en-US" altLang="ja-JP" sz="900" dirty="0">
                <a:solidFill>
                  <a:srgbClr val="92D050"/>
                </a:solidFill>
              </a:rPr>
              <a:t>Array</a:t>
            </a:r>
            <a:r>
              <a:rPr lang="en-US" altLang="ja-JP" sz="900" dirty="0" smtClean="0">
                <a:solidFill>
                  <a:srgbClr val="92D050"/>
                </a:solidFill>
              </a:rPr>
              <a:t>0</a:t>
            </a:r>
            <a:r>
              <a:rPr lang="en-US" altLang="ja-JP" sz="900" dirty="0"/>
              <a:t>”: </a:t>
            </a:r>
            <a:r>
              <a:rPr lang="en-US" altLang="ja-JP" sz="900" dirty="0" smtClean="0"/>
              <a:t>[], </a:t>
            </a:r>
            <a:r>
              <a:rPr lang="en-US" altLang="ja-JP" sz="900" dirty="0"/>
              <a:t>“</a:t>
            </a:r>
            <a:r>
              <a:rPr lang="en-US" altLang="ja-JP" sz="900" dirty="0" smtClean="0">
                <a:solidFill>
                  <a:srgbClr val="92D050"/>
                </a:solidFill>
              </a:rPr>
              <a:t>String</a:t>
            </a:r>
            <a:r>
              <a:rPr lang="en-US" altLang="ja-JP" sz="900" dirty="0">
                <a:solidFill>
                  <a:srgbClr val="92D050"/>
                </a:solidFill>
              </a:rPr>
              <a:t>Array</a:t>
            </a:r>
            <a:r>
              <a:rPr lang="en-US" altLang="ja-JP" sz="900" dirty="0" smtClean="0">
                <a:solidFill>
                  <a:srgbClr val="92D050"/>
                </a:solidFill>
              </a:rPr>
              <a:t>1</a:t>
            </a:r>
            <a:r>
              <a:rPr lang="en-US" altLang="ja-JP" sz="900" dirty="0"/>
              <a:t>”: </a:t>
            </a:r>
            <a:r>
              <a:rPr lang="en-US" altLang="ja-JP" sz="900" dirty="0" smtClean="0"/>
              <a:t>[], </a:t>
            </a:r>
            <a:r>
              <a:rPr lang="en-US" altLang="ja-JP" sz="900" dirty="0"/>
              <a:t>..., “</a:t>
            </a:r>
            <a:r>
              <a:rPr lang="en-US" altLang="ja-JP" sz="900" dirty="0" smtClean="0">
                <a:solidFill>
                  <a:srgbClr val="92D050"/>
                </a:solidFill>
              </a:rPr>
              <a:t>String</a:t>
            </a:r>
            <a:r>
              <a:rPr lang="en-US" altLang="ja-JP" sz="900" dirty="0">
                <a:solidFill>
                  <a:srgbClr val="92D050"/>
                </a:solidFill>
              </a:rPr>
              <a:t>Array</a:t>
            </a:r>
            <a:r>
              <a:rPr lang="en-US" altLang="ja-JP" sz="900" dirty="0" smtClean="0">
                <a:solidFill>
                  <a:srgbClr val="92D050"/>
                </a:solidFill>
              </a:rPr>
              <a:t>4</a:t>
            </a:r>
            <a:r>
              <a:rPr lang="en-US" altLang="ja-JP" sz="900" dirty="0"/>
              <a:t>” : </a:t>
            </a:r>
            <a:r>
              <a:rPr lang="en-US" altLang="ja-JP" sz="900" dirty="0" smtClean="0"/>
              <a:t>[],</a:t>
            </a:r>
            <a:endParaRPr lang="ja-JP" altLang="en-US" sz="9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ja-JP" sz="900" dirty="0" smtClean="0"/>
              <a:t>    “</a:t>
            </a:r>
            <a:r>
              <a:rPr lang="en-US" altLang="ja-JP" sz="900" dirty="0" err="1" smtClean="0"/>
              <a:t>check_availability</a:t>
            </a:r>
            <a:r>
              <a:rPr lang="en-US" altLang="ja-JP" sz="900" dirty="0" smtClean="0"/>
              <a:t>” : false</a:t>
            </a:r>
            <a:endParaRPr lang="en-US" altLang="ja-JP" sz="900" dirty="0"/>
          </a:p>
          <a:p>
            <a:pPr marL="0" indent="0">
              <a:buNone/>
            </a:pPr>
            <a:r>
              <a:rPr lang="en-US" altLang="ja-JP" sz="900" dirty="0" smtClean="0"/>
              <a:t>}</a:t>
            </a:r>
          </a:p>
          <a:p>
            <a:pPr marL="0" indent="0">
              <a:buNone/>
            </a:pPr>
            <a:endParaRPr lang="en-US" altLang="ja-JP" sz="900" dirty="0"/>
          </a:p>
        </p:txBody>
      </p:sp>
      <p:cxnSp>
        <p:nvCxnSpPr>
          <p:cNvPr id="8" name="直線コネクタ 7"/>
          <p:cNvCxnSpPr/>
          <p:nvPr/>
        </p:nvCxnSpPr>
        <p:spPr bwMode="auto">
          <a:xfrm>
            <a:off x="0" y="10583"/>
            <a:ext cx="9144000" cy="5715000"/>
          </a:xfrm>
          <a:prstGeom prst="line">
            <a:avLst/>
          </a:prstGeom>
          <a:gradFill rotWithShape="0">
            <a:gsLst>
              <a:gs pos="0">
                <a:srgbClr val="ABC9FF"/>
              </a:gs>
              <a:gs pos="50000">
                <a:srgbClr val="ABC9FF">
                  <a:gamma/>
                  <a:tint val="0"/>
                  <a:invGamma/>
                </a:srgbClr>
              </a:gs>
              <a:gs pos="100000">
                <a:srgbClr val="ABC9FF"/>
              </a:gs>
            </a:gsLst>
            <a:lin ang="2700000" scaled="1"/>
          </a:gra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302051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split orient="vert"/>
      </p:transition>
    </mc:Choice>
    <mc:Fallback xmlns="">
      <p:transition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z="2000" dirty="0" err="1" smtClean="0"/>
              <a:t>WhiteBalance</a:t>
            </a:r>
            <a:r>
              <a:rPr lang="ja-JP" altLang="en-US" sz="2000" dirty="0" smtClean="0"/>
              <a:t>用</a:t>
            </a:r>
            <a:r>
              <a:rPr kumimoji="1" lang="en-US" altLang="ja-JP" sz="2000" dirty="0" err="1" smtClean="0"/>
              <a:t>ReceiveMsgUDS</a:t>
            </a:r>
            <a:r>
              <a:rPr lang="ja-JP" altLang="en-US" sz="2000" dirty="0"/>
              <a:t>表現</a:t>
            </a:r>
            <a:endParaRPr kumimoji="1" lang="ja-JP" altLang="en-US" sz="2000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 dirty="0" smtClean="0"/>
              <a:t>©2012 Personal Application Design Division, SDG, Sony Corporation</a:t>
            </a:r>
          </a:p>
          <a:p>
            <a:pPr>
              <a:defRPr/>
            </a:pPr>
            <a:r>
              <a:rPr lang="en-US" altLang="ja-JP" dirty="0" smtClean="0"/>
              <a:t>  </a:t>
            </a:r>
            <a:endParaRPr lang="en-US" altLang="ja-JP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430AE7-7E66-4776-A5C6-9F8E2E156EB9}" type="slidenum">
              <a:rPr lang="en-US" altLang="ja-JP" smtClean="0">
                <a:solidFill>
                  <a:srgbClr val="000000"/>
                </a:solidFill>
              </a:rPr>
              <a:pPr>
                <a:defRPr/>
              </a:pPr>
              <a:t>7</a:t>
            </a:fld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7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937948"/>
            <a:ext cx="4171950" cy="4259792"/>
          </a:xfrm>
          <a:ln>
            <a:solidFill>
              <a:schemeClr val="bg2"/>
            </a:solidFill>
          </a:ln>
        </p:spPr>
        <p:txBody>
          <a:bodyPr/>
          <a:lstStyle/>
          <a:p>
            <a:pPr marL="0" indent="0">
              <a:buNone/>
            </a:pPr>
            <a:r>
              <a:rPr kumimoji="1" lang="ja-JP" altLang="en-US" sz="900" dirty="0" smtClean="0"/>
              <a:t>通知オブジェクト</a:t>
            </a:r>
            <a:r>
              <a:rPr lang="en-US" altLang="ja-JP" sz="900" dirty="0" err="1" smtClean="0"/>
              <a:t>ReceiveMsgUDS</a:t>
            </a:r>
            <a:endParaRPr kumimoji="1" lang="en-US" altLang="ja-JP" sz="900" dirty="0" smtClean="0"/>
          </a:p>
          <a:p>
            <a:pPr marL="0" indent="0">
              <a:buNone/>
            </a:pPr>
            <a:r>
              <a:rPr lang="en-US" altLang="ja-JP" sz="900" dirty="0" smtClean="0"/>
              <a:t>{ “method” : “</a:t>
            </a:r>
            <a:r>
              <a:rPr lang="en-US" altLang="ja-JP" sz="900" dirty="0" err="1" smtClean="0">
                <a:solidFill>
                  <a:srgbClr val="00B050"/>
                </a:solidFill>
              </a:rPr>
              <a:t>getAvailableWhiteBalance</a:t>
            </a:r>
            <a:r>
              <a:rPr lang="en-US" altLang="ja-JP" sz="900" dirty="0" smtClean="0"/>
              <a:t>”</a:t>
            </a:r>
          </a:p>
          <a:p>
            <a:pPr marL="0" indent="0">
              <a:buNone/>
            </a:pPr>
            <a:r>
              <a:rPr lang="ja-JP" altLang="en-US" sz="900" dirty="0" smtClean="0"/>
              <a:t>   </a:t>
            </a:r>
            <a:r>
              <a:rPr lang="en-US" altLang="ja-JP" sz="900" dirty="0" smtClean="0"/>
              <a:t> “</a:t>
            </a:r>
            <a:r>
              <a:rPr lang="en-US" altLang="ja-JP" sz="900" dirty="0" smtClean="0">
                <a:solidFill>
                  <a:srgbClr val="FF99FF"/>
                </a:solidFill>
              </a:rPr>
              <a:t>String0</a:t>
            </a:r>
            <a:r>
              <a:rPr lang="en-US" altLang="ja-JP" sz="900" dirty="0"/>
              <a:t>”: </a:t>
            </a:r>
            <a:r>
              <a:rPr lang="en-US" altLang="ja-JP" sz="900" dirty="0" smtClean="0"/>
              <a:t>“</a:t>
            </a:r>
            <a:r>
              <a:rPr lang="en-US" altLang="ja-JP" sz="900" dirty="0" smtClean="0">
                <a:solidFill>
                  <a:srgbClr val="00B050"/>
                </a:solidFill>
              </a:rPr>
              <a:t>Auto WB</a:t>
            </a:r>
            <a:r>
              <a:rPr lang="en-US" altLang="ja-JP" sz="900" dirty="0" smtClean="0"/>
              <a:t>”, “</a:t>
            </a:r>
            <a:r>
              <a:rPr lang="en-US" altLang="ja-JP" sz="900" dirty="0" smtClean="0">
                <a:solidFill>
                  <a:srgbClr val="FF99FF"/>
                </a:solidFill>
              </a:rPr>
              <a:t>String1</a:t>
            </a:r>
            <a:r>
              <a:rPr lang="en-US" altLang="ja-JP" sz="900" dirty="0" smtClean="0"/>
              <a:t>”:” </a:t>
            </a:r>
            <a:r>
              <a:rPr lang="en-US" altLang="ja-JP" sz="900" dirty="0" smtClean="0">
                <a:solidFill>
                  <a:srgbClr val="00B050"/>
                </a:solidFill>
              </a:rPr>
              <a:t>A7</a:t>
            </a:r>
            <a:r>
              <a:rPr lang="en-US" altLang="ja-JP" sz="900" dirty="0" smtClean="0"/>
              <a:t>”,“</a:t>
            </a:r>
            <a:r>
              <a:rPr lang="en-US" altLang="ja-JP" sz="900" dirty="0" smtClean="0">
                <a:solidFill>
                  <a:srgbClr val="FF99FF"/>
                </a:solidFill>
              </a:rPr>
              <a:t>String2</a:t>
            </a:r>
            <a:r>
              <a:rPr lang="en-US" altLang="ja-JP" sz="900" dirty="0" smtClean="0"/>
              <a:t>” </a:t>
            </a:r>
            <a:r>
              <a:rPr lang="en-US" altLang="ja-JP" sz="900" dirty="0"/>
              <a:t>: </a:t>
            </a:r>
            <a:r>
              <a:rPr lang="en-US" altLang="ja-JP" sz="900" dirty="0" smtClean="0"/>
              <a:t>“</a:t>
            </a:r>
            <a:r>
              <a:rPr lang="en-US" altLang="ja-JP" sz="900" dirty="0" smtClean="0">
                <a:solidFill>
                  <a:srgbClr val="00B050"/>
                </a:solidFill>
              </a:rPr>
              <a:t>G4</a:t>
            </a:r>
            <a:r>
              <a:rPr lang="en-US" altLang="ja-JP" sz="900" dirty="0" smtClean="0"/>
              <a:t>”,</a:t>
            </a:r>
          </a:p>
          <a:p>
            <a:pPr marL="0" indent="0">
              <a:buNone/>
            </a:pPr>
            <a:r>
              <a:rPr lang="en-US" altLang="ja-JP" sz="900" dirty="0">
                <a:solidFill>
                  <a:srgbClr val="FF0000"/>
                </a:solidFill>
              </a:rPr>
              <a:t> </a:t>
            </a:r>
            <a:r>
              <a:rPr lang="en-US" altLang="ja-JP" sz="900" dirty="0" smtClean="0">
                <a:solidFill>
                  <a:srgbClr val="FF0000"/>
                </a:solidFill>
              </a:rPr>
              <a:t>                                               </a:t>
            </a:r>
            <a:r>
              <a:rPr lang="en-US" altLang="ja-JP" sz="900" dirty="0" smtClean="0">
                <a:solidFill>
                  <a:schemeClr val="bg2"/>
                </a:solidFill>
              </a:rPr>
              <a:t>// </a:t>
            </a:r>
            <a:r>
              <a:rPr lang="en-US" altLang="ja-JP" sz="900" dirty="0" err="1" smtClean="0">
                <a:solidFill>
                  <a:schemeClr val="bg2"/>
                </a:solidFill>
              </a:rPr>
              <a:t>colorTemperature</a:t>
            </a:r>
            <a:r>
              <a:rPr lang="ja-JP" altLang="en-US" sz="900" dirty="0" smtClean="0">
                <a:solidFill>
                  <a:schemeClr val="bg2"/>
                </a:solidFill>
              </a:rPr>
              <a:t>は省略</a:t>
            </a:r>
            <a:endParaRPr lang="ja-JP" altLang="en-US" sz="900" dirty="0">
              <a:solidFill>
                <a:schemeClr val="bg2"/>
              </a:solidFill>
            </a:endParaRPr>
          </a:p>
          <a:p>
            <a:pPr marL="0" indent="0">
              <a:buNone/>
            </a:pPr>
            <a:r>
              <a:rPr lang="en-US" altLang="ja-JP" sz="900" dirty="0" smtClean="0"/>
              <a:t>    “</a:t>
            </a:r>
            <a:r>
              <a:rPr lang="en-US" altLang="ja-JP" sz="900" dirty="0" err="1" smtClean="0"/>
              <a:t>check_availability</a:t>
            </a:r>
            <a:r>
              <a:rPr lang="en-US" altLang="ja-JP" sz="900" dirty="0" smtClean="0"/>
              <a:t>” :  </a:t>
            </a:r>
            <a:r>
              <a:rPr lang="en-US" altLang="ja-JP" sz="900" dirty="0" smtClean="0">
                <a:solidFill>
                  <a:srgbClr val="FF0000"/>
                </a:solidFill>
              </a:rPr>
              <a:t>false</a:t>
            </a:r>
            <a:r>
              <a:rPr lang="ja-JP" altLang="en-US" sz="900" dirty="0" smtClean="0">
                <a:solidFill>
                  <a:schemeClr val="bg2"/>
                </a:solidFill>
              </a:rPr>
              <a:t>  </a:t>
            </a:r>
            <a:r>
              <a:rPr lang="en-US" altLang="ja-JP" sz="900" dirty="0" smtClean="0">
                <a:solidFill>
                  <a:schemeClr val="bg2"/>
                </a:solidFill>
              </a:rPr>
              <a:t>// </a:t>
            </a:r>
            <a:r>
              <a:rPr lang="en-US" altLang="ja-JP" sz="900" dirty="0" err="1" smtClean="0">
                <a:solidFill>
                  <a:schemeClr val="bg2"/>
                </a:solidFill>
              </a:rPr>
              <a:t>getAvailable</a:t>
            </a:r>
            <a:r>
              <a:rPr lang="ja-JP" altLang="en-US" sz="900" dirty="0" smtClean="0">
                <a:solidFill>
                  <a:schemeClr val="bg2"/>
                </a:solidFill>
              </a:rPr>
              <a:t>系候補については変更なし</a:t>
            </a:r>
            <a:endParaRPr lang="en-US" altLang="ja-JP" sz="900" dirty="0">
              <a:solidFill>
                <a:schemeClr val="bg2"/>
              </a:solidFill>
            </a:endParaRPr>
          </a:p>
          <a:p>
            <a:pPr marL="0" indent="0">
              <a:buNone/>
            </a:pPr>
            <a:r>
              <a:rPr lang="en-US" altLang="ja-JP" sz="900" dirty="0" smtClean="0"/>
              <a:t>}</a:t>
            </a:r>
            <a:endParaRPr lang="en-US" altLang="ja-JP" sz="900" dirty="0"/>
          </a:p>
        </p:txBody>
      </p:sp>
      <p:sp>
        <p:nvSpPr>
          <p:cNvPr id="8" name="コンテンツ プレースホルダー 1"/>
          <p:cNvSpPr>
            <a:spLocks noGrp="1"/>
          </p:cNvSpPr>
          <p:nvPr>
            <p:ph sz="half" idx="2"/>
          </p:nvPr>
        </p:nvSpPr>
        <p:spPr>
          <a:xfrm>
            <a:off x="273996" y="937948"/>
            <a:ext cx="4171950" cy="4259792"/>
          </a:xfrm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kumimoji="1" lang="en-US" altLang="ja-JP" sz="900" dirty="0" err="1" smtClean="0"/>
              <a:t>getAvailableWhiteBalance</a:t>
            </a:r>
            <a:r>
              <a:rPr lang="ja-JP" altLang="en-US" sz="900" dirty="0" smtClean="0"/>
              <a:t>のレスポンス</a:t>
            </a:r>
            <a:endParaRPr lang="en-US" altLang="ja-JP" sz="900" dirty="0" smtClean="0"/>
          </a:p>
          <a:p>
            <a:pPr marL="0" indent="0">
              <a:buNone/>
            </a:pPr>
            <a:r>
              <a:rPr lang="en-US" altLang="ja-JP" sz="900" dirty="0" smtClean="0"/>
              <a:t>[“id” : 123456, "method": “</a:t>
            </a:r>
            <a:r>
              <a:rPr lang="en-US" altLang="ja-JP" sz="900" dirty="0" err="1" smtClean="0">
                <a:solidFill>
                  <a:srgbClr val="00B050"/>
                </a:solidFill>
              </a:rPr>
              <a:t>getAvailableWhiteBalance</a:t>
            </a:r>
            <a:r>
              <a:rPr lang="en-US" altLang="ja-JP" sz="900" dirty="0" smtClean="0"/>
              <a:t>“,</a:t>
            </a:r>
            <a:endParaRPr lang="en-US" altLang="ja-JP" sz="900" dirty="0"/>
          </a:p>
          <a:p>
            <a:pPr marL="0" indent="0">
              <a:buNone/>
            </a:pPr>
            <a:r>
              <a:rPr lang="en-US" altLang="ja-JP" sz="900" dirty="0"/>
              <a:t>  “result” : [</a:t>
            </a:r>
          </a:p>
          <a:p>
            <a:pPr marL="0" indent="0">
              <a:buNone/>
            </a:pPr>
            <a:r>
              <a:rPr lang="en-US" altLang="ja-JP" sz="900" dirty="0"/>
              <a:t>    </a:t>
            </a:r>
            <a:r>
              <a:rPr lang="en-US" altLang="ja-JP" sz="900" dirty="0" smtClean="0"/>
              <a:t>{“</a:t>
            </a:r>
            <a:r>
              <a:rPr lang="en-US" altLang="ja-JP" sz="900" dirty="0" err="1" smtClean="0"/>
              <a:t>whiteBalanceMode</a:t>
            </a:r>
            <a:r>
              <a:rPr lang="en-US" altLang="ja-JP" sz="900" dirty="0" smtClean="0"/>
              <a:t>”:“</a:t>
            </a:r>
            <a:r>
              <a:rPr lang="en-US" altLang="ja-JP" sz="900" dirty="0" smtClean="0">
                <a:solidFill>
                  <a:srgbClr val="00B050"/>
                </a:solidFill>
              </a:rPr>
              <a:t>Auto WB</a:t>
            </a:r>
            <a:r>
              <a:rPr lang="en-US" altLang="ja-JP" sz="900" dirty="0" smtClean="0"/>
              <a:t>”,</a:t>
            </a:r>
          </a:p>
          <a:p>
            <a:pPr marL="0" indent="0">
              <a:buNone/>
            </a:pPr>
            <a:r>
              <a:rPr lang="en-US" altLang="ja-JP" sz="900" dirty="0"/>
              <a:t> </a:t>
            </a:r>
            <a:r>
              <a:rPr lang="en-US" altLang="ja-JP" sz="900" dirty="0" smtClean="0"/>
              <a:t>    ” </a:t>
            </a:r>
            <a:r>
              <a:rPr lang="en-US" altLang="ja-JP" sz="900" dirty="0"/>
              <a:t>colorFilterAB”:”</a:t>
            </a:r>
            <a:r>
              <a:rPr lang="en-US" altLang="ja-JP" sz="900" dirty="0" smtClean="0">
                <a:solidFill>
                  <a:srgbClr val="00B050"/>
                </a:solidFill>
              </a:rPr>
              <a:t>A7</a:t>
            </a:r>
            <a:r>
              <a:rPr lang="en-US" altLang="ja-JP" sz="900" dirty="0" smtClean="0"/>
              <a:t>”,”</a:t>
            </a:r>
            <a:r>
              <a:rPr lang="en-US" altLang="ja-JP" sz="900" dirty="0"/>
              <a:t> colorFilterGM</a:t>
            </a:r>
            <a:r>
              <a:rPr lang="en-US" altLang="ja-JP" sz="900" dirty="0" smtClean="0"/>
              <a:t>”:”</a:t>
            </a:r>
            <a:r>
              <a:rPr lang="en-US" altLang="ja-JP" sz="900" dirty="0" smtClean="0">
                <a:solidFill>
                  <a:srgbClr val="00B050"/>
                </a:solidFill>
              </a:rPr>
              <a:t>G4</a:t>
            </a:r>
            <a:r>
              <a:rPr lang="en-US" altLang="ja-JP" sz="900" dirty="0" smtClean="0"/>
              <a:t>”,</a:t>
            </a:r>
            <a:endParaRPr lang="en-US" altLang="ja-JP" sz="900" dirty="0"/>
          </a:p>
          <a:p>
            <a:pPr marL="0" indent="0">
              <a:buNone/>
            </a:pPr>
            <a:r>
              <a:rPr lang="en-US" altLang="ja-JP" sz="900" dirty="0"/>
              <a:t> </a:t>
            </a:r>
            <a:r>
              <a:rPr lang="en-US" altLang="ja-JP" sz="900" dirty="0" smtClean="0"/>
              <a:t>     “</a:t>
            </a:r>
            <a:r>
              <a:rPr lang="en-US" altLang="ja-JP" sz="900" dirty="0" err="1" smtClean="0"/>
              <a:t>colorTemperature</a:t>
            </a:r>
            <a:r>
              <a:rPr lang="en-US" altLang="ja-JP" sz="900" dirty="0" smtClean="0"/>
              <a:t>”:},                                                     // </a:t>
            </a:r>
            <a:r>
              <a:rPr lang="ja-JP" altLang="en-US" sz="900" dirty="0"/>
              <a:t>現在値</a:t>
            </a:r>
            <a:endParaRPr lang="en-US" altLang="ja-JP" sz="900" dirty="0"/>
          </a:p>
          <a:p>
            <a:pPr marL="0" indent="0">
              <a:buNone/>
            </a:pPr>
            <a:r>
              <a:rPr lang="en-US" altLang="ja-JP" sz="900" dirty="0">
                <a:solidFill>
                  <a:srgbClr val="3333FF"/>
                </a:solidFill>
              </a:rPr>
              <a:t>    </a:t>
            </a:r>
            <a:r>
              <a:rPr lang="en-US" altLang="ja-JP" sz="900" dirty="0" smtClean="0">
                <a:solidFill>
                  <a:srgbClr val="0000FF"/>
                </a:solidFill>
              </a:rPr>
              <a:t>[{</a:t>
            </a:r>
            <a:r>
              <a:rPr lang="en-US" altLang="ja-JP" sz="900" dirty="0">
                <a:solidFill>
                  <a:srgbClr val="0000FF"/>
                </a:solidFill>
              </a:rPr>
              <a:t>“</a:t>
            </a:r>
            <a:r>
              <a:rPr lang="en-US" altLang="ja-JP" sz="900" dirty="0" err="1">
                <a:solidFill>
                  <a:srgbClr val="0000FF"/>
                </a:solidFill>
              </a:rPr>
              <a:t>whiteBalanceMode</a:t>
            </a:r>
            <a:r>
              <a:rPr lang="en-US" altLang="ja-JP" sz="900" dirty="0" smtClean="0">
                <a:solidFill>
                  <a:srgbClr val="0000FF"/>
                </a:solidFill>
              </a:rPr>
              <a:t>”:“</a:t>
            </a:r>
            <a:r>
              <a:rPr lang="en-US" altLang="ja-JP" sz="900" dirty="0" smtClean="0">
                <a:solidFill>
                  <a:srgbClr val="3333FF"/>
                </a:solidFill>
              </a:rPr>
              <a:t>Auto WB”,</a:t>
            </a:r>
          </a:p>
          <a:p>
            <a:pPr marL="0" indent="0">
              <a:buNone/>
            </a:pPr>
            <a:r>
              <a:rPr lang="en-US" altLang="ja-JP" sz="900" dirty="0">
                <a:solidFill>
                  <a:srgbClr val="3333FF"/>
                </a:solidFill>
              </a:rPr>
              <a:t> </a:t>
            </a:r>
            <a:r>
              <a:rPr lang="en-US" altLang="ja-JP" sz="900" dirty="0" smtClean="0">
                <a:solidFill>
                  <a:srgbClr val="3333FF"/>
                </a:solidFill>
              </a:rPr>
              <a:t>     “</a:t>
            </a:r>
            <a:r>
              <a:rPr lang="en-US" altLang="ja-JP" sz="900" dirty="0" err="1">
                <a:solidFill>
                  <a:srgbClr val="3333FF"/>
                </a:solidFill>
              </a:rPr>
              <a:t>isColorFilterAbEnabled</a:t>
            </a:r>
            <a:r>
              <a:rPr lang="en-US" altLang="ja-JP" sz="900" dirty="0" smtClean="0">
                <a:solidFill>
                  <a:srgbClr val="3333FF"/>
                </a:solidFill>
              </a:rPr>
              <a:t>”:true, </a:t>
            </a:r>
            <a:r>
              <a:rPr lang="en-US" altLang="ja-JP" sz="900" dirty="0">
                <a:solidFill>
                  <a:srgbClr val="3333FF"/>
                </a:solidFill>
              </a:rPr>
              <a:t>“</a:t>
            </a:r>
            <a:r>
              <a:rPr lang="en-US" altLang="ja-JP" sz="900" dirty="0" err="1" smtClean="0">
                <a:solidFill>
                  <a:srgbClr val="3333FF"/>
                </a:solidFill>
              </a:rPr>
              <a:t>isColorFilterGmEnabled</a:t>
            </a:r>
            <a:r>
              <a:rPr lang="en-US" altLang="ja-JP" sz="900" dirty="0">
                <a:solidFill>
                  <a:srgbClr val="3333FF"/>
                </a:solidFill>
              </a:rPr>
              <a:t>”:</a:t>
            </a:r>
            <a:r>
              <a:rPr lang="en-US" altLang="ja-JP" sz="900" dirty="0" smtClean="0">
                <a:solidFill>
                  <a:srgbClr val="3333FF"/>
                </a:solidFill>
              </a:rPr>
              <a:t>true, </a:t>
            </a:r>
          </a:p>
          <a:p>
            <a:pPr marL="0" indent="0">
              <a:buNone/>
            </a:pPr>
            <a:r>
              <a:rPr lang="en-US" altLang="ja-JP" sz="900" dirty="0">
                <a:solidFill>
                  <a:srgbClr val="3333FF"/>
                </a:solidFill>
              </a:rPr>
              <a:t> </a:t>
            </a:r>
            <a:r>
              <a:rPr lang="en-US" altLang="ja-JP" sz="900" dirty="0" smtClean="0">
                <a:solidFill>
                  <a:srgbClr val="3333FF"/>
                </a:solidFill>
              </a:rPr>
              <a:t>     “</a:t>
            </a:r>
            <a:r>
              <a:rPr lang="en-US" altLang="ja-JP" sz="900" dirty="0" err="1">
                <a:solidFill>
                  <a:srgbClr val="3333FF"/>
                </a:solidFill>
              </a:rPr>
              <a:t>isColorTemperatureEnabled</a:t>
            </a:r>
            <a:r>
              <a:rPr lang="en-US" altLang="ja-JP" sz="900" dirty="0">
                <a:solidFill>
                  <a:srgbClr val="3333FF"/>
                </a:solidFill>
              </a:rPr>
              <a:t>”: false</a:t>
            </a:r>
            <a:r>
              <a:rPr lang="en-US" altLang="ja-JP" sz="900" dirty="0" smtClean="0">
                <a:solidFill>
                  <a:srgbClr val="3333FF"/>
                </a:solidFill>
              </a:rPr>
              <a:t>},</a:t>
            </a:r>
          </a:p>
          <a:p>
            <a:pPr marL="0" indent="0">
              <a:buNone/>
            </a:pPr>
            <a:r>
              <a:rPr lang="en-US" altLang="ja-JP" sz="900" dirty="0">
                <a:solidFill>
                  <a:srgbClr val="3333FF"/>
                </a:solidFill>
              </a:rPr>
              <a:t> </a:t>
            </a:r>
            <a:r>
              <a:rPr lang="en-US" altLang="ja-JP" sz="900" dirty="0" smtClean="0">
                <a:solidFill>
                  <a:srgbClr val="3333FF"/>
                </a:solidFill>
              </a:rPr>
              <a:t>    {</a:t>
            </a:r>
            <a:r>
              <a:rPr lang="en-US" altLang="ja-JP" sz="900" dirty="0">
                <a:solidFill>
                  <a:srgbClr val="0000FF"/>
                </a:solidFill>
              </a:rPr>
              <a:t>“</a:t>
            </a:r>
            <a:r>
              <a:rPr lang="en-US" altLang="ja-JP" sz="900" dirty="0" err="1">
                <a:solidFill>
                  <a:srgbClr val="0000FF"/>
                </a:solidFill>
              </a:rPr>
              <a:t>whiteBalanceMode</a:t>
            </a:r>
            <a:r>
              <a:rPr lang="en-US" altLang="ja-JP" sz="900" dirty="0">
                <a:solidFill>
                  <a:srgbClr val="0000FF"/>
                </a:solidFill>
              </a:rPr>
              <a:t>”:</a:t>
            </a:r>
            <a:r>
              <a:rPr lang="en-US" altLang="ja-JP" sz="900" dirty="0" smtClean="0">
                <a:solidFill>
                  <a:srgbClr val="3333FF"/>
                </a:solidFill>
              </a:rPr>
              <a:t>“Daylight”,</a:t>
            </a:r>
          </a:p>
          <a:p>
            <a:pPr marL="0" indent="0">
              <a:buNone/>
            </a:pPr>
            <a:r>
              <a:rPr lang="en-US" altLang="ja-JP" sz="900" dirty="0">
                <a:solidFill>
                  <a:srgbClr val="3333FF"/>
                </a:solidFill>
              </a:rPr>
              <a:t> </a:t>
            </a:r>
            <a:r>
              <a:rPr lang="en-US" altLang="ja-JP" sz="900" dirty="0" smtClean="0">
                <a:solidFill>
                  <a:srgbClr val="3333FF"/>
                </a:solidFill>
              </a:rPr>
              <a:t>     “</a:t>
            </a:r>
            <a:r>
              <a:rPr lang="en-US" altLang="ja-JP" sz="900" dirty="0" err="1">
                <a:solidFill>
                  <a:srgbClr val="3333FF"/>
                </a:solidFill>
              </a:rPr>
              <a:t>isColorFilterAbEnabled</a:t>
            </a:r>
            <a:r>
              <a:rPr lang="en-US" altLang="ja-JP" sz="900" dirty="0">
                <a:solidFill>
                  <a:srgbClr val="3333FF"/>
                </a:solidFill>
              </a:rPr>
              <a:t>”: true</a:t>
            </a:r>
            <a:r>
              <a:rPr lang="en-US" altLang="ja-JP" sz="900" dirty="0" smtClean="0">
                <a:solidFill>
                  <a:srgbClr val="3333FF"/>
                </a:solidFill>
              </a:rPr>
              <a:t>, </a:t>
            </a:r>
            <a:r>
              <a:rPr lang="en-US" altLang="ja-JP" sz="900" dirty="0">
                <a:solidFill>
                  <a:srgbClr val="3333FF"/>
                </a:solidFill>
              </a:rPr>
              <a:t>“</a:t>
            </a:r>
            <a:r>
              <a:rPr lang="en-US" altLang="ja-JP" sz="900" dirty="0" err="1">
                <a:solidFill>
                  <a:srgbClr val="3333FF"/>
                </a:solidFill>
              </a:rPr>
              <a:t>isColorFilterGbEnabled</a:t>
            </a:r>
            <a:r>
              <a:rPr lang="en-US" altLang="ja-JP" sz="900" dirty="0">
                <a:solidFill>
                  <a:srgbClr val="3333FF"/>
                </a:solidFill>
              </a:rPr>
              <a:t>”: true</a:t>
            </a:r>
            <a:r>
              <a:rPr lang="en-US" altLang="ja-JP" sz="900" dirty="0" smtClean="0">
                <a:solidFill>
                  <a:srgbClr val="3333FF"/>
                </a:solidFill>
              </a:rPr>
              <a:t>, </a:t>
            </a:r>
          </a:p>
          <a:p>
            <a:pPr marL="0" indent="0">
              <a:buNone/>
            </a:pPr>
            <a:r>
              <a:rPr lang="en-US" altLang="ja-JP" sz="900" dirty="0">
                <a:solidFill>
                  <a:srgbClr val="3333FF"/>
                </a:solidFill>
              </a:rPr>
              <a:t> </a:t>
            </a:r>
            <a:r>
              <a:rPr lang="en-US" altLang="ja-JP" sz="900" dirty="0" smtClean="0">
                <a:solidFill>
                  <a:srgbClr val="3333FF"/>
                </a:solidFill>
              </a:rPr>
              <a:t>     “</a:t>
            </a:r>
            <a:r>
              <a:rPr lang="en-US" altLang="ja-JP" sz="900" dirty="0" err="1">
                <a:solidFill>
                  <a:srgbClr val="3333FF"/>
                </a:solidFill>
              </a:rPr>
              <a:t>isColorTemperatureEnabled</a:t>
            </a:r>
            <a:r>
              <a:rPr lang="en-US" altLang="ja-JP" sz="900" dirty="0" smtClean="0">
                <a:solidFill>
                  <a:srgbClr val="3333FF"/>
                </a:solidFill>
              </a:rPr>
              <a:t>”:false},</a:t>
            </a:r>
          </a:p>
          <a:p>
            <a:pPr marL="0" indent="0">
              <a:buNone/>
            </a:pPr>
            <a:r>
              <a:rPr lang="en-US" altLang="ja-JP" sz="900" dirty="0">
                <a:solidFill>
                  <a:srgbClr val="3333FF"/>
                </a:solidFill>
              </a:rPr>
              <a:t> </a:t>
            </a:r>
            <a:r>
              <a:rPr lang="en-US" altLang="ja-JP" sz="900" dirty="0" smtClean="0">
                <a:solidFill>
                  <a:srgbClr val="3333FF"/>
                </a:solidFill>
              </a:rPr>
              <a:t>    ...</a:t>
            </a:r>
          </a:p>
          <a:p>
            <a:pPr marL="0" indent="0">
              <a:buNone/>
            </a:pPr>
            <a:r>
              <a:rPr lang="en-US" altLang="ja-JP" sz="900" dirty="0">
                <a:solidFill>
                  <a:srgbClr val="3333FF"/>
                </a:solidFill>
              </a:rPr>
              <a:t> </a:t>
            </a:r>
            <a:r>
              <a:rPr lang="en-US" altLang="ja-JP" sz="900" dirty="0" smtClean="0">
                <a:solidFill>
                  <a:srgbClr val="3333FF"/>
                </a:solidFill>
              </a:rPr>
              <a:t>    {</a:t>
            </a:r>
            <a:r>
              <a:rPr lang="en-US" altLang="ja-JP" sz="900" dirty="0">
                <a:solidFill>
                  <a:srgbClr val="0000FF"/>
                </a:solidFill>
              </a:rPr>
              <a:t>“</a:t>
            </a:r>
            <a:r>
              <a:rPr lang="en-US" altLang="ja-JP" sz="900" dirty="0" err="1">
                <a:solidFill>
                  <a:srgbClr val="0000FF"/>
                </a:solidFill>
              </a:rPr>
              <a:t>whiteBalanceMode</a:t>
            </a:r>
            <a:r>
              <a:rPr lang="en-US" altLang="ja-JP" sz="900" dirty="0">
                <a:solidFill>
                  <a:srgbClr val="0000FF"/>
                </a:solidFill>
              </a:rPr>
              <a:t>”:</a:t>
            </a:r>
            <a:r>
              <a:rPr lang="en-US" altLang="ja-JP" sz="900" dirty="0" smtClean="0">
                <a:solidFill>
                  <a:srgbClr val="3333FF"/>
                </a:solidFill>
              </a:rPr>
              <a:t>“</a:t>
            </a:r>
            <a:r>
              <a:rPr lang="en-US" altLang="ja-JP" sz="900" dirty="0">
                <a:solidFill>
                  <a:srgbClr val="3333FF"/>
                </a:solidFill>
              </a:rPr>
              <a:t>Color </a:t>
            </a:r>
            <a:r>
              <a:rPr lang="en-US" altLang="ja-JP" sz="900" dirty="0" smtClean="0">
                <a:solidFill>
                  <a:srgbClr val="3333FF"/>
                </a:solidFill>
              </a:rPr>
              <a:t>Temperature”,</a:t>
            </a:r>
          </a:p>
          <a:p>
            <a:pPr marL="0" indent="0">
              <a:buNone/>
            </a:pPr>
            <a:r>
              <a:rPr lang="en-US" altLang="ja-JP" sz="900" dirty="0">
                <a:solidFill>
                  <a:srgbClr val="3333FF"/>
                </a:solidFill>
              </a:rPr>
              <a:t> </a:t>
            </a:r>
            <a:r>
              <a:rPr lang="en-US" altLang="ja-JP" sz="900" dirty="0" smtClean="0">
                <a:solidFill>
                  <a:srgbClr val="3333FF"/>
                </a:solidFill>
              </a:rPr>
              <a:t>     “</a:t>
            </a:r>
            <a:r>
              <a:rPr lang="en-US" altLang="ja-JP" sz="900" dirty="0" err="1">
                <a:solidFill>
                  <a:srgbClr val="3333FF"/>
                </a:solidFill>
              </a:rPr>
              <a:t>isColorFilterAbEnabled</a:t>
            </a:r>
            <a:r>
              <a:rPr lang="en-US" altLang="ja-JP" sz="900" dirty="0">
                <a:solidFill>
                  <a:srgbClr val="3333FF"/>
                </a:solidFill>
              </a:rPr>
              <a:t>”: true</a:t>
            </a:r>
            <a:r>
              <a:rPr lang="en-US" altLang="ja-JP" sz="900" dirty="0" smtClean="0">
                <a:solidFill>
                  <a:srgbClr val="3333FF"/>
                </a:solidFill>
              </a:rPr>
              <a:t>, </a:t>
            </a:r>
            <a:r>
              <a:rPr lang="en-US" altLang="ja-JP" sz="900" dirty="0">
                <a:solidFill>
                  <a:srgbClr val="3333FF"/>
                </a:solidFill>
              </a:rPr>
              <a:t>“</a:t>
            </a:r>
            <a:r>
              <a:rPr lang="en-US" altLang="ja-JP" sz="900" dirty="0" err="1">
                <a:solidFill>
                  <a:srgbClr val="3333FF"/>
                </a:solidFill>
              </a:rPr>
              <a:t>isColorFilterGbEnabled</a:t>
            </a:r>
            <a:r>
              <a:rPr lang="en-US" altLang="ja-JP" sz="900" dirty="0">
                <a:solidFill>
                  <a:srgbClr val="3333FF"/>
                </a:solidFill>
              </a:rPr>
              <a:t>”: true</a:t>
            </a:r>
            <a:r>
              <a:rPr lang="en-US" altLang="ja-JP" sz="900" dirty="0" smtClean="0">
                <a:solidFill>
                  <a:srgbClr val="3333FF"/>
                </a:solidFill>
              </a:rPr>
              <a:t>, </a:t>
            </a:r>
          </a:p>
          <a:p>
            <a:pPr marL="0" indent="0">
              <a:buNone/>
            </a:pPr>
            <a:r>
              <a:rPr lang="en-US" altLang="ja-JP" sz="900" dirty="0">
                <a:solidFill>
                  <a:srgbClr val="3333FF"/>
                </a:solidFill>
              </a:rPr>
              <a:t> </a:t>
            </a:r>
            <a:r>
              <a:rPr lang="en-US" altLang="ja-JP" sz="900" dirty="0" smtClean="0">
                <a:solidFill>
                  <a:srgbClr val="3333FF"/>
                </a:solidFill>
              </a:rPr>
              <a:t>     “</a:t>
            </a:r>
            <a:r>
              <a:rPr lang="en-US" altLang="ja-JP" sz="900" dirty="0" err="1">
                <a:solidFill>
                  <a:srgbClr val="3333FF"/>
                </a:solidFill>
              </a:rPr>
              <a:t>isColorTemperatureEnabled</a:t>
            </a:r>
            <a:r>
              <a:rPr lang="en-US" altLang="ja-JP" sz="900" dirty="0">
                <a:solidFill>
                  <a:srgbClr val="3333FF"/>
                </a:solidFill>
              </a:rPr>
              <a:t>”: true</a:t>
            </a:r>
            <a:r>
              <a:rPr lang="en-US" altLang="ja-JP" sz="900" dirty="0" smtClean="0">
                <a:solidFill>
                  <a:srgbClr val="3333FF"/>
                </a:solidFill>
              </a:rPr>
              <a:t>}],                            // </a:t>
            </a:r>
            <a:r>
              <a:rPr lang="ja-JP" altLang="en-US" sz="900" dirty="0" smtClean="0">
                <a:solidFill>
                  <a:srgbClr val="3333FF"/>
                </a:solidFill>
              </a:rPr>
              <a:t>候補</a:t>
            </a:r>
            <a:endParaRPr lang="en-US" altLang="ja-JP" sz="900" dirty="0" smtClean="0">
              <a:solidFill>
                <a:srgbClr val="3333FF"/>
              </a:solidFill>
            </a:endParaRPr>
          </a:p>
          <a:p>
            <a:pPr marL="0" indent="0">
              <a:buNone/>
            </a:pPr>
            <a:r>
              <a:rPr lang="en-US" altLang="ja-JP" sz="900" dirty="0"/>
              <a:t> </a:t>
            </a:r>
            <a:r>
              <a:rPr lang="en-US" altLang="ja-JP" sz="900" dirty="0" smtClean="0"/>
              <a:t>   [“A7”, “A6”, “A5”, “A4”, “A3”, “A2”, “A1”, 0,</a:t>
            </a:r>
          </a:p>
          <a:p>
            <a:pPr marL="0" indent="0">
              <a:buNone/>
            </a:pPr>
            <a:r>
              <a:rPr lang="en-US" altLang="ja-JP" sz="900" dirty="0"/>
              <a:t> </a:t>
            </a:r>
            <a:r>
              <a:rPr lang="en-US" altLang="ja-JP" sz="900" dirty="0" smtClean="0"/>
              <a:t>    “B1”, “B2”, “B3”, “B4”, “B5”, “B6”, “B7”],                           // AB</a:t>
            </a:r>
            <a:r>
              <a:rPr lang="ja-JP" altLang="en-US" sz="900" dirty="0" smtClean="0"/>
              <a:t>候補</a:t>
            </a:r>
            <a:endParaRPr lang="en-US" altLang="ja-JP" sz="900" dirty="0"/>
          </a:p>
          <a:p>
            <a:pPr marL="0" indent="0">
              <a:buNone/>
            </a:pPr>
            <a:r>
              <a:rPr lang="ja-JP" altLang="en-US" sz="900" dirty="0" smtClean="0"/>
              <a:t>    </a:t>
            </a:r>
            <a:r>
              <a:rPr lang="en-US" altLang="ja-JP" sz="900" dirty="0" smtClean="0"/>
              <a:t> [“G7</a:t>
            </a:r>
            <a:r>
              <a:rPr lang="en-US" altLang="ja-JP" sz="900" dirty="0"/>
              <a:t>”, </a:t>
            </a:r>
            <a:r>
              <a:rPr lang="en-US" altLang="ja-JP" sz="900" dirty="0" smtClean="0"/>
              <a:t>“G6</a:t>
            </a:r>
            <a:r>
              <a:rPr lang="en-US" altLang="ja-JP" sz="900" dirty="0"/>
              <a:t>”, </a:t>
            </a:r>
            <a:r>
              <a:rPr lang="en-US" altLang="ja-JP" sz="900" dirty="0" smtClean="0"/>
              <a:t>“G5</a:t>
            </a:r>
            <a:r>
              <a:rPr lang="en-US" altLang="ja-JP" sz="900" dirty="0"/>
              <a:t>”, </a:t>
            </a:r>
            <a:r>
              <a:rPr lang="en-US" altLang="ja-JP" sz="900" dirty="0" smtClean="0"/>
              <a:t>“G4</a:t>
            </a:r>
            <a:r>
              <a:rPr lang="en-US" altLang="ja-JP" sz="900" dirty="0"/>
              <a:t>”, </a:t>
            </a:r>
            <a:r>
              <a:rPr lang="en-US" altLang="ja-JP" sz="900" dirty="0" smtClean="0"/>
              <a:t>“G3</a:t>
            </a:r>
            <a:r>
              <a:rPr lang="en-US" altLang="ja-JP" sz="900" dirty="0"/>
              <a:t>”, </a:t>
            </a:r>
            <a:r>
              <a:rPr lang="en-US" altLang="ja-JP" sz="900" dirty="0" smtClean="0"/>
              <a:t>“G2</a:t>
            </a:r>
            <a:r>
              <a:rPr lang="en-US" altLang="ja-JP" sz="900" dirty="0"/>
              <a:t>”, </a:t>
            </a:r>
            <a:r>
              <a:rPr lang="en-US" altLang="ja-JP" sz="900" dirty="0" smtClean="0"/>
              <a:t>“G1</a:t>
            </a:r>
            <a:r>
              <a:rPr lang="en-US" altLang="ja-JP" sz="900" dirty="0"/>
              <a:t>”, 0,</a:t>
            </a:r>
          </a:p>
          <a:p>
            <a:pPr marL="0" indent="0">
              <a:buNone/>
            </a:pPr>
            <a:r>
              <a:rPr lang="en-US" altLang="ja-JP" sz="900" dirty="0"/>
              <a:t>     </a:t>
            </a:r>
            <a:r>
              <a:rPr lang="en-US" altLang="ja-JP" sz="900" dirty="0" smtClean="0"/>
              <a:t>“M1</a:t>
            </a:r>
            <a:r>
              <a:rPr lang="en-US" altLang="ja-JP" sz="900" dirty="0"/>
              <a:t>”, </a:t>
            </a:r>
            <a:r>
              <a:rPr lang="en-US" altLang="ja-JP" sz="900" dirty="0" smtClean="0"/>
              <a:t>“M2</a:t>
            </a:r>
            <a:r>
              <a:rPr lang="en-US" altLang="ja-JP" sz="900" dirty="0"/>
              <a:t>”, </a:t>
            </a:r>
            <a:r>
              <a:rPr lang="en-US" altLang="ja-JP" sz="900" dirty="0" smtClean="0"/>
              <a:t>“M3</a:t>
            </a:r>
            <a:r>
              <a:rPr lang="en-US" altLang="ja-JP" sz="900" dirty="0"/>
              <a:t>”, </a:t>
            </a:r>
            <a:r>
              <a:rPr lang="en-US" altLang="ja-JP" sz="900" dirty="0" smtClean="0"/>
              <a:t>“M4</a:t>
            </a:r>
            <a:r>
              <a:rPr lang="en-US" altLang="ja-JP" sz="900" dirty="0"/>
              <a:t>”, </a:t>
            </a:r>
            <a:r>
              <a:rPr lang="en-US" altLang="ja-JP" sz="900" dirty="0" smtClean="0"/>
              <a:t>“M5</a:t>
            </a:r>
            <a:r>
              <a:rPr lang="en-US" altLang="ja-JP" sz="900" dirty="0"/>
              <a:t>”, </a:t>
            </a:r>
            <a:r>
              <a:rPr lang="en-US" altLang="ja-JP" sz="900" dirty="0" smtClean="0"/>
              <a:t>“M6</a:t>
            </a:r>
            <a:r>
              <a:rPr lang="en-US" altLang="ja-JP" sz="900" dirty="0"/>
              <a:t>”, </a:t>
            </a:r>
            <a:r>
              <a:rPr lang="en-US" altLang="ja-JP" sz="900" dirty="0" smtClean="0"/>
              <a:t>“M7</a:t>
            </a:r>
            <a:r>
              <a:rPr lang="en-US" altLang="ja-JP" sz="900" dirty="0"/>
              <a:t>”], </a:t>
            </a:r>
            <a:r>
              <a:rPr lang="en-US" altLang="ja-JP" sz="900" dirty="0" smtClean="0"/>
              <a:t>                      // GM</a:t>
            </a:r>
            <a:r>
              <a:rPr lang="ja-JP" altLang="en-US" sz="900" dirty="0" smtClean="0"/>
              <a:t>候補</a:t>
            </a:r>
            <a:endParaRPr lang="en-US" altLang="ja-JP" sz="900" dirty="0" smtClean="0"/>
          </a:p>
          <a:p>
            <a:pPr marL="0" indent="0">
              <a:buNone/>
            </a:pPr>
            <a:r>
              <a:rPr lang="en-US" altLang="ja-JP" sz="900" dirty="0"/>
              <a:t> </a:t>
            </a:r>
            <a:r>
              <a:rPr lang="en-US" altLang="ja-JP" sz="900" dirty="0" smtClean="0"/>
              <a:t>    [2500, 9900, 100]                                                            // </a:t>
            </a:r>
            <a:r>
              <a:rPr lang="ja-JP" altLang="en-US" sz="900" dirty="0" smtClean="0"/>
              <a:t>色温度候補</a:t>
            </a:r>
            <a:endParaRPr lang="en-US" altLang="ja-JP" sz="900" dirty="0" smtClean="0"/>
          </a:p>
          <a:p>
            <a:pPr marL="0" indent="0">
              <a:buNone/>
            </a:pPr>
            <a:r>
              <a:rPr lang="en-US" altLang="ja-JP" sz="900" dirty="0" smtClean="0"/>
              <a:t>]]</a:t>
            </a:r>
            <a:endParaRPr lang="ja-JP" altLang="en-US" sz="900" dirty="0"/>
          </a:p>
          <a:p>
            <a:pPr marL="0" indent="0">
              <a:buNone/>
            </a:pPr>
            <a:endParaRPr kumimoji="1" lang="ja-JP" altLang="en-US" sz="900" dirty="0"/>
          </a:p>
        </p:txBody>
      </p:sp>
      <p:sp>
        <p:nvSpPr>
          <p:cNvPr id="11" name="右中かっこ 10"/>
          <p:cNvSpPr/>
          <p:nvPr/>
        </p:nvSpPr>
        <p:spPr bwMode="auto">
          <a:xfrm>
            <a:off x="3832713" y="1542019"/>
            <a:ext cx="103761" cy="497191"/>
          </a:xfrm>
          <a:prstGeom prst="rightBrace">
            <a:avLst/>
          </a:prstGeom>
          <a:solidFill>
            <a:schemeClr val="bg1"/>
          </a:solidFill>
          <a:ln w="31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ja-JP" altLang="en-US" sz="2000" smtClean="0">
              <a:solidFill>
                <a:srgbClr val="000000"/>
              </a:solidFill>
              <a:latin typeface="ＭＳ Ｐゴシック" pitchFamily="50" charset="-128"/>
            </a:endParaRPr>
          </a:p>
        </p:txBody>
      </p:sp>
      <p:cxnSp>
        <p:nvCxnSpPr>
          <p:cNvPr id="13" name="直線矢印コネクタ 12"/>
          <p:cNvCxnSpPr>
            <a:stCxn id="11" idx="1"/>
          </p:cNvCxnSpPr>
          <p:nvPr/>
        </p:nvCxnSpPr>
        <p:spPr bwMode="auto">
          <a:xfrm flipV="1">
            <a:off x="3936465" y="1693334"/>
            <a:ext cx="830088" cy="97276"/>
          </a:xfrm>
          <a:prstGeom prst="straightConnector1">
            <a:avLst/>
          </a:prstGeom>
          <a:gradFill rotWithShape="0">
            <a:gsLst>
              <a:gs pos="0">
                <a:srgbClr val="ABC9FF"/>
              </a:gs>
              <a:gs pos="50000">
                <a:srgbClr val="ABC9FF">
                  <a:gamma/>
                  <a:tint val="0"/>
                  <a:invGamma/>
                </a:srgbClr>
              </a:gs>
              <a:gs pos="100000">
                <a:srgbClr val="ABC9FF"/>
              </a:gs>
            </a:gsLst>
            <a:lin ang="2700000" scaled="1"/>
          </a:gradFill>
          <a:ln w="317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テキスト ボックス 15"/>
          <p:cNvSpPr txBox="1"/>
          <p:nvPr/>
        </p:nvSpPr>
        <p:spPr>
          <a:xfrm>
            <a:off x="3125830" y="986297"/>
            <a:ext cx="1522379" cy="461665"/>
          </a:xfrm>
          <a:prstGeom prst="rect">
            <a:avLst/>
          </a:prstGeom>
          <a:solidFill>
            <a:schemeClr val="accent1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800" dirty="0" err="1" smtClean="0">
                <a:solidFill>
                  <a:srgbClr val="FF0000"/>
                </a:solidFill>
                <a:latin typeface="ＭＳ Ｐゴシック" pitchFamily="50" charset="-128"/>
              </a:rPr>
              <a:t>WhiteBalance</a:t>
            </a:r>
            <a:r>
              <a:rPr lang="ja-JP" altLang="en-US" sz="800" dirty="0" smtClean="0">
                <a:solidFill>
                  <a:srgbClr val="FF0000"/>
                </a:solidFill>
                <a:latin typeface="ＭＳ Ｐゴシック" pitchFamily="50" charset="-128"/>
              </a:rPr>
              <a:t>のパラメタが</a:t>
            </a:r>
            <a:endParaRPr lang="en-US" altLang="ja-JP" sz="800" dirty="0" smtClean="0">
              <a:solidFill>
                <a:srgbClr val="FF0000"/>
              </a:solidFill>
              <a:latin typeface="ＭＳ Ｐゴシック" pitchFamily="50" charset="-128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ja-JP" altLang="en-US" sz="800" dirty="0" smtClean="0">
                <a:solidFill>
                  <a:srgbClr val="FF0000"/>
                </a:solidFill>
                <a:latin typeface="ＭＳ Ｐゴシック" pitchFamily="50" charset="-128"/>
              </a:rPr>
              <a:t>複雑すぎて</a:t>
            </a:r>
            <a:r>
              <a:rPr lang="ja-JP" altLang="en-US" sz="800" dirty="0">
                <a:solidFill>
                  <a:srgbClr val="FF0000"/>
                </a:solidFill>
                <a:latin typeface="ＭＳ Ｐゴシック" pitchFamily="50" charset="-128"/>
              </a:rPr>
              <a:t>、</a:t>
            </a:r>
            <a:r>
              <a:rPr lang="en-US" altLang="ja-JP" sz="800" dirty="0" smtClean="0">
                <a:solidFill>
                  <a:srgbClr val="FF0000"/>
                </a:solidFill>
                <a:latin typeface="ＭＳ Ｐゴシック" pitchFamily="50" charset="-128"/>
              </a:rPr>
              <a:t>UDS</a:t>
            </a:r>
            <a:r>
              <a:rPr lang="ja-JP" altLang="en-US" sz="800" dirty="0" smtClean="0">
                <a:solidFill>
                  <a:srgbClr val="FF0000"/>
                </a:solidFill>
                <a:latin typeface="ＭＳ Ｐゴシック" pitchFamily="50" charset="-128"/>
              </a:rPr>
              <a:t>では</a:t>
            </a:r>
            <a:endParaRPr lang="en-US" altLang="ja-JP" sz="800" dirty="0" smtClean="0">
              <a:solidFill>
                <a:srgbClr val="FF0000"/>
              </a:solidFill>
              <a:latin typeface="ＭＳ Ｐゴシック" pitchFamily="50" charset="-128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ja-JP" altLang="en-US" sz="800" dirty="0" smtClean="0">
                <a:solidFill>
                  <a:srgbClr val="FF0000"/>
                </a:solidFill>
                <a:latin typeface="ＭＳ Ｐゴシック" pitchFamily="50" charset="-128"/>
              </a:rPr>
              <a:t>現在値しか伝えられない</a:t>
            </a:r>
            <a:r>
              <a:rPr lang="en-US" altLang="ja-JP" sz="800" dirty="0" smtClean="0">
                <a:solidFill>
                  <a:srgbClr val="FF0000"/>
                </a:solidFill>
                <a:latin typeface="ＭＳ Ｐゴシック" pitchFamily="50" charset="-128"/>
              </a:rPr>
              <a:t>(</a:t>
            </a:r>
            <a:r>
              <a:rPr lang="ja-JP" altLang="en-US" sz="800" dirty="0" smtClean="0">
                <a:solidFill>
                  <a:srgbClr val="FF0000"/>
                </a:solidFill>
                <a:latin typeface="ＭＳ Ｐゴシック" pitchFamily="50" charset="-128"/>
              </a:rPr>
              <a:t>泣</a:t>
            </a:r>
            <a:r>
              <a:rPr lang="en-US" altLang="ja-JP" sz="800" dirty="0" smtClean="0">
                <a:solidFill>
                  <a:srgbClr val="FF0000"/>
                </a:solidFill>
                <a:latin typeface="ＭＳ Ｐゴシック" pitchFamily="50" charset="-128"/>
              </a:rPr>
              <a:t>)</a:t>
            </a:r>
            <a:endParaRPr lang="ja-JP" altLang="en-US" sz="800" dirty="0">
              <a:solidFill>
                <a:srgbClr val="FF0000"/>
              </a:solidFill>
              <a:latin typeface="ＭＳ Ｐゴシック" pitchFamily="50" charset="-128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5127618" y="2666278"/>
            <a:ext cx="2303836" cy="584775"/>
          </a:xfrm>
          <a:prstGeom prst="rect">
            <a:avLst/>
          </a:prstGeom>
          <a:solidFill>
            <a:schemeClr val="accent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ja-JP" altLang="en-US" sz="800" dirty="0" smtClean="0">
                <a:solidFill>
                  <a:srgbClr val="FF0000"/>
                </a:solidFill>
                <a:latin typeface="ＭＳ Ｐゴシック" pitchFamily="50" charset="-128"/>
              </a:rPr>
              <a:t>幸いにも</a:t>
            </a:r>
            <a:r>
              <a:rPr lang="en-US" altLang="ja-JP" sz="800" dirty="0" err="1" smtClean="0">
                <a:solidFill>
                  <a:srgbClr val="FF0000"/>
                </a:solidFill>
                <a:latin typeface="ＭＳ Ｐゴシック" pitchFamily="50" charset="-128"/>
              </a:rPr>
              <a:t>WhiteBalance</a:t>
            </a:r>
            <a:r>
              <a:rPr lang="ja-JP" altLang="en-US" sz="800" dirty="0" smtClean="0">
                <a:solidFill>
                  <a:srgbClr val="FF0000"/>
                </a:solidFill>
                <a:latin typeface="ＭＳ Ｐゴシック" pitchFamily="50" charset="-128"/>
              </a:rPr>
              <a:t>の候補は変更がない。</a:t>
            </a:r>
            <a:endParaRPr lang="en-US" altLang="ja-JP" sz="800" dirty="0" smtClean="0">
              <a:solidFill>
                <a:srgbClr val="FF0000"/>
              </a:solidFill>
              <a:latin typeface="ＭＳ Ｐゴシック" pitchFamily="50" charset="-128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ja-JP" altLang="en-US" sz="800" dirty="0">
                <a:solidFill>
                  <a:srgbClr val="FF0000"/>
                </a:solidFill>
                <a:latin typeface="ＭＳ Ｐゴシック" pitchFamily="50" charset="-128"/>
              </a:rPr>
              <a:t>だから</a:t>
            </a:r>
            <a:r>
              <a:rPr lang="ja-JP" altLang="en-US" sz="800" dirty="0" smtClean="0">
                <a:solidFill>
                  <a:srgbClr val="FF0000"/>
                </a:solidFill>
                <a:latin typeface="ＭＳ Ｐゴシック" pitchFamily="50" charset="-128"/>
              </a:rPr>
              <a:t>、</a:t>
            </a:r>
            <a:r>
              <a:rPr lang="en-US" altLang="ja-JP" sz="800" dirty="0">
                <a:solidFill>
                  <a:srgbClr val="FF0000"/>
                </a:solidFill>
                <a:latin typeface="ＭＳ Ｐゴシック" pitchFamily="50" charset="-128"/>
              </a:rPr>
              <a:t>” </a:t>
            </a:r>
            <a:r>
              <a:rPr lang="en-US" altLang="ja-JP" sz="800" dirty="0" err="1" smtClean="0">
                <a:solidFill>
                  <a:srgbClr val="FF0000"/>
                </a:solidFill>
                <a:latin typeface="ＭＳ Ｐゴシック" pitchFamily="50" charset="-128"/>
              </a:rPr>
              <a:t>check_available</a:t>
            </a:r>
            <a:r>
              <a:rPr lang="en-US" altLang="ja-JP" sz="800" dirty="0" smtClean="0">
                <a:solidFill>
                  <a:srgbClr val="FF0000"/>
                </a:solidFill>
                <a:latin typeface="ＭＳ Ｐゴシック" pitchFamily="50" charset="-128"/>
              </a:rPr>
              <a:t>”</a:t>
            </a:r>
            <a:r>
              <a:rPr lang="ja-JP" altLang="en-US" sz="800" dirty="0" smtClean="0">
                <a:solidFill>
                  <a:srgbClr val="FF0000"/>
                </a:solidFill>
                <a:latin typeface="ＭＳ Ｐゴシック" pitchFamily="50" charset="-128"/>
              </a:rPr>
              <a:t>を</a:t>
            </a:r>
            <a:r>
              <a:rPr lang="en-US" altLang="ja-JP" sz="800" dirty="0" smtClean="0">
                <a:solidFill>
                  <a:srgbClr val="FF0000"/>
                </a:solidFill>
                <a:latin typeface="ＭＳ Ｐゴシック" pitchFamily="50" charset="-128"/>
              </a:rPr>
              <a:t>false</a:t>
            </a:r>
            <a:r>
              <a:rPr lang="ja-JP" altLang="en-US" sz="800" dirty="0" smtClean="0">
                <a:solidFill>
                  <a:srgbClr val="FF0000"/>
                </a:solidFill>
                <a:latin typeface="ＭＳ Ｐゴシック" pitchFamily="50" charset="-128"/>
              </a:rPr>
              <a:t>にして、</a:t>
            </a:r>
            <a:endParaRPr lang="en-US" altLang="ja-JP" sz="800" dirty="0" smtClean="0">
              <a:solidFill>
                <a:srgbClr val="FF0000"/>
              </a:solidFill>
              <a:latin typeface="ＭＳ Ｐゴシック" pitchFamily="50" charset="-128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800" dirty="0" err="1" smtClean="0">
                <a:solidFill>
                  <a:srgbClr val="FF0000"/>
                </a:solidFill>
                <a:latin typeface="ＭＳ Ｐゴシック" pitchFamily="50" charset="-128"/>
              </a:rPr>
              <a:t>getAvailable</a:t>
            </a:r>
            <a:r>
              <a:rPr lang="ja-JP" altLang="en-US" sz="800" dirty="0" smtClean="0">
                <a:solidFill>
                  <a:srgbClr val="FF0000"/>
                </a:solidFill>
                <a:latin typeface="ＭＳ Ｐゴシック" pitchFamily="50" charset="-128"/>
              </a:rPr>
              <a:t>を呼びなおす必要がないことを示す。</a:t>
            </a:r>
            <a:endParaRPr lang="en-US" altLang="ja-JP" sz="800" dirty="0" smtClean="0">
              <a:solidFill>
                <a:srgbClr val="FF0000"/>
              </a:solidFill>
              <a:latin typeface="ＭＳ Ｐゴシック" pitchFamily="50" charset="-128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800" dirty="0" smtClean="0">
                <a:solidFill>
                  <a:srgbClr val="FF0000"/>
                </a:solidFill>
                <a:latin typeface="ＭＳ Ｐゴシック" pitchFamily="50" charset="-128"/>
              </a:rPr>
              <a:t>(</a:t>
            </a:r>
            <a:r>
              <a:rPr lang="ja-JP" altLang="en-US" sz="800" dirty="0" smtClean="0">
                <a:solidFill>
                  <a:srgbClr val="FF0000"/>
                </a:solidFill>
                <a:latin typeface="ＭＳ Ｐゴシック" pitchFamily="50" charset="-128"/>
              </a:rPr>
              <a:t>仕様書縛りでも</a:t>
            </a:r>
            <a:r>
              <a:rPr lang="en-US" altLang="ja-JP" sz="800" dirty="0" smtClean="0">
                <a:solidFill>
                  <a:srgbClr val="FF0000"/>
                </a:solidFill>
                <a:latin typeface="ＭＳ Ｐゴシック" pitchFamily="50" charset="-128"/>
              </a:rPr>
              <a:t>OK)</a:t>
            </a:r>
          </a:p>
        </p:txBody>
      </p:sp>
      <p:sp>
        <p:nvSpPr>
          <p:cNvPr id="18" name="右中かっこ 17"/>
          <p:cNvSpPr/>
          <p:nvPr/>
        </p:nvSpPr>
        <p:spPr bwMode="auto">
          <a:xfrm>
            <a:off x="4185548" y="2039206"/>
            <a:ext cx="106998" cy="2756170"/>
          </a:xfrm>
          <a:prstGeom prst="rightBrace">
            <a:avLst/>
          </a:prstGeom>
          <a:solidFill>
            <a:schemeClr val="bg1"/>
          </a:solidFill>
          <a:ln w="31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ja-JP" altLang="en-US" sz="2000" smtClean="0">
              <a:solidFill>
                <a:srgbClr val="000000"/>
              </a:solidFill>
              <a:latin typeface="ＭＳ Ｐゴシック" pitchFamily="50" charset="-128"/>
            </a:endParaRPr>
          </a:p>
        </p:txBody>
      </p:sp>
      <p:cxnSp>
        <p:nvCxnSpPr>
          <p:cNvPr id="20" name="直線矢印コネクタ 19"/>
          <p:cNvCxnSpPr>
            <a:stCxn id="18" idx="1"/>
          </p:cNvCxnSpPr>
          <p:nvPr/>
        </p:nvCxnSpPr>
        <p:spPr bwMode="auto">
          <a:xfrm flipV="1">
            <a:off x="4292547" y="3127262"/>
            <a:ext cx="775267" cy="290029"/>
          </a:xfrm>
          <a:prstGeom prst="straightConnector1">
            <a:avLst/>
          </a:prstGeom>
          <a:gradFill rotWithShape="0">
            <a:gsLst>
              <a:gs pos="0">
                <a:srgbClr val="ABC9FF"/>
              </a:gs>
              <a:gs pos="50000">
                <a:srgbClr val="ABC9FF">
                  <a:gamma/>
                  <a:tint val="0"/>
                  <a:invGamma/>
                </a:srgbClr>
              </a:gs>
              <a:gs pos="100000">
                <a:srgbClr val="ABC9FF"/>
              </a:gs>
            </a:gsLst>
            <a:lin ang="2700000" scaled="1"/>
          </a:gradFill>
          <a:ln w="317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直線矢印コネクタ 21"/>
          <p:cNvCxnSpPr>
            <a:stCxn id="17" idx="0"/>
          </p:cNvCxnSpPr>
          <p:nvPr/>
        </p:nvCxnSpPr>
        <p:spPr bwMode="auto">
          <a:xfrm flipH="1" flipV="1">
            <a:off x="5979268" y="1931130"/>
            <a:ext cx="300268" cy="735148"/>
          </a:xfrm>
          <a:prstGeom prst="straightConnector1">
            <a:avLst/>
          </a:prstGeom>
          <a:gradFill rotWithShape="0">
            <a:gsLst>
              <a:gs pos="0">
                <a:srgbClr val="ABC9FF"/>
              </a:gs>
              <a:gs pos="50000">
                <a:srgbClr val="ABC9FF">
                  <a:gamma/>
                  <a:tint val="0"/>
                  <a:invGamma/>
                </a:srgbClr>
              </a:gs>
              <a:gs pos="100000">
                <a:srgbClr val="ABC9FF"/>
              </a:gs>
            </a:gsLst>
            <a:lin ang="2700000" scaled="1"/>
          </a:gradFill>
          <a:ln w="317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直線コネクタ 13"/>
          <p:cNvCxnSpPr/>
          <p:nvPr/>
        </p:nvCxnSpPr>
        <p:spPr bwMode="auto">
          <a:xfrm>
            <a:off x="0" y="-10583"/>
            <a:ext cx="9144000" cy="5715000"/>
          </a:xfrm>
          <a:prstGeom prst="line">
            <a:avLst/>
          </a:prstGeom>
          <a:gradFill rotWithShape="0">
            <a:gsLst>
              <a:gs pos="0">
                <a:srgbClr val="ABC9FF"/>
              </a:gs>
              <a:gs pos="50000">
                <a:srgbClr val="ABC9FF">
                  <a:gamma/>
                  <a:tint val="0"/>
                  <a:invGamma/>
                </a:srgbClr>
              </a:gs>
              <a:gs pos="100000">
                <a:srgbClr val="ABC9FF"/>
              </a:gs>
            </a:gsLst>
            <a:lin ang="2700000" scaled="1"/>
          </a:gra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509666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split orient="vert"/>
      </p:transition>
    </mc:Choice>
    <mc:Fallback xmlns="">
      <p:transition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ホワイトバランス</a:t>
            </a:r>
            <a:endParaRPr kumimoji="1" lang="ja-JP" altLang="en-US" dirty="0"/>
          </a:p>
        </p:txBody>
      </p:sp>
      <p:graphicFrame>
        <p:nvGraphicFramePr>
          <p:cNvPr id="8" name="コンテンツ プレースホルダー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4346805"/>
              </p:ext>
            </p:extLst>
          </p:nvPr>
        </p:nvGraphicFramePr>
        <p:xfrm>
          <a:off x="285748" y="1018132"/>
          <a:ext cx="8534403" cy="433239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123003"/>
                <a:gridCol w="1757810"/>
                <a:gridCol w="1869155"/>
                <a:gridCol w="1784435"/>
              </a:tblGrid>
              <a:tr h="287867">
                <a:tc>
                  <a:txBody>
                    <a:bodyPr/>
                    <a:lstStyle/>
                    <a:p>
                      <a:r>
                        <a:rPr kumimoji="1" lang="en-US" altLang="ja-JP" sz="1050" dirty="0" smtClean="0"/>
                        <a:t>WB</a:t>
                      </a:r>
                      <a:r>
                        <a:rPr kumimoji="1" lang="ja-JP" altLang="en-US" sz="1050" dirty="0" smtClean="0"/>
                        <a:t>名</a:t>
                      </a:r>
                      <a:endParaRPr kumimoji="1" lang="ja-JP" altLang="en-US" sz="1050" dirty="0"/>
                    </a:p>
                  </a:txBody>
                  <a:tcPr marT="50800" marB="50800"/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 dirty="0" smtClean="0"/>
                        <a:t>AB</a:t>
                      </a:r>
                      <a:endParaRPr kumimoji="1" lang="ja-JP" altLang="en-US" sz="1050" dirty="0"/>
                    </a:p>
                  </a:txBody>
                  <a:tcPr marT="50800" marB="50800"/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GM</a:t>
                      </a:r>
                      <a:endParaRPr kumimoji="1" lang="ja-JP" altLang="en-US" sz="1050" dirty="0"/>
                    </a:p>
                  </a:txBody>
                  <a:tcPr marT="50800" marB="50800"/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色温度</a:t>
                      </a:r>
                      <a:endParaRPr kumimoji="1" lang="ja-JP" altLang="en-US" sz="1050" dirty="0"/>
                    </a:p>
                  </a:txBody>
                  <a:tcPr marT="50800" marB="50800"/>
                </a:tc>
              </a:tr>
              <a:tr h="248481">
                <a:tc>
                  <a:txBody>
                    <a:bodyPr/>
                    <a:lstStyle/>
                    <a:p>
                      <a:r>
                        <a:rPr kumimoji="1" lang="en-US" altLang="ja-JP" sz="105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Auto WB</a:t>
                      </a:r>
                      <a:endParaRPr kumimoji="1" lang="ja-JP" altLang="en-US" sz="1050" dirty="0"/>
                    </a:p>
                  </a:txBody>
                  <a:tcPr marT="50800" marB="50800"/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 dirty="0" smtClean="0"/>
                        <a:t>A7-A1,0,B1-B7</a:t>
                      </a:r>
                      <a:endParaRPr kumimoji="1" lang="ja-JP" altLang="en-US" sz="1050" dirty="0"/>
                    </a:p>
                  </a:txBody>
                  <a:tcPr marT="50800" marB="50800"/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 dirty="0" smtClean="0"/>
                        <a:t>G7-G1,0,M1-M7</a:t>
                      </a:r>
                      <a:endParaRPr kumimoji="1" lang="ja-JP" altLang="en-US" sz="1050" dirty="0"/>
                    </a:p>
                  </a:txBody>
                  <a:tcPr marT="50800" marB="508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50" b="1" dirty="0" smtClean="0">
                          <a:solidFill>
                            <a:srgbClr val="FF0000"/>
                          </a:solidFill>
                        </a:rPr>
                        <a:t>なし</a:t>
                      </a:r>
                    </a:p>
                  </a:txBody>
                  <a:tcPr marT="50800" marB="50800"/>
                </a:tc>
              </a:tr>
              <a:tr h="204031">
                <a:tc>
                  <a:txBody>
                    <a:bodyPr/>
                    <a:lstStyle/>
                    <a:p>
                      <a:r>
                        <a:rPr kumimoji="1" lang="en-US" altLang="ja-JP" sz="105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Daylight</a:t>
                      </a:r>
                      <a:endParaRPr kumimoji="1" lang="ja-JP" altLang="en-US" sz="1050" dirty="0"/>
                    </a:p>
                  </a:txBody>
                  <a:tcPr marT="50800" marB="50800"/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 dirty="0" smtClean="0"/>
                        <a:t>A7-A1,0,B1-B7</a:t>
                      </a:r>
                      <a:endParaRPr kumimoji="1" lang="ja-JP" altLang="en-US" sz="1050" dirty="0"/>
                    </a:p>
                  </a:txBody>
                  <a:tcPr marT="50800" marB="50800"/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 dirty="0" smtClean="0"/>
                        <a:t>G7-G1,0,M1-M7</a:t>
                      </a:r>
                      <a:endParaRPr kumimoji="1" lang="ja-JP" altLang="en-US" sz="1050" dirty="0"/>
                    </a:p>
                  </a:txBody>
                  <a:tcPr marT="50800" marB="508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50" b="1" dirty="0" smtClean="0">
                          <a:solidFill>
                            <a:srgbClr val="FF0000"/>
                          </a:solidFill>
                        </a:rPr>
                        <a:t>なし</a:t>
                      </a:r>
                    </a:p>
                  </a:txBody>
                  <a:tcPr marT="50800" marB="50800"/>
                </a:tc>
              </a:tr>
              <a:tr h="171011">
                <a:tc>
                  <a:txBody>
                    <a:bodyPr/>
                    <a:lstStyle/>
                    <a:p>
                      <a:r>
                        <a:rPr kumimoji="1" lang="en-US" altLang="ja-JP" sz="105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Shade</a:t>
                      </a:r>
                      <a:endParaRPr kumimoji="1" lang="ja-JP" altLang="en-US" sz="1050" dirty="0"/>
                    </a:p>
                  </a:txBody>
                  <a:tcPr marT="50800" marB="50800"/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 dirty="0" smtClean="0"/>
                        <a:t>A7-A1,0,B1-B7</a:t>
                      </a:r>
                      <a:endParaRPr kumimoji="1" lang="ja-JP" altLang="en-US" sz="1050" dirty="0"/>
                    </a:p>
                  </a:txBody>
                  <a:tcPr marT="50800" marB="50800"/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 dirty="0" smtClean="0"/>
                        <a:t>G7-G1,0,M1-M7</a:t>
                      </a:r>
                      <a:endParaRPr kumimoji="1" lang="ja-JP" altLang="en-US" sz="1050" dirty="0"/>
                    </a:p>
                  </a:txBody>
                  <a:tcPr marT="50800" marB="508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50" b="1" dirty="0" smtClean="0">
                          <a:solidFill>
                            <a:srgbClr val="FF0000"/>
                          </a:solidFill>
                        </a:rPr>
                        <a:t>なし</a:t>
                      </a:r>
                    </a:p>
                  </a:txBody>
                  <a:tcPr marT="50800" marB="50800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05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Cloudy</a:t>
                      </a:r>
                      <a:endParaRPr kumimoji="1" lang="ja-JP" altLang="en-US" sz="1050" dirty="0"/>
                    </a:p>
                  </a:txBody>
                  <a:tcPr marT="50800" marB="50800"/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 dirty="0" smtClean="0"/>
                        <a:t>A7-A1,0,B1-B7</a:t>
                      </a:r>
                      <a:endParaRPr kumimoji="1" lang="ja-JP" altLang="en-US" sz="1050" dirty="0"/>
                    </a:p>
                  </a:txBody>
                  <a:tcPr marT="50800" marB="50800"/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 dirty="0" smtClean="0"/>
                        <a:t>G7-G1,0,M1-M7</a:t>
                      </a:r>
                      <a:endParaRPr kumimoji="1" lang="ja-JP" altLang="en-US" sz="1050" dirty="0"/>
                    </a:p>
                  </a:txBody>
                  <a:tcPr marT="50800" marB="508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50" b="1" dirty="0" smtClean="0">
                          <a:solidFill>
                            <a:srgbClr val="FF0000"/>
                          </a:solidFill>
                        </a:rPr>
                        <a:t>なし</a:t>
                      </a:r>
                    </a:p>
                  </a:txBody>
                  <a:tcPr marT="50800" marB="50800"/>
                </a:tc>
              </a:tr>
              <a:tr h="162121">
                <a:tc>
                  <a:txBody>
                    <a:bodyPr/>
                    <a:lstStyle/>
                    <a:p>
                      <a:r>
                        <a:rPr kumimoji="1" lang="en-US" altLang="ja-JP" sz="105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Incandescent</a:t>
                      </a:r>
                      <a:endParaRPr kumimoji="1" lang="ja-JP" altLang="en-US" sz="1050" dirty="0"/>
                    </a:p>
                  </a:txBody>
                  <a:tcPr marT="50800" marB="50800"/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 dirty="0" smtClean="0"/>
                        <a:t>A7-A1,0,B1-B7</a:t>
                      </a:r>
                      <a:endParaRPr kumimoji="1" lang="ja-JP" altLang="en-US" sz="1050" dirty="0"/>
                    </a:p>
                  </a:txBody>
                  <a:tcPr marT="50800" marB="50800"/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 dirty="0" smtClean="0"/>
                        <a:t>G7-G1,0,M1-M7</a:t>
                      </a:r>
                      <a:endParaRPr kumimoji="1" lang="ja-JP" altLang="en-US" sz="1050" dirty="0"/>
                    </a:p>
                  </a:txBody>
                  <a:tcPr marT="50800" marB="508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50" b="1" dirty="0" smtClean="0">
                          <a:solidFill>
                            <a:srgbClr val="FF0000"/>
                          </a:solidFill>
                        </a:rPr>
                        <a:t>なし</a:t>
                      </a:r>
                    </a:p>
                  </a:txBody>
                  <a:tcPr marT="50800" marB="50800"/>
                </a:tc>
              </a:tr>
              <a:tr h="151961">
                <a:tc>
                  <a:txBody>
                    <a:bodyPr/>
                    <a:lstStyle/>
                    <a:p>
                      <a:r>
                        <a:rPr kumimoji="1" lang="en-US" altLang="ja-JP" sz="105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Fluorescent: Warm White (-1)</a:t>
                      </a:r>
                      <a:endParaRPr kumimoji="1" lang="ja-JP" altLang="en-US" sz="1050" dirty="0"/>
                    </a:p>
                  </a:txBody>
                  <a:tcPr marT="50800" marB="50800"/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 dirty="0" smtClean="0"/>
                        <a:t>A7-A1,0,B1-B7</a:t>
                      </a:r>
                      <a:endParaRPr kumimoji="1" lang="ja-JP" altLang="en-US" sz="1050" dirty="0"/>
                    </a:p>
                  </a:txBody>
                  <a:tcPr marT="50800" marB="50800"/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 dirty="0" smtClean="0"/>
                        <a:t>G7-G1,0,M1-M7</a:t>
                      </a:r>
                      <a:endParaRPr kumimoji="1" lang="ja-JP" altLang="en-US" sz="1050" dirty="0"/>
                    </a:p>
                  </a:txBody>
                  <a:tcPr marT="50800" marB="508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50" b="1" dirty="0" smtClean="0">
                          <a:solidFill>
                            <a:srgbClr val="FF0000"/>
                          </a:solidFill>
                        </a:rPr>
                        <a:t>なし</a:t>
                      </a:r>
                    </a:p>
                  </a:txBody>
                  <a:tcPr marT="50800" marB="50800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050" dirty="0" smtClean="0"/>
                        <a:t>Fluorescent: Cool White (0)</a:t>
                      </a:r>
                      <a:endParaRPr kumimoji="1" lang="ja-JP" altLang="en-US" sz="1050" dirty="0"/>
                    </a:p>
                  </a:txBody>
                  <a:tcPr marT="50800" marB="50800"/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 dirty="0" smtClean="0"/>
                        <a:t>A7-A1,0,B1-B7</a:t>
                      </a:r>
                      <a:endParaRPr kumimoji="1" lang="ja-JP" altLang="en-US" sz="1050" dirty="0"/>
                    </a:p>
                  </a:txBody>
                  <a:tcPr marT="50800" marB="50800"/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 dirty="0" smtClean="0"/>
                        <a:t>G7-G1,0,M1-M7</a:t>
                      </a:r>
                      <a:endParaRPr kumimoji="1" lang="ja-JP" altLang="en-US" sz="1050" dirty="0"/>
                    </a:p>
                  </a:txBody>
                  <a:tcPr marT="50800" marB="508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50" b="1" dirty="0" smtClean="0">
                          <a:solidFill>
                            <a:srgbClr val="FF0000"/>
                          </a:solidFill>
                        </a:rPr>
                        <a:t>なし</a:t>
                      </a:r>
                    </a:p>
                  </a:txBody>
                  <a:tcPr marT="50800" marB="50800"/>
                </a:tc>
              </a:tr>
              <a:tr h="223081">
                <a:tc>
                  <a:txBody>
                    <a:bodyPr/>
                    <a:lstStyle/>
                    <a:p>
                      <a:r>
                        <a:rPr kumimoji="1" lang="en-US" altLang="ja-JP" sz="1050" dirty="0" smtClean="0"/>
                        <a:t>Fluorescent: Day</a:t>
                      </a:r>
                      <a:r>
                        <a:rPr kumimoji="1" lang="en-US" altLang="ja-JP" sz="1050" baseline="0" dirty="0" smtClean="0"/>
                        <a:t> White(+1)</a:t>
                      </a:r>
                      <a:endParaRPr kumimoji="1" lang="ja-JP" altLang="en-US" sz="1050" dirty="0"/>
                    </a:p>
                  </a:txBody>
                  <a:tcPr marT="50800" marB="50800"/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 dirty="0" smtClean="0"/>
                        <a:t>A7-A1,0,B1-B7</a:t>
                      </a:r>
                      <a:endParaRPr kumimoji="1" lang="ja-JP" altLang="en-US" sz="1050" dirty="0"/>
                    </a:p>
                  </a:txBody>
                  <a:tcPr marT="50800" marB="50800"/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 dirty="0" smtClean="0"/>
                        <a:t>G7-G1,0,M1-M7</a:t>
                      </a:r>
                      <a:endParaRPr kumimoji="1" lang="ja-JP" altLang="en-US" sz="1050" dirty="0"/>
                    </a:p>
                  </a:txBody>
                  <a:tcPr marT="50800" marB="508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50" b="1" dirty="0" smtClean="0">
                          <a:solidFill>
                            <a:srgbClr val="FF0000"/>
                          </a:solidFill>
                        </a:rPr>
                        <a:t>なし</a:t>
                      </a:r>
                    </a:p>
                  </a:txBody>
                  <a:tcPr marT="50800" marB="50800"/>
                </a:tc>
              </a:tr>
              <a:tr h="235781">
                <a:tc>
                  <a:txBody>
                    <a:bodyPr/>
                    <a:lstStyle/>
                    <a:p>
                      <a:r>
                        <a:rPr kumimoji="1" lang="en-US" altLang="ja-JP" sz="1050" dirty="0" smtClean="0"/>
                        <a:t>Fluorescent:</a:t>
                      </a:r>
                      <a:r>
                        <a:rPr kumimoji="1" lang="en-US" altLang="ja-JP" sz="1050" baseline="0" dirty="0" smtClean="0"/>
                        <a:t> Daylight(+2)</a:t>
                      </a:r>
                      <a:endParaRPr kumimoji="1" lang="ja-JP" altLang="en-US" sz="1050" dirty="0"/>
                    </a:p>
                  </a:txBody>
                  <a:tcPr marT="50800" marB="50800"/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 dirty="0" smtClean="0"/>
                        <a:t>A7-A1,0,B1-B7</a:t>
                      </a:r>
                      <a:endParaRPr kumimoji="1" lang="ja-JP" altLang="en-US" sz="1050" dirty="0"/>
                    </a:p>
                  </a:txBody>
                  <a:tcPr marT="50800" marB="50800"/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 dirty="0" smtClean="0"/>
                        <a:t>G7-G1,0,M1-M7</a:t>
                      </a:r>
                      <a:endParaRPr kumimoji="1" lang="ja-JP" altLang="en-US" sz="1050" dirty="0"/>
                    </a:p>
                  </a:txBody>
                  <a:tcPr marT="50800" marB="508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50" b="1" dirty="0" smtClean="0">
                          <a:solidFill>
                            <a:srgbClr val="FF0000"/>
                          </a:solidFill>
                        </a:rPr>
                        <a:t>なし</a:t>
                      </a:r>
                    </a:p>
                  </a:txBody>
                  <a:tcPr marT="50800" marB="50800"/>
                </a:tc>
              </a:tr>
              <a:tr h="467360">
                <a:tc>
                  <a:txBody>
                    <a:bodyPr/>
                    <a:lstStyle/>
                    <a:p>
                      <a:r>
                        <a:rPr kumimoji="1" lang="en-US" altLang="ja-JP" sz="1050" dirty="0" smtClean="0"/>
                        <a:t>Flash</a:t>
                      </a:r>
                      <a:endParaRPr kumimoji="1" lang="ja-JP" altLang="en-US" sz="1050" dirty="0"/>
                    </a:p>
                  </a:txBody>
                  <a:tcPr marT="50800" marB="50800"/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 dirty="0" smtClean="0"/>
                        <a:t>A7-A1,0,B1-B7</a:t>
                      </a:r>
                      <a:endParaRPr kumimoji="1" lang="ja-JP" altLang="en-US" sz="1050" dirty="0"/>
                    </a:p>
                  </a:txBody>
                  <a:tcPr marT="50800" marB="50800"/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 dirty="0" smtClean="0"/>
                        <a:t>G7-G1,0,M1-M7</a:t>
                      </a:r>
                      <a:endParaRPr kumimoji="1" lang="ja-JP" altLang="en-US" sz="1050" dirty="0"/>
                    </a:p>
                  </a:txBody>
                  <a:tcPr marT="50800" marB="508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50" b="1" dirty="0" smtClean="0">
                          <a:solidFill>
                            <a:srgbClr val="FF0000"/>
                          </a:solidFill>
                        </a:rPr>
                        <a:t>なし</a:t>
                      </a:r>
                    </a:p>
                  </a:txBody>
                  <a:tcPr marT="50800" marB="50800"/>
                </a:tc>
              </a:tr>
              <a:tr h="467360">
                <a:tc>
                  <a:txBody>
                    <a:bodyPr/>
                    <a:lstStyle/>
                    <a:p>
                      <a:r>
                        <a:rPr kumimoji="1" lang="en-US" altLang="ja-JP" sz="1050" dirty="0" smtClean="0"/>
                        <a:t>Color Temperature</a:t>
                      </a:r>
                      <a:endParaRPr kumimoji="1" lang="ja-JP" altLang="en-US" sz="1050" dirty="0"/>
                    </a:p>
                  </a:txBody>
                  <a:tcPr marT="50800" marB="50800"/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 dirty="0" smtClean="0"/>
                        <a:t>A7-A1,0,B1-B7</a:t>
                      </a:r>
                      <a:endParaRPr kumimoji="1" lang="ja-JP" altLang="en-US" sz="1050" dirty="0"/>
                    </a:p>
                  </a:txBody>
                  <a:tcPr marT="50800" marB="50800"/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 dirty="0" smtClean="0"/>
                        <a:t>G7-G1,0,M1-M7</a:t>
                      </a:r>
                      <a:endParaRPr kumimoji="1" lang="ja-JP" altLang="en-US" sz="1050" dirty="0"/>
                    </a:p>
                  </a:txBody>
                  <a:tcPr marT="50800" marB="50800"/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 dirty="0" smtClean="0"/>
                        <a:t>2500K</a:t>
                      </a:r>
                      <a:r>
                        <a:rPr kumimoji="1" lang="ja-JP" altLang="en-US" sz="1050" dirty="0" smtClean="0"/>
                        <a:t>～</a:t>
                      </a:r>
                      <a:r>
                        <a:rPr kumimoji="1" lang="en-US" altLang="ja-JP" sz="1050" dirty="0" smtClean="0"/>
                        <a:t>9900K</a:t>
                      </a:r>
                      <a:endParaRPr kumimoji="1" lang="ja-JP" altLang="en-US" sz="1050" dirty="0"/>
                    </a:p>
                  </a:txBody>
                  <a:tcPr marT="50800" marB="50800"/>
                </a:tc>
              </a:tr>
              <a:tr h="467360">
                <a:tc>
                  <a:txBody>
                    <a:bodyPr/>
                    <a:lstStyle/>
                    <a:p>
                      <a:r>
                        <a:rPr kumimoji="1" lang="en-US" altLang="ja-JP" sz="1050" dirty="0" smtClean="0"/>
                        <a:t>Custom1</a:t>
                      </a:r>
                      <a:endParaRPr kumimoji="1" lang="ja-JP" altLang="en-US" sz="1050" dirty="0"/>
                    </a:p>
                  </a:txBody>
                  <a:tcPr marT="50800" marB="50800"/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 dirty="0" smtClean="0"/>
                        <a:t>A7-A1,0,B1-B7</a:t>
                      </a:r>
                      <a:endParaRPr kumimoji="1" lang="ja-JP" altLang="en-US" sz="1050" dirty="0"/>
                    </a:p>
                  </a:txBody>
                  <a:tcPr marT="50800" marB="50800"/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 dirty="0" smtClean="0"/>
                        <a:t>G7-G1,0,M1-M7</a:t>
                      </a:r>
                      <a:endParaRPr kumimoji="1" lang="ja-JP" altLang="en-US" sz="1050" dirty="0"/>
                    </a:p>
                  </a:txBody>
                  <a:tcPr marT="50800" marB="508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50" b="1" dirty="0" smtClean="0">
                          <a:solidFill>
                            <a:srgbClr val="FF0000"/>
                          </a:solidFill>
                        </a:rPr>
                        <a:t>なし</a:t>
                      </a:r>
                    </a:p>
                  </a:txBody>
                  <a:tcPr marT="50800" marB="50800"/>
                </a:tc>
              </a:tr>
              <a:tr h="287867">
                <a:tc>
                  <a:txBody>
                    <a:bodyPr/>
                    <a:lstStyle/>
                    <a:p>
                      <a:r>
                        <a:rPr kumimoji="1" lang="en-US" altLang="ja-JP" sz="1050" dirty="0" smtClean="0">
                          <a:solidFill>
                            <a:schemeClr val="tx2">
                              <a:lumMod val="50000"/>
                              <a:lumOff val="50000"/>
                            </a:schemeClr>
                          </a:solidFill>
                        </a:rPr>
                        <a:t>Custom Setup</a:t>
                      </a:r>
                      <a:endParaRPr kumimoji="1" lang="ja-JP" altLang="en-US" sz="1050" dirty="0">
                        <a:solidFill>
                          <a:schemeClr val="tx2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T="50800" marB="50800"/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b="1" dirty="0" smtClean="0">
                          <a:solidFill>
                            <a:schemeClr val="tx2">
                              <a:lumMod val="50000"/>
                              <a:lumOff val="50000"/>
                            </a:schemeClr>
                          </a:solidFill>
                        </a:rPr>
                        <a:t>なし</a:t>
                      </a:r>
                      <a:endParaRPr kumimoji="1" lang="ja-JP" altLang="en-US" sz="1050" dirty="0">
                        <a:solidFill>
                          <a:schemeClr val="tx2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T="50800" marB="50800"/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b="1" dirty="0" smtClean="0">
                          <a:solidFill>
                            <a:schemeClr val="tx2">
                              <a:lumMod val="50000"/>
                              <a:lumOff val="50000"/>
                            </a:schemeClr>
                          </a:solidFill>
                        </a:rPr>
                        <a:t>なし</a:t>
                      </a:r>
                      <a:endParaRPr kumimoji="1" lang="ja-JP" altLang="en-US" sz="1050" b="1" dirty="0">
                        <a:solidFill>
                          <a:schemeClr val="tx2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T="50800" marB="508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50" b="1" dirty="0" smtClean="0">
                          <a:solidFill>
                            <a:schemeClr val="tx2">
                              <a:lumMod val="50000"/>
                              <a:lumOff val="50000"/>
                            </a:schemeClr>
                          </a:solidFill>
                        </a:rPr>
                        <a:t>なし</a:t>
                      </a:r>
                    </a:p>
                  </a:txBody>
                  <a:tcPr marT="50800" marB="50800"/>
                </a:tc>
              </a:tr>
            </a:tbl>
          </a:graphicData>
        </a:graphic>
      </p:graphicFrame>
      <p:sp>
        <p:nvSpPr>
          <p:cNvPr id="4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 dirty="0" smtClean="0"/>
              <a:t>©2012 Personal Application Design Division, SDG, Sony Corporation</a:t>
            </a:r>
          </a:p>
          <a:p>
            <a:pPr>
              <a:defRPr/>
            </a:pPr>
            <a:r>
              <a:rPr lang="en-US" altLang="ja-JP" dirty="0" smtClean="0"/>
              <a:t>  </a:t>
            </a:r>
            <a:endParaRPr lang="en-US" altLang="ja-JP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11B208-D812-4B5B-86FB-660E730C1BDB}" type="slidenum">
              <a:rPr lang="en-US" altLang="ja-JP" smtClean="0">
                <a:solidFill>
                  <a:srgbClr val="000000"/>
                </a:solidFill>
              </a:rPr>
              <a:pPr>
                <a:defRPr/>
              </a:pPr>
              <a:t>8</a:t>
            </a:fld>
            <a:endParaRPr lang="en-US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937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split orient="vert"/>
      </p:transition>
    </mc:Choice>
    <mc:Fallback xmlns="">
      <p:transition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2403077"/>
              </p:ext>
            </p:extLst>
          </p:nvPr>
        </p:nvGraphicFramePr>
        <p:xfrm>
          <a:off x="278130" y="294640"/>
          <a:ext cx="8522964" cy="426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6996"/>
                <a:gridCol w="946996"/>
                <a:gridCol w="946996"/>
                <a:gridCol w="946996"/>
                <a:gridCol w="946996"/>
                <a:gridCol w="946996"/>
                <a:gridCol w="946996"/>
                <a:gridCol w="946996"/>
                <a:gridCol w="946996"/>
              </a:tblGrid>
              <a:tr h="1066800">
                <a:tc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dirty="0" smtClean="0"/>
                        <a:t>公開に耐えうるか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dirty="0" smtClean="0"/>
                        <a:t>見た目の簡潔さ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dirty="0" smtClean="0"/>
                        <a:t>将来性</a:t>
                      </a:r>
                      <a:r>
                        <a:rPr kumimoji="1" lang="en-US" altLang="ja-JP" sz="1600" dirty="0" smtClean="0"/>
                        <a:t>(</a:t>
                      </a:r>
                      <a:r>
                        <a:rPr kumimoji="1" lang="en-US" altLang="ja-JP" sz="1600" dirty="0" err="1" smtClean="0"/>
                        <a:t>WebSocket</a:t>
                      </a:r>
                      <a:r>
                        <a:rPr kumimoji="1" lang="ja-JP" altLang="en-US" sz="1600" dirty="0" smtClean="0"/>
                        <a:t>等</a:t>
                      </a:r>
                      <a:r>
                        <a:rPr kumimoji="1" lang="en-US" altLang="ja-JP" sz="1600" dirty="0" smtClean="0"/>
                        <a:t>)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dirty="0" smtClean="0"/>
                        <a:t>イベント追加拡張性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 smtClean="0"/>
                        <a:t>Web</a:t>
                      </a:r>
                      <a:r>
                        <a:rPr kumimoji="1" lang="ja-JP" altLang="en-US" sz="1600" dirty="0" smtClean="0"/>
                        <a:t>技術使用度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dirty="0" smtClean="0"/>
                        <a:t>過去機種互換性</a:t>
                      </a:r>
                      <a:r>
                        <a:rPr kumimoji="1" lang="en-US" altLang="ja-JP" sz="1600" dirty="0" smtClean="0"/>
                        <a:t>(PMM)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dirty="0" smtClean="0"/>
                        <a:t>サーバ</a:t>
                      </a:r>
                      <a:r>
                        <a:rPr kumimoji="1" lang="en-US" altLang="ja-JP" sz="1600" dirty="0" smtClean="0"/>
                        <a:t>/</a:t>
                      </a:r>
                      <a:r>
                        <a:rPr kumimoji="1" lang="ja-JP" altLang="en-US" sz="1600" dirty="0" smtClean="0"/>
                        <a:t>クライアント実装コスト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dirty="0" smtClean="0"/>
                        <a:t>フレームワーク実装コスト</a:t>
                      </a:r>
                      <a:endParaRPr kumimoji="1" lang="ja-JP" altLang="en-US" sz="1600" dirty="0"/>
                    </a:p>
                  </a:txBody>
                  <a:tcPr/>
                </a:tc>
              </a:tr>
              <a:tr h="822960">
                <a:tc>
                  <a:txBody>
                    <a:bodyPr/>
                    <a:lstStyle/>
                    <a:p>
                      <a:r>
                        <a:rPr kumimoji="1" lang="en-US" altLang="ja-JP" sz="1600" dirty="0" err="1" smtClean="0"/>
                        <a:t>receiveEvent</a:t>
                      </a:r>
                      <a:r>
                        <a:rPr kumimoji="1" lang="ja-JP" altLang="en-US" sz="1600" dirty="0" smtClean="0"/>
                        <a:t>拡張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smtClean="0"/>
                        <a:t>×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smtClean="0"/>
                        <a:t>×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 smtClean="0"/>
                        <a:t>△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smtClean="0"/>
                        <a:t>×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smtClean="0"/>
                        <a:t>×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 smtClean="0"/>
                        <a:t>◎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 smtClean="0"/>
                        <a:t>〇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 smtClean="0"/>
                        <a:t>なし</a:t>
                      </a:r>
                      <a:endParaRPr kumimoji="1" lang="ja-JP" altLang="en-US" sz="1600" dirty="0"/>
                    </a:p>
                  </a:txBody>
                  <a:tcPr/>
                </a:tc>
              </a:tr>
              <a:tr h="1066800">
                <a:tc>
                  <a:txBody>
                    <a:bodyPr/>
                    <a:lstStyle/>
                    <a:p>
                      <a:r>
                        <a:rPr kumimoji="1" lang="en-US" altLang="ja-JP" sz="1600" dirty="0" err="1" smtClean="0"/>
                        <a:t>receiveMsg</a:t>
                      </a:r>
                      <a:r>
                        <a:rPr kumimoji="1" lang="en-US" altLang="ja-JP" sz="1600" dirty="0" smtClean="0"/>
                        <a:t>(</a:t>
                      </a:r>
                      <a:r>
                        <a:rPr kumimoji="1" lang="ja-JP" altLang="en-US" sz="1600" dirty="0" smtClean="0"/>
                        <a:t>とにかく実現形式</a:t>
                      </a:r>
                      <a:r>
                        <a:rPr kumimoji="1" lang="en-US" altLang="ja-JP" sz="1600" dirty="0" smtClean="0"/>
                        <a:t>)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smtClean="0"/>
                        <a:t>×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 smtClean="0"/>
                        <a:t>〇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smtClean="0"/>
                        <a:t>×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 smtClean="0"/>
                        <a:t>◎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 smtClean="0"/>
                        <a:t>△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smtClean="0"/>
                        <a:t>×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smtClean="0"/>
                        <a:t>×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 smtClean="0"/>
                        <a:t>なし</a:t>
                      </a:r>
                      <a:endParaRPr kumimoji="1" lang="ja-JP" altLang="en-US" sz="1600" dirty="0"/>
                    </a:p>
                  </a:txBody>
                  <a:tcPr/>
                </a:tc>
              </a:tr>
              <a:tr h="1310640">
                <a:tc>
                  <a:txBody>
                    <a:bodyPr/>
                    <a:lstStyle/>
                    <a:p>
                      <a:r>
                        <a:rPr kumimoji="1" lang="en-US" altLang="ja-JP" sz="1600" dirty="0" err="1" smtClean="0"/>
                        <a:t>receiveMsg</a:t>
                      </a:r>
                      <a:r>
                        <a:rPr kumimoji="1" lang="en-US" altLang="ja-JP" sz="1600" dirty="0" smtClean="0"/>
                        <a:t>(</a:t>
                      </a:r>
                      <a:r>
                        <a:rPr kumimoji="1" lang="ja-JP" altLang="en-US" sz="1600" dirty="0" smtClean="0"/>
                        <a:t>オブジェクトネスティング</a:t>
                      </a:r>
                      <a:r>
                        <a:rPr kumimoji="1" lang="en-US" altLang="ja-JP" sz="1600" dirty="0" smtClean="0"/>
                        <a:t>)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b="0" dirty="0" smtClean="0">
                          <a:solidFill>
                            <a:schemeClr val="tx1"/>
                          </a:solidFill>
                          <a:effectLst/>
                        </a:rPr>
                        <a:t>◎</a:t>
                      </a:r>
                      <a:endParaRPr kumimoji="1" lang="ja-JP" altLang="en-US" sz="16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 smtClean="0"/>
                        <a:t>◎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 smtClean="0"/>
                        <a:t>◎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 smtClean="0"/>
                        <a:t>◎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 smtClean="0"/>
                        <a:t>◎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smtClean="0"/>
                        <a:t>×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 smtClean="0"/>
                        <a:t>△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b="1" dirty="0" smtClean="0">
                          <a:solidFill>
                            <a:srgbClr val="C00000"/>
                          </a:solidFill>
                        </a:rPr>
                        <a:t>どのくらい？</a:t>
                      </a:r>
                      <a:endParaRPr kumimoji="1" lang="ja-JP" altLang="en-US" sz="16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3007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IGSE_Template_v2plus">
  <a:themeElements>
    <a:clrScheme name="DIGSE_Template_v2plus 5">
      <a:dk1>
        <a:srgbClr val="000000"/>
      </a:dk1>
      <a:lt1>
        <a:srgbClr val="FFFFD9"/>
      </a:lt1>
      <a:dk2>
        <a:srgbClr val="000000"/>
      </a:dk2>
      <a:lt2>
        <a:srgbClr val="777777"/>
      </a:lt2>
      <a:accent1>
        <a:srgbClr val="FFFFF7"/>
      </a:accent1>
      <a:accent2>
        <a:srgbClr val="33CCCC"/>
      </a:accent2>
      <a:accent3>
        <a:srgbClr val="FFFFE9"/>
      </a:accent3>
      <a:accent4>
        <a:srgbClr val="000000"/>
      </a:accent4>
      <a:accent5>
        <a:srgbClr val="FFFFFA"/>
      </a:accent5>
      <a:accent6>
        <a:srgbClr val="2DB9B9"/>
      </a:accent6>
      <a:hlink>
        <a:srgbClr val="FF5050"/>
      </a:hlink>
      <a:folHlink>
        <a:srgbClr val="FF9900"/>
      </a:folHlink>
    </a:clrScheme>
    <a:fontScheme name="DIGSE_Template_v2plus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ABC9FF"/>
            </a:gs>
            <a:gs pos="50000">
              <a:srgbClr val="ABC9FF">
                <a:gamma/>
                <a:tint val="0"/>
                <a:invGamma/>
              </a:srgbClr>
            </a:gs>
            <a:gs pos="100000">
              <a:srgbClr val="ABC9FF"/>
            </a:gs>
          </a:gsLst>
          <a:lin ang="2700000" scaled="1"/>
        </a:gradFill>
        <a:ln w="31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ＭＳ Ｐゴシック" pitchFamily="50" charset="-128"/>
            <a:ea typeface="ＭＳ Ｐゴシック" pitchFamily="5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ABC9FF"/>
            </a:gs>
            <a:gs pos="50000">
              <a:srgbClr val="ABC9FF">
                <a:gamma/>
                <a:tint val="0"/>
                <a:invGamma/>
              </a:srgbClr>
            </a:gs>
            <a:gs pos="100000">
              <a:srgbClr val="ABC9FF"/>
            </a:gs>
          </a:gsLst>
          <a:lin ang="2700000" scaled="1"/>
        </a:gradFill>
        <a:ln w="31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ＭＳ Ｐゴシック" pitchFamily="50" charset="-128"/>
            <a:ea typeface="ＭＳ Ｐゴシック" pitchFamily="50" charset="-128"/>
          </a:defRPr>
        </a:defPPr>
      </a:lstStyle>
    </a:lnDef>
  </a:objectDefaults>
  <a:extraClrSchemeLst>
    <a:extraClrScheme>
      <a:clrScheme name="DIGSE_Template_v2plu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GSE_Template_v2plu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GSE_Template_v2plu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GSE_Template_v2plu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GSE_Template_v2plu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GSE_Template_v2plu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GSE_Template_v2plu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GSE_Template_v2plu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GSE_Template_v2plu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GSE_Template_v2plu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GSE_Template_v2plu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GSE_Template_v2plu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GSE_Template_v2plus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ABC9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2E1F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GSE_Template_v2plus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ABC9FF"/>
        </a:accent1>
        <a:accent2>
          <a:srgbClr val="F6AE8A"/>
        </a:accent2>
        <a:accent3>
          <a:srgbClr val="FFFFFF"/>
        </a:accent3>
        <a:accent4>
          <a:srgbClr val="000000"/>
        </a:accent4>
        <a:accent5>
          <a:srgbClr val="D2E1FF"/>
        </a:accent5>
        <a:accent6>
          <a:srgbClr val="DF9D7D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DIGSE_Template_v2plus">
  <a:themeElements>
    <a:clrScheme name="DIGSE_Template_v2plus 5">
      <a:dk1>
        <a:srgbClr val="000000"/>
      </a:dk1>
      <a:lt1>
        <a:srgbClr val="FFFFD9"/>
      </a:lt1>
      <a:dk2>
        <a:srgbClr val="000000"/>
      </a:dk2>
      <a:lt2>
        <a:srgbClr val="777777"/>
      </a:lt2>
      <a:accent1>
        <a:srgbClr val="FFFFF7"/>
      </a:accent1>
      <a:accent2>
        <a:srgbClr val="33CCCC"/>
      </a:accent2>
      <a:accent3>
        <a:srgbClr val="FFFFE9"/>
      </a:accent3>
      <a:accent4>
        <a:srgbClr val="000000"/>
      </a:accent4>
      <a:accent5>
        <a:srgbClr val="FFFFFA"/>
      </a:accent5>
      <a:accent6>
        <a:srgbClr val="2DB9B9"/>
      </a:accent6>
      <a:hlink>
        <a:srgbClr val="FF5050"/>
      </a:hlink>
      <a:folHlink>
        <a:srgbClr val="FF9900"/>
      </a:folHlink>
    </a:clrScheme>
    <a:fontScheme name="DIGSE_Template_v2plus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ABC9FF"/>
            </a:gs>
            <a:gs pos="50000">
              <a:srgbClr val="ABC9FF">
                <a:gamma/>
                <a:tint val="0"/>
                <a:invGamma/>
              </a:srgbClr>
            </a:gs>
            <a:gs pos="100000">
              <a:srgbClr val="ABC9FF"/>
            </a:gs>
          </a:gsLst>
          <a:lin ang="2700000" scaled="1"/>
        </a:gradFill>
        <a:ln w="31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ＭＳ Ｐゴシック" pitchFamily="50" charset="-128"/>
            <a:ea typeface="ＭＳ Ｐゴシック" pitchFamily="5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ABC9FF"/>
            </a:gs>
            <a:gs pos="50000">
              <a:srgbClr val="ABC9FF">
                <a:gamma/>
                <a:tint val="0"/>
                <a:invGamma/>
              </a:srgbClr>
            </a:gs>
            <a:gs pos="100000">
              <a:srgbClr val="ABC9FF"/>
            </a:gs>
          </a:gsLst>
          <a:lin ang="2700000" scaled="1"/>
        </a:gradFill>
        <a:ln w="31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ＭＳ Ｐゴシック" pitchFamily="50" charset="-128"/>
            <a:ea typeface="ＭＳ Ｐゴシック" pitchFamily="50" charset="-128"/>
          </a:defRPr>
        </a:defPPr>
      </a:lstStyle>
    </a:lnDef>
  </a:objectDefaults>
  <a:extraClrSchemeLst>
    <a:extraClrScheme>
      <a:clrScheme name="DIGSE_Template_v2plu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GSE_Template_v2plu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GSE_Template_v2plu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GSE_Template_v2plu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GSE_Template_v2plu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GSE_Template_v2plu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GSE_Template_v2plu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GSE_Template_v2plu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GSE_Template_v2plu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GSE_Template_v2plu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GSE_Template_v2plu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GSE_Template_v2plu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GSE_Template_v2plus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ABC9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2E1F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GSE_Template_v2plus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ABC9FF"/>
        </a:accent1>
        <a:accent2>
          <a:srgbClr val="F6AE8A"/>
        </a:accent2>
        <a:accent3>
          <a:srgbClr val="FFFFFF"/>
        </a:accent3>
        <a:accent4>
          <a:srgbClr val="000000"/>
        </a:accent4>
        <a:accent5>
          <a:srgbClr val="D2E1FF"/>
        </a:accent5>
        <a:accent6>
          <a:srgbClr val="DF9D7D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1564</Words>
  <Application>Microsoft Office PowerPoint</Application>
  <PresentationFormat>画面に合わせる (16:10)</PresentationFormat>
  <Paragraphs>259</Paragraphs>
  <Slides>10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3</vt:i4>
      </vt:variant>
      <vt:variant>
        <vt:lpstr>スライド タイトル</vt:lpstr>
      </vt:variant>
      <vt:variant>
        <vt:i4>10</vt:i4>
      </vt:variant>
    </vt:vector>
  </HeadingPairs>
  <TitlesOfParts>
    <vt:vector size="13" baseType="lpstr">
      <vt:lpstr>Office テーマ</vt:lpstr>
      <vt:lpstr>DIGSE_Template_v2plus</vt:lpstr>
      <vt:lpstr>1_DIGSE_Template_v2plus</vt:lpstr>
      <vt:lpstr>公開に向けた、イベント通知系 プロトコルフォーマット議論</vt:lpstr>
      <vt:lpstr>現行receiveEvent詳細</vt:lpstr>
      <vt:lpstr>現行receiveEvent制約</vt:lpstr>
      <vt:lpstr>考え方</vt:lpstr>
      <vt:lpstr>PULL型イベント通知API</vt:lpstr>
      <vt:lpstr>PULL型イベント通知オブジェクトReceiveMsgUDS</vt:lpstr>
      <vt:lpstr>WhiteBalance用ReceiveMsgUDS表現</vt:lpstr>
      <vt:lpstr>ホワイトバランス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現行receiveEvent詳細</dc:title>
  <dc:creator>Morita, Takao</dc:creator>
  <cp:lastModifiedBy>Morita, Takao</cp:lastModifiedBy>
  <cp:revision>10</cp:revision>
  <dcterms:created xsi:type="dcterms:W3CDTF">2012-11-19T00:33:05Z</dcterms:created>
  <dcterms:modified xsi:type="dcterms:W3CDTF">2012-11-30T07:54:31Z</dcterms:modified>
</cp:coreProperties>
</file>