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sldIdLst>
    <p:sldId id="265" r:id="rId4"/>
    <p:sldId id="268" r:id="rId5"/>
    <p:sldId id="256" r:id="rId6"/>
    <p:sldId id="257" r:id="rId7"/>
    <p:sldId id="266" r:id="rId8"/>
    <p:sldId id="270" r:id="rId9"/>
    <p:sldId id="271" r:id="rId10"/>
    <p:sldId id="272" r:id="rId11"/>
    <p:sldId id="273" r:id="rId12"/>
    <p:sldId id="275" r:id="rId13"/>
    <p:sldId id="267" r:id="rId14"/>
    <p:sldId id="274" r:id="rId15"/>
    <p:sldId id="276" r:id="rId16"/>
    <p:sldId id="277" r:id="rId17"/>
    <p:sldId id="269" r:id="rId18"/>
    <p:sldId id="259" r:id="rId19"/>
    <p:sldId id="260" r:id="rId20"/>
    <p:sldId id="261" r:id="rId21"/>
    <p:sldId id="262" r:id="rId22"/>
    <p:sldId id="264" r:id="rId23"/>
    <p:sldId id="258" r:id="rId24"/>
    <p:sldId id="263" r:id="rId25"/>
  </p:sldIdLst>
  <p:sldSz cx="9144000" cy="5715000" type="screen16x1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96" y="-90"/>
      </p:cViewPr>
      <p:guideLst>
        <p:guide orient="horz" pos="180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929" y1="45455" x2="16071" y2="45455"/>
                        <a14:foregroundMark x1="27976" y1="43182" x2="27976" y2="52273"/>
                        <a14:foregroundMark x1="58333" y1="45455" x2="60714" y2="56818"/>
                        <a14:foregroundMark x1="79762" y1="43182" x2="81548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7042"/>
            <a:ext cx="1347788" cy="29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006994"/>
            <a:ext cx="3117850" cy="6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1" descr="j and e_cover_confident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8" y="601618"/>
            <a:ext cx="1692275" cy="4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732412" y="48369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60446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5204354"/>
            <a:ext cx="2133600" cy="396876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1403350" y="5204354"/>
            <a:ext cx="6337300" cy="396876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Tx/>
              <a:buNone/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  </a:t>
            </a:r>
          </a:p>
        </p:txBody>
      </p:sp>
      <p:sp>
        <p:nvSpPr>
          <p:cNvPr id="13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6553200" y="5204354"/>
            <a:ext cx="2133600" cy="396876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B8F99-4832-401A-9DC3-8DC09B11F59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58" y="96573"/>
            <a:ext cx="6616407" cy="72098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1AD0-9E5E-4E0C-80AA-4357D24053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B208-D812-4B5B-86FB-660E730C1BD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385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0AE7-7E66-4776-A5C6-9F8E2E156EB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DB16C-9916-4AD9-94D9-1A294EF3D7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FDC6-4F58-4577-BD19-7FB5D0E4C3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8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8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2DBF-A304-4ACA-BA02-111B7D1C12E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56681" y="843063"/>
            <a:ext cx="8404698" cy="3096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B6B-46C2-489B-822A-36BF09780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5617-00CD-4213-B96A-95672B0B358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2100" y="96573"/>
            <a:ext cx="2178050" cy="5101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7950" y="96573"/>
            <a:ext cx="6381750" cy="5101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9295-621E-44A1-9471-4F0FB903D1E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929" y1="45455" x2="16071" y2="45455"/>
                        <a14:foregroundMark x1="27976" y1="43182" x2="27976" y2="52273"/>
                        <a14:foregroundMark x1="58333" y1="45455" x2="60714" y2="56818"/>
                        <a14:foregroundMark x1="79762" y1="43182" x2="81548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7042"/>
            <a:ext cx="1347788" cy="29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006991"/>
            <a:ext cx="3117850" cy="6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1" descr="j and e_cover_confident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2" y="601618"/>
            <a:ext cx="1692275" cy="4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732406" y="48366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60441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5204354"/>
            <a:ext cx="2133600" cy="396876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1403350" y="5204354"/>
            <a:ext cx="6337300" cy="396876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Tx/>
              <a:buNone/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  </a:t>
            </a:r>
          </a:p>
        </p:txBody>
      </p:sp>
      <p:sp>
        <p:nvSpPr>
          <p:cNvPr id="13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6553200" y="5204354"/>
            <a:ext cx="2133600" cy="396876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B8F99-4832-401A-9DC3-8DC09B11F59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52" y="96573"/>
            <a:ext cx="6616407" cy="72098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1AD0-9E5E-4E0C-80AA-4357D24053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B208-D812-4B5B-86FB-660E730C1BD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385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0AE7-7E66-4776-A5C6-9F8E2E156EB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DB16C-9916-4AD9-94D9-1A294EF3D7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FDC6-4F58-4577-BD19-7FB5D0E4C3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2DBF-A304-4ACA-BA02-111B7D1C12E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56681" y="843063"/>
            <a:ext cx="8404698" cy="3096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B6B-46C2-489B-822A-36BF09780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5617-00CD-4213-B96A-95672B0B358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2100" y="96573"/>
            <a:ext cx="2178050" cy="5101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7950" y="96573"/>
            <a:ext cx="6381750" cy="5101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9295-621E-44A1-9471-4F0FB903D1E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3971" y="5281083"/>
            <a:ext cx="6696075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 2" pitchFamily="18" charset="2"/>
              <a:buNone/>
              <a:defRPr sz="1200" dirty="0" smtClean="0">
                <a:solidFill>
                  <a:srgbClr val="4D4D4D"/>
                </a:solidFill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 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37948"/>
            <a:ext cx="8496300" cy="42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6573"/>
            <a:ext cx="6624638" cy="7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7796" y="5437191"/>
            <a:ext cx="1368425" cy="23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124083" y="817562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 rot="1728647">
            <a:off x="8172450" y="576796"/>
            <a:ext cx="215900" cy="179917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 rot="21126476">
            <a:off x="8388358" y="637647"/>
            <a:ext cx="142875" cy="1190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 rot="20019915">
            <a:off x="8604250" y="637645"/>
            <a:ext cx="166688" cy="1389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 rot="20019915">
            <a:off x="7956550" y="697178"/>
            <a:ext cx="158750" cy="12832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323858" y="5197740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1037" name="Picture 57" descr="j and e_naka_confidenti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3" y="5257272"/>
            <a:ext cx="1331913" cy="3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21" y="5257271"/>
            <a:ext cx="7191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0D41F-2B58-42BB-A57C-0B0B6DABC2EB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2412" y="48369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60446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Wingdings 3" pitchFamily="18" charset="2"/>
        <a:buChar char="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2" pitchFamily="18" charset="2"/>
        <a:buChar char="®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HGP創英角ｺﾞｼｯｸUB" pitchFamily="50" charset="-128"/>
        <a:buChar char="-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F7E75"/>
        </a:buClr>
        <a:buFont typeface="Arial" charset="0"/>
        <a:buChar char="■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3965" y="5281083"/>
            <a:ext cx="6696075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 2" pitchFamily="18" charset="2"/>
              <a:buNone/>
              <a:defRPr sz="1200" dirty="0" smtClean="0">
                <a:solidFill>
                  <a:srgbClr val="4D4D4D"/>
                </a:solidFill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 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37948"/>
            <a:ext cx="8496300" cy="42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6573"/>
            <a:ext cx="6624638" cy="7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7790" y="5437188"/>
            <a:ext cx="1368425" cy="23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124077" y="817562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 rot="1728647">
            <a:off x="8172450" y="576793"/>
            <a:ext cx="215900" cy="179917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 rot="21126476">
            <a:off x="8388352" y="637647"/>
            <a:ext cx="142875" cy="1190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 rot="20019915">
            <a:off x="8604250" y="637645"/>
            <a:ext cx="166688" cy="1389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 rot="20019915">
            <a:off x="7956550" y="697178"/>
            <a:ext cx="158750" cy="12832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323852" y="5197740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1037" name="Picture 57" descr="j and e_naka_confidenti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7" y="5257271"/>
            <a:ext cx="1331913" cy="3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5" y="5257271"/>
            <a:ext cx="7191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0D41F-2B58-42BB-A57C-0B0B6DABC2EB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2406" y="48366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60441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Wingdings 3" pitchFamily="18" charset="2"/>
        <a:buChar char="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2" pitchFamily="18" charset="2"/>
        <a:buChar char="®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HGP創英角ｺﾞｼｯｸUB" pitchFamily="50" charset="-128"/>
        <a:buChar char="-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F7E75"/>
        </a:buClr>
        <a:buFont typeface="Arial" charset="0"/>
        <a:buChar char="■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公開</a:t>
            </a:r>
            <a:r>
              <a:rPr lang="ja-JP" altLang="en-US" dirty="0" smtClean="0"/>
              <a:t>に向けた、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イベント通知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メッセージフォーマットの決定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2012/12/06</a:t>
            </a:r>
          </a:p>
          <a:p>
            <a:r>
              <a:rPr kumimoji="1" lang="en-US" altLang="ja-JP" dirty="0" err="1" smtClean="0"/>
              <a:t>SmartRemote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森田隆雄</a:t>
            </a:r>
            <a:endParaRPr kumimoji="1" lang="en-US" altLang="ja-JP" dirty="0" smtClean="0"/>
          </a:p>
          <a:p>
            <a:r>
              <a:rPr kumimoji="1" lang="en-US" altLang="ja-JP" dirty="0" smtClean="0"/>
              <a:t>PMM</a:t>
            </a:r>
            <a:r>
              <a:rPr lang="ja-JP" altLang="en-US" dirty="0"/>
              <a:t>壱岐</a:t>
            </a:r>
            <a:r>
              <a:rPr lang="ja-JP" altLang="en-US" dirty="0" smtClean="0"/>
              <a:t>優</a:t>
            </a:r>
            <a:r>
              <a:rPr lang="en-US" altLang="ja-JP" dirty="0" smtClean="0"/>
              <a:t>, </a:t>
            </a:r>
            <a:r>
              <a:rPr lang="ja-JP" altLang="en-US" dirty="0" smtClean="0"/>
              <a:t>川畑良樹</a:t>
            </a:r>
            <a:endParaRPr lang="en-US" altLang="ja-JP" dirty="0" smtClean="0"/>
          </a:p>
          <a:p>
            <a:r>
              <a:rPr kumimoji="1" lang="en-US" altLang="ja-JP" dirty="0" smtClean="0"/>
              <a:t>WG</a:t>
            </a:r>
            <a:r>
              <a:rPr kumimoji="1" lang="ja-JP" altLang="en-US" dirty="0" smtClean="0"/>
              <a:t> 横山和也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小林幸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73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オブジェクト通知にした場合の、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従来</a:t>
            </a:r>
            <a:r>
              <a:rPr kumimoji="1" lang="en-US" altLang="ja-JP" dirty="0" smtClean="0"/>
              <a:t>(Ver.1.x)</a:t>
            </a:r>
            <a:r>
              <a:rPr kumimoji="1" lang="ja-JP" altLang="en-US" dirty="0" smtClean="0"/>
              <a:t>定義の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53144"/>
            <a:ext cx="8229600" cy="3771636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セルフタイマー設定や動画サイズ設定など、従来の</a:t>
            </a:r>
            <a:r>
              <a:rPr lang="en-US" altLang="ja-JP" sz="2400" dirty="0" smtClean="0"/>
              <a:t>API</a:t>
            </a:r>
            <a:r>
              <a:rPr lang="ja-JP" altLang="en-US" sz="2400" dirty="0" smtClean="0"/>
              <a:t>に対する再定義は行わない</a:t>
            </a:r>
            <a:endParaRPr lang="en-US" altLang="ja-JP" sz="2400" dirty="0" smtClean="0"/>
          </a:p>
          <a:p>
            <a:pPr lvl="1"/>
            <a:r>
              <a:rPr kumimoji="1" lang="ja-JP" altLang="en-US" sz="2000" dirty="0" smtClean="0"/>
              <a:t>パラメタ候補を一次元配列で表しきれている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オブジェクトせずとも理解できる程度の単純なメッセージ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通知系にも最小限の変更で適用可能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13497" y="3495230"/>
            <a:ext cx="49138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getAvailableFlashMode</a:t>
            </a:r>
            <a:r>
              <a:rPr kumimoji="1" lang="ja-JP" altLang="en-US" dirty="0" smtClean="0"/>
              <a:t>の</a:t>
            </a:r>
            <a:r>
              <a:rPr lang="ja-JP" altLang="en-US" dirty="0"/>
              <a:t>レスポンス</a:t>
            </a:r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r>
              <a:rPr lang="en-US" altLang="ja-JP" dirty="0" smtClean="0"/>
              <a:t>{“id”:123456, “method”:”</a:t>
            </a:r>
            <a:r>
              <a:rPr lang="en-US" altLang="ja-JP" dirty="0" err="1" smtClean="0"/>
              <a:t>getAvailableFlashMode</a:t>
            </a:r>
            <a:r>
              <a:rPr lang="en-US" altLang="ja-JP" dirty="0" smtClean="0"/>
              <a:t>”,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“result”:[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“off”,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[ “off”, “auto”, “on”]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]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19182" y="4838713"/>
            <a:ext cx="1463039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新しい</a:t>
            </a:r>
            <a:r>
              <a:rPr lang="en-US" altLang="ja-JP" sz="1050" dirty="0" smtClean="0"/>
              <a:t>API</a:t>
            </a:r>
            <a:r>
              <a:rPr lang="ja-JP" altLang="en-US" sz="1050" dirty="0" smtClean="0"/>
              <a:t>については、積極的にオブジェクト化していく。</a:t>
            </a:r>
            <a:endParaRPr lang="en-US" altLang="ja-JP" sz="105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48590" y="4080510"/>
            <a:ext cx="1783080" cy="13352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実装コストや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変更</a:t>
            </a:r>
            <a:r>
              <a:rPr lang="en-US" altLang="ja-JP" dirty="0" smtClean="0"/>
              <a:t>API</a:t>
            </a:r>
            <a:r>
              <a:rPr lang="ja-JP" altLang="en-US" dirty="0" smtClean="0"/>
              <a:t>数を調べること！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6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ロードマップ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788670" y="5212080"/>
            <a:ext cx="781812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788670" y="1417320"/>
            <a:ext cx="0" cy="379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1417320" y="4606290"/>
            <a:ext cx="217170" cy="2171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415540" y="4278630"/>
            <a:ext cx="217170" cy="2171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505171" y="4278630"/>
            <a:ext cx="217170" cy="2171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507063" y="2769661"/>
            <a:ext cx="217170" cy="21717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40463" y="2387337"/>
            <a:ext cx="217170" cy="21717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579995" y="1417320"/>
            <a:ext cx="21717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9" idx="7"/>
            <a:endCxn id="10" idx="2"/>
          </p:cNvCxnSpPr>
          <p:nvPr/>
        </p:nvCxnSpPr>
        <p:spPr>
          <a:xfrm flipV="1">
            <a:off x="1602686" y="4387215"/>
            <a:ext cx="812854" cy="25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7"/>
            <a:endCxn id="12" idx="2"/>
          </p:cNvCxnSpPr>
          <p:nvPr/>
        </p:nvCxnSpPr>
        <p:spPr>
          <a:xfrm flipV="1">
            <a:off x="2600906" y="2878246"/>
            <a:ext cx="2906157" cy="143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0" idx="6"/>
            <a:endCxn id="11" idx="2"/>
          </p:cNvCxnSpPr>
          <p:nvPr/>
        </p:nvCxnSpPr>
        <p:spPr>
          <a:xfrm>
            <a:off x="2632710" y="4387215"/>
            <a:ext cx="2872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7"/>
            <a:endCxn id="13" idx="3"/>
          </p:cNvCxnSpPr>
          <p:nvPr/>
        </p:nvCxnSpPr>
        <p:spPr>
          <a:xfrm flipV="1">
            <a:off x="5692429" y="2572703"/>
            <a:ext cx="379838" cy="22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14" idx="3"/>
          </p:cNvCxnSpPr>
          <p:nvPr/>
        </p:nvCxnSpPr>
        <p:spPr>
          <a:xfrm flipV="1">
            <a:off x="6225829" y="1602686"/>
            <a:ext cx="1385970" cy="8164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36021" y="1279520"/>
            <a:ext cx="200888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完全なる</a:t>
            </a:r>
            <a:endParaRPr lang="en-US" altLang="ja-JP" dirty="0" smtClean="0"/>
          </a:p>
          <a:p>
            <a:r>
              <a:rPr kumimoji="1" lang="ja-JP" altLang="en-US" dirty="0" smtClean="0"/>
              <a:t>オブジェクト型定義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66592" y="1650885"/>
            <a:ext cx="200888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制限あり</a:t>
            </a:r>
            <a:endParaRPr lang="en-US" altLang="ja-JP" dirty="0" smtClean="0"/>
          </a:p>
          <a:p>
            <a:r>
              <a:rPr kumimoji="1" lang="ja-JP" altLang="en-US" dirty="0" smtClean="0"/>
              <a:t>オブジェクト型定義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28233" y="134000"/>
            <a:ext cx="185018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PUSH</a:t>
            </a:r>
            <a:r>
              <a:rPr lang="ja-JP" altLang="en-US" dirty="0" smtClean="0"/>
              <a:t>通知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)</a:t>
            </a:r>
          </a:p>
          <a:p>
            <a:pPr algn="ctr"/>
            <a:r>
              <a:rPr lang="ja-JP" altLang="en-US" dirty="0" smtClean="0">
                <a:solidFill>
                  <a:srgbClr val="C00000"/>
                </a:solidFill>
              </a:rPr>
              <a:t>目指すべきところ</a:t>
            </a:r>
            <a:endParaRPr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66751" y="4495800"/>
            <a:ext cx="1578702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receiveEvent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lang="ja-JP" altLang="en-US" dirty="0"/>
              <a:t>使い続ける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11" idx="6"/>
          </p:cNvCxnSpPr>
          <p:nvPr/>
        </p:nvCxnSpPr>
        <p:spPr>
          <a:xfrm>
            <a:off x="5722341" y="4387215"/>
            <a:ext cx="185765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46615" y="3866323"/>
            <a:ext cx="116249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疑似</a:t>
            </a:r>
            <a:r>
              <a:rPr lang="en-US" altLang="ja-JP" dirty="0" smtClean="0"/>
              <a:t>PUSH</a:t>
            </a:r>
          </a:p>
          <a:p>
            <a:pPr algn="ctr"/>
            <a:r>
              <a:rPr kumimoji="1" lang="ja-JP" altLang="en-US" dirty="0"/>
              <a:t>通知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10841" y="4550478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receiveEvent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932345" y="2278876"/>
            <a:ext cx="433405" cy="434091"/>
            <a:chOff x="5118931" y="2519941"/>
            <a:chExt cx="675118" cy="676186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118931" y="2521009"/>
              <a:ext cx="675118" cy="6751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>
              <a:off x="5118931" y="2519941"/>
              <a:ext cx="675118" cy="6751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線コネクタ 16"/>
          <p:cNvCxnSpPr>
            <a:stCxn id="29" idx="2"/>
            <a:endCxn id="14" idx="0"/>
          </p:cNvCxnSpPr>
          <p:nvPr/>
        </p:nvCxnSpPr>
        <p:spPr>
          <a:xfrm>
            <a:off x="7253326" y="1057330"/>
            <a:ext cx="435254" cy="35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2"/>
            <a:endCxn id="13" idx="0"/>
          </p:cNvCxnSpPr>
          <p:nvPr/>
        </p:nvCxnSpPr>
        <p:spPr>
          <a:xfrm>
            <a:off x="6040463" y="1925851"/>
            <a:ext cx="108585" cy="46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8" idx="2"/>
            <a:endCxn id="12" idx="1"/>
          </p:cNvCxnSpPr>
          <p:nvPr/>
        </p:nvCxnSpPr>
        <p:spPr>
          <a:xfrm>
            <a:off x="3771034" y="2297216"/>
            <a:ext cx="1767833" cy="50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" idx="1"/>
            <a:endCxn id="11" idx="5"/>
          </p:cNvCxnSpPr>
          <p:nvPr/>
        </p:nvCxnSpPr>
        <p:spPr>
          <a:xfrm flipH="1" flipV="1">
            <a:off x="5690537" y="4463996"/>
            <a:ext cx="176214" cy="3549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615648" y="2123334"/>
            <a:ext cx="0" cy="31019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524125" y="3052427"/>
            <a:ext cx="0" cy="21653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661676" y="526802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一般公開</a:t>
            </a:r>
            <a:r>
              <a:rPr lang="en-US" altLang="ja-JP" dirty="0" smtClean="0"/>
              <a:t>(2013</a:t>
            </a:r>
            <a:r>
              <a:rPr lang="ja-JP" altLang="en-US" dirty="0" smtClean="0"/>
              <a:t>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36870" y="526335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現行実装</a:t>
            </a:r>
            <a:r>
              <a:rPr kumimoji="1" lang="en-US" altLang="ja-JP" dirty="0" smtClean="0"/>
              <a:t>(122H)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57633" y="3409674"/>
            <a:ext cx="164179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FF00"/>
                </a:solidFill>
              </a:rPr>
              <a:t>どちらにするか</a:t>
            </a:r>
            <a:endParaRPr lang="en-US" altLang="ja-JP" dirty="0" smtClean="0">
              <a:solidFill>
                <a:srgbClr val="FFFF00"/>
              </a:solidFill>
            </a:endParaRPr>
          </a:p>
        </p:txBody>
      </p:sp>
      <p:cxnSp>
        <p:nvCxnSpPr>
          <p:cNvPr id="64" name="直線矢印コネクタ 63"/>
          <p:cNvCxnSpPr>
            <a:stCxn id="54" idx="1"/>
            <a:endCxn id="12" idx="5"/>
          </p:cNvCxnSpPr>
          <p:nvPr/>
        </p:nvCxnSpPr>
        <p:spPr>
          <a:xfrm flipH="1" flipV="1">
            <a:off x="5692429" y="2955027"/>
            <a:ext cx="565204" cy="6393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54" idx="1"/>
            <a:endCxn id="11" idx="7"/>
          </p:cNvCxnSpPr>
          <p:nvPr/>
        </p:nvCxnSpPr>
        <p:spPr>
          <a:xfrm flipH="1">
            <a:off x="5690537" y="3594340"/>
            <a:ext cx="567096" cy="7160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7591656" y="4278630"/>
            <a:ext cx="217170" cy="2171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438776" y="2373674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C00000"/>
                </a:solidFill>
              </a:rPr>
              <a:t>ここを目指したが、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r>
              <a:rPr kumimoji="1" lang="ja-JP" altLang="en-US" sz="1200" dirty="0" smtClean="0">
                <a:solidFill>
                  <a:srgbClr val="C00000"/>
                </a:solidFill>
              </a:rPr>
              <a:t>フレームワーク</a:t>
            </a:r>
            <a:r>
              <a:rPr lang="ja-JP" altLang="en-US" sz="1200" dirty="0" smtClean="0">
                <a:solidFill>
                  <a:srgbClr val="C00000"/>
                </a:solidFill>
              </a:rPr>
              <a:t>改善できず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899437" y="4278630"/>
            <a:ext cx="445339" cy="30646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 smtClean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509064" y="1417320"/>
            <a:ext cx="445339" cy="30646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4935109" y="1031692"/>
            <a:ext cx="445339" cy="3064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1266"/>
              </p:ext>
            </p:extLst>
          </p:nvPr>
        </p:nvGraphicFramePr>
        <p:xfrm>
          <a:off x="278130" y="294640"/>
          <a:ext cx="8522964" cy="459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</a:tblGrid>
              <a:tr h="106680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見た目の簡潔さ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将来性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en-US" altLang="ja-JP" sz="1600" dirty="0" err="1" smtClean="0"/>
                        <a:t>WebSocket</a:t>
                      </a:r>
                      <a:r>
                        <a:rPr kumimoji="1" lang="ja-JP" altLang="en-US" sz="1600" dirty="0" smtClean="0"/>
                        <a:t>等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イベント追加拡張性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Web</a:t>
                      </a:r>
                      <a:r>
                        <a:rPr kumimoji="1" lang="ja-JP" altLang="en-US" sz="1600" dirty="0" smtClean="0"/>
                        <a:t>技術適用度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過去機種互換性</a:t>
                      </a:r>
                      <a:r>
                        <a:rPr kumimoji="1" lang="en-US" altLang="ja-JP" sz="1600" dirty="0" smtClean="0"/>
                        <a:t>(PMM)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サーバ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クライアント実装コスト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フレームワーク実装コスト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公開可否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15501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receiveEvent</a:t>
                      </a:r>
                      <a:r>
                        <a:rPr kumimoji="1" lang="ja-JP" altLang="en-US" sz="1600" dirty="0" smtClean="0"/>
                        <a:t>拡張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〇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なし</a:t>
                      </a:r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en-US" altLang="ja-JP" sz="1600" dirty="0" smtClean="0"/>
                        <a:t>(Mexi-1.x)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△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回避案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なし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(Mexi-2.x</a:t>
                      </a: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以降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○</a:t>
                      </a:r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en-US" altLang="ja-JP" sz="1600" dirty="0" smtClean="0"/>
                        <a:t>(WG</a:t>
                      </a:r>
                    </a:p>
                    <a:p>
                      <a:pPr algn="ctr"/>
                      <a:r>
                        <a:rPr kumimoji="1" lang="ja-JP" altLang="en-US" sz="1600" dirty="0" smtClean="0"/>
                        <a:t>判断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オブジェクトネスティング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C00000"/>
                          </a:solidFill>
                        </a:rPr>
                        <a:t>Not Scheduled</a:t>
                      </a:r>
                      <a:endParaRPr kumimoji="1" lang="ja-JP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線コネクタ 2"/>
          <p:cNvCxnSpPr/>
          <p:nvPr/>
        </p:nvCxnSpPr>
        <p:spPr bwMode="auto">
          <a:xfrm>
            <a:off x="278129" y="3629685"/>
            <a:ext cx="8522965" cy="1264207"/>
          </a:xfrm>
          <a:prstGeom prst="line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角丸四角形 7"/>
          <p:cNvSpPr/>
          <p:nvPr/>
        </p:nvSpPr>
        <p:spPr>
          <a:xfrm>
            <a:off x="55460" y="1187816"/>
            <a:ext cx="445339" cy="30646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 smtClean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5460" y="2305022"/>
            <a:ext cx="445339" cy="30646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5460" y="3323218"/>
            <a:ext cx="445339" cy="3064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案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188720" y="4256733"/>
            <a:ext cx="7338060" cy="77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dirty="0" smtClean="0"/>
              <a:t>外部公開を前提に考えたい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他</a:t>
            </a:r>
            <a:r>
              <a:rPr lang="ja-JP" altLang="en-US" sz="1600" dirty="0"/>
              <a:t>の </a:t>
            </a:r>
            <a:r>
              <a:rPr lang="en-US" altLang="ja-JP" sz="1600" dirty="0" smtClean="0"/>
              <a:t>JSON-RPC </a:t>
            </a:r>
            <a:r>
              <a:rPr lang="ja-JP" altLang="en-US" sz="1600" dirty="0"/>
              <a:t>を利用したサービスと出来るだけ 近い形式にすることが最も大事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4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8228"/>
            <a:ext cx="4331970" cy="3771636"/>
          </a:xfrm>
        </p:spPr>
        <p:txBody>
          <a:bodyPr>
            <a:normAutofit/>
          </a:bodyPr>
          <a:lstStyle/>
          <a:p>
            <a:r>
              <a:rPr lang="ja-JP" altLang="en-US" dirty="0"/>
              <a:t>「外部に公開する前提のため、他の </a:t>
            </a:r>
            <a:r>
              <a:rPr lang="en-US" altLang="ja-JP" b="1" dirty="0" smtClean="0">
                <a:solidFill>
                  <a:srgbClr val="FF0000"/>
                </a:solidFill>
              </a:rPr>
              <a:t>JSON-RPC </a:t>
            </a:r>
            <a:r>
              <a:rPr lang="ja-JP" altLang="en-US" b="1" dirty="0">
                <a:solidFill>
                  <a:srgbClr val="FF0000"/>
                </a:solidFill>
              </a:rPr>
              <a:t>を利用したサービスと出来る</a:t>
            </a:r>
            <a:r>
              <a:rPr lang="ja-JP" altLang="en-US" b="1" dirty="0" smtClean="0">
                <a:solidFill>
                  <a:srgbClr val="FF0000"/>
                </a:solidFill>
              </a:rPr>
              <a:t>だけ近い</a:t>
            </a:r>
            <a:r>
              <a:rPr lang="ja-JP" altLang="en-US" b="1" dirty="0">
                <a:solidFill>
                  <a:srgbClr val="FF0000"/>
                </a:solidFill>
              </a:rPr>
              <a:t>形式</a:t>
            </a:r>
            <a:r>
              <a:rPr lang="ja-JP" altLang="en-US" dirty="0"/>
              <a:t>にすることが最も</a:t>
            </a:r>
            <a:r>
              <a:rPr lang="ja-JP" altLang="en-US" dirty="0" smtClean="0"/>
              <a:t>大事」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93" y="445770"/>
            <a:ext cx="3750396" cy="514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605353" y="3554730"/>
            <a:ext cx="3572317" cy="2092739"/>
            <a:chOff x="788669" y="3943350"/>
            <a:chExt cx="2908941" cy="170411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69" y="4146825"/>
              <a:ext cx="2908941" cy="1500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802075" y="3943350"/>
              <a:ext cx="1211111" cy="28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XML</a:t>
              </a:r>
              <a:r>
                <a:rPr kumimoji="1" lang="ja-JP" altLang="en-US" sz="1000" dirty="0" smtClean="0"/>
                <a:t> </a:t>
              </a:r>
              <a:r>
                <a:rPr kumimoji="1" lang="en-US" altLang="ja-JP" sz="1000" dirty="0" smtClean="0"/>
                <a:t>RPC</a:t>
              </a:r>
              <a:r>
                <a:rPr kumimoji="1" lang="ja-JP" altLang="en-US" sz="1000" dirty="0" smtClean="0"/>
                <a:t>の</a:t>
              </a:r>
              <a:r>
                <a:rPr kumimoji="1" lang="ja-JP" altLang="en-US" sz="1000" dirty="0" smtClean="0"/>
                <a:t>場合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を利用しているサービス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Google</a:t>
            </a:r>
          </a:p>
          <a:p>
            <a:endParaRPr lang="en-US" altLang="ja-JP" dirty="0"/>
          </a:p>
          <a:p>
            <a:r>
              <a:rPr lang="en-US" altLang="ja-JP" dirty="0" smtClean="0"/>
              <a:t>Yahoo!</a:t>
            </a:r>
          </a:p>
          <a:p>
            <a:endParaRPr lang="en-US" altLang="ja-JP" dirty="0"/>
          </a:p>
          <a:p>
            <a:r>
              <a:rPr lang="en-US" altLang="ja-JP" dirty="0" smtClean="0"/>
              <a:t>Twitter</a:t>
            </a:r>
            <a:endParaRPr lang="en-US" altLang="ja-JP" dirty="0"/>
          </a:p>
          <a:p>
            <a:r>
              <a:rPr lang="en-US" altLang="ja-JP" dirty="0"/>
              <a:t>https://dev.twitter.com/docs/api/1.1</a:t>
            </a:r>
          </a:p>
          <a:p>
            <a:endParaRPr lang="en-US" altLang="ja-JP" dirty="0"/>
          </a:p>
          <a:p>
            <a:r>
              <a:rPr lang="en-US" altLang="ja-JP" dirty="0"/>
              <a:t>Facebook</a:t>
            </a:r>
          </a:p>
          <a:p>
            <a:r>
              <a:rPr lang="en-US" altLang="ja-JP" dirty="0"/>
              <a:t>http://developers.facebook.com/docs/reference/api/</a:t>
            </a:r>
          </a:p>
          <a:p>
            <a:endParaRPr lang="en-US" altLang="ja-JP" dirty="0"/>
          </a:p>
          <a:p>
            <a:r>
              <a:rPr lang="en-US" altLang="ja-JP" dirty="0"/>
              <a:t>Flickr</a:t>
            </a:r>
          </a:p>
          <a:p>
            <a:r>
              <a:rPr lang="en-US" altLang="ja-JP" dirty="0"/>
              <a:t>http://www.flickr.com/services/api/</a:t>
            </a:r>
          </a:p>
          <a:p>
            <a:endParaRPr lang="en-US" altLang="ja-JP" dirty="0"/>
          </a:p>
          <a:p>
            <a:r>
              <a:rPr lang="ja-JP" altLang="en-US" dirty="0"/>
              <a:t>楽天ウェブサービス</a:t>
            </a:r>
          </a:p>
          <a:p>
            <a:r>
              <a:rPr lang="en-US" altLang="ja-JP" dirty="0"/>
              <a:t>http://webservice.rakuten.co.jp/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65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6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カメラ側で次々に変化してしまう値をスマタブに通知するための、</a:t>
            </a:r>
            <a:r>
              <a:rPr lang="en-US" altLang="ja-JP" sz="1100" dirty="0" smtClean="0">
                <a:solidFill>
                  <a:srgbClr val="FF0000"/>
                </a:solidFill>
              </a:rPr>
              <a:t>PUSH</a:t>
            </a:r>
            <a:r>
              <a:rPr lang="ja-JP" altLang="en-US" sz="1100" dirty="0" smtClean="0">
                <a:solidFill>
                  <a:srgbClr val="FF0000"/>
                </a:solidFill>
              </a:rPr>
              <a:t>型のストリームコネクションがほしい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en-US" altLang="ja-JP" sz="1100" dirty="0" smtClean="0"/>
              <a:t>CFWD</a:t>
            </a:r>
            <a:r>
              <a:rPr lang="ja-JP" altLang="en-US" sz="1100" dirty="0"/>
              <a:t>フレームワーク</a:t>
            </a:r>
            <a:r>
              <a:rPr lang="ja-JP" altLang="en-US" sz="1100" dirty="0" smtClean="0"/>
              <a:t>は、</a:t>
            </a:r>
            <a:r>
              <a:rPr lang="en-US" altLang="ja-JP" sz="1100" dirty="0" err="1" smtClean="0"/>
              <a:t>WebSocket</a:t>
            </a:r>
            <a:r>
              <a:rPr lang="ja-JP" altLang="en-US" sz="1100" dirty="0" smtClean="0"/>
              <a:t>もしくは</a:t>
            </a:r>
            <a:r>
              <a:rPr lang="en-US" altLang="ja-JP" sz="1100" dirty="0" smtClean="0"/>
              <a:t>socket.io</a:t>
            </a:r>
            <a:r>
              <a:rPr lang="ja-JP" altLang="en-US" sz="1100" dirty="0" smtClean="0"/>
              <a:t>を検討している</a:t>
            </a:r>
            <a:endParaRPr lang="en-US" altLang="ja-JP" sz="1100" dirty="0" smtClean="0"/>
          </a:p>
          <a:p>
            <a:pPr lvl="1"/>
            <a:r>
              <a:rPr kumimoji="1" lang="ja-JP" altLang="en-US" sz="1100" dirty="0"/>
              <a:t>が</a:t>
            </a:r>
            <a:r>
              <a:rPr kumimoji="1" lang="ja-JP" altLang="en-US" sz="1100" dirty="0" smtClean="0"/>
              <a:t>、まだ完成しておらず、使えない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現在</a:t>
            </a:r>
            <a:r>
              <a:rPr lang="en-US" altLang="ja-JP" sz="1100" dirty="0" err="1" smtClean="0"/>
              <a:t>receiveEvent</a:t>
            </a:r>
            <a:r>
              <a:rPr lang="en-US" altLang="ja-JP" sz="1100" dirty="0" smtClean="0"/>
              <a:t>()</a:t>
            </a:r>
            <a:r>
              <a:rPr lang="ja-JP" altLang="en-US" sz="1100" dirty="0" smtClean="0"/>
              <a:t>を暫定実装して用いている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PUSH</a:t>
            </a:r>
            <a:r>
              <a:rPr lang="ja-JP" altLang="en-US" sz="1100" dirty="0" smtClean="0"/>
              <a:t>型でなく、実際には</a:t>
            </a:r>
            <a:r>
              <a:rPr lang="en-US" altLang="ja-JP" sz="1100" dirty="0" smtClean="0"/>
              <a:t>PULL</a:t>
            </a:r>
            <a:r>
              <a:rPr lang="ja-JP" altLang="en-US" sz="1100" dirty="0" smtClean="0"/>
              <a:t>型</a:t>
            </a:r>
            <a:endParaRPr lang="en-US" altLang="ja-JP" sz="1100" dirty="0" smtClean="0"/>
          </a:p>
          <a:p>
            <a:pPr lvl="1"/>
            <a:r>
              <a:rPr kumimoji="1" lang="ja-JP" altLang="en-US" sz="1100" dirty="0" smtClean="0"/>
              <a:t>配列ベースで複雑なデータ型を返せない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プラットフォームごとの差異が生じると扱いにくい</a:t>
            </a:r>
            <a:endParaRPr lang="en-US" altLang="ja-JP" sz="1100" dirty="0" smtClean="0"/>
          </a:p>
          <a:p>
            <a:pPr lvl="1"/>
            <a:r>
              <a:rPr kumimoji="1" lang="ja-JP" altLang="en-US" sz="1100" dirty="0" smtClean="0"/>
              <a:t>あくまで暫定実装的な扱い</a:t>
            </a:r>
            <a:r>
              <a:rPr lang="ja-JP" altLang="en-US" sz="1100" dirty="0"/>
              <a:t>だが</a:t>
            </a:r>
            <a:r>
              <a:rPr lang="ja-JP" altLang="en-US" sz="1100" dirty="0" smtClean="0"/>
              <a:t>、現時点では現実的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要求</a:t>
            </a:r>
            <a:r>
              <a:rPr lang="en-US" altLang="ja-JP" sz="1100" dirty="0" smtClean="0"/>
              <a:t>(Requirement)</a:t>
            </a:r>
          </a:p>
          <a:p>
            <a:pPr lvl="1"/>
            <a:r>
              <a:rPr kumimoji="1" lang="en-US" altLang="ja-JP" sz="1100" dirty="0" smtClean="0"/>
              <a:t>PUSH</a:t>
            </a:r>
            <a:r>
              <a:rPr kumimoji="1" lang="ja-JP" altLang="en-US" sz="1100" dirty="0" smtClean="0"/>
              <a:t>型のストリームコネクション相当がほしい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複数かつ大量のデータを連続的に送りたい</a:t>
            </a:r>
            <a:endParaRPr lang="en-US" altLang="ja-JP" sz="1100" dirty="0"/>
          </a:p>
          <a:p>
            <a:pPr lvl="1"/>
            <a:r>
              <a:rPr lang="ja-JP" altLang="en-US" sz="1100" dirty="0"/>
              <a:t>通知する</a:t>
            </a:r>
            <a:r>
              <a:rPr lang="ja-JP" altLang="en-US" sz="1100" dirty="0" smtClean="0"/>
              <a:t>データ種別を動的に増減したい</a:t>
            </a:r>
            <a:endParaRPr lang="en-US" altLang="ja-JP" sz="1100" dirty="0" smtClean="0"/>
          </a:p>
          <a:p>
            <a:pPr lvl="1"/>
            <a:r>
              <a:rPr lang="ja-JP" altLang="en-US" sz="1100" dirty="0"/>
              <a:t>通知する</a:t>
            </a:r>
            <a:r>
              <a:rPr lang="ja-JP" altLang="en-US" sz="1100" dirty="0" smtClean="0"/>
              <a:t>データ型を任意に構成したい</a:t>
            </a:r>
            <a:endParaRPr lang="en-US" altLang="ja-JP" sz="1100" dirty="0" smtClean="0"/>
          </a:p>
          <a:p>
            <a:pPr lvl="1"/>
            <a:r>
              <a:rPr lang="ja-JP" altLang="en-US" sz="1100" dirty="0"/>
              <a:t>将来の</a:t>
            </a:r>
            <a:r>
              <a:rPr lang="ja-JP" altLang="en-US" sz="1100" dirty="0" smtClean="0"/>
              <a:t>拡張性が高くしたい</a:t>
            </a:r>
            <a:endParaRPr lang="en-US" altLang="ja-JP" sz="1100" dirty="0" smtClean="0"/>
          </a:p>
          <a:p>
            <a:pPr lvl="1"/>
            <a:r>
              <a:rPr lang="ja-JP" altLang="en-US" sz="1100" dirty="0" smtClean="0"/>
              <a:t>将来、</a:t>
            </a:r>
            <a:r>
              <a:rPr lang="en-US" altLang="ja-JP" sz="1100" dirty="0" smtClean="0"/>
              <a:t>WebSocket/socket.io</a:t>
            </a:r>
            <a:r>
              <a:rPr lang="ja-JP" altLang="en-US" sz="1100" dirty="0" smtClean="0"/>
              <a:t>ベースになっても使える程度には考慮したい</a:t>
            </a:r>
            <a:endParaRPr lang="en-US" altLang="ja-JP" sz="1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z="1100" dirty="0" smtClean="0"/>
              <a:t>ソリューション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決定</a:t>
            </a:r>
            <a:r>
              <a:rPr lang="en-US" altLang="ja-JP" sz="1100" dirty="0" smtClean="0"/>
              <a:t>)</a:t>
            </a:r>
          </a:p>
          <a:p>
            <a:pPr lvl="1"/>
            <a:r>
              <a:rPr lang="ja-JP" altLang="en-US" sz="1100" dirty="0" smtClean="0"/>
              <a:t>やむを得ず、</a:t>
            </a:r>
            <a:r>
              <a:rPr kumimoji="1" lang="en-US" altLang="ja-JP" sz="1100" dirty="0" err="1" smtClean="0"/>
              <a:t>receiveEvent</a:t>
            </a:r>
            <a:r>
              <a:rPr kumimoji="1" lang="en-US" altLang="ja-JP" sz="1100" dirty="0" smtClean="0"/>
              <a:t>()</a:t>
            </a:r>
            <a:r>
              <a:rPr kumimoji="1" lang="ja-JP" altLang="en-US" sz="1100" dirty="0" smtClean="0"/>
              <a:t>の形態を採択する</a:t>
            </a:r>
            <a:endParaRPr kumimoji="1" lang="en-US" altLang="ja-JP" sz="1100" dirty="0" smtClean="0"/>
          </a:p>
          <a:p>
            <a:pPr lvl="2"/>
            <a:r>
              <a:rPr kumimoji="1" lang="ja-JP" altLang="en-US" sz="1100" dirty="0" smtClean="0"/>
              <a:t>クライアントは</a:t>
            </a:r>
            <a:r>
              <a:rPr kumimoji="1" lang="en-US" altLang="ja-JP" sz="1100" dirty="0" smtClean="0"/>
              <a:t>PULL</a:t>
            </a:r>
            <a:r>
              <a:rPr kumimoji="1" lang="ja-JP" altLang="en-US" sz="1100" dirty="0" smtClean="0"/>
              <a:t>型</a:t>
            </a:r>
            <a:r>
              <a:rPr kumimoji="1" lang="en-US" altLang="ja-JP" sz="1100" dirty="0" smtClean="0"/>
              <a:t>API</a:t>
            </a:r>
            <a:r>
              <a:rPr kumimoji="1" lang="ja-JP" altLang="en-US" sz="1100" dirty="0" smtClean="0"/>
              <a:t>呼び出しでポーリングすること</a:t>
            </a:r>
            <a:endParaRPr kumimoji="1" lang="en-US" altLang="ja-JP" sz="1100" dirty="0" smtClean="0"/>
          </a:p>
          <a:p>
            <a:pPr lvl="2"/>
            <a:r>
              <a:rPr lang="ja-JP" altLang="en-US" sz="1100" dirty="0"/>
              <a:t>ストリームコネクションは満たせないが、連続呼び出しで</a:t>
            </a:r>
            <a:r>
              <a:rPr lang="ja-JP" altLang="en-US" sz="1100" dirty="0" smtClean="0"/>
              <a:t>頑張る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通知する内容をオブジェクトとして送る</a:t>
            </a:r>
            <a:endParaRPr lang="en-US" altLang="ja-JP" sz="1100" dirty="0" smtClean="0"/>
          </a:p>
          <a:p>
            <a:pPr lvl="2"/>
            <a:r>
              <a:rPr kumimoji="1" lang="ja-JP" altLang="en-US" sz="1100" dirty="0" smtClean="0"/>
              <a:t>通知するデータ数は動的に変更可能</a:t>
            </a:r>
            <a:endParaRPr kumimoji="1" lang="en-US" altLang="ja-JP" sz="1100" dirty="0" smtClean="0"/>
          </a:p>
          <a:p>
            <a:pPr lvl="2"/>
            <a:r>
              <a:rPr lang="ja-JP" altLang="en-US" sz="1100" dirty="0" smtClean="0"/>
              <a:t>通知するデータ型は任意に構成可能</a:t>
            </a:r>
            <a:endParaRPr lang="en-US" altLang="ja-JP" sz="1100" dirty="0" smtClean="0"/>
          </a:p>
          <a:p>
            <a:pPr lvl="2"/>
            <a:r>
              <a:rPr lang="en-US" altLang="ja-JP" sz="1100" dirty="0" smtClean="0"/>
              <a:t>WebSocket/socket.io</a:t>
            </a:r>
            <a:r>
              <a:rPr lang="ja-JP" altLang="en-US" sz="1100" dirty="0" smtClean="0"/>
              <a:t>ベースになっても使える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かも</a:t>
            </a:r>
            <a:r>
              <a:rPr lang="en-US" altLang="ja-JP" sz="1100" dirty="0" smtClean="0"/>
              <a:t>)</a:t>
            </a:r>
          </a:p>
          <a:p>
            <a:pPr lvl="1"/>
            <a:r>
              <a:rPr lang="ja-JP" altLang="en-US" sz="1100" dirty="0" smtClean="0"/>
              <a:t>詳細は次ページ以降</a:t>
            </a:r>
            <a:endParaRPr lang="en-US" altLang="ja-JP" sz="1100" dirty="0" smtClean="0"/>
          </a:p>
          <a:p>
            <a:pPr lvl="1"/>
            <a:endParaRPr lang="en-US" altLang="ja-JP" sz="1100" dirty="0"/>
          </a:p>
          <a:p>
            <a:r>
              <a:rPr lang="ja-JP" altLang="en-US" sz="1100" dirty="0" smtClean="0"/>
              <a:t>決めたいこと</a:t>
            </a:r>
            <a:endParaRPr lang="en-US" altLang="ja-JP" sz="1100" dirty="0" smtClean="0"/>
          </a:p>
          <a:p>
            <a:pPr lvl="1"/>
            <a:r>
              <a:rPr lang="ja-JP" altLang="en-US" sz="1100" dirty="0" smtClean="0"/>
              <a:t>全てを</a:t>
            </a:r>
            <a:r>
              <a:rPr lang="en-US" altLang="ja-JP" sz="1100" dirty="0" smtClean="0"/>
              <a:t>replace</a:t>
            </a:r>
            <a:r>
              <a:rPr lang="ja-JP" altLang="en-US" sz="1100" dirty="0" smtClean="0"/>
              <a:t>して</a:t>
            </a:r>
            <a:r>
              <a:rPr lang="en-US" altLang="ja-JP" sz="1100" dirty="0" err="1" smtClean="0"/>
              <a:t>receiveEvent</a:t>
            </a:r>
            <a:r>
              <a:rPr lang="ja-JP" altLang="en-US" sz="1100" dirty="0" smtClean="0"/>
              <a:t>を廃止するか、共存させるか</a:t>
            </a:r>
            <a:endParaRPr lang="en-US" altLang="ja-JP" sz="1100" dirty="0" smtClean="0"/>
          </a:p>
          <a:p>
            <a:pPr lvl="2"/>
            <a:r>
              <a:rPr lang="en-US" altLang="ja-JP" sz="1100" dirty="0" smtClean="0"/>
              <a:t>PMM</a:t>
            </a:r>
            <a:r>
              <a:rPr lang="ja-JP" altLang="en-US" sz="1100" dirty="0" smtClean="0"/>
              <a:t>の変更および互換性維持の手間次第</a:t>
            </a:r>
            <a:endParaRPr lang="en-US" altLang="ja-JP" sz="11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smtClean="0"/>
              <a:t> 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6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PULL</a:t>
            </a:r>
            <a:r>
              <a:rPr lang="ja-JP" altLang="en-US" dirty="0" smtClean="0"/>
              <a:t>型イベント通知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sz="1400" dirty="0" err="1" smtClean="0"/>
              <a:t>receiveMsg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boolean</a:t>
            </a:r>
            <a:r>
              <a:rPr kumimoji="1" lang="en-US" altLang="ja-JP" sz="1400" dirty="0" smtClean="0"/>
              <a:t> </a:t>
            </a:r>
            <a:r>
              <a:rPr kumimoji="1" lang="en-US" altLang="ja-JP" sz="1400" dirty="0" err="1" smtClean="0"/>
              <a:t>long_poll</a:t>
            </a:r>
            <a:r>
              <a:rPr kumimoji="1" lang="en-US" altLang="ja-JP" sz="1400" dirty="0" smtClean="0"/>
              <a:t>);</a:t>
            </a:r>
          </a:p>
          <a:p>
            <a:pPr lvl="1"/>
            <a:r>
              <a:rPr lang="ja-JP" altLang="en-US" sz="1400" dirty="0" smtClean="0"/>
              <a:t>引数にロングポールかどうかの</a:t>
            </a:r>
            <a:r>
              <a:rPr lang="en-US" altLang="ja-JP" sz="1400" dirty="0" err="1" smtClean="0"/>
              <a:t>bool</a:t>
            </a:r>
            <a:r>
              <a:rPr lang="ja-JP" altLang="en-US" sz="1400" dirty="0" smtClean="0"/>
              <a:t>値を指定する</a:t>
            </a:r>
            <a:endParaRPr lang="en-US" altLang="ja-JP" sz="1400" dirty="0" smtClean="0"/>
          </a:p>
          <a:p>
            <a:pPr lvl="2"/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にすると、カメラ側で変化があるまで、呼び出しがブロックする</a:t>
            </a:r>
            <a:endParaRPr lang="en-US" altLang="ja-JP" sz="1400" dirty="0"/>
          </a:p>
          <a:p>
            <a:pPr lvl="2"/>
            <a:r>
              <a:rPr kumimoji="1" lang="en-US" altLang="ja-JP" sz="1400" dirty="0" smtClean="0"/>
              <a:t>false</a:t>
            </a:r>
            <a:r>
              <a:rPr kumimoji="1" lang="ja-JP" altLang="en-US" sz="1400" dirty="0" smtClean="0"/>
              <a:t>にすると、変化がなくとも、呼び出しはすぐに返る</a:t>
            </a:r>
            <a:endParaRPr kumimoji="1" lang="en-US" altLang="ja-JP" sz="1400" dirty="0" smtClean="0"/>
          </a:p>
          <a:p>
            <a:pPr lvl="1"/>
            <a:r>
              <a:rPr kumimoji="1" lang="ja-JP" altLang="en-US" sz="1400" dirty="0" smtClean="0"/>
              <a:t>基本的には従来の</a:t>
            </a:r>
            <a:r>
              <a:rPr kumimoji="1" lang="en-US" altLang="ja-JP" sz="1400" dirty="0" err="1" smtClean="0"/>
              <a:t>receiveEvent</a:t>
            </a:r>
            <a:r>
              <a:rPr kumimoji="1" lang="ja-JP" altLang="en-US" sz="1400" dirty="0" smtClean="0"/>
              <a:t>と同じ。</a:t>
            </a:r>
            <a:endParaRPr kumimoji="1" lang="en-US" altLang="ja-JP" sz="1400" dirty="0" smtClean="0"/>
          </a:p>
          <a:p>
            <a:pPr lvl="2"/>
            <a:r>
              <a:rPr lang="ja-JP" altLang="en-US" sz="1400" dirty="0" smtClean="0"/>
              <a:t>コールバックされるのがオブジェクト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ReceiveMsgUDS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の配列となる</a:t>
            </a:r>
            <a:endParaRPr lang="en-US" altLang="ja-JP" sz="1400" dirty="0" smtClean="0"/>
          </a:p>
          <a:p>
            <a:pPr lvl="2"/>
            <a:r>
              <a:rPr lang="ja-JP" altLang="en-US" sz="1400" dirty="0" smtClean="0"/>
              <a:t>オブジェクト定義は次項以降</a:t>
            </a:r>
            <a:endParaRPr lang="en-US" altLang="ja-JP" sz="1400" dirty="0" smtClean="0"/>
          </a:p>
          <a:p>
            <a:pPr lvl="2"/>
            <a:r>
              <a:rPr kumimoji="1" lang="ja-JP" altLang="en-US" sz="1400" dirty="0"/>
              <a:t>オブジェクト</a:t>
            </a:r>
            <a:r>
              <a:rPr kumimoji="1" lang="ja-JP" altLang="en-US" sz="1400" dirty="0" smtClean="0"/>
              <a:t>のメッセージが</a:t>
            </a:r>
            <a:r>
              <a:rPr kumimoji="1" lang="en-US" altLang="ja-JP" sz="1400" dirty="0" err="1" smtClean="0"/>
              <a:t>getAvaiable</a:t>
            </a:r>
            <a:r>
              <a:rPr kumimoji="1" lang="ja-JP" altLang="en-US" sz="1400" dirty="0" smtClean="0"/>
              <a:t>系相当もしくは</a:t>
            </a:r>
            <a:r>
              <a:rPr kumimoji="1" lang="en-US" altLang="ja-JP" sz="1400" dirty="0" smtClean="0"/>
              <a:t>get</a:t>
            </a:r>
            <a:r>
              <a:rPr kumimoji="1" lang="ja-JP" altLang="en-US" sz="1400" dirty="0" smtClean="0"/>
              <a:t>系相当となる</a:t>
            </a:r>
            <a:endParaRPr kumimoji="1" lang="ja-JP" altLang="en-US" sz="14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smtClean="0"/>
              <a:t>  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-US" altLang="ja-JP" sz="1400" dirty="0" err="1" smtClean="0"/>
              <a:t>receiveMsg</a:t>
            </a:r>
            <a:r>
              <a:rPr kumimoji="1" lang="ja-JP" altLang="en-US" sz="1400" dirty="0" smtClean="0"/>
              <a:t>のレスポンス例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kumimoji="1" lang="en-US" altLang="ja-JP" sz="1400" dirty="0" smtClean="0"/>
              <a:t>[“id” : 123456, </a:t>
            </a:r>
            <a:r>
              <a:rPr lang="en-US" altLang="ja-JP" sz="1400" dirty="0" smtClean="0"/>
              <a:t>“method”: “</a:t>
            </a:r>
            <a:r>
              <a:rPr lang="en-US" altLang="ja-JP" sz="1400" dirty="0" err="1" smtClean="0"/>
              <a:t>receiveMsg</a:t>
            </a:r>
            <a:r>
              <a:rPr lang="en-US" altLang="ja-JP" sz="1400" dirty="0" smtClean="0"/>
              <a:t>”,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“result” : [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>    {</a:t>
            </a:r>
            <a:r>
              <a:rPr kumimoji="1" lang="ja-JP" altLang="en-US" sz="1400" dirty="0" smtClean="0"/>
              <a:t>通知メッセージ</a:t>
            </a:r>
            <a:r>
              <a:rPr kumimoji="1" lang="en-US" altLang="ja-JP" sz="1400" dirty="0" smtClean="0"/>
              <a:t>1},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{</a:t>
            </a:r>
            <a:r>
              <a:rPr lang="ja-JP" altLang="en-US" sz="1400" dirty="0" smtClean="0"/>
              <a:t>通知メッセージ</a:t>
            </a:r>
            <a:r>
              <a:rPr lang="en-US" altLang="ja-JP" sz="1400" dirty="0" smtClean="0"/>
              <a:t>2},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...</a:t>
            </a:r>
          </a:p>
          <a:p>
            <a:pPr marL="0" indent="0">
              <a:buNone/>
            </a:pP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{</a:t>
            </a:r>
            <a:r>
              <a:rPr kumimoji="1" lang="ja-JP" altLang="en-US" sz="1400" dirty="0" smtClean="0"/>
              <a:t>通知メッセージ</a:t>
            </a:r>
            <a:r>
              <a:rPr kumimoji="1" lang="en-US" altLang="ja-JP" sz="1400" dirty="0" smtClean="0"/>
              <a:t>n}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>]]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466725" y="1799173"/>
            <a:ext cx="168116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solidFill>
                  <a:srgbClr val="000000"/>
                </a:solidFill>
                <a:latin typeface="ＭＳ Ｐゴシック" pitchFamily="50" charset="-128"/>
              </a:rPr>
              <a:t>true</a:t>
            </a:r>
            <a:r>
              <a:rPr lang="ja-JP" altLang="en-US" sz="1200" dirty="0" smtClean="0">
                <a:solidFill>
                  <a:srgbClr val="000000"/>
                </a:solidFill>
                <a:latin typeface="ＭＳ Ｐゴシック" pitchFamily="50" charset="-128"/>
              </a:rPr>
              <a:t>にした場合はメッセージが大量になる可能性があるので、実機で時間を計ってみる。</a:t>
            </a:r>
            <a:endParaRPr lang="ja-JP" altLang="en-US" sz="1200" dirty="0">
              <a:solidFill>
                <a:srgbClr val="0000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6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/>
              <a:t>PULL</a:t>
            </a:r>
            <a:r>
              <a:rPr kumimoji="1" lang="ja-JP" altLang="en-US" sz="2000" dirty="0" smtClean="0"/>
              <a:t>型イベント通知オブジェクト</a:t>
            </a:r>
            <a:r>
              <a:rPr kumimoji="1" lang="en-US" altLang="ja-JP" sz="2000" dirty="0" err="1" smtClean="0"/>
              <a:t>ReceiveMsgUDS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【</a:t>
            </a:r>
            <a:r>
              <a:rPr lang="ja-JP" altLang="en-US" sz="1000" dirty="0" smtClean="0">
                <a:solidFill>
                  <a:srgbClr val="FF0000"/>
                </a:solidFill>
              </a:rPr>
              <a:t>原則</a:t>
            </a:r>
            <a:r>
              <a:rPr lang="en-US" altLang="ja-JP" sz="1000" dirty="0" smtClean="0">
                <a:solidFill>
                  <a:srgbClr val="FF0000"/>
                </a:solidFill>
              </a:rPr>
              <a:t>】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CFWD</a:t>
            </a:r>
            <a:r>
              <a:rPr lang="ja-JP" altLang="en-US" sz="1000" dirty="0">
                <a:solidFill>
                  <a:srgbClr val="FF0000"/>
                </a:solidFill>
              </a:rPr>
              <a:t>のフレームワークでは、</a:t>
            </a:r>
            <a:r>
              <a:rPr lang="en-US" altLang="ja-JP" sz="1000" dirty="0">
                <a:solidFill>
                  <a:srgbClr val="FF0000"/>
                </a:solidFill>
              </a:rPr>
              <a:t>UDS</a:t>
            </a:r>
            <a:r>
              <a:rPr lang="ja-JP" altLang="en-US" sz="1000" dirty="0">
                <a:solidFill>
                  <a:srgbClr val="FF0000"/>
                </a:solidFill>
              </a:rPr>
              <a:t>オブジェクトをネストしたり、継承</a:t>
            </a:r>
            <a:r>
              <a:rPr lang="en-US" altLang="ja-JP" sz="1000" dirty="0">
                <a:solidFill>
                  <a:srgbClr val="FF0000"/>
                </a:solidFill>
              </a:rPr>
              <a:t>(</a:t>
            </a:r>
            <a:r>
              <a:rPr lang="ja-JP" altLang="en-US" sz="1000" dirty="0">
                <a:solidFill>
                  <a:srgbClr val="FF0000"/>
                </a:solidFill>
              </a:rPr>
              <a:t>プロトタイプ</a:t>
            </a:r>
            <a:r>
              <a:rPr lang="en-US" altLang="ja-JP" sz="1000" dirty="0">
                <a:solidFill>
                  <a:srgbClr val="FF0000"/>
                </a:solidFill>
              </a:rPr>
              <a:t>)</a:t>
            </a:r>
            <a:r>
              <a:rPr lang="ja-JP" altLang="en-US" sz="1000" dirty="0">
                <a:solidFill>
                  <a:srgbClr val="FF0000"/>
                </a:solidFill>
              </a:rPr>
              <a:t>することができない</a:t>
            </a:r>
            <a:r>
              <a:rPr lang="ja-JP" altLang="en-US" sz="1000" dirty="0" smtClean="0">
                <a:solidFill>
                  <a:srgbClr val="FF0000"/>
                </a:solidFill>
              </a:rPr>
              <a:t>。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通知オブジェクトには、基本、</a:t>
            </a:r>
            <a:r>
              <a:rPr kumimoji="1" lang="en-US" altLang="ja-JP" sz="1000" dirty="0" smtClean="0"/>
              <a:t>get</a:t>
            </a:r>
            <a:r>
              <a:rPr kumimoji="1" lang="ja-JP" altLang="en-US" sz="1000" dirty="0" smtClean="0"/>
              <a:t>系のパラメタを入れて通知する</a:t>
            </a:r>
            <a:endParaRPr kumimoji="1" lang="en-US" altLang="ja-JP" sz="1000" dirty="0" smtClean="0"/>
          </a:p>
          <a:p>
            <a:pPr lvl="1"/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系の値が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フォーマット的に</a:t>
            </a:r>
            <a:r>
              <a:rPr lang="en-US" altLang="ja-JP" sz="1000" dirty="0" smtClean="0"/>
              <a:t>)</a:t>
            </a:r>
            <a:r>
              <a:rPr lang="ja-JP" altLang="en-US" sz="1000" dirty="0" smtClean="0"/>
              <a:t>返せる場合はついでに返す。</a:t>
            </a:r>
            <a:endParaRPr lang="en-US" altLang="ja-JP" sz="1000" dirty="0" smtClean="0"/>
          </a:p>
          <a:p>
            <a:pPr lvl="2"/>
            <a:r>
              <a:rPr lang="en-US" altLang="ja-JP" sz="1000" dirty="0" smtClean="0"/>
              <a:t>UDS</a:t>
            </a:r>
            <a:r>
              <a:rPr lang="ja-JP" altLang="en-US" sz="1000" dirty="0" smtClean="0"/>
              <a:t>を</a:t>
            </a:r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で返し</a:t>
            </a:r>
            <a:r>
              <a:rPr lang="ja-JP" altLang="en-US" sz="1000" dirty="0"/>
              <a:t>て</a:t>
            </a:r>
            <a:r>
              <a:rPr lang="ja-JP" altLang="en-US" sz="1000" dirty="0" smtClean="0"/>
              <a:t>いる場合、現在の</a:t>
            </a:r>
            <a:r>
              <a:rPr lang="en-US" altLang="ja-JP" sz="1000" dirty="0" smtClean="0"/>
              <a:t>CFWD</a:t>
            </a:r>
            <a:r>
              <a:rPr lang="ja-JP" altLang="en-US" sz="1000" dirty="0" smtClean="0"/>
              <a:t>フレームワークの制約に引っかかる。</a:t>
            </a:r>
            <a:endParaRPr lang="en-US" altLang="ja-JP" sz="1000" dirty="0" smtClean="0"/>
          </a:p>
          <a:p>
            <a:pPr lvl="2"/>
            <a:r>
              <a:rPr lang="ja-JP" altLang="en-US" sz="1000" dirty="0" smtClean="0"/>
              <a:t>返せない場合は後述の</a:t>
            </a:r>
            <a:r>
              <a:rPr lang="en-US" altLang="ja-JP" sz="1000" dirty="0" err="1" smtClean="0"/>
              <a:t>check_available</a:t>
            </a:r>
            <a:r>
              <a:rPr lang="ja-JP" altLang="en-US" sz="1000" dirty="0" smtClean="0"/>
              <a:t>を</a:t>
            </a:r>
            <a:r>
              <a:rPr lang="en-US" altLang="ja-JP" sz="1000" dirty="0" smtClean="0"/>
              <a:t>true</a:t>
            </a:r>
            <a:r>
              <a:rPr lang="ja-JP" altLang="en-US" sz="1000" dirty="0" smtClean="0"/>
              <a:t>にしておき、クライアントにチェックを促す。</a:t>
            </a:r>
            <a:endParaRPr lang="en-US" altLang="ja-JP" sz="1000" dirty="0" smtClean="0"/>
          </a:p>
          <a:p>
            <a:pPr lvl="2"/>
            <a:r>
              <a:rPr lang="en-US" altLang="ja-JP" sz="1000" dirty="0" err="1" smtClean="0"/>
              <a:t>getAvailable</a:t>
            </a:r>
            <a:r>
              <a:rPr lang="ja-JP" altLang="en-US" sz="1000" dirty="0"/>
              <a:t>系</a:t>
            </a:r>
            <a:r>
              <a:rPr lang="ja-JP" altLang="en-US" sz="1000" dirty="0" smtClean="0"/>
              <a:t>を頻繁に呼び出す必要があり、</a:t>
            </a:r>
            <a:r>
              <a:rPr lang="en-US" altLang="ja-JP" sz="1000" dirty="0" smtClean="0"/>
              <a:t>UX</a:t>
            </a:r>
            <a:r>
              <a:rPr lang="ja-JP" altLang="en-US" sz="1000" dirty="0" smtClean="0"/>
              <a:t>を損なう場合は、</a:t>
            </a:r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系パラメタの型を変換したりして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したがって、スーパーセットのオブジェクトを用意しておく</a:t>
            </a:r>
            <a:r>
              <a:rPr lang="ja-JP" altLang="en-US" sz="1000" dirty="0" smtClean="0"/>
              <a:t>。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パラメタ数は必要に応じて増やす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とりあえず</a:t>
            </a:r>
            <a:r>
              <a:rPr lang="en-US" altLang="ja-JP" sz="1000" dirty="0" smtClean="0"/>
              <a:t>5</a:t>
            </a:r>
            <a:r>
              <a:rPr lang="ja-JP" altLang="en-US" sz="1000" dirty="0" smtClean="0"/>
              <a:t>個にした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”method”</a:t>
            </a:r>
            <a:r>
              <a:rPr kumimoji="1" lang="ja-JP" altLang="en-US" sz="1000" dirty="0" smtClean="0"/>
              <a:t>の文字列を</a:t>
            </a:r>
            <a:r>
              <a:rPr lang="ja-JP" altLang="en-US" sz="1000" dirty="0"/>
              <a:t>見て</a:t>
            </a:r>
            <a:r>
              <a:rPr lang="ja-JP" altLang="en-US" sz="1000" dirty="0" smtClean="0"/>
              <a:t>、各メッセージごとに解釈すること。</a:t>
            </a:r>
            <a:endParaRPr lang="en-US" altLang="ja-JP" sz="1000" dirty="0"/>
          </a:p>
          <a:p>
            <a:pPr lvl="1"/>
            <a:r>
              <a:rPr kumimoji="1" lang="ja-JP" altLang="en-US" sz="1000" dirty="0" smtClean="0"/>
              <a:t>どの値がどこにマップされるか、それぞれメッセージを厳密に定義する。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この形式で表せない場合、</a:t>
            </a:r>
            <a:r>
              <a:rPr lang="en-US" altLang="ja-JP" sz="1000" dirty="0" smtClean="0"/>
              <a:t>”</a:t>
            </a:r>
            <a:r>
              <a:rPr lang="en-US" altLang="ja-JP" sz="1000" dirty="0" err="1" smtClean="0"/>
              <a:t>check_available</a:t>
            </a:r>
            <a:r>
              <a:rPr lang="en-US" altLang="ja-JP" sz="1000" dirty="0" smtClean="0"/>
              <a:t>”</a:t>
            </a:r>
            <a:r>
              <a:rPr lang="ja-JP" altLang="en-US" sz="1000" dirty="0" smtClean="0"/>
              <a:t>が</a:t>
            </a:r>
            <a:r>
              <a:rPr lang="en-US" altLang="ja-JP" sz="1000" dirty="0" smtClean="0"/>
              <a:t>true</a:t>
            </a:r>
            <a:r>
              <a:rPr lang="ja-JP" altLang="en-US" sz="1000" dirty="0" smtClean="0"/>
              <a:t>となる</a:t>
            </a:r>
            <a:endParaRPr lang="en-US" altLang="ja-JP" sz="1000" dirty="0" smtClean="0"/>
          </a:p>
          <a:p>
            <a:pPr lvl="1"/>
            <a:r>
              <a:rPr kumimoji="1" lang="ja-JP" altLang="en-US" sz="1000" dirty="0" smtClean="0"/>
              <a:t>パラメタのマッピングが仕様書縛りなので、これも仕様書で明記すれば</a:t>
            </a:r>
            <a:r>
              <a:rPr kumimoji="1" lang="en-US" altLang="ja-JP" sz="1000" dirty="0" smtClean="0"/>
              <a:t>OK?</a:t>
            </a:r>
          </a:p>
          <a:p>
            <a:r>
              <a:rPr lang="ja-JP" altLang="en-US" sz="1000" dirty="0" smtClean="0"/>
              <a:t>各メッセージごとに、使っていないパラメタは省略可能</a:t>
            </a:r>
            <a:endParaRPr lang="en-US" altLang="ja-JP" sz="1000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ja-JP" altLang="en-US" sz="900" dirty="0" smtClean="0"/>
              <a:t>通知オブジェクト</a:t>
            </a:r>
            <a:r>
              <a:rPr lang="en-US" altLang="ja-JP" sz="900" dirty="0" err="1" smtClean="0"/>
              <a:t>ReceiveMsgUDS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{ “method” : “&lt;</a:t>
            </a:r>
            <a:r>
              <a:rPr lang="en-US" altLang="ja-JP" sz="900" dirty="0" err="1" smtClean="0"/>
              <a:t>getAvailableHoiHoi</a:t>
            </a:r>
            <a:r>
              <a:rPr lang="en-US" altLang="ja-JP" sz="900" dirty="0" smtClean="0"/>
              <a:t>&gt;” // </a:t>
            </a:r>
            <a:r>
              <a:rPr lang="en-US" altLang="ja-JP" sz="900" dirty="0" err="1" smtClean="0"/>
              <a:t>Msg</a:t>
            </a:r>
            <a:r>
              <a:rPr lang="ja-JP" altLang="en-US" sz="900" dirty="0" smtClean="0"/>
              <a:t>タイプ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>
                <a:solidFill>
                  <a:srgbClr val="92D050"/>
                </a:solidFill>
              </a:rPr>
              <a:t>boolean0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true, </a:t>
            </a:r>
            <a:r>
              <a:rPr lang="en-US" altLang="ja-JP" sz="900" dirty="0"/>
              <a:t>“</a:t>
            </a:r>
            <a:r>
              <a:rPr lang="en-US" altLang="ja-JP" sz="900" dirty="0">
                <a:solidFill>
                  <a:srgbClr val="92D050"/>
                </a:solidFill>
              </a:rPr>
              <a:t>boolean1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false, </a:t>
            </a:r>
            <a:r>
              <a:rPr lang="en-US" altLang="ja-JP" sz="900" dirty="0"/>
              <a:t>..., “</a:t>
            </a:r>
            <a:r>
              <a:rPr lang="en-US" altLang="ja-JP" sz="900" dirty="0">
                <a:solidFill>
                  <a:srgbClr val="92D050"/>
                </a:solidFill>
              </a:rPr>
              <a:t>boolean4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true,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kumimoji="1" lang="ja-JP" altLang="en-US" sz="900" dirty="0" smtClean="0"/>
              <a:t>  </a:t>
            </a:r>
            <a:r>
              <a:rPr kumimoji="1" lang="en-US" altLang="ja-JP" sz="900" dirty="0" smtClean="0"/>
              <a:t>  “</a:t>
            </a:r>
            <a:r>
              <a:rPr kumimoji="1" lang="en-US" altLang="ja-JP" sz="900" dirty="0" smtClean="0">
                <a:solidFill>
                  <a:srgbClr val="FF99FF"/>
                </a:solidFill>
              </a:rPr>
              <a:t>int0</a:t>
            </a:r>
            <a:r>
              <a:rPr kumimoji="1" lang="en-US" altLang="ja-JP" sz="900" dirty="0" smtClean="0"/>
              <a:t>”: </a:t>
            </a:r>
            <a:r>
              <a:rPr lang="en-US" altLang="ja-JP" sz="900" dirty="0"/>
              <a:t>x</a:t>
            </a:r>
            <a:r>
              <a:rPr kumimoji="1" lang="en-US" altLang="ja-JP" sz="900" dirty="0" smtClean="0"/>
              <a:t>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int1</a:t>
            </a:r>
            <a:r>
              <a:rPr lang="en-US" altLang="ja-JP" sz="900" dirty="0" smtClean="0"/>
              <a:t>”: y, 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int4</a:t>
            </a:r>
            <a:r>
              <a:rPr lang="en-US" altLang="ja-JP" sz="900" dirty="0" smtClean="0"/>
              <a:t>” : n,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double0</a:t>
            </a:r>
            <a:r>
              <a:rPr lang="en-US" altLang="ja-JP" sz="900" dirty="0"/>
              <a:t>”: </a:t>
            </a:r>
            <a:r>
              <a:rPr lang="en-US" altLang="ja-JP" sz="900" dirty="0" err="1" smtClean="0"/>
              <a:t>X.x</a:t>
            </a:r>
            <a:r>
              <a:rPr lang="en-US" altLang="ja-JP" sz="900" dirty="0"/>
              <a:t>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double1</a:t>
            </a:r>
            <a:r>
              <a:rPr lang="en-US" altLang="ja-JP" sz="900" dirty="0"/>
              <a:t>”: </a:t>
            </a:r>
            <a:r>
              <a:rPr lang="en-US" altLang="ja-JP" sz="900" dirty="0" err="1" smtClean="0"/>
              <a:t>Y.y</a:t>
            </a:r>
            <a:r>
              <a:rPr lang="en-US" altLang="ja-JP" sz="900" dirty="0" smtClean="0"/>
              <a:t>, </a:t>
            </a:r>
            <a:r>
              <a:rPr lang="en-US" altLang="ja-JP" sz="900" dirty="0"/>
              <a:t>...,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double4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err="1"/>
              <a:t>N</a:t>
            </a:r>
            <a:r>
              <a:rPr lang="en-US" altLang="ja-JP" sz="900" dirty="0" err="1" smtClean="0"/>
              <a:t>.n</a:t>
            </a:r>
            <a:r>
              <a:rPr lang="en-US" altLang="ja-JP" sz="900" dirty="0" smtClean="0"/>
              <a:t>,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“x”,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String1</a:t>
            </a:r>
            <a:r>
              <a:rPr lang="en-US" altLang="ja-JP" sz="900" dirty="0" smtClean="0"/>
              <a:t>”:” y”, </a:t>
            </a:r>
            <a:r>
              <a:rPr lang="en-US" altLang="ja-JP" sz="900" dirty="0"/>
              <a:t>...,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String4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smtClean="0"/>
              <a:t>“n”,</a:t>
            </a:r>
            <a:endParaRPr lang="ja-JP" altLang="en-US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booleanArray0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err="1" smtClean="0">
                <a:solidFill>
                  <a:srgbClr val="FF99FF"/>
                </a:solidFill>
              </a:rPr>
              <a:t>boolean</a:t>
            </a:r>
            <a:r>
              <a:rPr lang="en-US" altLang="ja-JP" sz="900" dirty="0" err="1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/>
              <a:t>”: 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boolean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 </a:t>
            </a: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ja-JP" altLang="en-US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    “</a:t>
            </a:r>
            <a:r>
              <a:rPr lang="en-US" altLang="ja-JP" sz="900" dirty="0" err="1" smtClean="0"/>
              <a:t>check_availability</a:t>
            </a:r>
            <a:r>
              <a:rPr lang="en-US" altLang="ja-JP" sz="900" dirty="0" smtClean="0"/>
              <a:t>” : false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}</a:t>
            </a:r>
          </a:p>
          <a:p>
            <a:pPr marL="0" indent="0">
              <a:buNone/>
            </a:pPr>
            <a:endParaRPr lang="en-US" altLang="ja-JP" sz="900" dirty="0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0" y="10583"/>
            <a:ext cx="9144000" cy="5715000"/>
          </a:xfrm>
          <a:prstGeom prst="line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20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000" dirty="0" err="1" smtClean="0"/>
              <a:t>WhiteBalance</a:t>
            </a:r>
            <a:r>
              <a:rPr lang="ja-JP" altLang="en-US" sz="2000" dirty="0" smtClean="0"/>
              <a:t>用</a:t>
            </a:r>
            <a:r>
              <a:rPr kumimoji="1" lang="en-US" altLang="ja-JP" sz="2000" dirty="0" err="1" smtClean="0"/>
              <a:t>ReceiveMsgUDS</a:t>
            </a:r>
            <a:r>
              <a:rPr lang="ja-JP" altLang="en-US" sz="2000" dirty="0"/>
              <a:t>表現</a:t>
            </a:r>
            <a:endParaRPr kumimoji="1" lang="ja-JP" altLang="en-US" sz="20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ja-JP" altLang="en-US" sz="900" dirty="0" smtClean="0"/>
              <a:t>通知オブジェクト</a:t>
            </a:r>
            <a:r>
              <a:rPr lang="en-US" altLang="ja-JP" sz="900" dirty="0" err="1" smtClean="0"/>
              <a:t>ReceiveMsgUDS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{ “method” : “</a:t>
            </a:r>
            <a:r>
              <a:rPr lang="en-US" altLang="ja-JP" sz="900" dirty="0" err="1" smtClean="0">
                <a:solidFill>
                  <a:srgbClr val="00B050"/>
                </a:solidFill>
              </a:rPr>
              <a:t>getAvailableWhiteBalance</a:t>
            </a:r>
            <a:r>
              <a:rPr lang="en-US" altLang="ja-JP" sz="900" dirty="0" smtClean="0"/>
              <a:t>”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00B050"/>
                </a:solidFill>
              </a:rPr>
              <a:t>Auto WB</a:t>
            </a:r>
            <a:r>
              <a:rPr lang="en-US" altLang="ja-JP" sz="900" dirty="0" smtClean="0"/>
              <a:t>”,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String1</a:t>
            </a:r>
            <a:r>
              <a:rPr lang="en-US" altLang="ja-JP" sz="900" dirty="0" smtClean="0"/>
              <a:t>”:” </a:t>
            </a:r>
            <a:r>
              <a:rPr lang="en-US" altLang="ja-JP" sz="900" dirty="0" smtClean="0">
                <a:solidFill>
                  <a:srgbClr val="00B050"/>
                </a:solidFill>
              </a:rPr>
              <a:t>A7</a:t>
            </a:r>
            <a:r>
              <a:rPr lang="en-US" altLang="ja-JP" sz="900" dirty="0" smtClean="0"/>
              <a:t>”,“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String2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00B050"/>
                </a:solidFill>
              </a:rPr>
              <a:t>G4</a:t>
            </a:r>
            <a:r>
              <a:rPr lang="en-US" altLang="ja-JP" sz="900" dirty="0" smtClean="0"/>
              <a:t>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ja-JP" sz="900" dirty="0" smtClean="0">
                <a:solidFill>
                  <a:schemeClr val="bg2"/>
                </a:solidFill>
              </a:rPr>
              <a:t>// </a:t>
            </a:r>
            <a:r>
              <a:rPr lang="en-US" altLang="ja-JP" sz="900" dirty="0" err="1" smtClean="0">
                <a:solidFill>
                  <a:schemeClr val="bg2"/>
                </a:solidFill>
              </a:rPr>
              <a:t>colorTemperature</a:t>
            </a:r>
            <a:r>
              <a:rPr lang="ja-JP" altLang="en-US" sz="900" dirty="0" smtClean="0">
                <a:solidFill>
                  <a:schemeClr val="bg2"/>
                </a:solidFill>
              </a:rPr>
              <a:t>は省略</a:t>
            </a:r>
            <a:endParaRPr lang="ja-JP" altLang="en-US" sz="9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    “</a:t>
            </a:r>
            <a:r>
              <a:rPr lang="en-US" altLang="ja-JP" sz="900" dirty="0" err="1" smtClean="0"/>
              <a:t>check_availability</a:t>
            </a:r>
            <a:r>
              <a:rPr lang="en-US" altLang="ja-JP" sz="900" dirty="0" smtClean="0"/>
              <a:t>” :  </a:t>
            </a:r>
            <a:r>
              <a:rPr lang="en-US" altLang="ja-JP" sz="900" dirty="0" smtClean="0">
                <a:solidFill>
                  <a:srgbClr val="FF0000"/>
                </a:solidFill>
              </a:rPr>
              <a:t>false</a:t>
            </a:r>
            <a:r>
              <a:rPr lang="ja-JP" altLang="en-US" sz="900" dirty="0" smtClean="0">
                <a:solidFill>
                  <a:schemeClr val="bg2"/>
                </a:solidFill>
              </a:rPr>
              <a:t>  </a:t>
            </a:r>
            <a:r>
              <a:rPr lang="en-US" altLang="ja-JP" sz="900" dirty="0" smtClean="0">
                <a:solidFill>
                  <a:schemeClr val="bg2"/>
                </a:solidFill>
              </a:rPr>
              <a:t>// </a:t>
            </a:r>
            <a:r>
              <a:rPr lang="en-US" altLang="ja-JP" sz="900" dirty="0" err="1" smtClean="0">
                <a:solidFill>
                  <a:schemeClr val="bg2"/>
                </a:solidFill>
              </a:rPr>
              <a:t>getAvailable</a:t>
            </a:r>
            <a:r>
              <a:rPr lang="ja-JP" altLang="en-US" sz="900" dirty="0" smtClean="0">
                <a:solidFill>
                  <a:schemeClr val="bg2"/>
                </a:solidFill>
              </a:rPr>
              <a:t>系候補については変更なし</a:t>
            </a:r>
            <a:endParaRPr lang="en-US" altLang="ja-JP" sz="9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8" name="コンテンツ プレースホルダー 1"/>
          <p:cNvSpPr>
            <a:spLocks noGrp="1"/>
          </p:cNvSpPr>
          <p:nvPr>
            <p:ph sz="half" idx="2"/>
          </p:nvPr>
        </p:nvSpPr>
        <p:spPr>
          <a:xfrm>
            <a:off x="273996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-US" altLang="ja-JP" sz="900" dirty="0" err="1" smtClean="0"/>
              <a:t>getAvailableWhiteBalance</a:t>
            </a:r>
            <a:r>
              <a:rPr lang="ja-JP" altLang="en-US" sz="900" dirty="0" smtClean="0"/>
              <a:t>のレスポンス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[“id” : 123456, "method": “</a:t>
            </a:r>
            <a:r>
              <a:rPr lang="en-US" altLang="ja-JP" sz="900" dirty="0" err="1" smtClean="0">
                <a:solidFill>
                  <a:srgbClr val="00B050"/>
                </a:solidFill>
              </a:rPr>
              <a:t>getAvailableWhiteBalance</a:t>
            </a:r>
            <a:r>
              <a:rPr lang="en-US" altLang="ja-JP" sz="900" dirty="0" smtClean="0"/>
              <a:t>“,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/>
              <a:t>  “result” : [</a:t>
            </a:r>
          </a:p>
          <a:p>
            <a:pPr marL="0" indent="0">
              <a:buNone/>
            </a:pPr>
            <a:r>
              <a:rPr lang="en-US" altLang="ja-JP" sz="900" dirty="0"/>
              <a:t>    </a:t>
            </a:r>
            <a:r>
              <a:rPr lang="en-US" altLang="ja-JP" sz="900" dirty="0" smtClean="0"/>
              <a:t>{“</a:t>
            </a:r>
            <a:r>
              <a:rPr lang="en-US" altLang="ja-JP" sz="900" dirty="0" err="1" smtClean="0"/>
              <a:t>whiteBalanceMode</a:t>
            </a:r>
            <a:r>
              <a:rPr lang="en-US" altLang="ja-JP" sz="900" dirty="0" smtClean="0"/>
              <a:t>”:“</a:t>
            </a:r>
            <a:r>
              <a:rPr lang="en-US" altLang="ja-JP" sz="900" dirty="0" smtClean="0">
                <a:solidFill>
                  <a:srgbClr val="00B050"/>
                </a:solidFill>
              </a:rPr>
              <a:t>Auto WB</a:t>
            </a:r>
            <a:r>
              <a:rPr lang="en-US" altLang="ja-JP" sz="900" dirty="0" smtClean="0"/>
              <a:t>”,</a:t>
            </a: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” </a:t>
            </a:r>
            <a:r>
              <a:rPr lang="en-US" altLang="ja-JP" sz="900" dirty="0"/>
              <a:t>colorFilterAB”:”</a:t>
            </a:r>
            <a:r>
              <a:rPr lang="en-US" altLang="ja-JP" sz="900" dirty="0" smtClean="0">
                <a:solidFill>
                  <a:srgbClr val="00B050"/>
                </a:solidFill>
              </a:rPr>
              <a:t>A7</a:t>
            </a:r>
            <a:r>
              <a:rPr lang="en-US" altLang="ja-JP" sz="900" dirty="0" smtClean="0"/>
              <a:t>”,”</a:t>
            </a:r>
            <a:r>
              <a:rPr lang="en-US" altLang="ja-JP" sz="900" dirty="0"/>
              <a:t> colorFilterGM</a:t>
            </a:r>
            <a:r>
              <a:rPr lang="en-US" altLang="ja-JP" sz="900" dirty="0" smtClean="0"/>
              <a:t>”:”</a:t>
            </a:r>
            <a:r>
              <a:rPr lang="en-US" altLang="ja-JP" sz="900" dirty="0" smtClean="0">
                <a:solidFill>
                  <a:srgbClr val="00B050"/>
                </a:solidFill>
              </a:rPr>
              <a:t>G4</a:t>
            </a:r>
            <a:r>
              <a:rPr lang="en-US" altLang="ja-JP" sz="900" dirty="0" smtClean="0"/>
              <a:t>”,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 “</a:t>
            </a:r>
            <a:r>
              <a:rPr lang="en-US" altLang="ja-JP" sz="900" dirty="0" err="1" smtClean="0"/>
              <a:t>colorTemperature</a:t>
            </a:r>
            <a:r>
              <a:rPr lang="en-US" altLang="ja-JP" sz="900" dirty="0" smtClean="0"/>
              <a:t>”:},                                                     // </a:t>
            </a:r>
            <a:r>
              <a:rPr lang="ja-JP" altLang="en-US" sz="900" dirty="0"/>
              <a:t>現在値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   </a:t>
            </a:r>
            <a:r>
              <a:rPr lang="en-US" altLang="ja-JP" sz="900" dirty="0" smtClean="0">
                <a:solidFill>
                  <a:srgbClr val="0000FF"/>
                </a:solidFill>
              </a:rPr>
              <a:t>[{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 smtClean="0">
                <a:solidFill>
                  <a:srgbClr val="0000FF"/>
                </a:solidFill>
              </a:rPr>
              <a:t>”:“</a:t>
            </a:r>
            <a:r>
              <a:rPr lang="en-US" altLang="ja-JP" sz="900" dirty="0" smtClean="0">
                <a:solidFill>
                  <a:srgbClr val="3333FF"/>
                </a:solidFill>
              </a:rPr>
              <a:t>Auto WB”,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 smtClean="0">
                <a:solidFill>
                  <a:srgbClr val="3333FF"/>
                </a:solidFill>
              </a:rPr>
              <a:t>”:true,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 smtClean="0">
                <a:solidFill>
                  <a:srgbClr val="3333FF"/>
                </a:solidFill>
              </a:rPr>
              <a:t>isColorFilterGmEnabled</a:t>
            </a:r>
            <a:r>
              <a:rPr lang="en-US" altLang="ja-JP" sz="900" dirty="0">
                <a:solidFill>
                  <a:srgbClr val="3333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true,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>
                <a:solidFill>
                  <a:srgbClr val="3333FF"/>
                </a:solidFill>
              </a:rPr>
              <a:t>”: false</a:t>
            </a:r>
            <a:r>
              <a:rPr lang="en-US" altLang="ja-JP" sz="900" dirty="0" smtClean="0">
                <a:solidFill>
                  <a:srgbClr val="3333FF"/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>
                <a:solidFill>
                  <a:srgbClr val="0000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“Daylight”,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isColorFilterGbEnabled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 smtClean="0">
                <a:solidFill>
                  <a:srgbClr val="3333FF"/>
                </a:solidFill>
              </a:rPr>
              <a:t>”:false},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>
                <a:solidFill>
                  <a:srgbClr val="0000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“</a:t>
            </a:r>
            <a:r>
              <a:rPr lang="en-US" altLang="ja-JP" sz="900" dirty="0">
                <a:solidFill>
                  <a:srgbClr val="3333FF"/>
                </a:solidFill>
              </a:rPr>
              <a:t>Color </a:t>
            </a:r>
            <a:r>
              <a:rPr lang="en-US" altLang="ja-JP" sz="900" dirty="0" smtClean="0">
                <a:solidFill>
                  <a:srgbClr val="3333FF"/>
                </a:solidFill>
              </a:rPr>
              <a:t>Temperature”,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isColorFilterGbEnabled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}],                            // </a:t>
            </a:r>
            <a:r>
              <a:rPr lang="ja-JP" altLang="en-US" sz="900" dirty="0" smtClean="0">
                <a:solidFill>
                  <a:srgbClr val="3333FF"/>
                </a:solidFill>
              </a:rPr>
              <a:t>候補</a:t>
            </a:r>
            <a:endParaRPr lang="en-US" altLang="ja-JP" sz="9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[“A7”, “A6”, “A5”, “A4”, “A3”, “A2”, “A1”, 0,</a:t>
            </a: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“B1”, “B2”, “B3”, “B4”, “B5”, “B6”, “B7”],                           // AB</a:t>
            </a:r>
            <a:r>
              <a:rPr lang="ja-JP" altLang="en-US" sz="900" dirty="0" smtClean="0"/>
              <a:t>候補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  </a:t>
            </a:r>
            <a:r>
              <a:rPr lang="en-US" altLang="ja-JP" sz="900" dirty="0" smtClean="0"/>
              <a:t> [“G7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“G6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“G5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“G4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“G3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“G2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“G1</a:t>
            </a:r>
            <a:r>
              <a:rPr lang="en-US" altLang="ja-JP" sz="900" dirty="0"/>
              <a:t>”, 0,</a:t>
            </a:r>
          </a:p>
          <a:p>
            <a:pPr marL="0" indent="0">
              <a:buNone/>
            </a:pPr>
            <a:r>
              <a:rPr lang="en-US" altLang="ja-JP" sz="900" dirty="0"/>
              <a:t>     </a:t>
            </a:r>
            <a:r>
              <a:rPr lang="en-US" altLang="ja-JP" sz="900" dirty="0" smtClean="0"/>
              <a:t>“M1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“M2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“M3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“M4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“M5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“M6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“M7</a:t>
            </a:r>
            <a:r>
              <a:rPr lang="en-US" altLang="ja-JP" sz="900" dirty="0"/>
              <a:t>”], </a:t>
            </a:r>
            <a:r>
              <a:rPr lang="en-US" altLang="ja-JP" sz="900" dirty="0" smtClean="0"/>
              <a:t>                      // GM</a:t>
            </a:r>
            <a:r>
              <a:rPr lang="ja-JP" altLang="en-US" sz="900" dirty="0" smtClean="0"/>
              <a:t>候補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[2500, 9900, 100]                                                            // </a:t>
            </a:r>
            <a:r>
              <a:rPr lang="ja-JP" altLang="en-US" sz="900" dirty="0" smtClean="0"/>
              <a:t>色温度候補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]]</a:t>
            </a:r>
            <a:endParaRPr lang="ja-JP" altLang="en-US" sz="900" dirty="0"/>
          </a:p>
          <a:p>
            <a:pPr marL="0" indent="0">
              <a:buNone/>
            </a:pPr>
            <a:endParaRPr kumimoji="1" lang="ja-JP" altLang="en-US" sz="900" dirty="0"/>
          </a:p>
        </p:txBody>
      </p:sp>
      <p:sp>
        <p:nvSpPr>
          <p:cNvPr id="11" name="右中かっこ 10"/>
          <p:cNvSpPr/>
          <p:nvPr/>
        </p:nvSpPr>
        <p:spPr bwMode="auto">
          <a:xfrm>
            <a:off x="3832713" y="1542019"/>
            <a:ext cx="103761" cy="497191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cxnSp>
        <p:nvCxnSpPr>
          <p:cNvPr id="13" name="直線矢印コネクタ 12"/>
          <p:cNvCxnSpPr>
            <a:stCxn id="11" idx="1"/>
          </p:cNvCxnSpPr>
          <p:nvPr/>
        </p:nvCxnSpPr>
        <p:spPr bwMode="auto">
          <a:xfrm flipV="1">
            <a:off x="3936465" y="1693334"/>
            <a:ext cx="830088" cy="97276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125830" y="986297"/>
            <a:ext cx="1522379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WhiteBalance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のパラメタが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複雑すぎて</a:t>
            </a:r>
            <a:r>
              <a:rPr lang="ja-JP" altLang="en-US" sz="800" dirty="0">
                <a:solidFill>
                  <a:srgbClr val="FF0000"/>
                </a:solidFill>
                <a:latin typeface="ＭＳ Ｐゴシック" pitchFamily="50" charset="-128"/>
              </a:rPr>
              <a:t>、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UDS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では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現在値しか伝えられない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泣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)</a:t>
            </a:r>
            <a:endParaRPr lang="ja-JP" altLang="en-US" sz="800" dirty="0">
              <a:solidFill>
                <a:srgbClr val="FF0000"/>
              </a:solidFill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618" y="2666278"/>
            <a:ext cx="2303836" cy="584775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幸いにも</a:t>
            </a: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WhiteBalance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の候補は変更がない。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>
                <a:solidFill>
                  <a:srgbClr val="FF0000"/>
                </a:solidFill>
                <a:latin typeface="ＭＳ Ｐゴシック" pitchFamily="50" charset="-128"/>
              </a:rPr>
              <a:t>だから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、</a:t>
            </a:r>
            <a:r>
              <a:rPr lang="en-US" altLang="ja-JP" sz="800" dirty="0">
                <a:solidFill>
                  <a:srgbClr val="FF0000"/>
                </a:solidFill>
                <a:latin typeface="ＭＳ Ｐゴシック" pitchFamily="50" charset="-128"/>
              </a:rPr>
              <a:t>” </a:t>
            </a: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check_available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”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を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false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にして、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getAvailable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を呼びなおす必要がないことを示す。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仕様書縛りでも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OK)</a:t>
            </a:r>
          </a:p>
        </p:txBody>
      </p:sp>
      <p:sp>
        <p:nvSpPr>
          <p:cNvPr id="18" name="右中かっこ 17"/>
          <p:cNvSpPr/>
          <p:nvPr/>
        </p:nvSpPr>
        <p:spPr bwMode="auto">
          <a:xfrm>
            <a:off x="4185548" y="2039206"/>
            <a:ext cx="106998" cy="2756170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cxnSp>
        <p:nvCxnSpPr>
          <p:cNvPr id="20" name="直線矢印コネクタ 19"/>
          <p:cNvCxnSpPr>
            <a:stCxn id="18" idx="1"/>
          </p:cNvCxnSpPr>
          <p:nvPr/>
        </p:nvCxnSpPr>
        <p:spPr bwMode="auto">
          <a:xfrm flipV="1">
            <a:off x="4292547" y="3127262"/>
            <a:ext cx="775267" cy="290029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>
            <a:stCxn id="17" idx="0"/>
          </p:cNvCxnSpPr>
          <p:nvPr/>
        </p:nvCxnSpPr>
        <p:spPr bwMode="auto">
          <a:xfrm flipH="1" flipV="1">
            <a:off x="5979268" y="1931130"/>
            <a:ext cx="300268" cy="735148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0" y="-10583"/>
            <a:ext cx="9144000" cy="5715000"/>
          </a:xfrm>
          <a:prstGeom prst="line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6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疑似プッシュ通知の</a:t>
            </a:r>
            <a:r>
              <a:rPr lang="en-US" altLang="ja-JP" dirty="0" err="1" smtClean="0"/>
              <a:t>receiveEvent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JSON RPC</a:t>
            </a:r>
            <a:r>
              <a:rPr lang="ja-JP" altLang="en-US" dirty="0" smtClean="0"/>
              <a:t>レベルでの一般公開に耐えられないとの見解あり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奥平さん、樫尾さん、横山さん、森田</a:t>
            </a:r>
            <a:r>
              <a:rPr lang="en-US" altLang="ja-JP" dirty="0" smtClean="0"/>
              <a:t>(+</a:t>
            </a:r>
            <a:r>
              <a:rPr lang="ja-JP" altLang="en-US" dirty="0" smtClean="0"/>
              <a:t>各</a:t>
            </a:r>
            <a:r>
              <a:rPr lang="en-US" altLang="ja-JP" dirty="0" err="1" smtClean="0"/>
              <a:t>Espresso&amp;PMM</a:t>
            </a:r>
            <a:r>
              <a:rPr lang="ja-JP" altLang="en-US" dirty="0" smtClean="0"/>
              <a:t>担当者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CFWD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etc.</a:t>
            </a:r>
          </a:p>
          <a:p>
            <a:r>
              <a:rPr lang="ja-JP" altLang="en-US" dirty="0"/>
              <a:t>将来へ</a:t>
            </a:r>
            <a:r>
              <a:rPr lang="ja-JP" altLang="en-US" dirty="0" smtClean="0"/>
              <a:t>のつなぎとして、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オブジェクトを用いた形式に変更しようとしていた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メッセージフォーマットだけでも乗り換えておくと、今後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通知の下回りができても下回りの変更だけとなり、仕様と実装の変更要素を最小化できると考えたため</a:t>
            </a:r>
            <a:endParaRPr lang="en-US" altLang="ja-JP" dirty="0" smtClean="0"/>
          </a:p>
          <a:p>
            <a:r>
              <a:rPr lang="ja-JP" altLang="en-US" dirty="0"/>
              <a:t>ただ、</a:t>
            </a:r>
            <a:r>
              <a:rPr lang="en-US" altLang="ja-JP" dirty="0" smtClean="0"/>
              <a:t>CFWD</a:t>
            </a:r>
            <a:r>
              <a:rPr lang="ja-JP" altLang="en-US" dirty="0" smtClean="0"/>
              <a:t>フレームワーク制約により、</a:t>
            </a:r>
            <a:r>
              <a:rPr lang="ja-JP" altLang="en-US" dirty="0"/>
              <a:t>複雑な</a:t>
            </a:r>
            <a:r>
              <a:rPr lang="ja-JP" altLang="en-US" dirty="0" smtClean="0"/>
              <a:t>オブジェクト定義が実現できないでいる</a:t>
            </a:r>
            <a:endParaRPr lang="en-US" altLang="ja-JP" dirty="0" smtClean="0"/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アーキテクトボードにジャッジのエスカレーション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理想形</a:t>
            </a:r>
            <a:r>
              <a:rPr lang="ja-JP" altLang="en-US" dirty="0">
                <a:solidFill>
                  <a:srgbClr val="FF0000"/>
                </a:solidFill>
              </a:rPr>
              <a:t>まで</a:t>
            </a:r>
            <a:r>
              <a:rPr lang="ja-JP" altLang="en-US" dirty="0" smtClean="0">
                <a:solidFill>
                  <a:srgbClr val="FF0000"/>
                </a:solidFill>
              </a:rPr>
              <a:t>は至らなかったが、先行して</a:t>
            </a:r>
            <a:r>
              <a:rPr lang="en-US" altLang="ja-JP" dirty="0" smtClean="0">
                <a:solidFill>
                  <a:srgbClr val="FF0000"/>
                </a:solidFill>
              </a:rPr>
              <a:t>JSON </a:t>
            </a:r>
            <a:r>
              <a:rPr lang="ja-JP" altLang="en-US" dirty="0" smtClean="0">
                <a:solidFill>
                  <a:srgbClr val="FF0000"/>
                </a:solidFill>
              </a:rPr>
              <a:t>オブジェクト形式を採用する</a:t>
            </a:r>
            <a:r>
              <a:rPr lang="ja-JP" altLang="en-US" dirty="0">
                <a:solidFill>
                  <a:srgbClr val="FF0000"/>
                </a:solidFill>
              </a:rPr>
              <a:t>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従来の</a:t>
            </a:r>
            <a:r>
              <a:rPr lang="en-US" altLang="ja-JP" dirty="0" err="1" smtClean="0">
                <a:solidFill>
                  <a:srgbClr val="FF0000"/>
                </a:solidFill>
              </a:rPr>
              <a:t>receiveEvent</a:t>
            </a:r>
            <a:r>
              <a:rPr lang="ja-JP" altLang="en-US" dirty="0" smtClean="0">
                <a:solidFill>
                  <a:srgbClr val="FF0000"/>
                </a:solidFill>
              </a:rPr>
              <a:t>を拡張していくか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ホワイトバランス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346805"/>
              </p:ext>
            </p:extLst>
          </p:nvPr>
        </p:nvGraphicFramePr>
        <p:xfrm>
          <a:off x="285748" y="1018132"/>
          <a:ext cx="8534403" cy="4332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3003"/>
                <a:gridCol w="1757810"/>
                <a:gridCol w="1869155"/>
                <a:gridCol w="1784435"/>
              </a:tblGrid>
              <a:tr h="28786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WB</a:t>
                      </a:r>
                      <a:r>
                        <a:rPr kumimoji="1" lang="ja-JP" altLang="en-US" sz="1050" dirty="0" smtClean="0"/>
                        <a:t>名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AB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色温度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</a:tr>
              <a:tr h="24848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WB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0403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Daylight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7101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Shade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Cloudy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6212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Incandescent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5196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Fluorescent: Warm White (-1)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 Cool White (0)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23081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 Day</a:t>
                      </a:r>
                      <a:r>
                        <a:rPr kumimoji="1" lang="en-US" altLang="ja-JP" sz="1050" baseline="0" dirty="0" smtClean="0"/>
                        <a:t> White(+1)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35781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</a:t>
                      </a:r>
                      <a:r>
                        <a:rPr kumimoji="1" lang="en-US" altLang="ja-JP" sz="1050" baseline="0" dirty="0" smtClean="0"/>
                        <a:t> Daylight(+2)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Flash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Color Temperature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2500K</a:t>
                      </a:r>
                      <a:r>
                        <a:rPr kumimoji="1" lang="ja-JP" altLang="en-US" sz="1050" dirty="0" smtClean="0"/>
                        <a:t>～</a:t>
                      </a:r>
                      <a:r>
                        <a:rPr kumimoji="1" lang="en-US" altLang="ja-JP" sz="1050" dirty="0" smtClean="0"/>
                        <a:t>9900K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Custom1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Custom Setup</a:t>
                      </a:r>
                      <a:endParaRPr kumimoji="1" lang="ja-JP" altLang="en-US" sz="105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  <a:endParaRPr kumimoji="1" lang="ja-JP" altLang="en-US" sz="105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  <a:endParaRPr kumimoji="1" lang="ja-JP" altLang="en-US" sz="105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1B208-D812-4B5B-86FB-660E730C1BDB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03077"/>
              </p:ext>
            </p:extLst>
          </p:nvPr>
        </p:nvGraphicFramePr>
        <p:xfrm>
          <a:off x="278130" y="294640"/>
          <a:ext cx="852296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</a:tblGrid>
              <a:tr h="106680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公開に耐えうるか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見た目の簡潔さ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将来性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en-US" altLang="ja-JP" sz="1600" dirty="0" err="1" smtClean="0"/>
                        <a:t>WebSocket</a:t>
                      </a:r>
                      <a:r>
                        <a:rPr kumimoji="1" lang="ja-JP" altLang="en-US" sz="1600" dirty="0" smtClean="0"/>
                        <a:t>等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イベント追加拡張性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Web</a:t>
                      </a:r>
                      <a:r>
                        <a:rPr kumimoji="1" lang="ja-JP" altLang="en-US" sz="1600" dirty="0" smtClean="0"/>
                        <a:t>技術使用度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過去機種互換性</a:t>
                      </a:r>
                      <a:r>
                        <a:rPr kumimoji="1" lang="en-US" altLang="ja-JP" sz="1600" dirty="0" smtClean="0"/>
                        <a:t>(PMM)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サーバ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クライアント実装コスト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フレームワーク実装コスト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receiveEvent</a:t>
                      </a:r>
                      <a:r>
                        <a:rPr kumimoji="1" lang="ja-JP" altLang="en-US" sz="1600" dirty="0" smtClean="0"/>
                        <a:t>拡張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〇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とにかく実現形式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〇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オブジェクトネスティング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◎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C00000"/>
                          </a:solidFill>
                        </a:rPr>
                        <a:t>どのくらい？</a:t>
                      </a:r>
                      <a:endParaRPr kumimoji="1" lang="ja-JP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完全な実装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オブジェクトのネスティング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オブジェクト</a:t>
            </a:r>
            <a:r>
              <a:rPr kumimoji="1" lang="ja-JP" altLang="en-US" dirty="0" smtClean="0"/>
              <a:t>の中に配列の配列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一時的な実装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生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JSON RPC</a:t>
            </a:r>
            <a:r>
              <a:rPr lang="ja-JP" altLang="en-US" dirty="0" smtClean="0"/>
              <a:t>メッセージがコールバックされる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アプリレイヤーで変換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フレームワークへの修正は最小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変換器だけ用意してほしい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プロトコル</a:t>
            </a:r>
            <a:r>
              <a:rPr lang="ja-JP" altLang="en-US" dirty="0" smtClean="0"/>
              <a:t>上は理想形のメッセージが流れる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アプリ</a:t>
            </a:r>
            <a:r>
              <a:rPr kumimoji="1" lang="ja-JP" altLang="en-US" dirty="0" smtClean="0"/>
              <a:t>で過去互換をとりにくい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8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現行</a:t>
            </a:r>
            <a:r>
              <a:rPr kumimoji="1" lang="en-US" altLang="ja-JP" dirty="0" err="1" smtClean="0"/>
              <a:t>receiveEvent</a:t>
            </a:r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333500"/>
            <a:ext cx="4402832" cy="37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{"id":1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,"result":[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NotReady",true,-1,-1,-1,-1</a:t>
            </a:r>
            <a:r>
              <a:rPr lang="en-US" altLang="ja-JP" sz="2000" dirty="0" smtClean="0"/>
              <a:t>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[“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setShootMode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setSteadyMode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“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setMovieRecQuality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setFlashMode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setSelfTimer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 err="1"/>
              <a:t>int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err="1">
                <a:solidFill>
                  <a:srgbClr val="FF000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70C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B05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7030A0"/>
                </a:solidFill>
              </a:rPr>
              <a:t>false</a:t>
            </a:r>
            <a:r>
              <a:rPr lang="en-US" altLang="ja-JP" sz="2000" dirty="0" err="1"/>
              <a:t>,true</a:t>
            </a:r>
            <a:r>
              <a:rPr lang="en-US" altLang="ja-JP" sz="2000" dirty="0" smtClean="0"/>
              <a:t>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movie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on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HQ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off</a:t>
            </a:r>
            <a:r>
              <a:rPr lang="en-US" altLang="ja-JP" sz="2000" dirty="0"/>
              <a:t>","0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smtClean="0">
                <a:solidFill>
                  <a:srgbClr val="FF0000"/>
                </a:solidFill>
              </a:rPr>
              <a:t>“2”,“movie”,“intervalstill”</a:t>
            </a:r>
            <a:r>
              <a:rPr lang="en-US" altLang="ja-JP" sz="2000" dirty="0" smtClean="0"/>
              <a:t>,</a:t>
            </a:r>
            <a:r>
              <a:rPr lang="en-US" altLang="ja-JP" sz="2000" dirty="0" smtClean="0">
                <a:solidFill>
                  <a:srgbClr val="0070C0"/>
                </a:solidFill>
              </a:rPr>
              <a:t>“2”,“off”,“on”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“5”,“HQ”,“STD”,“SLOW”,“SSLOW”,“VGA”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7030A0"/>
                </a:solidFill>
              </a:rPr>
              <a:t>"</a:t>
            </a:r>
            <a:r>
              <a:rPr lang="en-US" altLang="ja-JP" sz="2000" dirty="0">
                <a:solidFill>
                  <a:srgbClr val="7030A0"/>
                </a:solidFill>
              </a:rPr>
              <a:t>3","off","on","auto"</a:t>
            </a:r>
            <a:r>
              <a:rPr lang="en-US" altLang="ja-JP" sz="2000" dirty="0"/>
              <a:t>,"3","0","2","10</a:t>
            </a:r>
            <a:r>
              <a:rPr lang="en-US" altLang="ja-JP" sz="2000" dirty="0" smtClean="0"/>
              <a:t>"]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]}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右中かっこ 5"/>
          <p:cNvSpPr/>
          <p:nvPr/>
        </p:nvSpPr>
        <p:spPr>
          <a:xfrm>
            <a:off x="4788028" y="170537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092" y="1685631"/>
            <a:ext cx="364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カメラ状態</a:t>
            </a:r>
            <a:r>
              <a:rPr kumimoji="1" lang="en-US" altLang="ja-JP" sz="1400" dirty="0" smtClean="0"/>
              <a:t>, </a:t>
            </a:r>
            <a:r>
              <a:rPr kumimoji="1" lang="ja-JP" altLang="en-US" sz="1400" dirty="0" smtClean="0"/>
              <a:t>ライブビュー</a:t>
            </a:r>
            <a:r>
              <a:rPr kumimoji="1" lang="en-US" altLang="ja-JP" sz="1400" dirty="0" smtClean="0"/>
              <a:t>ON/OFF,</a:t>
            </a:r>
            <a:r>
              <a:rPr kumimoji="1" lang="ja-JP" altLang="en-US" sz="1400" dirty="0" smtClean="0"/>
              <a:t>ズーム変数</a:t>
            </a:r>
            <a:r>
              <a:rPr kumimoji="1" lang="en-US" altLang="ja-JP" sz="1400" dirty="0" smtClean="0"/>
              <a:t>x4</a:t>
            </a:r>
            <a:endParaRPr kumimoji="1" lang="ja-JP" altLang="en-US" sz="1400" dirty="0"/>
          </a:p>
        </p:txBody>
      </p:sp>
      <p:sp>
        <p:nvSpPr>
          <p:cNvPr id="9" name="右中かっこ 8"/>
          <p:cNvSpPr/>
          <p:nvPr/>
        </p:nvSpPr>
        <p:spPr>
          <a:xfrm>
            <a:off x="4788028" y="2065414"/>
            <a:ext cx="45719" cy="460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37094" y="2148541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通知パラメタ名の配列</a:t>
            </a:r>
            <a:endParaRPr kumimoji="1" lang="ja-JP" altLang="en-US" sz="1400" dirty="0"/>
          </a:p>
        </p:txBody>
      </p:sp>
      <p:sp>
        <p:nvSpPr>
          <p:cNvPr id="11" name="右中かっこ 10"/>
          <p:cNvSpPr/>
          <p:nvPr/>
        </p:nvSpPr>
        <p:spPr>
          <a:xfrm>
            <a:off x="4788028" y="2857502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37096" y="283775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設定値の本来の型</a:t>
            </a:r>
            <a:endParaRPr kumimoji="1" lang="ja-JP" altLang="en-US" sz="1400" dirty="0"/>
          </a:p>
        </p:txBody>
      </p:sp>
      <p:sp>
        <p:nvSpPr>
          <p:cNvPr id="13" name="右中かっこ 12"/>
          <p:cNvSpPr/>
          <p:nvPr/>
        </p:nvSpPr>
        <p:spPr>
          <a:xfrm>
            <a:off x="4788028" y="350557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7092" y="3485831"/>
            <a:ext cx="363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現在の</a:t>
            </a:r>
            <a:r>
              <a:rPr lang="ja-JP" altLang="en-US" sz="1400" dirty="0" smtClean="0"/>
              <a:t>設定値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配列にするため全部文字列に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5" name="右中かっこ 14"/>
          <p:cNvSpPr/>
          <p:nvPr/>
        </p:nvSpPr>
        <p:spPr>
          <a:xfrm>
            <a:off x="4788028" y="3188137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37095" y="3168394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設定値候補通知が範囲指定かどうか</a:t>
            </a:r>
            <a:endParaRPr kumimoji="1" lang="ja-JP" altLang="en-US" sz="1400" dirty="0"/>
          </a:p>
        </p:txBody>
      </p:sp>
      <p:sp>
        <p:nvSpPr>
          <p:cNvPr id="17" name="右中かっこ 16"/>
          <p:cNvSpPr/>
          <p:nvPr/>
        </p:nvSpPr>
        <p:spPr>
          <a:xfrm>
            <a:off x="4791834" y="3829422"/>
            <a:ext cx="68198" cy="811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37092" y="4081114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設定値候補の数と設定値候補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0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現行</a:t>
            </a:r>
            <a:r>
              <a:rPr kumimoji="1" lang="en-US" altLang="ja-JP" dirty="0" err="1" smtClean="0"/>
              <a:t>receiveEvent</a:t>
            </a:r>
            <a:r>
              <a:rPr kumimoji="1" lang="ja-JP" altLang="en-US" dirty="0" smtClean="0"/>
              <a:t>制約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059179"/>
            <a:ext cx="8229600" cy="4483491"/>
          </a:xfrm>
        </p:spPr>
        <p:txBody>
          <a:bodyPr>
            <a:noAutofit/>
          </a:bodyPr>
          <a:lstStyle/>
          <a:p>
            <a:r>
              <a:rPr kumimoji="1" lang="en-US" altLang="ja-JP" sz="1800" dirty="0" smtClean="0"/>
              <a:t>FW</a:t>
            </a:r>
            <a:r>
              <a:rPr kumimoji="1" lang="ja-JP" altLang="en-US" sz="1800" dirty="0" smtClean="0"/>
              <a:t>の制約を受け入れ、全て文字列配列化</a:t>
            </a:r>
            <a:endParaRPr kumimoji="1" lang="en-US" altLang="ja-JP" sz="1800" dirty="0" smtClean="0"/>
          </a:p>
          <a:p>
            <a:pPr lvl="1"/>
            <a:r>
              <a:rPr lang="ja-JP" altLang="en-US" sz="1600" dirty="0"/>
              <a:t>配列</a:t>
            </a:r>
            <a:r>
              <a:rPr lang="ja-JP" altLang="en-US" sz="1600" dirty="0" smtClean="0"/>
              <a:t>を組み合わせて、変数</a:t>
            </a:r>
            <a:r>
              <a:rPr lang="en-US" altLang="ja-JP" sz="1600" dirty="0" smtClean="0"/>
              <a:t>(set</a:t>
            </a:r>
            <a:r>
              <a:rPr lang="ja-JP" altLang="en-US" sz="1600" dirty="0" smtClean="0"/>
              <a:t>系メソッド名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と現在値、採り得る値をテーブル化</a:t>
            </a:r>
            <a:endParaRPr lang="en-US" altLang="ja-JP" sz="1600" dirty="0" smtClean="0"/>
          </a:p>
          <a:p>
            <a:r>
              <a:rPr kumimoji="1" lang="ja-JP" altLang="en-US" sz="1800" dirty="0" smtClean="0"/>
              <a:t>設定値が二値のケースは、表現不可能</a:t>
            </a:r>
            <a:endParaRPr kumimoji="1" lang="en-US" altLang="ja-JP" sz="1800" dirty="0" smtClean="0"/>
          </a:p>
          <a:p>
            <a:pPr lvl="1"/>
            <a:r>
              <a:rPr lang="ja-JP" altLang="en-US" sz="1600" dirty="0" smtClean="0"/>
              <a:t>分子</a:t>
            </a:r>
            <a:r>
              <a:rPr lang="en-US" altLang="ja-JP" sz="1600" dirty="0" smtClean="0"/>
              <a:t>, </a:t>
            </a:r>
            <a:r>
              <a:rPr lang="ja-JP" altLang="en-US" sz="1600" dirty="0" smtClean="0"/>
              <a:t>分母など</a:t>
            </a:r>
            <a:endParaRPr kumimoji="1" lang="en-US" altLang="ja-JP" sz="1600" dirty="0" smtClean="0"/>
          </a:p>
          <a:p>
            <a:r>
              <a:rPr lang="ja-JP" altLang="en-US" sz="1800" dirty="0" smtClean="0"/>
              <a:t>候補にオプション値がある場合、表現不可能</a:t>
            </a:r>
            <a:endParaRPr lang="en-US" altLang="ja-JP" sz="1800" dirty="0" smtClean="0"/>
          </a:p>
          <a:p>
            <a:r>
              <a:rPr kumimoji="1" lang="en-US" altLang="ja-JP" sz="1800" dirty="0" smtClean="0"/>
              <a:t>Diadem</a:t>
            </a:r>
            <a:r>
              <a:rPr kumimoji="1" lang="ja-JP" altLang="en-US" sz="1800" dirty="0" smtClean="0"/>
              <a:t>では全部通知しているので、設定値が増えるとロジックに変更が必要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サーバ</a:t>
            </a:r>
            <a:r>
              <a:rPr kumimoji="1" lang="en-US" altLang="ja-JP" sz="1800" dirty="0" smtClean="0"/>
              <a:t>/</a:t>
            </a:r>
            <a:r>
              <a:rPr kumimoji="1" lang="ja-JP" altLang="en-US" sz="1800" dirty="0" smtClean="0"/>
              <a:t>クライアント</a:t>
            </a:r>
            <a:r>
              <a:rPr kumimoji="1" lang="en-US" altLang="ja-JP" sz="1800" dirty="0" smtClean="0"/>
              <a:t>)</a:t>
            </a:r>
          </a:p>
          <a:p>
            <a:r>
              <a:rPr kumimoji="1" lang="ja-JP" altLang="en-US" sz="1800" dirty="0" smtClean="0"/>
              <a:t>直感的ではない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>
                <a:solidFill>
                  <a:srgbClr val="C00000"/>
                </a:solidFill>
              </a:rPr>
              <a:t>フレームワーク制約を受け入れ、実現した苦肉の策</a:t>
            </a:r>
            <a:r>
              <a:rPr lang="en-US" altLang="ja-JP" sz="1800" dirty="0">
                <a:solidFill>
                  <a:srgbClr val="C00000"/>
                </a:solidFill>
              </a:rPr>
              <a:t>(Mexi-1.0)</a:t>
            </a:r>
            <a:endParaRPr kumimoji="1" lang="en-US" altLang="ja-JP" sz="1800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sz="1400" dirty="0" smtClean="0">
                <a:solidFill>
                  <a:srgbClr val="C00000"/>
                </a:solidFill>
              </a:rPr>
              <a:t>もともと</a:t>
            </a:r>
            <a:r>
              <a:rPr lang="en-US" altLang="ja-JP" sz="1400" dirty="0" smtClean="0">
                <a:solidFill>
                  <a:srgbClr val="C00000"/>
                </a:solidFill>
              </a:rPr>
              <a:t>JSON</a:t>
            </a:r>
            <a:r>
              <a:rPr lang="ja-JP" altLang="en-US" sz="1400" dirty="0" smtClean="0">
                <a:solidFill>
                  <a:srgbClr val="C00000"/>
                </a:solidFill>
              </a:rPr>
              <a:t>レイヤーもフレームワークレイヤーも非公開技術</a:t>
            </a:r>
            <a:endParaRPr lang="en-US" altLang="ja-JP" sz="1400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sz="1400" dirty="0" smtClean="0">
                <a:solidFill>
                  <a:srgbClr val="C00000"/>
                </a:solidFill>
              </a:rPr>
              <a:t>現在のフレームワーク</a:t>
            </a:r>
            <a:r>
              <a:rPr lang="en-US" altLang="ja-JP" sz="1400" dirty="0" smtClean="0">
                <a:solidFill>
                  <a:srgbClr val="C00000"/>
                </a:solidFill>
              </a:rPr>
              <a:t>(Mexi-2.0)</a:t>
            </a:r>
            <a:r>
              <a:rPr lang="ja-JP" altLang="en-US" sz="1400" dirty="0" smtClean="0">
                <a:solidFill>
                  <a:srgbClr val="C00000"/>
                </a:solidFill>
              </a:rPr>
              <a:t>では、オブジェクト定義が可能になった</a:t>
            </a:r>
            <a:endParaRPr lang="en-US" altLang="ja-JP" sz="1400" dirty="0" smtClean="0">
              <a:solidFill>
                <a:srgbClr val="C00000"/>
              </a:solidFill>
            </a:endParaRPr>
          </a:p>
          <a:p>
            <a:pPr lvl="2"/>
            <a:r>
              <a:rPr lang="ja-JP" altLang="en-US" sz="1200" dirty="0" smtClean="0">
                <a:solidFill>
                  <a:srgbClr val="C00000"/>
                </a:solidFill>
              </a:rPr>
              <a:t>より自由に情報を表現できる</a:t>
            </a:r>
            <a:endParaRPr lang="en-US" altLang="ja-JP" sz="1200" dirty="0" smtClean="0">
              <a:solidFill>
                <a:srgbClr val="C00000"/>
              </a:solidFill>
            </a:endParaRPr>
          </a:p>
          <a:p>
            <a:pPr lvl="1"/>
            <a:r>
              <a:rPr kumimoji="1" lang="ja-JP" altLang="en-US" sz="1400" dirty="0" smtClean="0">
                <a:solidFill>
                  <a:srgbClr val="C00000"/>
                </a:solidFill>
              </a:rPr>
              <a:t>一般公開するなら改善すべきポイント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lvl="2"/>
            <a:r>
              <a:rPr lang="ja-JP" altLang="en-US" sz="1200" dirty="0" smtClean="0">
                <a:solidFill>
                  <a:srgbClr val="C00000"/>
                </a:solidFill>
              </a:rPr>
              <a:t>公開対象としないのはなし</a:t>
            </a:r>
            <a:r>
              <a:rPr lang="en-US" altLang="ja-JP" sz="1200" dirty="0" smtClean="0">
                <a:solidFill>
                  <a:srgbClr val="C00000"/>
                </a:solidFill>
              </a:rPr>
              <a:t>: 132H</a:t>
            </a:r>
            <a:r>
              <a:rPr lang="ja-JP" altLang="en-US" sz="1200" dirty="0" smtClean="0">
                <a:solidFill>
                  <a:srgbClr val="C00000"/>
                </a:solidFill>
              </a:rPr>
              <a:t>以降は通知系がキーファクター</a:t>
            </a:r>
            <a:r>
              <a:rPr lang="en-US" altLang="ja-JP" sz="1200" dirty="0" smtClean="0">
                <a:solidFill>
                  <a:srgbClr val="C00000"/>
                </a:solidFill>
              </a:rPr>
              <a:t>/</a:t>
            </a:r>
            <a:r>
              <a:rPr lang="ja-JP" altLang="en-US" sz="1200" dirty="0" smtClean="0">
                <a:solidFill>
                  <a:srgbClr val="C00000"/>
                </a:solidFill>
              </a:rPr>
              <a:t>公開しなくても見える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ある</a:t>
            </a:r>
            <a:r>
              <a:rPr lang="ja-JP" altLang="en-US" dirty="0" smtClean="0"/>
              <a:t>べき姿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333500"/>
            <a:ext cx="4402832" cy="37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{"id":1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,"result":[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NotReady",true,-1,-1,-1,-1</a:t>
            </a:r>
            <a:r>
              <a:rPr lang="en-US" altLang="ja-JP" sz="2000" dirty="0" smtClean="0"/>
              <a:t>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[“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setShootMode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setSteadyMode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“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setMovieRecQuality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setFlashMode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setSelfTimer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 err="1"/>
              <a:t>int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err="1">
                <a:solidFill>
                  <a:srgbClr val="FF000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70C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B05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7030A0"/>
                </a:solidFill>
              </a:rPr>
              <a:t>false</a:t>
            </a:r>
            <a:r>
              <a:rPr lang="en-US" altLang="ja-JP" sz="2000" dirty="0" err="1"/>
              <a:t>,true</a:t>
            </a:r>
            <a:r>
              <a:rPr lang="en-US" altLang="ja-JP" sz="2000" dirty="0" smtClean="0"/>
              <a:t>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movie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on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HQ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off</a:t>
            </a:r>
            <a:r>
              <a:rPr lang="en-US" altLang="ja-JP" sz="2000" dirty="0"/>
              <a:t>","0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smtClean="0">
                <a:solidFill>
                  <a:srgbClr val="FF0000"/>
                </a:solidFill>
              </a:rPr>
              <a:t>“2”,“movie”,“intervalstill”</a:t>
            </a:r>
            <a:r>
              <a:rPr lang="en-US" altLang="ja-JP" sz="2000" dirty="0" smtClean="0"/>
              <a:t>,</a:t>
            </a:r>
            <a:r>
              <a:rPr lang="en-US" altLang="ja-JP" sz="2000" dirty="0" smtClean="0">
                <a:solidFill>
                  <a:srgbClr val="0070C0"/>
                </a:solidFill>
              </a:rPr>
              <a:t>“2”,“off”,“on”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“5”,“HQ”,“STD”,“SLOW”,“SSLOW”,“VGA”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7030A0"/>
                </a:solidFill>
              </a:rPr>
              <a:t>"</a:t>
            </a:r>
            <a:r>
              <a:rPr lang="en-US" altLang="ja-JP" sz="2000" dirty="0">
                <a:solidFill>
                  <a:srgbClr val="7030A0"/>
                </a:solidFill>
              </a:rPr>
              <a:t>3","off","on","auto"</a:t>
            </a:r>
            <a:r>
              <a:rPr lang="en-US" altLang="ja-JP" sz="2000" dirty="0"/>
              <a:t>,"3","0","2","10</a:t>
            </a:r>
            <a:r>
              <a:rPr lang="en-US" altLang="ja-JP" sz="2000" dirty="0" smtClean="0"/>
              <a:t>"]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]}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7240" y="2011680"/>
            <a:ext cx="1497330" cy="27432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131569" y="3798570"/>
            <a:ext cx="2000251" cy="27813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594360" y="2857500"/>
            <a:ext cx="3977640" cy="228600"/>
            <a:chOff x="594360" y="2857500"/>
            <a:chExt cx="3977640" cy="2286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586740" y="3181350"/>
            <a:ext cx="3977640" cy="228600"/>
            <a:chOff x="594360" y="2857500"/>
            <a:chExt cx="3977640" cy="228600"/>
          </a:xfrm>
        </p:grpSpPr>
        <p:cxnSp>
          <p:nvCxnSpPr>
            <p:cNvPr id="25" name="直線コネクタ 24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741044" y="3461384"/>
            <a:ext cx="784861" cy="337185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181600" y="1939601"/>
            <a:ext cx="1497330" cy="208068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181600" y="2406803"/>
            <a:ext cx="2000251" cy="210958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81600" y="2146771"/>
            <a:ext cx="784861" cy="2557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505075" y="2011680"/>
            <a:ext cx="1497330" cy="274320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588770" y="3456621"/>
            <a:ext cx="392430" cy="337185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09010" y="3793806"/>
            <a:ext cx="906780" cy="278130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664844" y="3825240"/>
            <a:ext cx="472440" cy="228600"/>
            <a:chOff x="594360" y="2857500"/>
            <a:chExt cx="3977640" cy="228600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/>
          <p:cNvGrpSpPr/>
          <p:nvPr/>
        </p:nvGrpSpPr>
        <p:grpSpPr>
          <a:xfrm>
            <a:off x="3131820" y="3793806"/>
            <a:ext cx="401954" cy="253365"/>
            <a:chOff x="594360" y="2857500"/>
            <a:chExt cx="3977640" cy="228600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正方形/長方形 43"/>
          <p:cNvSpPr/>
          <p:nvPr/>
        </p:nvSpPr>
        <p:spPr>
          <a:xfrm>
            <a:off x="5181600" y="2706153"/>
            <a:ext cx="1497330" cy="208068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181600" y="2917344"/>
            <a:ext cx="392430" cy="255750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5181600" y="3180254"/>
            <a:ext cx="906780" cy="210958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88670" y="2301240"/>
            <a:ext cx="2057400" cy="274320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116455" y="3449953"/>
            <a:ext cx="392430" cy="337185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131568" y="4085271"/>
            <a:ext cx="3432812" cy="278130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193030" y="3440603"/>
            <a:ext cx="2057400" cy="208068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193030" y="3642535"/>
            <a:ext cx="392430" cy="255750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93030" y="3898285"/>
            <a:ext cx="3787140" cy="210958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002280" y="2316480"/>
            <a:ext cx="1413510" cy="259080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2649855" y="3452811"/>
            <a:ext cx="392430" cy="337185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131568" y="4371021"/>
            <a:ext cx="1634491" cy="205737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193030" y="4163539"/>
            <a:ext cx="1413510" cy="196509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194935" y="4362906"/>
            <a:ext cx="392430" cy="255750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194935" y="4616511"/>
            <a:ext cx="1977390" cy="255750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693416" y="4081461"/>
            <a:ext cx="472440" cy="228600"/>
            <a:chOff x="594360" y="2857500"/>
            <a:chExt cx="3977640" cy="228600"/>
          </a:xfrm>
        </p:grpSpPr>
        <p:cxnSp>
          <p:nvCxnSpPr>
            <p:cNvPr id="60" name="直線コネクタ 59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/>
          <p:cNvGrpSpPr/>
          <p:nvPr/>
        </p:nvGrpSpPr>
        <p:grpSpPr>
          <a:xfrm>
            <a:off x="676270" y="4398643"/>
            <a:ext cx="472440" cy="228600"/>
            <a:chOff x="594360" y="2857500"/>
            <a:chExt cx="3977640" cy="228600"/>
          </a:xfrm>
        </p:grpSpPr>
        <p:cxnSp>
          <p:nvCxnSpPr>
            <p:cNvPr id="63" name="直線コネクタ 62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/>
          <p:cNvGrpSpPr/>
          <p:nvPr/>
        </p:nvGrpSpPr>
        <p:grpSpPr>
          <a:xfrm>
            <a:off x="2743195" y="4348158"/>
            <a:ext cx="472440" cy="228600"/>
            <a:chOff x="594360" y="2857500"/>
            <a:chExt cx="3977640" cy="228600"/>
          </a:xfrm>
        </p:grpSpPr>
        <p:cxnSp>
          <p:nvCxnSpPr>
            <p:cNvPr id="67" name="直線コネクタ 66"/>
            <p:cNvCxnSpPr/>
            <p:nvPr/>
          </p:nvCxnSpPr>
          <p:spPr>
            <a:xfrm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594360" y="2857500"/>
              <a:ext cx="3977640" cy="22860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正方形/長方形 68"/>
          <p:cNvSpPr/>
          <p:nvPr/>
        </p:nvSpPr>
        <p:spPr>
          <a:xfrm>
            <a:off x="3202681" y="4390069"/>
            <a:ext cx="1213109" cy="186689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102481" y="3434714"/>
            <a:ext cx="406530" cy="352424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793616" y="2541270"/>
            <a:ext cx="1372368" cy="31623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5181600" y="5440537"/>
            <a:ext cx="1213109" cy="20897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181584" y="5181203"/>
            <a:ext cx="406530" cy="259334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181600" y="4948503"/>
            <a:ext cx="1372368" cy="23270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905185" y="460892"/>
            <a:ext cx="2074985" cy="454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JSON</a:t>
            </a:r>
            <a:r>
              <a:rPr lang="ja-JP" altLang="en-US" sz="1400" dirty="0" smtClean="0"/>
              <a:t>オブジェクトで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グルーピング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197164" y="1091534"/>
            <a:ext cx="1120141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193030" y="1341537"/>
            <a:ext cx="444011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5193030" y="1591540"/>
            <a:ext cx="931692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651509" y="1686933"/>
            <a:ext cx="1120141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1830559" y="1686932"/>
            <a:ext cx="444011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331118" y="1689598"/>
            <a:ext cx="931692" cy="250003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6905185" y="1067412"/>
            <a:ext cx="2074985" cy="52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グループごと、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随時</a:t>
            </a:r>
            <a:r>
              <a:rPr kumimoji="1" lang="en-US" altLang="ja-JP" sz="1400" dirty="0" smtClean="0"/>
              <a:t>PUSH</a:t>
            </a:r>
            <a:r>
              <a:rPr kumimoji="1" lang="ja-JP" altLang="en-US" sz="1400" dirty="0" smtClean="0"/>
              <a:t>通知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35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62597" y="2720771"/>
            <a:ext cx="2939753" cy="734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62597" y="3520872"/>
            <a:ext cx="2939753" cy="9485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76015" y="1657884"/>
            <a:ext cx="2939753" cy="820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オブジェクト定義</a:t>
            </a:r>
            <a:endParaRPr kumimoji="1" lang="ja-JP" altLang="en-US" dirty="0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221479" y="1032161"/>
            <a:ext cx="4171950" cy="4582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100" dirty="0" err="1" smtClean="0">
                <a:solidFill>
                  <a:srgbClr val="C00000"/>
                </a:solidFill>
              </a:rPr>
              <a:t>getAvailableBracketShootMode</a:t>
            </a:r>
            <a:r>
              <a:rPr lang="ja-JP" altLang="en-US" sz="1100" dirty="0" smtClean="0"/>
              <a:t>のレスポンス</a:t>
            </a:r>
            <a:endParaRPr lang="en-US" altLang="ja-JP" sz="11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[“id” : 123456, "method": “</a:t>
            </a:r>
            <a:r>
              <a:rPr lang="en-US" altLang="ja-JP" sz="1100" dirty="0" err="1" smtClean="0"/>
              <a:t>getAvailableBracketShootMode</a:t>
            </a:r>
            <a:r>
              <a:rPr lang="en-US" altLang="ja-JP" sz="1100" dirty="0" smtClean="0"/>
              <a:t>“,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“result” : [</a:t>
            </a:r>
          </a:p>
          <a:p>
            <a:pPr marL="0" indent="0">
              <a:buNone/>
            </a:pPr>
            <a:r>
              <a:rPr lang="en-US" altLang="ja-JP" sz="1100" dirty="0"/>
              <a:t>    </a:t>
            </a:r>
            <a:r>
              <a:rPr lang="en-US" altLang="ja-JP" sz="1100" dirty="0" smtClean="0"/>
              <a:t>{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“</a:t>
            </a:r>
            <a:r>
              <a:rPr lang="en-US" altLang="ja-JP" sz="1100" dirty="0" err="1"/>
              <a:t>bracketShootMode</a:t>
            </a:r>
            <a:r>
              <a:rPr lang="en-US" altLang="ja-JP" sz="1100" dirty="0" smtClean="0"/>
              <a:t>” : “EV”,</a:t>
            </a:r>
          </a:p>
          <a:p>
            <a:pPr marL="0" indent="0">
              <a:buNone/>
            </a:pPr>
            <a:r>
              <a:rPr lang="en-US" altLang="ja-JP" sz="1100" dirty="0"/>
              <a:t>     </a:t>
            </a:r>
            <a:r>
              <a:rPr lang="en-US" altLang="ja-JP" sz="1100" dirty="0" smtClean="0"/>
              <a:t>   “</a:t>
            </a:r>
            <a:r>
              <a:rPr lang="en-US" altLang="ja-JP" sz="1100" dirty="0" err="1"/>
              <a:t>bracketShootModeOption</a:t>
            </a:r>
            <a:r>
              <a:rPr lang="en-US" altLang="ja-JP" sz="1100" dirty="0" smtClean="0"/>
              <a:t>” : “0.3EV”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},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  [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    “</a:t>
            </a:r>
            <a:r>
              <a:rPr lang="en-US" altLang="ja-JP" sz="1100" dirty="0" err="1" smtClean="0"/>
              <a:t>bracketShootMode</a:t>
            </a:r>
            <a:r>
              <a:rPr lang="en-US" altLang="ja-JP" sz="1100" dirty="0" smtClean="0"/>
              <a:t>” : “OFF”,</a:t>
            </a:r>
          </a:p>
          <a:p>
            <a:pPr marL="0" indent="0">
              <a:buNone/>
            </a:pPr>
            <a:r>
              <a:rPr lang="en-US" altLang="ja-JP" sz="1100" dirty="0" smtClean="0"/>
              <a:t>            “</a:t>
            </a:r>
            <a:r>
              <a:rPr lang="en-US" altLang="ja-JP" sz="1100" dirty="0" err="1" smtClean="0"/>
              <a:t>bracketShootModeOption</a:t>
            </a:r>
            <a:r>
              <a:rPr lang="en-US" altLang="ja-JP" sz="1100" dirty="0" smtClean="0"/>
              <a:t>”: []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       },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      {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    “</a:t>
            </a:r>
            <a:r>
              <a:rPr lang="en-US" altLang="ja-JP" sz="1100" dirty="0" err="1" smtClean="0"/>
              <a:t>bracketShootMode</a:t>
            </a:r>
            <a:r>
              <a:rPr lang="en-US" altLang="ja-JP" sz="1100" dirty="0" smtClean="0"/>
              <a:t>”:“EV”,</a:t>
            </a:r>
          </a:p>
          <a:p>
            <a:pPr marL="0" indent="0">
              <a:buNone/>
            </a:pPr>
            <a:r>
              <a:rPr lang="en-US" altLang="ja-JP" sz="1100" dirty="0" smtClean="0"/>
              <a:t>            “</a:t>
            </a:r>
            <a:r>
              <a:rPr lang="en-US" altLang="ja-JP" sz="1100" dirty="0" err="1" smtClean="0"/>
              <a:t>bracketShootModeOption</a:t>
            </a:r>
            <a:r>
              <a:rPr lang="en-US" altLang="ja-JP" sz="1100" dirty="0" smtClean="0"/>
              <a:t>”: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        [“0.3EV”, “0.7EV”, “1.0EV”, “2.0EV”, “3.0EV”]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    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100" dirty="0" smtClean="0"/>
              <a:t>]]</a:t>
            </a:r>
            <a:endParaRPr lang="ja-JP" altLang="en-US" sz="11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3315768" y="1837346"/>
            <a:ext cx="1598064" cy="230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024926" y="1626111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現在値を表すオブジェクト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24926" y="290357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候補</a:t>
            </a:r>
            <a:r>
              <a:rPr kumimoji="1" lang="ja-JP" altLang="en-US" dirty="0" smtClean="0"/>
              <a:t>値を表すオブジェクト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1"/>
          </p:cNvCxnSpPr>
          <p:nvPr/>
        </p:nvCxnSpPr>
        <p:spPr>
          <a:xfrm flipH="1">
            <a:off x="3502350" y="3088239"/>
            <a:ext cx="1522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1"/>
          </p:cNvCxnSpPr>
          <p:nvPr/>
        </p:nvCxnSpPr>
        <p:spPr>
          <a:xfrm flipH="1">
            <a:off x="3502350" y="3088239"/>
            <a:ext cx="1522576" cy="842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570413" y="3926793"/>
            <a:ext cx="4368488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Mexi-2.0</a:t>
            </a:r>
            <a:r>
              <a:rPr lang="ja-JP" altLang="en-US" sz="1400" dirty="0" smtClean="0"/>
              <a:t>で実現可能。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/>
              <a:t>これ</a:t>
            </a:r>
            <a:r>
              <a:rPr lang="ja-JP" altLang="en-US" sz="1400" dirty="0" smtClean="0"/>
              <a:t>はポーリング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のレスポンスでカメラの状態を返している。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ja-JP" altLang="en-US" sz="1400" dirty="0"/>
              <a:t>塊になっていて</a:t>
            </a:r>
            <a:r>
              <a:rPr lang="ja-JP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直感的</a:t>
            </a:r>
            <a:r>
              <a:rPr lang="ja-JP" altLang="en-US" sz="1400" dirty="0"/>
              <a:t>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このメッセージ形態</a:t>
            </a:r>
            <a:r>
              <a:rPr lang="ja-JP" altLang="en-US" sz="1400" dirty="0"/>
              <a:t>その</a:t>
            </a:r>
            <a:r>
              <a:rPr lang="ja-JP" altLang="en-US" sz="1400" dirty="0" smtClean="0"/>
              <a:t>ままで</a:t>
            </a:r>
            <a:r>
              <a:rPr kumimoji="1" lang="ja-JP" altLang="en-US" sz="1400" dirty="0" smtClean="0"/>
              <a:t>通知系に利用したいが</a:t>
            </a:r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0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Mexi-2.0</a:t>
            </a:r>
            <a:r>
              <a:rPr lang="ja-JP" altLang="en-US" dirty="0" smtClean="0"/>
              <a:t>の残存制約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オブジェクトのネストができない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オブジェクト</a:t>
            </a:r>
            <a:r>
              <a:rPr lang="ja-JP" altLang="en-US" dirty="0" smtClean="0"/>
              <a:t>の階層は一段まで</a:t>
            </a:r>
            <a:endParaRPr lang="en-US" altLang="ja-JP" dirty="0" smtClean="0"/>
          </a:p>
          <a:p>
            <a:r>
              <a:rPr kumimoji="1" lang="ja-JP" altLang="en-US" dirty="0"/>
              <a:t>オブジェクト</a:t>
            </a:r>
            <a:r>
              <a:rPr kumimoji="1" lang="ja-JP" altLang="en-US" dirty="0" smtClean="0"/>
              <a:t>の中に配列の配列が定義できず</a:t>
            </a:r>
            <a:endParaRPr kumimoji="1" lang="en-US" altLang="ja-JP" dirty="0" smtClean="0"/>
          </a:p>
          <a:p>
            <a:r>
              <a:rPr lang="ja-JP" altLang="en-US" dirty="0" smtClean="0"/>
              <a:t>定義ファイルで継承関係を表現</a:t>
            </a:r>
            <a:r>
              <a:rPr kumimoji="1" lang="ja-JP" altLang="en-US" dirty="0" smtClean="0"/>
              <a:t>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定義ファイルは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なのに、継承できず。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71026" y="5095156"/>
            <a:ext cx="59763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FF00"/>
                </a:solidFill>
              </a:rPr>
              <a:t>スケジュールおよび変更リスクから、現時点での修正は不可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回避施策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965177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目標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せめて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レベルだけでも理想形にする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一般公開での懸念はなくなる。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将来フレームワークがアップデートされれば、定義ファイルの入れ替えだけで完全対応が可能になる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 flipV="1">
            <a:off x="4096121" y="3328590"/>
            <a:ext cx="948583" cy="67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4251539"/>
            <a:ext cx="8229600" cy="1367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欠点</a:t>
            </a:r>
            <a:r>
              <a:rPr lang="en-US" altLang="ja-JP" sz="2400" dirty="0" smtClean="0"/>
              <a:t>: FW</a:t>
            </a:r>
            <a:r>
              <a:rPr lang="ja-JP" altLang="en-US" sz="2400" dirty="0" smtClean="0"/>
              <a:t>制約により表現しきれないところがある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オブジェクト形式で候補を伝えるパターンは無理</a:t>
            </a:r>
            <a:endParaRPr lang="en-US" altLang="ja-JP" sz="2000" dirty="0" smtClean="0"/>
          </a:p>
          <a:p>
            <a:pPr lvl="2"/>
            <a:r>
              <a:rPr lang="ja-JP" altLang="en-US" sz="1800" dirty="0"/>
              <a:t>候補</a:t>
            </a:r>
            <a:r>
              <a:rPr lang="ja-JP" altLang="en-US" sz="1800" dirty="0" smtClean="0"/>
              <a:t>が二次元テーブルになる場合で、オブジェクト定義拡張を使った場合のみ。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88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3555" y="843094"/>
            <a:ext cx="2850022" cy="3771636"/>
          </a:xfrm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ja-JP" b="1" dirty="0"/>
              <a:t>public class </a:t>
            </a:r>
            <a:r>
              <a:rPr lang="en-US" altLang="ja-JP" b="1" dirty="0" err="1"/>
              <a:t>ReceiveMsgUDS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b="1" dirty="0"/>
              <a:t>public String type;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b="1" dirty="0"/>
              <a:t>public </a:t>
            </a:r>
            <a:r>
              <a:rPr lang="en-US" altLang="ja-JP" b="1" dirty="0" err="1"/>
              <a:t>boolean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checkAvailability</a:t>
            </a:r>
            <a:r>
              <a:rPr lang="en-US" altLang="ja-JP" b="1" dirty="0" smtClean="0"/>
              <a:t> = false;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ja-JP" dirty="0">
                <a:solidFill>
                  <a:srgbClr val="FF0000"/>
                </a:solidFill>
              </a:rPr>
              <a:t>/* - - -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/* "</a:t>
            </a:r>
            <a:r>
              <a:rPr lang="en-US" altLang="ja-JP" dirty="0" err="1"/>
              <a:t>SelfTimer</a:t>
            </a:r>
            <a:r>
              <a:rPr lang="en-US" altLang="ja-JP" dirty="0">
                <a:solidFill>
                  <a:srgbClr val="FF0000"/>
                </a:solidFill>
              </a:rPr>
              <a:t>"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</a:t>
            </a:r>
            <a:r>
              <a:rPr lang="en-US" altLang="ja-JP" b="1" dirty="0">
                <a:solidFill>
                  <a:srgbClr val="FF0000"/>
                </a:solidFill>
              </a:rPr>
              <a:t>public </a:t>
            </a:r>
            <a:r>
              <a:rPr lang="en-US" altLang="ja-JP" b="1" dirty="0" err="1">
                <a:solidFill>
                  <a:srgbClr val="FF0000"/>
                </a:solidFill>
              </a:rPr>
              <a:t>int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currentSelfTimer</a:t>
            </a:r>
            <a:r>
              <a:rPr lang="en-US" altLang="ja-JP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</a:t>
            </a:r>
            <a:r>
              <a:rPr lang="en-US" altLang="ja-JP" b="1" dirty="0">
                <a:solidFill>
                  <a:srgbClr val="FF0000"/>
                </a:solidFill>
              </a:rPr>
              <a:t>public </a:t>
            </a:r>
            <a:r>
              <a:rPr lang="en-US" altLang="ja-JP" b="1" dirty="0" err="1">
                <a:solidFill>
                  <a:srgbClr val="FF0000"/>
                </a:solidFill>
              </a:rPr>
              <a:t>int</a:t>
            </a:r>
            <a:r>
              <a:rPr lang="en-US" altLang="ja-JP" b="1" dirty="0">
                <a:solidFill>
                  <a:srgbClr val="FF0000"/>
                </a:solidFill>
              </a:rPr>
              <a:t>[] </a:t>
            </a:r>
            <a:r>
              <a:rPr lang="en-US" altLang="ja-JP" b="1" dirty="0" err="1">
                <a:solidFill>
                  <a:srgbClr val="FF0000"/>
                </a:solidFill>
              </a:rPr>
              <a:t>selfTimerCandidates</a:t>
            </a:r>
            <a:r>
              <a:rPr lang="en-US" altLang="ja-JP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/* - - -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/* "</a:t>
            </a:r>
            <a:r>
              <a:rPr lang="en-US" altLang="ja-JP" dirty="0" err="1"/>
              <a:t>ExposureCompensation</a:t>
            </a:r>
            <a:r>
              <a:rPr lang="en-US" altLang="ja-JP" dirty="0">
                <a:solidFill>
                  <a:srgbClr val="0070C0"/>
                </a:solidFill>
              </a:rPr>
              <a:t>"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</a:t>
            </a:r>
            <a:r>
              <a:rPr lang="en-US" altLang="ja-JP" b="1" dirty="0">
                <a:solidFill>
                  <a:srgbClr val="0070C0"/>
                </a:solidFill>
              </a:rPr>
              <a:t>public </a:t>
            </a:r>
            <a:r>
              <a:rPr lang="en-US" altLang="ja-JP" b="1" dirty="0" err="1">
                <a:solidFill>
                  <a:srgbClr val="0070C0"/>
                </a:solidFill>
              </a:rPr>
              <a:t>int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err="1">
                <a:solidFill>
                  <a:srgbClr val="0070C0"/>
                </a:solidFill>
              </a:rPr>
              <a:t>currentExposureCompensation</a:t>
            </a:r>
            <a:r>
              <a:rPr lang="en-US" altLang="ja-JP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</a:t>
            </a:r>
            <a:r>
              <a:rPr lang="en-US" altLang="ja-JP" b="1" dirty="0">
                <a:solidFill>
                  <a:srgbClr val="0070C0"/>
                </a:solidFill>
              </a:rPr>
              <a:t>public </a:t>
            </a:r>
            <a:r>
              <a:rPr lang="en-US" altLang="ja-JP" b="1" dirty="0" err="1">
                <a:solidFill>
                  <a:srgbClr val="0070C0"/>
                </a:solidFill>
              </a:rPr>
              <a:t>int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err="1">
                <a:solidFill>
                  <a:srgbClr val="0070C0"/>
                </a:solidFill>
              </a:rPr>
              <a:t>maxExposureCompensation</a:t>
            </a:r>
            <a:r>
              <a:rPr lang="en-US" altLang="ja-JP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</a:t>
            </a:r>
            <a:r>
              <a:rPr lang="en-US" altLang="ja-JP" b="1" dirty="0">
                <a:solidFill>
                  <a:srgbClr val="0070C0"/>
                </a:solidFill>
              </a:rPr>
              <a:t>public </a:t>
            </a:r>
            <a:r>
              <a:rPr lang="en-US" altLang="ja-JP" b="1" dirty="0" err="1">
                <a:solidFill>
                  <a:srgbClr val="0070C0"/>
                </a:solidFill>
              </a:rPr>
              <a:t>int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err="1">
                <a:solidFill>
                  <a:srgbClr val="0070C0"/>
                </a:solidFill>
              </a:rPr>
              <a:t>minExposureCompensation</a:t>
            </a:r>
            <a:r>
              <a:rPr lang="en-US" altLang="ja-JP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</a:t>
            </a:r>
            <a:r>
              <a:rPr lang="en-US" altLang="ja-JP" b="1" dirty="0">
                <a:solidFill>
                  <a:srgbClr val="0070C0"/>
                </a:solidFill>
              </a:rPr>
              <a:t>public </a:t>
            </a:r>
            <a:r>
              <a:rPr lang="en-US" altLang="ja-JP" b="1" dirty="0" err="1">
                <a:solidFill>
                  <a:srgbClr val="0070C0"/>
                </a:solidFill>
              </a:rPr>
              <a:t>int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err="1">
                <a:solidFill>
                  <a:srgbClr val="0070C0"/>
                </a:solidFill>
              </a:rPr>
              <a:t>stepIndexOfExposureCompensation</a:t>
            </a:r>
            <a:r>
              <a:rPr lang="en-US" altLang="ja-JP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    </a:t>
            </a:r>
            <a:r>
              <a:rPr lang="en-US" altLang="ja-JP" dirty="0" smtClean="0">
                <a:solidFill>
                  <a:srgbClr val="00B050"/>
                </a:solidFill>
              </a:rPr>
              <a:t>/* </a:t>
            </a:r>
            <a:r>
              <a:rPr lang="en-US" altLang="ja-JP" dirty="0">
                <a:solidFill>
                  <a:srgbClr val="00B050"/>
                </a:solidFill>
              </a:rPr>
              <a:t>- - -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/* "</a:t>
            </a:r>
            <a:r>
              <a:rPr lang="en-US" altLang="ja-JP" dirty="0" err="1"/>
              <a:t>BracketShootMode</a:t>
            </a:r>
            <a:r>
              <a:rPr lang="en-US" altLang="ja-JP" dirty="0">
                <a:solidFill>
                  <a:srgbClr val="00B050"/>
                </a:solidFill>
              </a:rPr>
              <a:t>" */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</a:t>
            </a:r>
            <a:r>
              <a:rPr lang="en-US" altLang="ja-JP" b="1" dirty="0">
                <a:solidFill>
                  <a:srgbClr val="00B050"/>
                </a:solidFill>
              </a:rPr>
              <a:t>public String </a:t>
            </a:r>
            <a:r>
              <a:rPr lang="en-US" altLang="ja-JP" b="1" dirty="0" err="1">
                <a:solidFill>
                  <a:srgbClr val="00B050"/>
                </a:solidFill>
              </a:rPr>
              <a:t>currentBracketShootMode</a:t>
            </a:r>
            <a:r>
              <a:rPr lang="en-US" altLang="ja-JP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</a:t>
            </a:r>
            <a:r>
              <a:rPr lang="en-US" altLang="ja-JP" b="1" dirty="0">
                <a:solidFill>
                  <a:srgbClr val="00B050"/>
                </a:solidFill>
              </a:rPr>
              <a:t>public String </a:t>
            </a:r>
            <a:r>
              <a:rPr lang="en-US" altLang="ja-JP" b="1" dirty="0" err="1">
                <a:solidFill>
                  <a:srgbClr val="00B050"/>
                </a:solidFill>
              </a:rPr>
              <a:t>currentBracketShootOption</a:t>
            </a:r>
            <a:r>
              <a:rPr lang="en-US" altLang="ja-JP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  //public </a:t>
            </a:r>
            <a:r>
              <a:rPr lang="en-US" altLang="ja-JP" dirty="0" err="1">
                <a:solidFill>
                  <a:srgbClr val="00B050"/>
                </a:solidFill>
              </a:rPr>
              <a:t>boolean</a:t>
            </a:r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dirty="0" err="1" smtClean="0">
                <a:solidFill>
                  <a:srgbClr val="00B050"/>
                </a:solidFill>
              </a:rPr>
              <a:t>checkAvailability</a:t>
            </a:r>
            <a:endParaRPr lang="ja-JP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798622" y="843094"/>
            <a:ext cx="3644781" cy="3771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000" b="1" dirty="0" smtClean="0"/>
              <a:t>{“id”:12345, “method”: “</a:t>
            </a:r>
            <a:r>
              <a:rPr lang="en-US" altLang="ja-JP" sz="1000" b="1" dirty="0" err="1" smtClean="0"/>
              <a:t>receiveMsg</a:t>
            </a:r>
            <a:r>
              <a:rPr lang="en-US" altLang="ja-JP" sz="1000" b="1" dirty="0" smtClean="0"/>
              <a:t>”, “result” : [[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FF0000"/>
                </a:solidFill>
              </a:rPr>
              <a:t> 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      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/>
              <a:t> </a:t>
            </a:r>
            <a:r>
              <a:rPr lang="en-US" altLang="ja-JP" sz="1000" b="1" dirty="0" smtClean="0"/>
              <a:t>           “type” : “</a:t>
            </a:r>
            <a:r>
              <a:rPr lang="en-US" altLang="ja-JP" sz="1000" b="1" dirty="0" err="1" smtClean="0"/>
              <a:t>SelfTimer</a:t>
            </a:r>
            <a:r>
              <a:rPr lang="en-US" altLang="ja-JP" sz="1000" b="1" dirty="0" smtClean="0"/>
              <a:t>”,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FF0000"/>
                </a:solidFill>
              </a:rPr>
              <a:t> 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rgbClr val="FF0000"/>
                </a:solidFill>
              </a:rPr>
              <a:t>currentSelfTimer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” : 0,</a:t>
            </a:r>
          </a:p>
          <a:p>
            <a:pPr marL="0" indent="0">
              <a:buNone/>
            </a:pPr>
            <a:r>
              <a:rPr lang="en-US" altLang="ja-JP" sz="1000" b="1" dirty="0" smtClean="0">
                <a:solidFill>
                  <a:srgbClr val="FF0000"/>
                </a:solidFill>
              </a:rPr>
              <a:t>            “</a:t>
            </a:r>
            <a:r>
              <a:rPr lang="en-US" altLang="ja-JP" sz="1000" b="1" dirty="0" err="1">
                <a:solidFill>
                  <a:srgbClr val="FF0000"/>
                </a:solidFill>
              </a:rPr>
              <a:t>selfTimerCandidates</a:t>
            </a:r>
            <a:r>
              <a:rPr lang="en-US" altLang="ja-JP" sz="1000" b="1" dirty="0">
                <a:solidFill>
                  <a:srgbClr val="FF0000"/>
                </a:solidFill>
              </a:rPr>
              <a:t>” : 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[0</a:t>
            </a:r>
            <a:r>
              <a:rPr lang="en-US" altLang="ja-JP" sz="1000" b="1" dirty="0">
                <a:solidFill>
                  <a:srgbClr val="FF0000"/>
                </a:solidFill>
              </a:rPr>
              <a:t>, 2, 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10]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FF0000"/>
                </a:solidFill>
              </a:rPr>
              <a:t> 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       } 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 smtClean="0">
                <a:solidFill>
                  <a:schemeClr val="accent1"/>
                </a:solidFill>
              </a:rPr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/>
              <a:t> </a:t>
            </a:r>
            <a:r>
              <a:rPr lang="en-US" altLang="ja-JP" sz="1000" b="1" dirty="0" smtClean="0"/>
              <a:t>           “type” : “</a:t>
            </a:r>
            <a:r>
              <a:rPr lang="en-US" altLang="ja-JP" sz="1000" b="1" dirty="0" err="1" smtClean="0"/>
              <a:t>ExposureCompensation</a:t>
            </a:r>
            <a:r>
              <a:rPr lang="en-US" altLang="ja-JP" sz="1000" b="1" dirty="0" smtClean="0"/>
              <a:t>”,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chemeClr val="accent1"/>
                </a:solidFill>
              </a:rPr>
              <a:t> 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chemeClr val="accent1"/>
                </a:solidFill>
              </a:rPr>
              <a:t>currentExposureCompensation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” : 0,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chemeClr val="accent1"/>
                </a:solidFill>
              </a:rPr>
              <a:t> 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chemeClr val="accent1"/>
                </a:solidFill>
              </a:rPr>
              <a:t>maxExposureCompensation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” : 6,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chemeClr val="accent1"/>
                </a:solidFill>
              </a:rPr>
              <a:t> 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chemeClr val="accent1"/>
                </a:solidFill>
              </a:rPr>
              <a:t>minExposureCompensation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” : -6,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chemeClr val="accent1"/>
                </a:solidFill>
              </a:rPr>
              <a:t> 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chemeClr val="accent1"/>
                </a:solidFill>
              </a:rPr>
              <a:t>stepIndexOfExposureCompensation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” : 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chemeClr val="accent1"/>
                </a:solidFill>
              </a:rPr>
              <a:t> </a:t>
            </a:r>
            <a:r>
              <a:rPr lang="en-US" altLang="ja-JP" sz="1000" b="1" dirty="0" smtClean="0">
                <a:solidFill>
                  <a:schemeClr val="accent1"/>
                </a:solidFill>
              </a:rPr>
              <a:t>       },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00B050"/>
                </a:solidFill>
              </a:rPr>
              <a:t> 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      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/>
              <a:t> </a:t>
            </a:r>
            <a:r>
              <a:rPr lang="en-US" altLang="ja-JP" sz="1000" b="1" dirty="0" smtClean="0"/>
              <a:t>           “type” : “</a:t>
            </a:r>
            <a:r>
              <a:rPr lang="en-US" altLang="ja-JP" sz="1000" b="1" dirty="0" err="1" smtClean="0"/>
              <a:t>BracketShootMode</a:t>
            </a:r>
            <a:r>
              <a:rPr lang="en-US" altLang="ja-JP" sz="1000" b="1" dirty="0" smtClean="0"/>
              <a:t>”,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/>
              <a:t> </a:t>
            </a:r>
            <a:r>
              <a:rPr lang="en-US" altLang="ja-JP" sz="1000" b="1" dirty="0" smtClean="0"/>
              <a:t>           “</a:t>
            </a:r>
            <a:r>
              <a:rPr lang="en-US" altLang="ja-JP" sz="1000" b="1" dirty="0" err="1" smtClean="0"/>
              <a:t>checkAvailability</a:t>
            </a:r>
            <a:r>
              <a:rPr lang="en-US" altLang="ja-JP" sz="1000" b="1" dirty="0" smtClean="0"/>
              <a:t>” : true,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00B050"/>
                </a:solidFill>
              </a:rPr>
              <a:t> 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rgbClr val="00B050"/>
                </a:solidFill>
              </a:rPr>
              <a:t>currentBracketShootMode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” : “EV”,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00B050"/>
                </a:solidFill>
              </a:rPr>
              <a:t> 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           “</a:t>
            </a:r>
            <a:r>
              <a:rPr lang="en-US" altLang="ja-JP" sz="1000" b="1" dirty="0" err="1" smtClean="0">
                <a:solidFill>
                  <a:srgbClr val="00B050"/>
                </a:solidFill>
              </a:rPr>
              <a:t>currentBracketShootModeOption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” : “0.3EV”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>
                <a:solidFill>
                  <a:srgbClr val="00B050"/>
                </a:solidFill>
              </a:rPr>
              <a:t> </a:t>
            </a:r>
            <a:r>
              <a:rPr lang="en-US" altLang="ja-JP" sz="1000" b="1" dirty="0" smtClean="0">
                <a:solidFill>
                  <a:srgbClr val="00B050"/>
                </a:solidFill>
              </a:rPr>
              <a:t>   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000" b="1" dirty="0" smtClean="0"/>
              <a:t>]]} </a:t>
            </a:r>
            <a:endParaRPr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602482" y="140293"/>
            <a:ext cx="6840921" cy="5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定義ファイル上</a:t>
            </a:r>
            <a:r>
              <a:rPr lang="ja-JP" altLang="en-US" dirty="0" smtClean="0"/>
              <a:t>で値を</a:t>
            </a:r>
            <a:r>
              <a:rPr kumimoji="1" lang="ja-JP" altLang="en-US" dirty="0" smtClean="0"/>
              <a:t>フラットに展開</a:t>
            </a:r>
            <a:r>
              <a:rPr lang="ja-JP" altLang="en-US" dirty="0" smtClean="0"/>
              <a:t>してオブジェクトを配列化すれば、</a:t>
            </a:r>
            <a:endParaRPr lang="en-US" altLang="ja-JP" dirty="0" smtClean="0"/>
          </a:p>
          <a:p>
            <a:r>
              <a:rPr lang="ja-JP" altLang="en-US" dirty="0" smtClean="0"/>
              <a:t>運用ルールで</a:t>
            </a:r>
            <a:r>
              <a:rPr kumimoji="1" lang="ja-JP" altLang="en-US" dirty="0" smtClean="0"/>
              <a:t>ネットワーク上はオブジェクトで分割した表現とできる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12650" y="726822"/>
            <a:ext cx="1428799" cy="1600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FF00"/>
                </a:solidFill>
              </a:rPr>
              <a:t>ただし</a:t>
            </a:r>
            <a:r>
              <a:rPr lang="ja-JP" altLang="en-US" sz="1400" dirty="0" smtClean="0">
                <a:solidFill>
                  <a:srgbClr val="FFFF00"/>
                </a:solidFill>
              </a:rPr>
              <a:t>、オブジェクトのネスティングができないので、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該当する</a:t>
            </a:r>
            <a:r>
              <a:rPr kumimoji="1" lang="en-US" altLang="ja-JP" sz="1400" dirty="0" smtClean="0">
                <a:solidFill>
                  <a:srgbClr val="FFFF00"/>
                </a:solidFill>
              </a:rPr>
              <a:t>API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はポーリング型</a:t>
            </a:r>
            <a:r>
              <a:rPr kumimoji="1" lang="en-US" altLang="ja-JP" sz="1400" dirty="0" smtClean="0">
                <a:solidFill>
                  <a:srgbClr val="FFFF00"/>
                </a:solidFill>
              </a:rPr>
              <a:t>API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で情報を取得しなおす。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621012" y="2327260"/>
            <a:ext cx="1991638" cy="140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612650" y="2433651"/>
            <a:ext cx="1428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候補に二次元以上の表を使う場合、表現できない。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r>
              <a:rPr kumimoji="1" lang="en-US" altLang="ja-JP" sz="1200" dirty="0" smtClean="0"/>
              <a:t>SR+</a:t>
            </a:r>
            <a:r>
              <a:rPr kumimoji="1" lang="ja-JP" altLang="en-US" sz="1200" dirty="0" smtClean="0"/>
              <a:t>では</a:t>
            </a:r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種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ブラケット撮影、クリエイティブスタイル、ピクチャーエフェクト、ホワイトバランス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02481" y="4988414"/>
            <a:ext cx="6840921" cy="58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パラメタ</a:t>
            </a:r>
            <a:r>
              <a:rPr lang="ja-JP" altLang="en-US" dirty="0" smtClean="0">
                <a:solidFill>
                  <a:schemeClr val="tx1"/>
                </a:solidFill>
              </a:rPr>
              <a:t>の仕様拡張は通知オブジェクトの定義を変える。サーバ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クライアント共に、実装バージョンをそろえることになる。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これまで通り</a:t>
            </a:r>
            <a:r>
              <a:rPr lang="en-US" altLang="ja-JP" dirty="0" smtClean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17" name="雲 16"/>
          <p:cNvSpPr/>
          <p:nvPr/>
        </p:nvSpPr>
        <p:spPr>
          <a:xfrm>
            <a:off x="7443403" y="4372643"/>
            <a:ext cx="1700597" cy="1276127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FFFF00"/>
                </a:solidFill>
              </a:rPr>
              <a:t>とはいえ、</a:t>
            </a:r>
            <a:endParaRPr kumimoji="1" lang="en-US" altLang="ja-JP" sz="1100" dirty="0" smtClean="0">
              <a:solidFill>
                <a:srgbClr val="FFFF00"/>
              </a:solidFill>
            </a:endParaRPr>
          </a:p>
          <a:p>
            <a:pPr algn="ctr"/>
            <a:r>
              <a:rPr lang="ja-JP" altLang="en-US" sz="1100" dirty="0">
                <a:solidFill>
                  <a:srgbClr val="FFFF00"/>
                </a:solidFill>
              </a:rPr>
              <a:t>「</a:t>
            </a:r>
            <a:r>
              <a:rPr kumimoji="1" lang="ja-JP" altLang="en-US" sz="1100" dirty="0" smtClean="0">
                <a:solidFill>
                  <a:srgbClr val="FFFF00"/>
                </a:solidFill>
              </a:rPr>
              <a:t>なんとかできた感」が</a:t>
            </a:r>
            <a:r>
              <a:rPr lang="ja-JP" altLang="en-US" sz="1100" dirty="0">
                <a:solidFill>
                  <a:srgbClr val="FFFF00"/>
                </a:solidFill>
              </a:rPr>
              <a:t>デカ</a:t>
            </a:r>
            <a:r>
              <a:rPr kumimoji="1" lang="ja-JP" altLang="en-US" sz="1100" dirty="0" smtClean="0">
                <a:solidFill>
                  <a:srgbClr val="FFFF00"/>
                </a:solidFill>
              </a:rPr>
              <a:t>い。</a:t>
            </a:r>
            <a:endParaRPr kumimoji="1" lang="en-US" altLang="ja-JP" sz="1100" dirty="0" smtClean="0">
              <a:solidFill>
                <a:srgbClr val="FFFF00"/>
              </a:solidFill>
            </a:endParaRPr>
          </a:p>
          <a:p>
            <a:pPr algn="ctr"/>
            <a:r>
              <a:rPr lang="ja-JP" altLang="en-US" sz="1100" dirty="0">
                <a:solidFill>
                  <a:srgbClr val="FFFF00"/>
                </a:solidFill>
              </a:rPr>
              <a:t>理想</a:t>
            </a:r>
            <a:r>
              <a:rPr lang="ja-JP" altLang="en-US" sz="1100" dirty="0" smtClean="0">
                <a:solidFill>
                  <a:srgbClr val="FFFF00"/>
                </a:solidFill>
              </a:rPr>
              <a:t>形態ではない。</a:t>
            </a:r>
            <a:endParaRPr kumimoji="1" lang="en-US" altLang="ja-JP" sz="11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SE_Template_v2plus">
  <a:themeElements>
    <a:clrScheme name="DIGSE_Template_v2plus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IGSE_Template_v2plu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DIGSE_Template_v2pl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F6AE8A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DF9D7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GSE_Template_v2plus">
  <a:themeElements>
    <a:clrScheme name="DIGSE_Template_v2plus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IGSE_Template_v2plu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DIGSE_Template_v2pl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F6AE8A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DF9D7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2746</Words>
  <Application>Microsoft Office PowerPoint</Application>
  <PresentationFormat>画面に合わせる (16:10)</PresentationFormat>
  <Paragraphs>480</Paragraphs>
  <Slides>22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Office テーマ</vt:lpstr>
      <vt:lpstr>DIGSE_Template_v2plus</vt:lpstr>
      <vt:lpstr>1_DIGSE_Template_v2plus</vt:lpstr>
      <vt:lpstr>公開に向けた、 イベント通知 メッセージフォーマットの決定</vt:lpstr>
      <vt:lpstr>この資料の目的</vt:lpstr>
      <vt:lpstr>現行receiveEvent詳細</vt:lpstr>
      <vt:lpstr>現行receiveEvent制約</vt:lpstr>
      <vt:lpstr>あるべき姿</vt:lpstr>
      <vt:lpstr>オブジェクト定義</vt:lpstr>
      <vt:lpstr>Mexi-2.0の残存制約</vt:lpstr>
      <vt:lpstr>回避施策</vt:lpstr>
      <vt:lpstr>PowerPoint プレゼンテーション</vt:lpstr>
      <vt:lpstr>オブジェクト通知にした場合の、 従来(Ver.1.x)定義のAPIについて</vt:lpstr>
      <vt:lpstr>ロードマップ</vt:lpstr>
      <vt:lpstr>PowerPoint プレゼンテーション</vt:lpstr>
      <vt:lpstr>PowerPoint プレゼンテーション</vt:lpstr>
      <vt:lpstr>JSONを利用しているサービス</vt:lpstr>
      <vt:lpstr>Appendix</vt:lpstr>
      <vt:lpstr>考え方</vt:lpstr>
      <vt:lpstr>PULL型イベント通知API</vt:lpstr>
      <vt:lpstr>PULL型イベント通知オブジェクトReceiveMsgUDS</vt:lpstr>
      <vt:lpstr>WhiteBalance用ReceiveMsgUDS表現</vt:lpstr>
      <vt:lpstr>ホワイトバランス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現行receiveEvent詳細</dc:title>
  <dc:creator>Morita, Takao</dc:creator>
  <cp:lastModifiedBy>Morita, Takao</cp:lastModifiedBy>
  <cp:revision>45</cp:revision>
  <dcterms:created xsi:type="dcterms:W3CDTF">2012-11-19T00:33:05Z</dcterms:created>
  <dcterms:modified xsi:type="dcterms:W3CDTF">2012-12-06T10:54:50Z</dcterms:modified>
</cp:coreProperties>
</file>