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A231-E6B1-4705-9CC0-CD49A05C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0DF1C-1F95-4992-A528-7A71647B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64F34-71F9-47A8-8ADC-7F659D01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5587C-C0F2-4D1F-A214-F5BA1122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543F-54B0-4E3B-969D-BDBA93F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8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5F63-3D4E-4225-8409-D5682048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6DB89-A6F0-477F-857A-6E8362EAB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FF4CA-EDB6-4012-9219-5FD01C80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70818-B0B5-4C78-98E4-4958FA22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9BEBF-5146-461B-AE6C-9D458188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0E645A-A714-4841-BB2D-712991CAE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33899-22FE-4946-9D91-CBFFE71D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24EE3-7D7F-496D-BD86-0B20473C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51991-C25D-4357-A38F-71A73E8F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24E8F-4FCB-4919-AB9C-6D3BB11C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33D4-B6E7-4E47-9C64-97158ED8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97A6B-E6C6-421B-9723-D02D047D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6FA52-EDF6-493B-B347-8C6618D0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4C9A2-BC6B-4EDA-9B9F-CFD9072B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5577B-0121-4B94-862C-4FD48994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1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0079-4FA1-42A5-AD9F-9BCFE742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EE16E-7AF8-44F1-B8D7-13E79C74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F2274-36F0-44F7-9FD9-B6EDB8B7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A23D9-9813-4EC7-BA0A-70CB25B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137B-F819-4426-9F1A-3FAE6842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9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67CE-CDA2-4A2E-A852-852FF58F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240D-DB13-44D1-B7D1-80A0E82B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ACD49-6C25-45B1-BFBD-7F99E90A4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22AD5-634A-40D1-8EB8-260C9560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B902A-960D-44E4-A6DF-240F3BD5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C7D49-E800-4B93-8BC0-0EAE8CE2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5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469D-DEFD-4D95-B87E-EB418F9D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5507A-B497-4C8A-8CD3-82167F13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33AD29-8FA8-446D-8BBE-C36A4AA9C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90AF6-7E6B-4E51-BD85-01E00A0ED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8A45B-A2D6-4405-B909-6C1EE9B8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2CB53B-5C83-45FB-A64F-F8516642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66722-E0DD-4634-9C09-DB87FCFB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498973-AEE3-47A9-9DB0-3274FB6B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673A2-04CB-4F27-A2F4-D2FD6739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F79FC3-3E3A-4514-A908-3E12503D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01A36B-E9EC-4A11-8CDC-DD26F8B2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3D0849-B02C-4449-9980-C6BF5AC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7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38B5F3-EB65-4573-B44E-2D3EA60B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E768B6-5B80-4F64-985A-C30C23A6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5F298-7C64-4C2E-B54A-8890475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F261B-9FA1-4AE5-A7E2-C63AA6D9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292-F3E9-4328-B9C8-7D131121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FA465-2F8D-4AC0-85F3-069F1AC8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0472B-2AAC-4701-84FC-4A25BBC2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3990D-AEC1-404B-952E-118FE341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1FD44-8085-41E4-820E-C7EC373C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1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537-EFF4-45C6-8C44-18B7CF7C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9C5610-F361-4CE7-85A2-D8C80AA1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5D042-627D-406A-B623-AB98318CD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4E72A-0A35-427E-BC78-F2ECE402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AFEF4-8B73-4E3E-9D33-5B8A35BF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72738-78BC-4B18-B52F-48625C6D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30C3E-62E8-4094-8AF6-61EA3A01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CB406-3F08-46BF-87D5-314B576B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1B23D-8216-4F53-9175-BD99F21DB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8E1E-893B-4F88-A380-88F1C531A553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1F229-58BE-4853-9A20-8F6D86F3E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34E46-8A20-4C57-AE96-AE5B05E8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3B53F-2D2B-4686-ACBF-5486D724A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0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08707-32AD-48FA-9845-88C494071A01}"/>
              </a:ext>
            </a:extLst>
          </p:cNvPr>
          <p:cNvSpPr/>
          <p:nvPr/>
        </p:nvSpPr>
        <p:spPr>
          <a:xfrm>
            <a:off x="403412" y="2877673"/>
            <a:ext cx="3433482" cy="1586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3D011-3881-49E4-9299-3AEDE7EEF9AB}"/>
              </a:ext>
            </a:extLst>
          </p:cNvPr>
          <p:cNvSpPr txBox="1"/>
          <p:nvPr/>
        </p:nvSpPr>
        <p:spPr>
          <a:xfrm>
            <a:off x="403412" y="297855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건강보험 데이터 </a:t>
            </a:r>
            <a:r>
              <a:rPr lang="en-US" altLang="ko-KR" sz="1200" b="1" dirty="0"/>
              <a:t>or </a:t>
            </a:r>
            <a:r>
              <a:rPr lang="en-US" altLang="ko-KR" sz="1200" b="1" dirty="0" err="1"/>
              <a:t>EMR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데이터</a:t>
            </a:r>
            <a:endParaRPr lang="en-US" altLang="ko-KR" sz="1200" b="1" dirty="0"/>
          </a:p>
          <a:p>
            <a:r>
              <a:rPr lang="en-US" altLang="ko-KR" sz="1200" dirty="0"/>
              <a:t>	-&gt; </a:t>
            </a:r>
            <a:r>
              <a:rPr lang="ko-KR" altLang="en-US" sz="1200" dirty="0"/>
              <a:t>약품 적응증의 유병률 반영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612F9-4AAF-4D09-A9D8-66850549E64B}"/>
              </a:ext>
            </a:extLst>
          </p:cNvPr>
          <p:cNvSpPr txBox="1"/>
          <p:nvPr/>
        </p:nvSpPr>
        <p:spPr>
          <a:xfrm>
            <a:off x="329192" y="250834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약물 재고량 예측 모델</a:t>
            </a:r>
          </a:p>
        </p:txBody>
      </p:sp>
      <p:pic>
        <p:nvPicPr>
          <p:cNvPr id="1026" name="Picture 2" descr="서대문구청 티스토리 블로그">
            <a:extLst>
              <a:ext uri="{FF2B5EF4-FFF2-40B4-BE49-F238E27FC236}">
                <a16:creationId xmlns:a16="http://schemas.microsoft.com/office/drawing/2014/main" id="{F08DB295-930B-4652-AE3C-87B8D131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934" y="1484295"/>
            <a:ext cx="5684183" cy="42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F5393A2-810B-49F7-94CE-7484E466592F}"/>
              </a:ext>
            </a:extLst>
          </p:cNvPr>
          <p:cNvSpPr/>
          <p:nvPr/>
        </p:nvSpPr>
        <p:spPr>
          <a:xfrm>
            <a:off x="7799294" y="2649070"/>
            <a:ext cx="1559859" cy="15598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DC5FD-409A-4054-8FAC-9F8F99C364EE}"/>
              </a:ext>
            </a:extLst>
          </p:cNvPr>
          <p:cNvSpPr txBox="1"/>
          <p:nvPr/>
        </p:nvSpPr>
        <p:spPr>
          <a:xfrm>
            <a:off x="403412" y="3467142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약국 내 재고량 데이터</a:t>
            </a:r>
            <a:endParaRPr lang="en-US" altLang="ko-KR" sz="1200" b="1" dirty="0"/>
          </a:p>
          <a:p>
            <a:pPr lvl="1"/>
            <a:r>
              <a:rPr lang="en-US" altLang="ko-KR" sz="1200" dirty="0"/>
              <a:t>	-&gt; </a:t>
            </a:r>
            <a:r>
              <a:rPr lang="ko-KR" altLang="en-US" sz="1200" dirty="0"/>
              <a:t>약국 별 처방 추이 반영</a:t>
            </a:r>
          </a:p>
        </p:txBody>
      </p:sp>
      <p:pic>
        <p:nvPicPr>
          <p:cNvPr id="1028" name="Picture 4" descr="빅 5 병원이 꼭 좋지만은 않은 세가지 이유">
            <a:extLst>
              <a:ext uri="{FF2B5EF4-FFF2-40B4-BE49-F238E27FC236}">
                <a16:creationId xmlns:a16="http://schemas.microsoft.com/office/drawing/2014/main" id="{0FBC384A-2484-4F43-8330-082F298B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76" b="9166"/>
          <a:stretch/>
        </p:blipFill>
        <p:spPr bwMode="auto">
          <a:xfrm>
            <a:off x="4622818" y="1311114"/>
            <a:ext cx="3242230" cy="166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36CA6D0-625D-4E31-BEB0-98BADA50ED2F}"/>
              </a:ext>
            </a:extLst>
          </p:cNvPr>
          <p:cNvSpPr/>
          <p:nvPr/>
        </p:nvSpPr>
        <p:spPr>
          <a:xfrm>
            <a:off x="6663778" y="1160928"/>
            <a:ext cx="1255059" cy="12550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53DFA-CE54-487F-A131-34366D5EEA6B}"/>
              </a:ext>
            </a:extLst>
          </p:cNvPr>
          <p:cNvSpPr txBox="1"/>
          <p:nvPr/>
        </p:nvSpPr>
        <p:spPr>
          <a:xfrm>
            <a:off x="6167441" y="810877"/>
            <a:ext cx="2225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Target </a:t>
            </a:r>
            <a:r>
              <a:rPr lang="ko-KR" altLang="en-US" sz="1600" b="1" dirty="0"/>
              <a:t>지역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서대문구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1C3DA-6E08-481C-A57D-0336A92868BB}"/>
              </a:ext>
            </a:extLst>
          </p:cNvPr>
          <p:cNvSpPr txBox="1"/>
          <p:nvPr/>
        </p:nvSpPr>
        <p:spPr>
          <a:xfrm>
            <a:off x="8317271" y="826265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Big 5</a:t>
            </a:r>
            <a:r>
              <a:rPr lang="ko-KR" altLang="en-US" sz="1200" dirty="0"/>
              <a:t> 병원 중 세브란스 병원이 있으며 </a:t>
            </a:r>
            <a:br>
              <a:rPr lang="en-US" altLang="ko-KR" sz="1200" dirty="0"/>
            </a:br>
            <a:r>
              <a:rPr lang="ko-KR" altLang="en-US" sz="1200" dirty="0"/>
              <a:t>해당 병원 </a:t>
            </a:r>
            <a:r>
              <a:rPr lang="en-US" altLang="ko-KR" sz="1200" dirty="0" err="1"/>
              <a:t>EMR</a:t>
            </a:r>
            <a:r>
              <a:rPr lang="ko-KR" altLang="en-US" sz="1200" dirty="0"/>
              <a:t>로 </a:t>
            </a:r>
            <a:r>
              <a:rPr lang="ko-KR" altLang="en-US" sz="1200" u="sng" dirty="0"/>
              <a:t>지역 </a:t>
            </a:r>
            <a:r>
              <a:rPr lang="en-US" altLang="ko-KR" sz="1200" u="sng" dirty="0"/>
              <a:t>Bias </a:t>
            </a:r>
            <a:r>
              <a:rPr lang="ko-KR" altLang="en-US" sz="1200" u="sng" dirty="0"/>
              <a:t>줄일 수</a:t>
            </a:r>
            <a:r>
              <a:rPr lang="ko-KR" altLang="en-US" sz="1200" dirty="0"/>
              <a:t> 있음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지역 기반 약품 재고 관리 서비스를 점차 확장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82721-BD26-4AB9-BB99-566556B9D7AE}"/>
              </a:ext>
            </a:extLst>
          </p:cNvPr>
          <p:cNvSpPr txBox="1"/>
          <p:nvPr/>
        </p:nvSpPr>
        <p:spPr>
          <a:xfrm>
            <a:off x="403412" y="3987098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지역 내 인구데이터</a:t>
            </a:r>
            <a:endParaRPr lang="ko-KR" altLang="en-US" sz="12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70F3392-0575-484E-8165-0A60766F60E0}"/>
              </a:ext>
            </a:extLst>
          </p:cNvPr>
          <p:cNvSpPr/>
          <p:nvPr/>
        </p:nvSpPr>
        <p:spPr>
          <a:xfrm>
            <a:off x="1819835" y="4739225"/>
            <a:ext cx="723638" cy="58270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D30E8-AC16-4778-A6ED-1374D1BB29BB}"/>
              </a:ext>
            </a:extLst>
          </p:cNvPr>
          <p:cNvSpPr txBox="1"/>
          <p:nvPr/>
        </p:nvSpPr>
        <p:spPr>
          <a:xfrm>
            <a:off x="2583185" y="4694400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알고리즘 기반의 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약국 재고량 부족 알림 서비스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9E6A6-3FDA-4859-8698-E5B86E933B17}"/>
              </a:ext>
            </a:extLst>
          </p:cNvPr>
          <p:cNvSpPr txBox="1"/>
          <p:nvPr/>
        </p:nvSpPr>
        <p:spPr>
          <a:xfrm>
            <a:off x="3037059" y="527222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안정적인 약품 공급 가능 및 신뢰감 증진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약국 대상 영업의 긍정적인 효과 기대</a:t>
            </a:r>
          </a:p>
        </p:txBody>
      </p:sp>
    </p:spTree>
    <p:extLst>
      <p:ext uri="{BB962C8B-B14F-4D97-AF65-F5344CB8AC3E}">
        <p14:creationId xmlns:p14="http://schemas.microsoft.com/office/powerpoint/2010/main" val="214406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병현</dc:creator>
  <cp:lastModifiedBy>배 병현</cp:lastModifiedBy>
  <cp:revision>3</cp:revision>
  <dcterms:created xsi:type="dcterms:W3CDTF">2021-05-28T11:45:23Z</dcterms:created>
  <dcterms:modified xsi:type="dcterms:W3CDTF">2021-05-28T12:49:34Z</dcterms:modified>
</cp:coreProperties>
</file>