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61" r:id="rId3"/>
    <p:sldId id="262" r:id="rId4"/>
    <p:sldId id="286" r:id="rId5"/>
    <p:sldId id="287" r:id="rId6"/>
    <p:sldId id="288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CC464-2725-44CC-83CA-98FA126EA06A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BA994-772F-4A65-A3CA-D21FF216A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24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3B010C4-0C62-45B2-90F4-2635F4E7952F}" type="datetime1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326D-AE12-4C97-9A47-EC42D0A5349D}" type="datetime1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73BE-8931-436F-89C7-D2EDE19EAB65}" type="datetime1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93DE-3F8C-4F6F-BB33-7FACA1AFE75A}" type="datetime1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2387-F1D4-4C71-BF35-C19110D190D7}" type="datetime1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9631-B554-47F3-AF06-B90D3926EB93}" type="datetime1">
              <a:rPr lang="en-US" smtClean="0"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BE64-14E5-444D-9760-7EE0DA767059}" type="datetime1">
              <a:rPr lang="en-US" smtClean="0"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8CFF4A0-2D08-4DAB-A797-0B610F02A61D}" type="datetime1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9645317-701D-4C23-8F3F-88D52750FF7F}" type="datetime1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F97B-3E23-4306-BCE8-58082FC253F6}" type="datetime1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1A57-F527-4B36-B71D-126E7165A6DB}" type="datetime1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E6DC-EE87-4A4C-81DA-1782BE2AC035}" type="datetime1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4F17-74D3-45F3-9AD1-7102FF3795EE}" type="datetime1">
              <a:rPr lang="en-US" smtClean="0"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1B5D-23ED-4C1A-80F4-7EC550317C48}" type="datetime1">
              <a:rPr lang="en-US" smtClean="0"/>
              <a:t>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B27F-8503-451C-85A3-D9E4DCDD433B}" type="datetime1">
              <a:rPr lang="en-US" smtClean="0"/>
              <a:t>3/11/2019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E685-183B-43CF-9733-E55970BB1957}" type="datetime1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9D1B-CD7D-4EBF-9C65-5F311FE8A910}" type="datetime1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135F21D-14B3-4376-BE1D-278F1DFBD207}" type="datetime1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AAAE-E58B-4BB2-A9DB-2F8F48E5F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 1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802E1-A986-4009-8DA4-19D2BD8A4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93544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EDA OF MATCHES.CSV</a:t>
            </a:r>
          </a:p>
          <a:p>
            <a:r>
              <a:rPr lang="en-US" dirty="0"/>
              <a:t>Submitted By: </a:t>
            </a:r>
            <a:r>
              <a:rPr lang="en-US" b="1" dirty="0"/>
              <a:t>Bhaskar Bharat</a:t>
            </a:r>
            <a:endParaRPr lang="en-US" dirty="0"/>
          </a:p>
          <a:p>
            <a:r>
              <a:rPr lang="en-US" dirty="0"/>
              <a:t>INSAID Batch: </a:t>
            </a:r>
            <a:r>
              <a:rPr lang="en-US" b="1" dirty="0"/>
              <a:t>January 2019</a:t>
            </a:r>
            <a:endParaRPr lang="en-US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C37C12-D689-4F6A-A505-BF8449F20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166" y="832165"/>
            <a:ext cx="5617846" cy="2721689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E36F756-EFBC-472D-A555-EA65D5BB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7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24B5F947-29E6-4504-9A2E-AA852CC4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6" y="1454331"/>
            <a:ext cx="7768044" cy="5129845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7379B1-96AF-41A4-889F-1DDECED94867}"/>
              </a:ext>
            </a:extLst>
          </p:cNvPr>
          <p:cNvSpPr txBox="1">
            <a:spLocks/>
          </p:cNvSpPr>
          <p:nvPr/>
        </p:nvSpPr>
        <p:spPr>
          <a:xfrm>
            <a:off x="8107680" y="2714898"/>
            <a:ext cx="4084320" cy="34163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can see that there is a slight advantage to the </a:t>
            </a:r>
            <a:r>
              <a:rPr lang="en-US" b="1" dirty="0"/>
              <a:t>Toss Winning Team</a:t>
            </a:r>
            <a:r>
              <a:rPr lang="en-US" dirty="0"/>
              <a:t> as far as </a:t>
            </a:r>
            <a:r>
              <a:rPr lang="en-US" b="1" dirty="0"/>
              <a:t>Winning a Match</a:t>
            </a:r>
            <a:r>
              <a:rPr lang="en-US" dirty="0"/>
              <a:t> is concerned.</a:t>
            </a:r>
          </a:p>
          <a:p>
            <a:r>
              <a:rPr lang="en-US" b="1" dirty="0"/>
              <a:t>52% (approx.)</a:t>
            </a:r>
            <a:r>
              <a:rPr lang="en-US" dirty="0"/>
              <a:t> of the time </a:t>
            </a:r>
            <a:r>
              <a:rPr lang="en-US" b="1" dirty="0"/>
              <a:t>Toss Winning Team</a:t>
            </a:r>
            <a:r>
              <a:rPr lang="en-US" dirty="0"/>
              <a:t> is the </a:t>
            </a:r>
            <a:r>
              <a:rPr lang="en-US" b="1" dirty="0"/>
              <a:t>Match Winning Team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B6085-0BC6-49E7-9160-E66F249B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9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C0A8DF-A4EE-41A2-BA9E-94F9A21F1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48"/>
            <a:ext cx="6096000" cy="3824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3A56B-A56B-4ABE-9338-643BC0D1A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1611"/>
            <a:ext cx="6096000" cy="423862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9F84D5C-BB05-44A1-83F8-7B512A3433FA}"/>
              </a:ext>
            </a:extLst>
          </p:cNvPr>
          <p:cNvSpPr txBox="1">
            <a:spLocks/>
          </p:cNvSpPr>
          <p:nvPr/>
        </p:nvSpPr>
        <p:spPr>
          <a:xfrm>
            <a:off x="196317" y="4084320"/>
            <a:ext cx="5459525" cy="27059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From the observations we can conclude that:</a:t>
            </a:r>
            <a:br>
              <a:rPr lang="en-US" sz="1100" dirty="0"/>
            </a:br>
            <a:endParaRPr lang="en-US" sz="1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/>
              <a:t>Mumbai Indians</a:t>
            </a:r>
            <a:r>
              <a:rPr lang="en-US" sz="1200" dirty="0"/>
              <a:t> needs to </a:t>
            </a:r>
            <a:r>
              <a:rPr lang="en-US" sz="1200" b="1" dirty="0" err="1"/>
              <a:t>capitalise</a:t>
            </a:r>
            <a:r>
              <a:rPr lang="en-US" sz="1200" b="1" dirty="0"/>
              <a:t> more after winning the toss</a:t>
            </a:r>
            <a:r>
              <a:rPr lang="en-US" sz="1200" dirty="0"/>
              <a:t> as compared to its close competitors </a:t>
            </a:r>
            <a:r>
              <a:rPr lang="en-US" sz="1200" b="1" dirty="0"/>
              <a:t>Chennai Super Kings</a:t>
            </a:r>
            <a:r>
              <a:rPr lang="en-US" sz="1200" dirty="0"/>
              <a:t> and </a:t>
            </a:r>
            <a:r>
              <a:rPr lang="en-US" sz="1200" b="1" dirty="0"/>
              <a:t>Kolkata Knight Riders</a:t>
            </a:r>
            <a:r>
              <a:rPr lang="en-US" sz="1200" dirty="0"/>
              <a:t>. </a:t>
            </a:r>
            <a:r>
              <a:rPr lang="en-US" sz="1200" b="1" dirty="0"/>
              <a:t>Mumbai Indians</a:t>
            </a:r>
            <a:r>
              <a:rPr lang="en-US" sz="1200" dirty="0"/>
              <a:t> needs to improve this figure by </a:t>
            </a:r>
            <a:r>
              <a:rPr lang="en-US" sz="1200" dirty="0" err="1"/>
              <a:t>atleast</a:t>
            </a:r>
            <a:r>
              <a:rPr lang="en-US" sz="1200" dirty="0"/>
              <a:t> </a:t>
            </a:r>
            <a:r>
              <a:rPr lang="en-US" sz="1200" b="1" dirty="0"/>
              <a:t>10%</a:t>
            </a:r>
            <a:r>
              <a:rPr lang="en-US" sz="1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Although, after losing the toss </a:t>
            </a:r>
            <a:r>
              <a:rPr lang="en-US" sz="1200" b="1" dirty="0"/>
              <a:t>Mumbai Indians</a:t>
            </a:r>
            <a:r>
              <a:rPr lang="en-US" sz="1200" dirty="0"/>
              <a:t> has a slightly better track record of </a:t>
            </a:r>
            <a:r>
              <a:rPr lang="en-US" sz="1200" b="1" dirty="0"/>
              <a:t>winning the matches</a:t>
            </a:r>
            <a:r>
              <a:rPr lang="en-US" sz="1200" dirty="0"/>
              <a:t> with respect to its competitors </a:t>
            </a:r>
            <a:r>
              <a:rPr lang="en-US" sz="1200" b="1" dirty="0"/>
              <a:t>Chennai Super Kings</a:t>
            </a:r>
            <a:r>
              <a:rPr lang="en-US" sz="1200" dirty="0"/>
              <a:t> and </a:t>
            </a:r>
            <a:r>
              <a:rPr lang="en-US" sz="1200" b="1" dirty="0"/>
              <a:t>Kolkata Knight Riders</a:t>
            </a:r>
            <a:r>
              <a:rPr lang="en-US" sz="1200" dirty="0"/>
              <a:t>, but still it needs to further improve this figure by </a:t>
            </a:r>
            <a:r>
              <a:rPr lang="en-US" sz="1200" dirty="0" err="1"/>
              <a:t>atleast</a:t>
            </a:r>
            <a:r>
              <a:rPr lang="en-US" sz="1200" dirty="0"/>
              <a:t> </a:t>
            </a:r>
            <a:r>
              <a:rPr lang="en-US" sz="1200" b="1" dirty="0"/>
              <a:t>6%</a:t>
            </a:r>
            <a:r>
              <a:rPr lang="en-US" sz="1200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523F8-022A-4421-8752-00A1E233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1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6A81-5345-4886-96E0-7614FB0C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is the Impact of Bat/Field First on the Match Winning Percentage of each Team?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07991-3016-4EA5-AFD3-228A96913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C81CB-D260-41A9-A266-1E92794A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3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43F8CE-982B-4C07-974A-C4AC3F8A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9" y="1259612"/>
            <a:ext cx="7868467" cy="514989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97A78-C598-470D-829C-9BD7BEE57170}"/>
              </a:ext>
            </a:extLst>
          </p:cNvPr>
          <p:cNvSpPr txBox="1">
            <a:spLocks/>
          </p:cNvSpPr>
          <p:nvPr/>
        </p:nvSpPr>
        <p:spPr>
          <a:xfrm>
            <a:off x="8072846" y="2583905"/>
            <a:ext cx="4227547" cy="34163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can see that there is advantage to the </a:t>
            </a:r>
            <a:r>
              <a:rPr lang="en-US" b="1" dirty="0"/>
              <a:t>Chasing Team</a:t>
            </a:r>
            <a:r>
              <a:rPr lang="en-US" dirty="0"/>
              <a:t> as far as </a:t>
            </a:r>
            <a:r>
              <a:rPr lang="en-US" b="1" dirty="0"/>
              <a:t>Winning a Match</a:t>
            </a:r>
            <a:r>
              <a:rPr lang="en-US" dirty="0"/>
              <a:t> is concerned.</a:t>
            </a:r>
          </a:p>
          <a:p>
            <a:r>
              <a:rPr lang="en-US" b="1" dirty="0"/>
              <a:t>55% (approx.)</a:t>
            </a:r>
            <a:r>
              <a:rPr lang="en-US" dirty="0"/>
              <a:t> of the time </a:t>
            </a:r>
            <a:r>
              <a:rPr lang="en-US" b="1" dirty="0"/>
              <a:t>Fielding First Team</a:t>
            </a:r>
            <a:r>
              <a:rPr lang="en-US" dirty="0"/>
              <a:t> is the </a:t>
            </a:r>
            <a:r>
              <a:rPr lang="en-US" b="1" dirty="0"/>
              <a:t>Match Winning Team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7A564-7ED7-4C52-A0FB-0EB904F0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12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5C94FF-E8CC-47DF-A18A-0FF49779B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7416"/>
            <a:ext cx="6096001" cy="3831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EB679D-5495-498C-BDEF-4BC13DC4E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90949"/>
            <a:ext cx="6096000" cy="406774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9AE4848-055D-42F3-9BB7-85E977B7F1FF}"/>
              </a:ext>
            </a:extLst>
          </p:cNvPr>
          <p:cNvSpPr txBox="1">
            <a:spLocks/>
          </p:cNvSpPr>
          <p:nvPr/>
        </p:nvSpPr>
        <p:spPr>
          <a:xfrm>
            <a:off x="248569" y="3956652"/>
            <a:ext cx="5459525" cy="27059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From the observations we can conclude that:</a:t>
            </a:r>
            <a:br>
              <a:rPr lang="en-US" sz="1100" dirty="0"/>
            </a:br>
            <a:endParaRPr lang="en-US" sz="1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/>
              <a:t>Mumbai Indians</a:t>
            </a:r>
            <a:r>
              <a:rPr lang="en-US" sz="1200" dirty="0"/>
              <a:t> has a decent record </a:t>
            </a:r>
            <a:r>
              <a:rPr lang="en-US" sz="1200" b="1" dirty="0"/>
              <a:t>while batting first</a:t>
            </a:r>
            <a:r>
              <a:rPr lang="en-US" sz="1200" dirty="0"/>
              <a:t> as compared to its close competitor </a:t>
            </a:r>
            <a:r>
              <a:rPr lang="en-US" sz="1200" b="1" dirty="0"/>
              <a:t>Chennai Super Kings</a:t>
            </a:r>
            <a:r>
              <a:rPr lang="en-US" sz="1200" dirty="0"/>
              <a:t>. </a:t>
            </a:r>
            <a:r>
              <a:rPr lang="en-US" sz="1200" b="1" dirty="0"/>
              <a:t>Mumbai Indians</a:t>
            </a:r>
            <a:r>
              <a:rPr lang="en-US" sz="1200" dirty="0"/>
              <a:t> can improve this figure by around </a:t>
            </a:r>
            <a:r>
              <a:rPr lang="en-US" sz="1200" b="1" dirty="0"/>
              <a:t>10%</a:t>
            </a:r>
            <a:r>
              <a:rPr lang="en-US" sz="1200" dirty="0"/>
              <a:t> to balance out with </a:t>
            </a:r>
            <a:r>
              <a:rPr lang="en-US" sz="1200" b="1" dirty="0"/>
              <a:t>fielding first record</a:t>
            </a:r>
            <a:r>
              <a:rPr lang="en-US" sz="1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/>
              <a:t>Mumbai Indians</a:t>
            </a:r>
            <a:r>
              <a:rPr lang="en-US" sz="1200" dirty="0"/>
              <a:t> is lagging behind in the </a:t>
            </a:r>
            <a:r>
              <a:rPr lang="en-US" sz="1200" b="1" dirty="0"/>
              <a:t>fielding first statistic</a:t>
            </a:r>
            <a:r>
              <a:rPr lang="en-US" sz="1200" dirty="0"/>
              <a:t>. It ranks 6th in this aspect. With respect to its competitors </a:t>
            </a:r>
            <a:r>
              <a:rPr lang="en-US" sz="1200" b="1" dirty="0"/>
              <a:t>Chennai Super Kings</a:t>
            </a:r>
            <a:r>
              <a:rPr lang="en-US" sz="1200" dirty="0"/>
              <a:t> and </a:t>
            </a:r>
            <a:r>
              <a:rPr lang="en-US" sz="1200" b="1" dirty="0"/>
              <a:t>Kolkata Knight Riders</a:t>
            </a:r>
            <a:r>
              <a:rPr lang="en-US" sz="1200" dirty="0"/>
              <a:t> it is short of </a:t>
            </a:r>
            <a:r>
              <a:rPr lang="en-US" sz="1200" b="1" dirty="0"/>
              <a:t>6%</a:t>
            </a:r>
            <a:r>
              <a:rPr lang="en-US" sz="1200" dirty="0"/>
              <a:t> &amp; </a:t>
            </a:r>
            <a:r>
              <a:rPr lang="en-US" sz="1200" b="1" dirty="0"/>
              <a:t>1%</a:t>
            </a:r>
            <a:r>
              <a:rPr lang="en-US" sz="1200" dirty="0"/>
              <a:t> respectively. But from the winner of this category it is well short of </a:t>
            </a:r>
            <a:r>
              <a:rPr lang="en-US" sz="1200" b="1" dirty="0"/>
              <a:t>16%</a:t>
            </a:r>
            <a:r>
              <a:rPr lang="en-US" sz="1200" dirty="0"/>
              <a:t>. So, </a:t>
            </a:r>
            <a:r>
              <a:rPr lang="en-US" sz="1200" b="1" dirty="0"/>
              <a:t>Mumbai Indians</a:t>
            </a:r>
            <a:r>
              <a:rPr lang="en-US" sz="1200" dirty="0"/>
              <a:t> needs to improve in this area by </a:t>
            </a:r>
            <a:r>
              <a:rPr lang="en-US" sz="1200" dirty="0" err="1"/>
              <a:t>atleast</a:t>
            </a:r>
            <a:r>
              <a:rPr lang="en-US" sz="1200" dirty="0"/>
              <a:t> </a:t>
            </a:r>
            <a:r>
              <a:rPr lang="en-US" sz="1200" b="1" dirty="0"/>
              <a:t>6%</a:t>
            </a:r>
            <a:r>
              <a:rPr lang="en-US" sz="1200" dirty="0"/>
              <a:t> to put forth a strong challenge for other teams.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58114-7609-4E31-8B0E-41A45BF0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4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C5F8-E6BB-4C7B-96D1-DC76448B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is the Impact of Playing at Home Venue &amp; at Away Locations on the Match Winning Percentage of each Team?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1AE6A-46D3-4E06-96B9-9A83BA824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F2BCC-1B65-43DA-86A7-33B7AE24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32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091141-8E06-4785-B0B4-4C929648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" y="1420109"/>
            <a:ext cx="8030022" cy="466718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FBB6B-A99D-4FBC-BD28-481235514C99}"/>
              </a:ext>
            </a:extLst>
          </p:cNvPr>
          <p:cNvSpPr txBox="1">
            <a:spLocks/>
          </p:cNvSpPr>
          <p:nvPr/>
        </p:nvSpPr>
        <p:spPr>
          <a:xfrm>
            <a:off x="8011886" y="2610030"/>
            <a:ext cx="4180114" cy="34163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can see that there is advantage to the </a:t>
            </a:r>
            <a:r>
              <a:rPr lang="en-US" b="1" dirty="0"/>
              <a:t>Home Team</a:t>
            </a:r>
            <a:r>
              <a:rPr lang="en-US" dirty="0"/>
              <a:t> as far as </a:t>
            </a:r>
            <a:r>
              <a:rPr lang="en-US" b="1" dirty="0"/>
              <a:t>Winning a Match</a:t>
            </a:r>
            <a:r>
              <a:rPr lang="en-US" dirty="0"/>
              <a:t> is concerned.</a:t>
            </a:r>
          </a:p>
          <a:p>
            <a:r>
              <a:rPr lang="en-US" b="1" dirty="0"/>
              <a:t>55% (approx.)</a:t>
            </a:r>
            <a:r>
              <a:rPr lang="en-US" dirty="0"/>
              <a:t> of the time </a:t>
            </a:r>
            <a:r>
              <a:rPr lang="en-US" b="1" dirty="0"/>
              <a:t>Home Team</a:t>
            </a:r>
            <a:r>
              <a:rPr lang="en-US" dirty="0"/>
              <a:t> is the </a:t>
            </a:r>
            <a:r>
              <a:rPr lang="en-US" b="1" dirty="0"/>
              <a:t>Match Winning Team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A72D9-0954-4D06-B3F6-91D0B80A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57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DC0468-28D4-443D-877C-8385E31B6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34834"/>
            <a:ext cx="6096000" cy="3991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BD4917-EF00-4EB5-B411-7D6F0B69E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83931"/>
            <a:ext cx="6096000" cy="399148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1E22E84-2AD4-461D-8452-BBB0E04744DD}"/>
              </a:ext>
            </a:extLst>
          </p:cNvPr>
          <p:cNvSpPr txBox="1">
            <a:spLocks/>
          </p:cNvSpPr>
          <p:nvPr/>
        </p:nvSpPr>
        <p:spPr>
          <a:xfrm>
            <a:off x="431449" y="4304995"/>
            <a:ext cx="5459525" cy="27059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From the observations we can conclude that:</a:t>
            </a:r>
            <a:br>
              <a:rPr lang="en-US" sz="1100" dirty="0"/>
            </a:br>
            <a:endParaRPr lang="en-US" sz="1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/>
              <a:t>Chennai Super Kings</a:t>
            </a:r>
            <a:r>
              <a:rPr lang="en-US" sz="1200" dirty="0"/>
              <a:t> has an excellent record both at </a:t>
            </a:r>
            <a:r>
              <a:rPr lang="en-US" sz="1200" b="1" dirty="0"/>
              <a:t>home venue</a:t>
            </a:r>
            <a:r>
              <a:rPr lang="en-US" sz="1200" dirty="0"/>
              <a:t> and </a:t>
            </a:r>
            <a:r>
              <a:rPr lang="en-US" sz="1200" b="1" dirty="0"/>
              <a:t>away from home venue</a:t>
            </a:r>
            <a:r>
              <a:rPr lang="en-US" sz="1200" dirty="0"/>
              <a:t> as well.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/>
              <a:t>Kolkata Knight Riders</a:t>
            </a:r>
            <a:r>
              <a:rPr lang="en-US" sz="1200" dirty="0"/>
              <a:t> has better record at </a:t>
            </a:r>
            <a:r>
              <a:rPr lang="en-US" sz="1200" b="1" dirty="0"/>
              <a:t>home venue</a:t>
            </a:r>
            <a:r>
              <a:rPr lang="en-US" sz="1200" dirty="0"/>
              <a:t> but is struggling a bit at </a:t>
            </a:r>
            <a:r>
              <a:rPr lang="en-US" sz="1200" b="1" dirty="0"/>
              <a:t>away from home venues</a:t>
            </a:r>
            <a:r>
              <a:rPr lang="en-US" sz="1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/>
              <a:t>Mumbai Indians</a:t>
            </a:r>
            <a:r>
              <a:rPr lang="en-US" sz="1200" dirty="0"/>
              <a:t> needs to improve its performance at </a:t>
            </a:r>
            <a:r>
              <a:rPr lang="en-US" sz="1200" b="1" dirty="0"/>
              <a:t>home venue</a:t>
            </a:r>
            <a:r>
              <a:rPr lang="en-US" sz="1200" dirty="0"/>
              <a:t> by </a:t>
            </a:r>
            <a:r>
              <a:rPr lang="en-US" sz="1200" dirty="0" err="1"/>
              <a:t>atleast</a:t>
            </a:r>
            <a:r>
              <a:rPr lang="en-US" sz="1200" dirty="0"/>
              <a:t> </a:t>
            </a:r>
            <a:r>
              <a:rPr lang="en-US" sz="1200" b="1" dirty="0"/>
              <a:t>10%</a:t>
            </a:r>
            <a:r>
              <a:rPr lang="en-US" sz="1200" dirty="0"/>
              <a:t>. </a:t>
            </a:r>
            <a:r>
              <a:rPr lang="en-US" sz="1200" b="1" dirty="0"/>
              <a:t>Away from home</a:t>
            </a:r>
            <a:r>
              <a:rPr lang="en-US" sz="1200" dirty="0"/>
              <a:t> it has performed better but can further improve by </a:t>
            </a:r>
            <a:r>
              <a:rPr lang="en-US" sz="1200" b="1" dirty="0"/>
              <a:t>5% - 7%</a:t>
            </a:r>
            <a:r>
              <a:rPr lang="en-US" sz="1200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D3F47-4FA9-4C64-9205-8F4BD732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83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6C28-B713-44B4-A410-BBF9CA31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each Team has Performed Season-Wise?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3C2CD-958D-48DE-905C-ABFAE0CB2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948A5-DC73-4892-BD66-CB913947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31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C3F490-5C5C-41AD-8776-8A42FC0C3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10" y="0"/>
            <a:ext cx="7447616" cy="68580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2CDA78A-A433-4493-9161-AD8953D12E09}"/>
              </a:ext>
            </a:extLst>
          </p:cNvPr>
          <p:cNvSpPr txBox="1">
            <a:spLocks/>
          </p:cNvSpPr>
          <p:nvPr/>
        </p:nvSpPr>
        <p:spPr>
          <a:xfrm>
            <a:off x="7646126" y="1735966"/>
            <a:ext cx="4494660" cy="27059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From the figure we can observe that:</a:t>
            </a:r>
            <a:br>
              <a:rPr lang="en-US" sz="1000" dirty="0"/>
            </a:br>
            <a:endParaRPr lang="en-US" sz="1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Overall, the </a:t>
            </a:r>
            <a:r>
              <a:rPr lang="en-US" sz="1200" b="1" dirty="0"/>
              <a:t>highest Match Winning Percentage 82%</a:t>
            </a:r>
            <a:r>
              <a:rPr lang="en-US" sz="1200" dirty="0"/>
              <a:t> is registered by </a:t>
            </a:r>
            <a:r>
              <a:rPr lang="en-US" sz="1200" b="1" dirty="0"/>
              <a:t>Rajasthan Royals</a:t>
            </a:r>
            <a:r>
              <a:rPr lang="en-US" sz="1200" dirty="0"/>
              <a:t> in </a:t>
            </a:r>
            <a:r>
              <a:rPr lang="en-US" sz="1200" b="1" dirty="0"/>
              <a:t>2008</a:t>
            </a:r>
            <a:r>
              <a:rPr lang="en-US" sz="1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/>
              <a:t>Mumbai Indians</a:t>
            </a:r>
            <a:r>
              <a:rPr lang="en-US" sz="1200" dirty="0"/>
              <a:t> has had </a:t>
            </a:r>
            <a:r>
              <a:rPr lang="en-US" sz="1200" b="1" dirty="0"/>
              <a:t>5 good seasons</a:t>
            </a:r>
            <a:r>
              <a:rPr lang="en-US" sz="1200" dirty="0"/>
              <a:t> with </a:t>
            </a:r>
            <a:r>
              <a:rPr lang="en-US" sz="1200" b="1" dirty="0"/>
              <a:t>Match Winning Percentage</a:t>
            </a:r>
            <a:r>
              <a:rPr lang="en-US" sz="1200" dirty="0"/>
              <a:t> over </a:t>
            </a:r>
            <a:r>
              <a:rPr lang="en-US" sz="1200" b="1" dirty="0"/>
              <a:t>60%</a:t>
            </a:r>
            <a:r>
              <a:rPr lang="en-US" sz="1200" dirty="0"/>
              <a:t> and </a:t>
            </a:r>
            <a:r>
              <a:rPr lang="en-US" sz="1200" b="1" dirty="0"/>
              <a:t>3 peak seasons</a:t>
            </a:r>
            <a:r>
              <a:rPr lang="en-US" sz="1200" dirty="0"/>
              <a:t> with </a:t>
            </a:r>
            <a:r>
              <a:rPr lang="en-US" sz="1200" b="1" dirty="0"/>
              <a:t>Match Winning Percentage</a:t>
            </a:r>
            <a:r>
              <a:rPr lang="en-US" sz="1200" dirty="0"/>
              <a:t> close to </a:t>
            </a:r>
            <a:r>
              <a:rPr lang="en-US" sz="1200" b="1" dirty="0"/>
              <a:t>70%</a:t>
            </a:r>
            <a:r>
              <a:rPr lang="en-US" sz="1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/>
              <a:t>Chennai Super Kings</a:t>
            </a:r>
            <a:r>
              <a:rPr lang="en-US" sz="1200" dirty="0"/>
              <a:t> has had </a:t>
            </a:r>
            <a:r>
              <a:rPr lang="en-US" sz="1200" b="1" dirty="0"/>
              <a:t>4 good seasons</a:t>
            </a:r>
            <a:r>
              <a:rPr lang="en-US" sz="1200" dirty="0"/>
              <a:t> with </a:t>
            </a:r>
            <a:r>
              <a:rPr lang="en-US" sz="1200" b="1" dirty="0"/>
              <a:t>Match Winning Percentage</a:t>
            </a:r>
            <a:r>
              <a:rPr lang="en-US" sz="1200" dirty="0"/>
              <a:t> over </a:t>
            </a:r>
            <a:r>
              <a:rPr lang="en-US" sz="1200" b="1" dirty="0"/>
              <a:t>60%</a:t>
            </a:r>
            <a:r>
              <a:rPr lang="en-US" sz="1200" dirty="0"/>
              <a:t> and </a:t>
            </a:r>
            <a:r>
              <a:rPr lang="en-US" sz="1200" b="1" dirty="0"/>
              <a:t>3 peak seasons</a:t>
            </a:r>
            <a:r>
              <a:rPr lang="en-US" sz="1200" dirty="0"/>
              <a:t> with </a:t>
            </a:r>
            <a:r>
              <a:rPr lang="en-US" sz="1200" b="1" dirty="0"/>
              <a:t>Match Winning Percentage</a:t>
            </a:r>
            <a:r>
              <a:rPr lang="en-US" sz="1200" dirty="0"/>
              <a:t> close to </a:t>
            </a:r>
            <a:r>
              <a:rPr lang="en-US" sz="1200" b="1" dirty="0"/>
              <a:t>70%</a:t>
            </a:r>
            <a:r>
              <a:rPr lang="en-US" sz="1200" dirty="0"/>
              <a:t>. Also, it has not played in </a:t>
            </a:r>
            <a:r>
              <a:rPr lang="en-US" sz="1200" b="1" dirty="0"/>
              <a:t>2 seasons</a:t>
            </a:r>
            <a:r>
              <a:rPr lang="en-US" sz="1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/>
              <a:t>Kolkata Knight Riders</a:t>
            </a:r>
            <a:r>
              <a:rPr lang="en-US" sz="1200" dirty="0"/>
              <a:t> has had </a:t>
            </a:r>
            <a:r>
              <a:rPr lang="en-US" sz="1200" b="1" dirty="0"/>
              <a:t>2 good seasons</a:t>
            </a:r>
            <a:r>
              <a:rPr lang="en-US" sz="1200" dirty="0"/>
              <a:t> with </a:t>
            </a:r>
            <a:r>
              <a:rPr lang="en-US" sz="1200" b="1" dirty="0"/>
              <a:t>Match Winning Percentage</a:t>
            </a:r>
            <a:r>
              <a:rPr lang="en-US" sz="1200" dirty="0"/>
              <a:t> over </a:t>
            </a:r>
            <a:r>
              <a:rPr lang="en-US" sz="1200" b="1" dirty="0"/>
              <a:t>60%</a:t>
            </a:r>
            <a:r>
              <a:rPr lang="en-US" sz="1200" dirty="0"/>
              <a:t> and </a:t>
            </a:r>
            <a:r>
              <a:rPr lang="en-US" sz="1200" b="1" dirty="0"/>
              <a:t>1 peak season</a:t>
            </a:r>
            <a:r>
              <a:rPr lang="en-US" sz="1200" dirty="0"/>
              <a:t> with </a:t>
            </a:r>
            <a:r>
              <a:rPr lang="en-US" sz="1200" b="1" dirty="0"/>
              <a:t>Match Winning Percentage</a:t>
            </a:r>
            <a:r>
              <a:rPr lang="en-US" sz="1200" dirty="0"/>
              <a:t> over </a:t>
            </a:r>
            <a:r>
              <a:rPr lang="en-US" sz="1200" b="1" dirty="0"/>
              <a:t>70%</a:t>
            </a:r>
            <a:r>
              <a:rPr lang="en-US" sz="1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Also, we can observe that out of 13 Teams </a:t>
            </a:r>
            <a:r>
              <a:rPr lang="en-US" sz="1200" b="1" dirty="0"/>
              <a:t>only 5 Teams</a:t>
            </a:r>
            <a:r>
              <a:rPr lang="en-US" sz="1200" dirty="0"/>
              <a:t> have played all the 11 Seasons. Out of these </a:t>
            </a:r>
            <a:r>
              <a:rPr lang="en-US" sz="1200" b="1" dirty="0"/>
              <a:t>5 Teams</a:t>
            </a:r>
            <a:r>
              <a:rPr lang="en-US" sz="1200" dirty="0"/>
              <a:t>, </a:t>
            </a:r>
            <a:r>
              <a:rPr lang="en-US" sz="1200" b="1" dirty="0"/>
              <a:t>Delhi Daredevils</a:t>
            </a:r>
            <a:r>
              <a:rPr lang="en-US" sz="1200" dirty="0"/>
              <a:t> has the weakest performance with </a:t>
            </a:r>
            <a:r>
              <a:rPr lang="en-US" sz="1200" b="1" dirty="0"/>
              <a:t>Match Winning Percentage</a:t>
            </a:r>
            <a:r>
              <a:rPr lang="en-US" sz="1200" dirty="0"/>
              <a:t> less than </a:t>
            </a:r>
            <a:r>
              <a:rPr lang="en-US" sz="1200" b="1" dirty="0"/>
              <a:t>50%</a:t>
            </a:r>
            <a:r>
              <a:rPr lang="en-US" sz="1200" dirty="0"/>
              <a:t> </a:t>
            </a:r>
            <a:r>
              <a:rPr lang="en-US" sz="1200" b="1" dirty="0"/>
              <a:t>6 times</a:t>
            </a:r>
            <a:r>
              <a:rPr lang="en-US" sz="1200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EFF62-D7DD-41F0-9B4B-7A02FAE1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2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46C2-154F-4153-AD79-70CB75D9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Which Teams are the Winners, 1st Runners-Up &amp; 2nd Runners-Up in each season?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1A2EC-6758-4F10-8106-BB303BDC5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B1FC5-7EA5-4E85-B709-D170D3E6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81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A64D-C994-4199-95B3-080E0F34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Which Team has Won their Matches Comprehensively?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A7429-975A-411F-9243-4266D0EDC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5F9C9-3767-4DE0-9DC0-93A45600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8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92A3E3-BC37-41BA-BF00-61A6321B4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143"/>
            <a:ext cx="7759337" cy="5485167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B145B92-B4C2-4472-82FA-23A7495A935F}"/>
              </a:ext>
            </a:extLst>
          </p:cNvPr>
          <p:cNvSpPr txBox="1">
            <a:spLocks/>
          </p:cNvSpPr>
          <p:nvPr/>
        </p:nvSpPr>
        <p:spPr>
          <a:xfrm>
            <a:off x="7689669" y="2571990"/>
            <a:ext cx="4502331" cy="27059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From the figure we can observe that:</a:t>
            </a:r>
            <a:br>
              <a:rPr lang="en-US" sz="1000" dirty="0"/>
            </a:br>
            <a:endParaRPr lang="en-US" sz="1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/>
              <a:t>Mumbai Indians</a:t>
            </a:r>
            <a:r>
              <a:rPr lang="en-US" sz="1200" dirty="0"/>
              <a:t> has </a:t>
            </a:r>
            <a:r>
              <a:rPr lang="en-US" sz="1200" b="1" dirty="0"/>
              <a:t>won the maximum</a:t>
            </a:r>
            <a:r>
              <a:rPr lang="en-US" sz="1200" dirty="0"/>
              <a:t> number of matches comprehensively, </a:t>
            </a:r>
            <a:r>
              <a:rPr lang="en-US" sz="1200" b="1" dirty="0"/>
              <a:t>47 matches (approx.)</a:t>
            </a:r>
            <a:r>
              <a:rPr lang="en-US" sz="1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/>
              <a:t>Kolkata Knight Riders</a:t>
            </a:r>
            <a:r>
              <a:rPr lang="en-US" sz="1200" dirty="0"/>
              <a:t> and </a:t>
            </a:r>
            <a:r>
              <a:rPr lang="en-US" sz="1200" b="1" dirty="0"/>
              <a:t>Royal Challengers Bangalore</a:t>
            </a:r>
            <a:r>
              <a:rPr lang="en-US" sz="1200" dirty="0"/>
              <a:t> have </a:t>
            </a:r>
            <a:r>
              <a:rPr lang="en-US" sz="1200" b="1" dirty="0"/>
              <a:t>won</a:t>
            </a:r>
            <a:r>
              <a:rPr lang="en-US" sz="1200" dirty="0"/>
              <a:t> </a:t>
            </a:r>
            <a:r>
              <a:rPr lang="en-US" sz="1200" b="1" dirty="0"/>
              <a:t>45 matches each comprehensively</a:t>
            </a:r>
            <a:r>
              <a:rPr lang="en-US" sz="1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/>
              <a:t>Chennai Super Kings</a:t>
            </a:r>
            <a:r>
              <a:rPr lang="en-US" sz="1200" dirty="0"/>
              <a:t> has </a:t>
            </a:r>
            <a:r>
              <a:rPr lang="en-US" sz="1200" b="1" dirty="0"/>
              <a:t>won 44 matches comprehensively</a:t>
            </a:r>
            <a:r>
              <a:rPr lang="en-US" sz="12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04D7F-016F-4475-A619-EF7FF1A1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68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B3AA75-BB8F-480F-9863-205D50FB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" y="842826"/>
            <a:ext cx="7654834" cy="5668048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6EB5A9E-2364-4AB9-A6FA-314BA9498744}"/>
              </a:ext>
            </a:extLst>
          </p:cNvPr>
          <p:cNvSpPr txBox="1">
            <a:spLocks/>
          </p:cNvSpPr>
          <p:nvPr/>
        </p:nvSpPr>
        <p:spPr>
          <a:xfrm>
            <a:off x="7654834" y="2415236"/>
            <a:ext cx="4537166" cy="27059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From the figure we can observe that:</a:t>
            </a:r>
            <a:br>
              <a:rPr lang="en-US" sz="1000" dirty="0"/>
            </a:br>
            <a:endParaRPr lang="en-US" sz="1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Although </a:t>
            </a:r>
            <a:r>
              <a:rPr lang="en-US" sz="1200" b="1" dirty="0"/>
              <a:t>Mumbai Indians</a:t>
            </a:r>
            <a:r>
              <a:rPr lang="en-US" sz="1200" dirty="0"/>
              <a:t> has </a:t>
            </a:r>
            <a:r>
              <a:rPr lang="en-US" sz="1200" b="1" dirty="0"/>
              <a:t>won the maximum</a:t>
            </a:r>
            <a:r>
              <a:rPr lang="en-US" sz="1200" dirty="0"/>
              <a:t> number of matches comprehensively (</a:t>
            </a:r>
            <a:r>
              <a:rPr lang="en-US" sz="1200" b="1" dirty="0"/>
              <a:t>47 matches (approx.)</a:t>
            </a:r>
            <a:r>
              <a:rPr lang="en-US" sz="1200" dirty="0"/>
              <a:t>), </a:t>
            </a:r>
            <a:r>
              <a:rPr lang="en-US" sz="1200" b="1" dirty="0"/>
              <a:t>Royal Challengers Bangalore</a:t>
            </a:r>
            <a:r>
              <a:rPr lang="en-US" sz="1200" dirty="0"/>
              <a:t> has the </a:t>
            </a:r>
            <a:r>
              <a:rPr lang="en-US" sz="1200" b="1" dirty="0"/>
              <a:t>highest Comprehensive Victory Points (70)</a:t>
            </a:r>
            <a:r>
              <a:rPr lang="en-US" sz="1200" dirty="0"/>
              <a:t> which implies that </a:t>
            </a:r>
            <a:r>
              <a:rPr lang="en-US" sz="1200" b="1" dirty="0"/>
              <a:t>Royal Challengers Bangalore</a:t>
            </a:r>
            <a:r>
              <a:rPr lang="en-US" sz="1200" dirty="0"/>
              <a:t> has won their matches by greater margin than </a:t>
            </a:r>
            <a:r>
              <a:rPr lang="en-US" sz="1200" b="1" dirty="0"/>
              <a:t>Mumbai Indians</a:t>
            </a:r>
            <a:r>
              <a:rPr lang="en-US" sz="1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/>
              <a:t>Kolkata Knight Riders</a:t>
            </a:r>
            <a:r>
              <a:rPr lang="en-US" sz="1200" dirty="0"/>
              <a:t> and </a:t>
            </a:r>
            <a:r>
              <a:rPr lang="en-US" sz="1200" b="1" dirty="0"/>
              <a:t>Mumbai Indians</a:t>
            </a:r>
            <a:r>
              <a:rPr lang="en-US" sz="1200" dirty="0"/>
              <a:t> have </a:t>
            </a:r>
            <a:r>
              <a:rPr lang="en-US" sz="1200" b="1" dirty="0"/>
              <a:t>64 Comprehensive Victory Points each</a:t>
            </a:r>
            <a:r>
              <a:rPr lang="en-US" sz="1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/>
              <a:t>Chennai Super Kings</a:t>
            </a:r>
            <a:r>
              <a:rPr lang="en-US" sz="1200" dirty="0"/>
              <a:t> has </a:t>
            </a:r>
            <a:r>
              <a:rPr lang="en-US" sz="1200" b="1" dirty="0"/>
              <a:t>57 Comprehensive Victory Points</a:t>
            </a:r>
            <a:r>
              <a:rPr lang="en-US" sz="12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2B1D8-89A6-4B04-9BB5-419D53C4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95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E932-CD49-4787-B191-37B845DC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the Teams have Performed when they have Played against each other?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01C67-2882-416C-90D4-4DD5ABF2D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550C5-933D-45CE-87EB-9B23CE5F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34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6E6F39-74E4-4E9B-91D8-6867582A9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46422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DA2592F-78BB-4F28-B1D6-25B92DCCBEBF}"/>
              </a:ext>
            </a:extLst>
          </p:cNvPr>
          <p:cNvSpPr txBox="1">
            <a:spLocks/>
          </p:cNvSpPr>
          <p:nvPr/>
        </p:nvSpPr>
        <p:spPr>
          <a:xfrm>
            <a:off x="7759336" y="1631465"/>
            <a:ext cx="4345577" cy="27059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From the figure we can observe that:</a:t>
            </a:r>
            <a:br>
              <a:rPr lang="en-US" sz="1400" dirty="0"/>
            </a:br>
            <a:endParaRPr lang="en-US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/>
              <a:t>Chennai Super Kings</a:t>
            </a:r>
            <a:r>
              <a:rPr lang="en-US" sz="1200" dirty="0"/>
              <a:t> has more balanced performance (</a:t>
            </a:r>
            <a:r>
              <a:rPr lang="en-US" sz="1200" b="1" dirty="0"/>
              <a:t>Match Win Percentage</a:t>
            </a:r>
            <a:r>
              <a:rPr lang="en-US" sz="1200" dirty="0"/>
              <a:t> around </a:t>
            </a:r>
            <a:r>
              <a:rPr lang="en-US" sz="1200" b="1" dirty="0"/>
              <a:t>60%</a:t>
            </a:r>
            <a:r>
              <a:rPr lang="en-US" sz="1200" dirty="0"/>
              <a:t>) against each and every team except against </a:t>
            </a:r>
            <a:r>
              <a:rPr lang="en-US" sz="1200" b="1" dirty="0"/>
              <a:t>Mumbai Indians</a:t>
            </a:r>
            <a:r>
              <a:rPr lang="en-US" sz="1200" dirty="0"/>
              <a:t> &amp; </a:t>
            </a:r>
            <a:r>
              <a:rPr lang="en-US" sz="1200" b="1" dirty="0"/>
              <a:t>Kochi Tuskers Kerala</a:t>
            </a:r>
            <a:r>
              <a:rPr lang="en-US" sz="1200" dirty="0"/>
              <a:t>(</a:t>
            </a:r>
            <a:r>
              <a:rPr lang="en-US" sz="1200" b="1" dirty="0"/>
              <a:t>Match Win Percentage</a:t>
            </a:r>
            <a:r>
              <a:rPr lang="en-US" sz="1200" dirty="0"/>
              <a:t> less than </a:t>
            </a:r>
            <a:r>
              <a:rPr lang="en-US" sz="1200" b="1" dirty="0"/>
              <a:t>50%</a:t>
            </a:r>
            <a:r>
              <a:rPr lang="en-US" sz="1200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/>
              <a:t>Mumbai Indians</a:t>
            </a:r>
            <a:r>
              <a:rPr lang="en-US" sz="1200" dirty="0"/>
              <a:t> has </a:t>
            </a:r>
            <a:r>
              <a:rPr lang="en-US" sz="1200" b="1" dirty="0"/>
              <a:t>Match Win Percentage</a:t>
            </a:r>
            <a:r>
              <a:rPr lang="en-US" sz="1200" dirty="0"/>
              <a:t> more than </a:t>
            </a:r>
            <a:r>
              <a:rPr lang="en-US" sz="1200" b="1" dirty="0"/>
              <a:t>60%</a:t>
            </a:r>
            <a:r>
              <a:rPr lang="en-US" sz="1200" dirty="0"/>
              <a:t> only against </a:t>
            </a:r>
            <a:r>
              <a:rPr lang="en-US" sz="1200" b="1" dirty="0"/>
              <a:t>4 teams</a:t>
            </a:r>
            <a:r>
              <a:rPr lang="en-US" sz="1200" dirty="0"/>
              <a:t>. Against </a:t>
            </a:r>
            <a:r>
              <a:rPr lang="en-US" sz="1200" b="1" dirty="0"/>
              <a:t>Sunrisers Hyderabad</a:t>
            </a:r>
            <a:r>
              <a:rPr lang="en-US" sz="1200" dirty="0"/>
              <a:t> the </a:t>
            </a:r>
            <a:r>
              <a:rPr lang="en-US" sz="1200" b="1" dirty="0"/>
              <a:t>Match Win Percentage</a:t>
            </a:r>
            <a:r>
              <a:rPr lang="en-US" sz="1200" dirty="0"/>
              <a:t> is only </a:t>
            </a:r>
            <a:r>
              <a:rPr lang="en-US" sz="1200" b="1" dirty="0"/>
              <a:t>42%</a:t>
            </a:r>
            <a:r>
              <a:rPr lang="en-US" sz="1200" dirty="0"/>
              <a:t> and against </a:t>
            </a:r>
            <a:r>
              <a:rPr lang="en-US" sz="1200" b="1" dirty="0"/>
              <a:t>Kochi Tuskers Kerala</a:t>
            </a:r>
            <a:r>
              <a:rPr lang="en-US" sz="1200" dirty="0"/>
              <a:t> not even won a single match.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/>
              <a:t>Kolkata Knight Riders</a:t>
            </a:r>
            <a:r>
              <a:rPr lang="en-US" sz="1200" dirty="0"/>
              <a:t> also has a balanced performance (</a:t>
            </a:r>
            <a:r>
              <a:rPr lang="en-US" sz="1200" b="1" dirty="0"/>
              <a:t>Match Win Percentage</a:t>
            </a:r>
            <a:r>
              <a:rPr lang="en-US" sz="1200" dirty="0"/>
              <a:t> around </a:t>
            </a:r>
            <a:r>
              <a:rPr lang="en-US" sz="1200" b="1" dirty="0"/>
              <a:t>60%</a:t>
            </a:r>
            <a:r>
              <a:rPr lang="en-US" sz="1200" dirty="0"/>
              <a:t>) against most of the teams but struggles against </a:t>
            </a:r>
            <a:r>
              <a:rPr lang="en-US" sz="1200" b="1" dirty="0"/>
              <a:t>Mumbai Indians, Chennai Super Kings, Gujarat Lions &amp; Kochi Tuskers Kerala</a:t>
            </a:r>
            <a:r>
              <a:rPr lang="en-US" sz="1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Few teams have </a:t>
            </a:r>
            <a:r>
              <a:rPr lang="en-US" sz="1200" b="1" dirty="0"/>
              <a:t>100% Match Win Percentage</a:t>
            </a:r>
            <a:r>
              <a:rPr lang="en-US" sz="1200" dirty="0"/>
              <a:t> against few other teams. Ex.: </a:t>
            </a:r>
            <a:r>
              <a:rPr lang="en-US" sz="1200" b="1" dirty="0"/>
              <a:t>Royal Challengers Bangalore</a:t>
            </a:r>
            <a:r>
              <a:rPr lang="en-US" sz="1200" dirty="0"/>
              <a:t> has not lost a single match against </a:t>
            </a:r>
            <a:r>
              <a:rPr lang="en-US" sz="1200" b="1" dirty="0"/>
              <a:t>Kochi Tuskers Kerala &amp; Pune Warriors</a:t>
            </a:r>
            <a:r>
              <a:rPr lang="en-US" sz="12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1B082-0490-4285-9E64-3A946E81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89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0A7D-CDB5-4F33-A94A-13201E42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is the Match Winning Percentage of Teams on each Day of the Week?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6CFE8-D291-4084-9FAA-DA103250A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CF7C-E4C6-4E96-9FB7-E9D64826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2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B85E52-58B8-46F5-8448-03ED515CA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25" y="639943"/>
            <a:ext cx="7075035" cy="5932225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C20B1A8-038B-4D8C-B779-2D3BA35E302C}"/>
              </a:ext>
            </a:extLst>
          </p:cNvPr>
          <p:cNvSpPr txBox="1">
            <a:spLocks/>
          </p:cNvSpPr>
          <p:nvPr/>
        </p:nvSpPr>
        <p:spPr>
          <a:xfrm>
            <a:off x="7376160" y="2763579"/>
            <a:ext cx="4815840" cy="27059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From the figure we can observe that:</a:t>
            </a:r>
            <a:br>
              <a:rPr lang="en-US" sz="1400" dirty="0"/>
            </a:br>
            <a:endParaRPr lang="en-US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/>
              <a:t>Maximum</a:t>
            </a:r>
            <a:r>
              <a:rPr lang="en-US" sz="1400" dirty="0"/>
              <a:t> number of matches have been played on the </a:t>
            </a:r>
            <a:r>
              <a:rPr lang="en-US" sz="1400" b="1" dirty="0"/>
              <a:t>weekends</a:t>
            </a:r>
            <a:r>
              <a:rPr lang="en-US" sz="1400" dirty="0"/>
              <a:t> and that too on </a:t>
            </a:r>
            <a:r>
              <a:rPr lang="en-US" sz="1400" b="1" dirty="0"/>
              <a:t>Sundays</a:t>
            </a:r>
            <a:r>
              <a:rPr lang="en-US" sz="14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On weekdays, maximum number of matches have been played on </a:t>
            </a:r>
            <a:r>
              <a:rPr lang="en-US" sz="1400" b="1" dirty="0"/>
              <a:t>Wednesdays</a:t>
            </a:r>
            <a:r>
              <a:rPr lang="en-US" sz="14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0AD8A-0402-4158-9C3C-F19DDBD7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2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A1E6C2-C5B4-45F2-B587-E4579E337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825"/>
            <a:ext cx="7376160" cy="6353175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575A826-6126-4C01-AE2F-F9A500461422}"/>
              </a:ext>
            </a:extLst>
          </p:cNvPr>
          <p:cNvSpPr txBox="1">
            <a:spLocks/>
          </p:cNvSpPr>
          <p:nvPr/>
        </p:nvSpPr>
        <p:spPr>
          <a:xfrm>
            <a:off x="7376160" y="2328454"/>
            <a:ext cx="4815840" cy="27059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From the figure we can observe that:</a:t>
            </a:r>
            <a:br>
              <a:rPr lang="en-US" sz="1400" dirty="0"/>
            </a:br>
            <a:endParaRPr lang="en-US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/>
              <a:t>Chennai Super Kings</a:t>
            </a:r>
            <a:r>
              <a:rPr lang="en-US" sz="1200" dirty="0"/>
              <a:t> has a very balanced </a:t>
            </a:r>
            <a:r>
              <a:rPr lang="en-US" sz="1200" b="1" dirty="0"/>
              <a:t>Match Win Percentage around 60%</a:t>
            </a:r>
            <a:r>
              <a:rPr lang="en-US" sz="1200" dirty="0"/>
              <a:t> on each day of the week except on </a:t>
            </a:r>
            <a:r>
              <a:rPr lang="en-US" sz="1200" b="1" dirty="0"/>
              <a:t>Sundays</a:t>
            </a:r>
            <a:r>
              <a:rPr lang="en-US" sz="1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/>
              <a:t>Mumbai Indians</a:t>
            </a:r>
            <a:r>
              <a:rPr lang="en-US" sz="1200" dirty="0"/>
              <a:t> has won </a:t>
            </a:r>
            <a:r>
              <a:rPr lang="en-US" sz="1200" b="1" dirty="0"/>
              <a:t>less than 50%</a:t>
            </a:r>
            <a:r>
              <a:rPr lang="en-US" sz="1200" dirty="0"/>
              <a:t> of the matches on </a:t>
            </a:r>
            <a:r>
              <a:rPr lang="en-US" sz="1200" b="1" dirty="0"/>
              <a:t>Thursdays &amp; Fridays</a:t>
            </a:r>
            <a:r>
              <a:rPr lang="en-US" sz="1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/>
              <a:t>Kolkata Knight Riders</a:t>
            </a:r>
            <a:r>
              <a:rPr lang="en-US" sz="1200" dirty="0"/>
              <a:t> has lost </a:t>
            </a:r>
            <a:r>
              <a:rPr lang="en-US" sz="1200" b="1" dirty="0"/>
              <a:t>more than 50%</a:t>
            </a:r>
            <a:r>
              <a:rPr lang="en-US" sz="1200" dirty="0"/>
              <a:t> of the matches on </a:t>
            </a:r>
            <a:r>
              <a:rPr lang="en-US" sz="1200" b="1" dirty="0"/>
              <a:t>Tuesdays, Fridays &amp; Saturdays</a:t>
            </a:r>
            <a:r>
              <a:rPr lang="en-US" sz="1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/>
              <a:t>Rising Pune Supergiant</a:t>
            </a:r>
            <a:r>
              <a:rPr lang="en-US" sz="1200" dirty="0"/>
              <a:t> has never lost a match on </a:t>
            </a:r>
            <a:r>
              <a:rPr lang="en-US" sz="1200" b="1" dirty="0"/>
              <a:t>Mondays</a:t>
            </a:r>
            <a:r>
              <a:rPr lang="en-US" sz="1200" dirty="0"/>
              <a:t> and never won a match on </a:t>
            </a:r>
            <a:r>
              <a:rPr lang="en-US" sz="1200" b="1" dirty="0"/>
              <a:t>Fridays</a:t>
            </a:r>
            <a:r>
              <a:rPr lang="en-US" sz="1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Similarly, </a:t>
            </a:r>
            <a:r>
              <a:rPr lang="en-US" sz="1200" b="1" dirty="0"/>
              <a:t>Kochi Tuskers Kerala</a:t>
            </a:r>
            <a:r>
              <a:rPr lang="en-US" sz="1200" dirty="0"/>
              <a:t> has never lost a match on </a:t>
            </a:r>
            <a:r>
              <a:rPr lang="en-US" sz="1200" b="1" dirty="0"/>
              <a:t>Mondays &amp; Thursdays</a:t>
            </a:r>
            <a:r>
              <a:rPr lang="en-US" sz="1200" dirty="0"/>
              <a:t> and never won a match on </a:t>
            </a:r>
            <a:r>
              <a:rPr lang="en-US" sz="1200" b="1" dirty="0"/>
              <a:t>Tuesdays &amp; Saturdays</a:t>
            </a:r>
            <a:r>
              <a:rPr lang="en-US" sz="12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C672A-0690-46D5-94BA-D9D300C1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06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5119-97F6-4055-B96A-CB36F803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is the Match Winning Percentage of Teams in each City?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CA913-7A56-428E-A045-73B9DBB77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84AC1-636E-492B-9939-FE1D7A72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84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7F13E-F78B-49C6-90D7-2E08115D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40" y="377494"/>
            <a:ext cx="7124020" cy="627718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4247EA4-5AC0-49F3-8090-C0807ECB0257}"/>
              </a:ext>
            </a:extLst>
          </p:cNvPr>
          <p:cNvSpPr txBox="1">
            <a:spLocks/>
          </p:cNvSpPr>
          <p:nvPr/>
        </p:nvSpPr>
        <p:spPr>
          <a:xfrm>
            <a:off x="7376160" y="2955471"/>
            <a:ext cx="4815840" cy="27059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We can see that only </a:t>
            </a:r>
            <a:r>
              <a:rPr lang="en-US" sz="1600" b="1" dirty="0"/>
              <a:t>9 cities</a:t>
            </a:r>
            <a:r>
              <a:rPr lang="en-US" sz="1600" dirty="0"/>
              <a:t> have hosted </a:t>
            </a:r>
            <a:r>
              <a:rPr lang="en-US" sz="1600" b="1" dirty="0"/>
              <a:t>more than 20 matches in the 11 seasons</a:t>
            </a:r>
            <a:r>
              <a:rPr lang="en-US" sz="1600" dirty="0"/>
              <a:t>, so we will be </a:t>
            </a:r>
            <a:r>
              <a:rPr lang="en-US" sz="1600" dirty="0" err="1"/>
              <a:t>focussing</a:t>
            </a:r>
            <a:r>
              <a:rPr lang="en-US" sz="1600" dirty="0"/>
              <a:t> on the winning percentage of each team in these 9 cities.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95EE8-E123-4BC8-8BF3-847675A5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6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6">
            <a:extLst>
              <a:ext uri="{FF2B5EF4-FFF2-40B4-BE49-F238E27FC236}">
                <a16:creationId xmlns:a16="http://schemas.microsoft.com/office/drawing/2014/main" id="{A9547AB4-54F7-42E0-B87E-83D9CF39E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31310"/>
              </p:ext>
            </p:extLst>
          </p:nvPr>
        </p:nvGraphicFramePr>
        <p:xfrm>
          <a:off x="275389" y="1395367"/>
          <a:ext cx="8537685" cy="4935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970">
                  <a:extLst>
                    <a:ext uri="{9D8B030D-6E8A-4147-A177-3AD203B41FA5}">
                      <a16:colId xmlns:a16="http://schemas.microsoft.com/office/drawing/2014/main" val="3714286704"/>
                    </a:ext>
                  </a:extLst>
                </a:gridCol>
                <a:gridCol w="2208425">
                  <a:extLst>
                    <a:ext uri="{9D8B030D-6E8A-4147-A177-3AD203B41FA5}">
                      <a16:colId xmlns:a16="http://schemas.microsoft.com/office/drawing/2014/main" val="2334616929"/>
                    </a:ext>
                  </a:extLst>
                </a:gridCol>
                <a:gridCol w="2827984">
                  <a:extLst>
                    <a:ext uri="{9D8B030D-6E8A-4147-A177-3AD203B41FA5}">
                      <a16:colId xmlns:a16="http://schemas.microsoft.com/office/drawing/2014/main" val="682566305"/>
                    </a:ext>
                  </a:extLst>
                </a:gridCol>
                <a:gridCol w="2511306">
                  <a:extLst>
                    <a:ext uri="{9D8B030D-6E8A-4147-A177-3AD203B41FA5}">
                      <a16:colId xmlns:a16="http://schemas.microsoft.com/office/drawing/2014/main" val="1647850231"/>
                    </a:ext>
                  </a:extLst>
                </a:gridCol>
              </a:tblGrid>
              <a:tr h="3870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effectLst/>
                        </a:rPr>
                        <a:t>Season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effectLst/>
                        </a:rPr>
                        <a:t>Winner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>
                          <a:effectLst/>
                        </a:rPr>
                        <a:t>RunrsUp1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effectLst/>
                        </a:rPr>
                        <a:t>RunrsUp2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8505"/>
                  </a:ext>
                </a:extLst>
              </a:tr>
              <a:tr h="3870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Rajasthan Royals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Chennai Super Kings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Kings XI Punjab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227872"/>
                  </a:ext>
                </a:extLst>
              </a:tr>
              <a:tr h="4453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Deccan Chargers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Royal Challengers Bangalore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Chennai Super Kings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744471"/>
                  </a:ext>
                </a:extLst>
              </a:tr>
              <a:tr h="4453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Chennai Super Kings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Mumbai Indians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Royal Challengers Bangalore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915374"/>
                  </a:ext>
                </a:extLst>
              </a:tr>
              <a:tr h="4453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Chennai Super Kings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Royal Challengers Bangalore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Mumbai Indians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453560"/>
                  </a:ext>
                </a:extLst>
              </a:tr>
              <a:tr h="3870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Kolkata Knight Riders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Chennai Super Kings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Delhi Daredevils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224743"/>
                  </a:ext>
                </a:extLst>
              </a:tr>
              <a:tr h="3870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Mumbai Indians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Chennai Super Kings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Rajasthan Royals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167712"/>
                  </a:ext>
                </a:extLst>
              </a:tr>
              <a:tr h="3870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Kolkata Knight Riders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Kings XI Punjab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Chennai Super Kings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059094"/>
                  </a:ext>
                </a:extLst>
              </a:tr>
              <a:tr h="4453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Mumbai Indians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Chennai Super Kings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Royal Challengers Bangalore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998611"/>
                  </a:ext>
                </a:extLst>
              </a:tr>
              <a:tr h="4453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Sunrisers Hyderabad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Royal Challengers Bangalore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Gujarat Lions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297309"/>
                  </a:ext>
                </a:extLst>
              </a:tr>
              <a:tr h="3870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Mumbai Indians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Rising Pune Supergiant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Kolkata Knight Riders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819141"/>
                  </a:ext>
                </a:extLst>
              </a:tr>
              <a:tr h="3870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Chennai Super Kings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Sunrisers Hyderabad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Kolkata Knight Riders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599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BA754C-811F-4A64-942C-773552FBF637}"/>
              </a:ext>
            </a:extLst>
          </p:cNvPr>
          <p:cNvSpPr txBox="1"/>
          <p:nvPr/>
        </p:nvSpPr>
        <p:spPr>
          <a:xfrm>
            <a:off x="9283337" y="2401388"/>
            <a:ext cx="25341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both </a:t>
            </a:r>
            <a:r>
              <a:rPr lang="en-US" b="1" dirty="0"/>
              <a:t>Mumbai Indians</a:t>
            </a:r>
            <a:r>
              <a:rPr lang="en-US" dirty="0"/>
              <a:t> and </a:t>
            </a:r>
            <a:r>
              <a:rPr lang="en-US" b="1" dirty="0"/>
              <a:t>Chennai Super Kings</a:t>
            </a:r>
            <a:r>
              <a:rPr lang="en-US" dirty="0"/>
              <a:t> have won the tournament </a:t>
            </a:r>
            <a:r>
              <a:rPr lang="en-US" b="1" dirty="0"/>
              <a:t>3 times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While </a:t>
            </a:r>
            <a:r>
              <a:rPr lang="en-US" b="1" dirty="0"/>
              <a:t>Kolkata Knight Riders</a:t>
            </a:r>
            <a:r>
              <a:rPr lang="en-US" dirty="0"/>
              <a:t> has won it for </a:t>
            </a:r>
            <a:r>
              <a:rPr lang="en-US" b="1" dirty="0"/>
              <a:t>2 times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8FE61-4E02-478C-9FE3-AF8DFAEB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20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F45A7F-E20E-4179-A7A3-4B3DE8B99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63542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90BF64F-D5AE-4CEB-A900-661C362B2811}"/>
              </a:ext>
            </a:extLst>
          </p:cNvPr>
          <p:cNvSpPr txBox="1">
            <a:spLocks/>
          </p:cNvSpPr>
          <p:nvPr/>
        </p:nvSpPr>
        <p:spPr>
          <a:xfrm>
            <a:off x="7663543" y="2476500"/>
            <a:ext cx="4528457" cy="27059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From the figure we can observe that:</a:t>
            </a:r>
            <a:br>
              <a:rPr lang="en-US" sz="1400" dirty="0"/>
            </a:br>
            <a:endParaRPr lang="en-US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/>
              <a:t>Chennai Super Kings</a:t>
            </a:r>
            <a:r>
              <a:rPr lang="en-US" sz="1200" dirty="0"/>
              <a:t> again has a very balanced </a:t>
            </a:r>
            <a:r>
              <a:rPr lang="en-US" sz="1200" b="1" dirty="0"/>
              <a:t>Match Win Percentage around 60%</a:t>
            </a:r>
            <a:r>
              <a:rPr lang="en-US" sz="1200" dirty="0"/>
              <a:t> in each of the cities except in </a:t>
            </a:r>
            <a:r>
              <a:rPr lang="en-US" sz="1200" b="1" dirty="0"/>
              <a:t>Kolkata &amp; Jaipur</a:t>
            </a:r>
            <a:r>
              <a:rPr lang="en-US" sz="1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/>
              <a:t>Mumbai Indians</a:t>
            </a:r>
            <a:r>
              <a:rPr lang="en-US" sz="1200" dirty="0"/>
              <a:t> has won </a:t>
            </a:r>
            <a:r>
              <a:rPr lang="en-US" sz="1200" b="1" dirty="0"/>
              <a:t>less than 50%</a:t>
            </a:r>
            <a:r>
              <a:rPr lang="en-US" sz="1200" dirty="0"/>
              <a:t> of the matches in </a:t>
            </a:r>
            <a:r>
              <a:rPr lang="en-US" sz="1200" b="1" dirty="0"/>
              <a:t>Delhi, Jaipur &amp; Chennai</a:t>
            </a:r>
            <a:r>
              <a:rPr lang="en-US" sz="1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/>
              <a:t>Kolkata Knight Riders</a:t>
            </a:r>
            <a:r>
              <a:rPr lang="en-US" sz="1200" dirty="0"/>
              <a:t> has lost </a:t>
            </a:r>
            <a:r>
              <a:rPr lang="en-US" sz="1200" b="1" dirty="0"/>
              <a:t>more than 50%</a:t>
            </a:r>
            <a:r>
              <a:rPr lang="en-US" sz="1200" dirty="0"/>
              <a:t> of the matches in </a:t>
            </a:r>
            <a:r>
              <a:rPr lang="en-US" sz="1200" b="1" dirty="0"/>
              <a:t>Mumbai, Chandigarh, Jaipur &amp; Chennai</a:t>
            </a:r>
            <a:r>
              <a:rPr lang="en-US" sz="1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Few teams have not lost a single match in few of the cities. Ex.: </a:t>
            </a:r>
            <a:r>
              <a:rPr lang="en-US" sz="1200" b="1" dirty="0"/>
              <a:t>Kochi Tuskers Kerala</a:t>
            </a:r>
            <a:r>
              <a:rPr lang="en-US" sz="1200" dirty="0"/>
              <a:t> has never lost a match in </a:t>
            </a:r>
            <a:r>
              <a:rPr lang="en-US" sz="1200" b="1" dirty="0"/>
              <a:t>Kolkata &amp; Delhi</a:t>
            </a:r>
            <a:r>
              <a:rPr lang="en-US" sz="12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268D1-F42E-452D-8122-A119F2D3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65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01CF-13B8-4197-B48E-22237030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0B814-51F5-4B1C-AB7B-CD622179A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84933-337E-40C9-B061-E31D2D66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84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EF1898F-4CDC-4ACE-93A5-EC59EBDC21A1}"/>
              </a:ext>
            </a:extLst>
          </p:cNvPr>
          <p:cNvSpPr txBox="1">
            <a:spLocks/>
          </p:cNvSpPr>
          <p:nvPr/>
        </p:nvSpPr>
        <p:spPr>
          <a:xfrm>
            <a:off x="418013" y="1602377"/>
            <a:ext cx="10746376" cy="489421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Mumbai Indians</a:t>
            </a:r>
            <a:r>
              <a:rPr lang="en-US" sz="1400" dirty="0"/>
              <a:t> needs to </a:t>
            </a:r>
            <a:r>
              <a:rPr lang="en-US" sz="1400" b="1" dirty="0" err="1"/>
              <a:t>capitalise</a:t>
            </a:r>
            <a:r>
              <a:rPr lang="en-US" sz="1400" b="1" dirty="0"/>
              <a:t> more after winning the toss</a:t>
            </a:r>
            <a:r>
              <a:rPr lang="en-US" sz="1400" dirty="0"/>
              <a:t> as compared to its close competitors </a:t>
            </a:r>
            <a:r>
              <a:rPr lang="en-US" sz="1400" b="1" dirty="0"/>
              <a:t>Chennai Super Kings</a:t>
            </a:r>
            <a:r>
              <a:rPr lang="en-US" sz="1400" dirty="0"/>
              <a:t> and </a:t>
            </a:r>
            <a:r>
              <a:rPr lang="en-US" sz="1400" b="1" dirty="0"/>
              <a:t>Kolkata Knight Riders</a:t>
            </a:r>
            <a:r>
              <a:rPr lang="en-US" sz="1400" dirty="0"/>
              <a:t>. </a:t>
            </a:r>
            <a:r>
              <a:rPr lang="en-US" sz="1400" b="1" dirty="0"/>
              <a:t>Mumbai Indians</a:t>
            </a:r>
            <a:r>
              <a:rPr lang="en-US" sz="1400" dirty="0"/>
              <a:t> needs to improve this figure by </a:t>
            </a:r>
            <a:r>
              <a:rPr lang="en-US" sz="1400" dirty="0" err="1"/>
              <a:t>atleast</a:t>
            </a:r>
            <a:r>
              <a:rPr lang="en-US" sz="1400" dirty="0"/>
              <a:t> </a:t>
            </a:r>
            <a:r>
              <a:rPr lang="en-US" sz="1400" b="1" dirty="0"/>
              <a:t>10%</a:t>
            </a:r>
            <a:r>
              <a:rPr lang="en-US" sz="1400" dirty="0"/>
              <a:t>.</a:t>
            </a:r>
          </a:p>
          <a:p>
            <a:r>
              <a:rPr lang="en-US" sz="1400" dirty="0"/>
              <a:t>Although, after losing the toss </a:t>
            </a:r>
            <a:r>
              <a:rPr lang="en-US" sz="1400" b="1" dirty="0"/>
              <a:t>Mumbai Indians</a:t>
            </a:r>
            <a:r>
              <a:rPr lang="en-US" sz="1400" dirty="0"/>
              <a:t> has a slightly better track record of </a:t>
            </a:r>
            <a:r>
              <a:rPr lang="en-US" sz="1400" b="1" dirty="0"/>
              <a:t>winning the matches</a:t>
            </a:r>
            <a:r>
              <a:rPr lang="en-US" sz="1400" dirty="0"/>
              <a:t> with respect to its competitors </a:t>
            </a:r>
            <a:r>
              <a:rPr lang="en-US" sz="1400" b="1" dirty="0"/>
              <a:t>Chennai Super Kings</a:t>
            </a:r>
            <a:r>
              <a:rPr lang="en-US" sz="1400" dirty="0"/>
              <a:t> and </a:t>
            </a:r>
            <a:r>
              <a:rPr lang="en-US" sz="1400" b="1" dirty="0"/>
              <a:t>Kolkata Knight Riders</a:t>
            </a:r>
            <a:r>
              <a:rPr lang="en-US" sz="1400" dirty="0"/>
              <a:t>, but still it needs to further improve this figure by </a:t>
            </a:r>
            <a:r>
              <a:rPr lang="en-US" sz="1400" dirty="0" err="1"/>
              <a:t>atleast</a:t>
            </a:r>
            <a:r>
              <a:rPr lang="en-US" sz="1400" dirty="0"/>
              <a:t> </a:t>
            </a:r>
            <a:r>
              <a:rPr lang="en-US" sz="1400" b="1" dirty="0"/>
              <a:t>6%</a:t>
            </a:r>
            <a:r>
              <a:rPr lang="en-US" sz="1400" dirty="0"/>
              <a:t>.</a:t>
            </a:r>
          </a:p>
          <a:p>
            <a:r>
              <a:rPr lang="en-US" sz="1400" b="1" dirty="0"/>
              <a:t>Mumbai Indians</a:t>
            </a:r>
            <a:r>
              <a:rPr lang="en-US" sz="1400" dirty="0"/>
              <a:t> has a decent record </a:t>
            </a:r>
            <a:r>
              <a:rPr lang="en-US" sz="1400" b="1" dirty="0"/>
              <a:t>while batting first</a:t>
            </a:r>
            <a:r>
              <a:rPr lang="en-US" sz="1400" dirty="0"/>
              <a:t> as compared to its close competitor </a:t>
            </a:r>
            <a:r>
              <a:rPr lang="en-US" sz="1400" b="1" dirty="0"/>
              <a:t>Chennai Super Kings</a:t>
            </a:r>
            <a:r>
              <a:rPr lang="en-US" sz="1400" dirty="0"/>
              <a:t>. </a:t>
            </a:r>
            <a:r>
              <a:rPr lang="en-US" sz="1400" b="1" dirty="0"/>
              <a:t>Mumbai Indians</a:t>
            </a:r>
            <a:r>
              <a:rPr lang="en-US" sz="1400" dirty="0"/>
              <a:t> can improve this figure by around </a:t>
            </a:r>
            <a:r>
              <a:rPr lang="en-US" sz="1400" b="1" dirty="0"/>
              <a:t>10%</a:t>
            </a:r>
            <a:r>
              <a:rPr lang="en-US" sz="1400" dirty="0"/>
              <a:t> to balance out with </a:t>
            </a:r>
            <a:r>
              <a:rPr lang="en-US" sz="1400" b="1" dirty="0"/>
              <a:t>fielding first record</a:t>
            </a:r>
            <a:r>
              <a:rPr lang="en-US" sz="1400" dirty="0"/>
              <a:t>.</a:t>
            </a:r>
          </a:p>
          <a:p>
            <a:r>
              <a:rPr lang="en-US" sz="1400" b="1" dirty="0"/>
              <a:t>Mumbai Indians</a:t>
            </a:r>
            <a:r>
              <a:rPr lang="en-US" sz="1400" dirty="0"/>
              <a:t> is lagging behind in the </a:t>
            </a:r>
            <a:r>
              <a:rPr lang="en-US" sz="1400" b="1" dirty="0"/>
              <a:t>fielding first statistic</a:t>
            </a:r>
            <a:r>
              <a:rPr lang="en-US" sz="1400" dirty="0"/>
              <a:t>. It ranks 6th in this aspect. With respect to its competitors </a:t>
            </a:r>
            <a:r>
              <a:rPr lang="en-US" sz="1400" b="1" dirty="0"/>
              <a:t>Chennai Super Kings</a:t>
            </a:r>
            <a:r>
              <a:rPr lang="en-US" sz="1400" dirty="0"/>
              <a:t> and </a:t>
            </a:r>
            <a:r>
              <a:rPr lang="en-US" sz="1400" b="1" dirty="0"/>
              <a:t>Kolkata Knight Riders</a:t>
            </a:r>
            <a:r>
              <a:rPr lang="en-US" sz="1400" dirty="0"/>
              <a:t> it is short of </a:t>
            </a:r>
            <a:r>
              <a:rPr lang="en-US" sz="1400" b="1" dirty="0"/>
              <a:t>6%</a:t>
            </a:r>
            <a:r>
              <a:rPr lang="en-US" sz="1400" dirty="0"/>
              <a:t> &amp; </a:t>
            </a:r>
            <a:r>
              <a:rPr lang="en-US" sz="1400" b="1" dirty="0"/>
              <a:t>1%</a:t>
            </a:r>
            <a:r>
              <a:rPr lang="en-US" sz="1400" dirty="0"/>
              <a:t> respectively. But from the winner of this category it is well short of </a:t>
            </a:r>
            <a:r>
              <a:rPr lang="en-US" sz="1400" b="1" dirty="0"/>
              <a:t>16%</a:t>
            </a:r>
            <a:r>
              <a:rPr lang="en-US" sz="1400" dirty="0"/>
              <a:t>. So, </a:t>
            </a:r>
            <a:r>
              <a:rPr lang="en-US" sz="1400" b="1" dirty="0"/>
              <a:t>Mumbai Indians</a:t>
            </a:r>
            <a:r>
              <a:rPr lang="en-US" sz="1400" dirty="0"/>
              <a:t> needs to improve in this area by </a:t>
            </a:r>
            <a:r>
              <a:rPr lang="en-US" sz="1400" dirty="0" err="1"/>
              <a:t>atleast</a:t>
            </a:r>
            <a:r>
              <a:rPr lang="en-US" sz="1400" dirty="0"/>
              <a:t> </a:t>
            </a:r>
            <a:r>
              <a:rPr lang="en-US" sz="1400" b="1" dirty="0"/>
              <a:t>6%</a:t>
            </a:r>
            <a:r>
              <a:rPr lang="en-US" sz="1400" dirty="0"/>
              <a:t> to put forth a strong challenge for other teams.</a:t>
            </a:r>
          </a:p>
          <a:p>
            <a:r>
              <a:rPr lang="en-US" sz="1400" b="1" dirty="0"/>
              <a:t>Mumbai Indians</a:t>
            </a:r>
            <a:r>
              <a:rPr lang="en-US" sz="1400" dirty="0"/>
              <a:t> needs to improve its performance at </a:t>
            </a:r>
            <a:r>
              <a:rPr lang="en-US" sz="1400" b="1" dirty="0"/>
              <a:t>home venue</a:t>
            </a:r>
            <a:r>
              <a:rPr lang="en-US" sz="1400" dirty="0"/>
              <a:t> by </a:t>
            </a:r>
            <a:r>
              <a:rPr lang="en-US" sz="1400" dirty="0" err="1"/>
              <a:t>atleast</a:t>
            </a:r>
            <a:r>
              <a:rPr lang="en-US" sz="1400" dirty="0"/>
              <a:t> </a:t>
            </a:r>
            <a:r>
              <a:rPr lang="en-US" sz="1400" b="1" dirty="0"/>
              <a:t>10%</a:t>
            </a:r>
            <a:r>
              <a:rPr lang="en-US" sz="1400" dirty="0"/>
              <a:t>. </a:t>
            </a:r>
            <a:r>
              <a:rPr lang="en-US" sz="1400" b="1" dirty="0"/>
              <a:t>Away from home</a:t>
            </a:r>
            <a:r>
              <a:rPr lang="en-US" sz="1400" dirty="0"/>
              <a:t> it has performed better but can further improve by </a:t>
            </a:r>
            <a:r>
              <a:rPr lang="en-US" sz="1400" b="1" dirty="0"/>
              <a:t>5% - 7%</a:t>
            </a:r>
            <a:r>
              <a:rPr lang="en-US" sz="1400" dirty="0"/>
              <a:t>.</a:t>
            </a:r>
          </a:p>
          <a:p>
            <a:r>
              <a:rPr lang="en-US" sz="1400" b="1" dirty="0"/>
              <a:t>Mumbai Indians</a:t>
            </a:r>
            <a:r>
              <a:rPr lang="en-US" sz="1400" dirty="0"/>
              <a:t> has had </a:t>
            </a:r>
            <a:r>
              <a:rPr lang="en-US" sz="1400" b="1" dirty="0"/>
              <a:t>5 good seasons</a:t>
            </a:r>
            <a:r>
              <a:rPr lang="en-US" sz="1400" dirty="0"/>
              <a:t> with </a:t>
            </a:r>
            <a:r>
              <a:rPr lang="en-US" sz="1400" b="1" dirty="0"/>
              <a:t>Match Winning Percentage</a:t>
            </a:r>
            <a:r>
              <a:rPr lang="en-US" sz="1400" dirty="0"/>
              <a:t> over </a:t>
            </a:r>
            <a:r>
              <a:rPr lang="en-US" sz="1400" b="1" dirty="0"/>
              <a:t>60%</a:t>
            </a:r>
            <a:r>
              <a:rPr lang="en-US" sz="1400" dirty="0"/>
              <a:t> and </a:t>
            </a:r>
            <a:r>
              <a:rPr lang="en-US" sz="1400" b="1" dirty="0"/>
              <a:t>3 peak seasons</a:t>
            </a:r>
            <a:r>
              <a:rPr lang="en-US" sz="1400" dirty="0"/>
              <a:t> with </a:t>
            </a:r>
            <a:r>
              <a:rPr lang="en-US" sz="1400" b="1" dirty="0"/>
              <a:t>Match Winning Percentage</a:t>
            </a:r>
            <a:r>
              <a:rPr lang="en-US" sz="1400" dirty="0"/>
              <a:t> close to </a:t>
            </a:r>
            <a:r>
              <a:rPr lang="en-US" sz="1400" b="1" dirty="0"/>
              <a:t>70%</a:t>
            </a:r>
            <a:r>
              <a:rPr lang="en-US" sz="1400" dirty="0"/>
              <a:t>.</a:t>
            </a:r>
          </a:p>
          <a:p>
            <a:r>
              <a:rPr lang="en-US" sz="1400" b="1" dirty="0"/>
              <a:t>Mumbai Indians</a:t>
            </a:r>
            <a:r>
              <a:rPr lang="en-US" sz="1400" dirty="0"/>
              <a:t> needs to improve their </a:t>
            </a:r>
            <a:r>
              <a:rPr lang="en-US" sz="1400" b="1" dirty="0"/>
              <a:t>Match Win Percentage</a:t>
            </a:r>
            <a:r>
              <a:rPr lang="en-US" sz="1400" dirty="0"/>
              <a:t> in </a:t>
            </a:r>
            <a:r>
              <a:rPr lang="en-US" sz="1400" b="1" dirty="0"/>
              <a:t>Delhi, Jaipur &amp; Chennai</a:t>
            </a:r>
            <a:r>
              <a:rPr lang="en-US" sz="1400" dirty="0"/>
              <a:t>.</a:t>
            </a:r>
          </a:p>
          <a:p>
            <a:r>
              <a:rPr lang="en-US" sz="1400" b="1" dirty="0"/>
              <a:t>Mumbai Indians</a:t>
            </a:r>
            <a:r>
              <a:rPr lang="en-US" sz="1400" dirty="0"/>
              <a:t> needs to improve their </a:t>
            </a:r>
            <a:r>
              <a:rPr lang="en-US" sz="1400" b="1" dirty="0"/>
              <a:t>Match Win Percentage</a:t>
            </a:r>
            <a:r>
              <a:rPr lang="en-US" sz="1400" dirty="0"/>
              <a:t> against </a:t>
            </a:r>
            <a:r>
              <a:rPr lang="en-US" sz="1400" b="1" dirty="0"/>
              <a:t>Sunrisers Hyderabad, Rising Pune Supergiant &amp; Delhi Daredevils</a:t>
            </a:r>
            <a:r>
              <a:rPr lang="en-US" sz="1400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82CF74-C2F2-4B45-A853-5A1BF4F7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5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1C2E2-7A84-4FDE-9548-D3F450DD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3" y="1365342"/>
            <a:ext cx="8181975" cy="466725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715B006-729A-426B-92D2-F91197E2A64E}"/>
              </a:ext>
            </a:extLst>
          </p:cNvPr>
          <p:cNvSpPr txBox="1">
            <a:spLocks/>
          </p:cNvSpPr>
          <p:nvPr/>
        </p:nvSpPr>
        <p:spPr>
          <a:xfrm>
            <a:off x="8395063" y="2259874"/>
            <a:ext cx="3796937" cy="23382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The figure shows that </a:t>
            </a:r>
            <a:r>
              <a:rPr lang="en-US" sz="1400" b="1" dirty="0"/>
              <a:t>Chennai Super Kings</a:t>
            </a:r>
            <a:r>
              <a:rPr lang="en-US" sz="1400" dirty="0"/>
              <a:t> has reached in the top 3 spots </a:t>
            </a:r>
            <a:r>
              <a:rPr lang="en-US" sz="1400" b="1" dirty="0"/>
              <a:t>9 times</a:t>
            </a:r>
            <a:r>
              <a:rPr lang="en-US" sz="1400" dirty="0"/>
              <a:t> in the last </a:t>
            </a:r>
            <a:r>
              <a:rPr lang="en-US" sz="1400" b="1" dirty="0"/>
              <a:t>11 seasons</a:t>
            </a:r>
            <a:r>
              <a:rPr lang="en-US" sz="1400" dirty="0"/>
              <a:t>, that is, </a:t>
            </a:r>
            <a:r>
              <a:rPr lang="en-US" sz="1400" b="1" dirty="0"/>
              <a:t>81%</a:t>
            </a:r>
            <a:r>
              <a:rPr lang="en-US" sz="1400" dirty="0"/>
              <a:t> success rate.</a:t>
            </a:r>
          </a:p>
          <a:p>
            <a:r>
              <a:rPr lang="en-US" sz="1400" dirty="0"/>
              <a:t>After that </a:t>
            </a:r>
            <a:r>
              <a:rPr lang="en-US" sz="1400" b="1" dirty="0"/>
              <a:t>Mumbai Indians</a:t>
            </a:r>
            <a:r>
              <a:rPr lang="en-US" sz="1400" dirty="0"/>
              <a:t> and </a:t>
            </a:r>
            <a:r>
              <a:rPr lang="en-US" sz="1400" b="1" dirty="0"/>
              <a:t>Royal Challengers Bangalore</a:t>
            </a:r>
            <a:r>
              <a:rPr lang="en-US" sz="1400" dirty="0"/>
              <a:t> are there. They have reached </a:t>
            </a:r>
            <a:r>
              <a:rPr lang="en-US" sz="1400" b="1" dirty="0"/>
              <a:t>5 times</a:t>
            </a:r>
            <a:r>
              <a:rPr lang="en-US" sz="1400" dirty="0"/>
              <a:t> in the last </a:t>
            </a:r>
            <a:r>
              <a:rPr lang="en-US" sz="1400" b="1" dirty="0"/>
              <a:t>11 seasons</a:t>
            </a:r>
            <a:r>
              <a:rPr lang="en-US" sz="1400" dirty="0"/>
              <a:t>, that is, </a:t>
            </a:r>
            <a:r>
              <a:rPr lang="en-US" sz="1400" b="1" dirty="0"/>
              <a:t>45%</a:t>
            </a:r>
            <a:r>
              <a:rPr lang="en-US" sz="1400" dirty="0"/>
              <a:t> success rate.</a:t>
            </a:r>
          </a:p>
          <a:p>
            <a:r>
              <a:rPr lang="en-US" sz="1400" b="1" dirty="0"/>
              <a:t>Kolkata Knight Riders</a:t>
            </a:r>
            <a:r>
              <a:rPr lang="en-US" sz="1400" dirty="0"/>
              <a:t> is just behind </a:t>
            </a:r>
            <a:r>
              <a:rPr lang="en-US" sz="1400" b="1" dirty="0"/>
              <a:t>Mumbai Indians</a:t>
            </a:r>
            <a:r>
              <a:rPr lang="en-US" sz="1400" dirty="0"/>
              <a:t> and </a:t>
            </a:r>
            <a:r>
              <a:rPr lang="en-US" sz="1400" b="1" dirty="0"/>
              <a:t>Royal Challengers Bangalore</a:t>
            </a:r>
            <a:r>
              <a:rPr lang="en-US" sz="1400" dirty="0"/>
              <a:t> by securing their place in the top 3 spots </a:t>
            </a:r>
            <a:r>
              <a:rPr lang="en-US" sz="1400" b="1" dirty="0"/>
              <a:t>4 times</a:t>
            </a:r>
            <a:r>
              <a:rPr lang="en-US" sz="1400" dirty="0"/>
              <a:t> in the last </a:t>
            </a:r>
            <a:r>
              <a:rPr lang="en-US" sz="1400" b="1" dirty="0"/>
              <a:t>11 seasons</a:t>
            </a:r>
            <a:r>
              <a:rPr lang="en-US" sz="1400" dirty="0"/>
              <a:t>, that is, </a:t>
            </a:r>
            <a:r>
              <a:rPr lang="en-US" sz="1400" b="1" dirty="0"/>
              <a:t>36%</a:t>
            </a:r>
            <a:r>
              <a:rPr lang="en-US" sz="1400" dirty="0"/>
              <a:t> success rate.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62780-7779-4A6C-8C8F-7AEA7D80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7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56BF2F-37A8-4E4B-83A0-9F9D4E26D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8" y="1330506"/>
            <a:ext cx="8181975" cy="466725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6014A42-42FB-4239-8AB3-751047A3FEBC}"/>
              </a:ext>
            </a:extLst>
          </p:cNvPr>
          <p:cNvSpPr txBox="1">
            <a:spLocks/>
          </p:cNvSpPr>
          <p:nvPr/>
        </p:nvSpPr>
        <p:spPr>
          <a:xfrm>
            <a:off x="8395063" y="2259874"/>
            <a:ext cx="3796937" cy="23382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The figure shows that </a:t>
            </a:r>
            <a:r>
              <a:rPr lang="en-US" sz="1200" b="1" dirty="0"/>
              <a:t>Chennai Super Kings</a:t>
            </a:r>
            <a:r>
              <a:rPr lang="en-US" sz="1200" dirty="0"/>
              <a:t> has reached in the finals </a:t>
            </a:r>
            <a:r>
              <a:rPr lang="en-US" sz="1200" b="1" dirty="0"/>
              <a:t>7 times</a:t>
            </a:r>
            <a:r>
              <a:rPr lang="en-US" sz="1200" dirty="0"/>
              <a:t> out of the </a:t>
            </a:r>
            <a:r>
              <a:rPr lang="en-US" sz="1200" b="1" dirty="0"/>
              <a:t>9 times</a:t>
            </a:r>
            <a:r>
              <a:rPr lang="en-US" sz="1200" dirty="0"/>
              <a:t> it has reached in the Top 3, that is, </a:t>
            </a:r>
            <a:r>
              <a:rPr lang="en-US" sz="1200" b="1" dirty="0"/>
              <a:t>78%</a:t>
            </a:r>
            <a:r>
              <a:rPr lang="en-US" sz="1200" dirty="0"/>
              <a:t> conversion rate.</a:t>
            </a:r>
          </a:p>
          <a:p>
            <a:r>
              <a:rPr lang="en-US" sz="1200" dirty="0"/>
              <a:t>After that </a:t>
            </a:r>
            <a:r>
              <a:rPr lang="en-US" sz="1200" b="1" dirty="0"/>
              <a:t>Mumbai Indians</a:t>
            </a:r>
            <a:r>
              <a:rPr lang="en-US" sz="1200" dirty="0"/>
              <a:t> is there. It has reached </a:t>
            </a:r>
            <a:r>
              <a:rPr lang="en-US" sz="1200" b="1" dirty="0"/>
              <a:t>4 times</a:t>
            </a:r>
            <a:r>
              <a:rPr lang="en-US" sz="1200" dirty="0"/>
              <a:t> in the finals out of the </a:t>
            </a:r>
            <a:r>
              <a:rPr lang="en-US" sz="1200" b="1" dirty="0"/>
              <a:t>5 times</a:t>
            </a:r>
            <a:r>
              <a:rPr lang="en-US" sz="1200" dirty="0"/>
              <a:t> it has reached in the Top 3, that is, </a:t>
            </a:r>
            <a:r>
              <a:rPr lang="en-US" sz="1200" b="1" dirty="0"/>
              <a:t>80%</a:t>
            </a:r>
            <a:r>
              <a:rPr lang="en-US" sz="1200" dirty="0"/>
              <a:t> conversion rate.</a:t>
            </a:r>
          </a:p>
          <a:p>
            <a:r>
              <a:rPr lang="en-US" sz="1200" dirty="0"/>
              <a:t>Behind </a:t>
            </a:r>
            <a:r>
              <a:rPr lang="en-US" sz="1200" b="1" dirty="0"/>
              <a:t>Mumbai Indians</a:t>
            </a:r>
            <a:r>
              <a:rPr lang="en-US" sz="1200" dirty="0"/>
              <a:t>, </a:t>
            </a:r>
            <a:r>
              <a:rPr lang="en-US" sz="1200" b="1" dirty="0"/>
              <a:t>Royal Challengers Bangalore</a:t>
            </a:r>
            <a:r>
              <a:rPr lang="en-US" sz="1200" dirty="0"/>
              <a:t> has reached in the finals </a:t>
            </a:r>
            <a:r>
              <a:rPr lang="en-US" sz="1200" b="1" dirty="0"/>
              <a:t>3 times</a:t>
            </a:r>
            <a:r>
              <a:rPr lang="en-US" sz="1200" dirty="0"/>
              <a:t> out of the </a:t>
            </a:r>
            <a:r>
              <a:rPr lang="en-US" sz="1200" b="1" dirty="0"/>
              <a:t>5 times</a:t>
            </a:r>
            <a:r>
              <a:rPr lang="en-US" sz="1200" dirty="0"/>
              <a:t> it has reached in the Top 3, that is, </a:t>
            </a:r>
            <a:r>
              <a:rPr lang="en-US" sz="1200" b="1" dirty="0"/>
              <a:t>60%</a:t>
            </a:r>
            <a:r>
              <a:rPr lang="en-US" sz="1200" dirty="0"/>
              <a:t> conversion rate.</a:t>
            </a:r>
          </a:p>
          <a:p>
            <a:r>
              <a:rPr lang="en-US" sz="1200" b="1" dirty="0"/>
              <a:t>Kolkata Knight Riders</a:t>
            </a:r>
            <a:r>
              <a:rPr lang="en-US" sz="1200" dirty="0"/>
              <a:t> has reached in the finals </a:t>
            </a:r>
            <a:r>
              <a:rPr lang="en-US" sz="1200" b="1" dirty="0"/>
              <a:t>2 times</a:t>
            </a:r>
            <a:r>
              <a:rPr lang="en-US" sz="1200" dirty="0"/>
              <a:t> out of the </a:t>
            </a:r>
            <a:r>
              <a:rPr lang="en-US" sz="1200" b="1" dirty="0"/>
              <a:t>4 times</a:t>
            </a:r>
            <a:r>
              <a:rPr lang="en-US" sz="1200" dirty="0"/>
              <a:t> it has reached in the Top 3, that is, </a:t>
            </a:r>
            <a:r>
              <a:rPr lang="en-US" sz="1200" b="1" dirty="0"/>
              <a:t>50%</a:t>
            </a:r>
            <a:r>
              <a:rPr lang="en-US" sz="1200" dirty="0"/>
              <a:t> conversion rate.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4A38C-EB85-4037-8413-B0F520CD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6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254155-CEDB-4091-AF1E-FE3D42AD7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9" y="1269546"/>
            <a:ext cx="8181975" cy="466725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9B06EA5-B9BA-43D2-BF7B-E093B04C315D}"/>
              </a:ext>
            </a:extLst>
          </p:cNvPr>
          <p:cNvSpPr txBox="1">
            <a:spLocks/>
          </p:cNvSpPr>
          <p:nvPr/>
        </p:nvSpPr>
        <p:spPr>
          <a:xfrm>
            <a:off x="8395063" y="2259874"/>
            <a:ext cx="3796937" cy="23382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The figure shows that </a:t>
            </a:r>
            <a:r>
              <a:rPr lang="en-US" sz="1400" b="1" dirty="0"/>
              <a:t>Chennai Super Kings</a:t>
            </a:r>
            <a:r>
              <a:rPr lang="en-US" sz="1400" dirty="0"/>
              <a:t> has won the tournament </a:t>
            </a:r>
            <a:r>
              <a:rPr lang="en-US" sz="1400" b="1" dirty="0"/>
              <a:t>3 times</a:t>
            </a:r>
            <a:r>
              <a:rPr lang="en-US" sz="1400" dirty="0"/>
              <a:t> out of the </a:t>
            </a:r>
            <a:r>
              <a:rPr lang="en-US" sz="1400" b="1" dirty="0"/>
              <a:t>7 times</a:t>
            </a:r>
            <a:r>
              <a:rPr lang="en-US" sz="1400" dirty="0"/>
              <a:t> it has reached in the finals, that is, </a:t>
            </a:r>
            <a:r>
              <a:rPr lang="en-US" sz="1400" b="1" dirty="0"/>
              <a:t>43%</a:t>
            </a:r>
            <a:r>
              <a:rPr lang="en-US" sz="1400" dirty="0"/>
              <a:t> conversion rate.</a:t>
            </a:r>
          </a:p>
          <a:p>
            <a:r>
              <a:rPr lang="en-US" sz="1400" b="1" dirty="0"/>
              <a:t>Mumbai Indians</a:t>
            </a:r>
            <a:r>
              <a:rPr lang="en-US" sz="1400" dirty="0"/>
              <a:t> has also won the tournament </a:t>
            </a:r>
            <a:r>
              <a:rPr lang="en-US" sz="1400" b="1" dirty="0"/>
              <a:t>3 times</a:t>
            </a:r>
            <a:r>
              <a:rPr lang="en-US" sz="1400" dirty="0"/>
              <a:t> out of the </a:t>
            </a:r>
            <a:r>
              <a:rPr lang="en-US" sz="1400" b="1" dirty="0"/>
              <a:t>4 times</a:t>
            </a:r>
            <a:r>
              <a:rPr lang="en-US" sz="1400" dirty="0"/>
              <a:t> it has reached in the finals, that is, </a:t>
            </a:r>
            <a:r>
              <a:rPr lang="en-US" sz="1400" b="1" dirty="0"/>
              <a:t>75%</a:t>
            </a:r>
            <a:r>
              <a:rPr lang="en-US" sz="1400" dirty="0"/>
              <a:t> conversion rate.</a:t>
            </a:r>
          </a:p>
          <a:p>
            <a:r>
              <a:rPr lang="en-US" sz="1400" b="1" dirty="0"/>
              <a:t>Kolkata Knight Riders</a:t>
            </a:r>
            <a:r>
              <a:rPr lang="en-US" sz="1400" dirty="0"/>
              <a:t> has won the tournament </a:t>
            </a:r>
            <a:r>
              <a:rPr lang="en-US" sz="1400" b="1" dirty="0"/>
              <a:t>2 times</a:t>
            </a:r>
            <a:r>
              <a:rPr lang="en-US" sz="1400" dirty="0"/>
              <a:t> out of the </a:t>
            </a:r>
            <a:r>
              <a:rPr lang="en-US" sz="1400" b="1" dirty="0"/>
              <a:t>2 times</a:t>
            </a:r>
            <a:r>
              <a:rPr lang="en-US" sz="1400" dirty="0"/>
              <a:t> it has reached in the finals, that is, </a:t>
            </a:r>
            <a:r>
              <a:rPr lang="en-US" sz="1400" b="1" dirty="0"/>
              <a:t>100%</a:t>
            </a:r>
            <a:r>
              <a:rPr lang="en-US" sz="1400" dirty="0"/>
              <a:t> conversion rate.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6085C-2D0D-4579-980E-A82A1D83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4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E4A2-05F1-45CE-B11D-D4A2390F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is the Match Winning Percentage of each Team?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102A4-36E0-4581-BC27-69AD2DD92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F8566-5CE2-4AC4-AA5C-68923198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525FFCA6-811F-4461-8A5E-B7F60B0B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26126"/>
            <a:ext cx="6270172" cy="4171406"/>
          </a:xfrm>
          <a:prstGeom prst="rect">
            <a:avLst/>
          </a:prstGeom>
        </p:spPr>
      </p:pic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B79731A8-98A3-4FE4-B535-021756C44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8" y="2795451"/>
            <a:ext cx="5747656" cy="3879669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E606BBA-5825-4EE8-8296-F3FAF365BD96}"/>
              </a:ext>
            </a:extLst>
          </p:cNvPr>
          <p:cNvSpPr txBox="1">
            <a:spLocks/>
          </p:cNvSpPr>
          <p:nvPr/>
        </p:nvSpPr>
        <p:spPr>
          <a:xfrm>
            <a:off x="243839" y="4476206"/>
            <a:ext cx="5459525" cy="23382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From the 2 observations we can see that:</a:t>
            </a:r>
            <a:br>
              <a:rPr lang="en-US" sz="800" dirty="0"/>
            </a:br>
            <a:endParaRPr lang="en-US" sz="8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Although </a:t>
            </a:r>
            <a:r>
              <a:rPr lang="en-US" sz="1200" b="1" dirty="0"/>
              <a:t>Mumbai Indians</a:t>
            </a:r>
            <a:r>
              <a:rPr lang="en-US" sz="1200" dirty="0"/>
              <a:t> has won the maximum number of matches in the </a:t>
            </a:r>
            <a:r>
              <a:rPr lang="en-US" sz="1200" b="1" dirty="0"/>
              <a:t>11 seasons</a:t>
            </a:r>
            <a:r>
              <a:rPr lang="en-US" sz="1200" dirty="0"/>
              <a:t> that it has played, its </a:t>
            </a:r>
            <a:r>
              <a:rPr lang="en-US" sz="1200" b="1" dirty="0"/>
              <a:t>match winning percentage</a:t>
            </a:r>
            <a:r>
              <a:rPr lang="en-US" sz="1200" dirty="0"/>
              <a:t> is </a:t>
            </a:r>
            <a:r>
              <a:rPr lang="en-US" sz="1200" b="1" dirty="0"/>
              <a:t>57% (approx.)</a:t>
            </a:r>
            <a:r>
              <a:rPr lang="en-US" sz="1200" dirty="0"/>
              <a:t> second highest after </a:t>
            </a:r>
            <a:r>
              <a:rPr lang="en-US" sz="1200" b="1" dirty="0"/>
              <a:t>Chennai Super Kings' 62% (approx.)</a:t>
            </a:r>
            <a:r>
              <a:rPr lang="en-US" sz="1200" dirty="0"/>
              <a:t>.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Also, </a:t>
            </a:r>
            <a:r>
              <a:rPr lang="en-US" sz="1200" b="1" dirty="0"/>
              <a:t>Sunrisers Hyderabad</a:t>
            </a:r>
            <a:r>
              <a:rPr lang="en-US" sz="1200" dirty="0"/>
              <a:t> has a better </a:t>
            </a:r>
            <a:r>
              <a:rPr lang="en-US" sz="1200" b="1" dirty="0"/>
              <a:t>match winning percentage</a:t>
            </a:r>
            <a:r>
              <a:rPr lang="en-US" sz="1200" dirty="0"/>
              <a:t> than </a:t>
            </a:r>
            <a:r>
              <a:rPr lang="en-US" sz="1200" b="1" dirty="0"/>
              <a:t>Kolkata Knight Riders</a:t>
            </a:r>
            <a:r>
              <a:rPr lang="en-US" sz="1200" dirty="0"/>
              <a:t> &amp; </a:t>
            </a:r>
            <a:r>
              <a:rPr lang="en-US" sz="1200" b="1" dirty="0"/>
              <a:t>Rajasthan Royals</a:t>
            </a:r>
            <a:r>
              <a:rPr lang="en-US" sz="12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63444-11FE-4FDF-BF73-A2AE5795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1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6745-3BC7-4573-BE58-14DB4F68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is the Impact of Toss on the Match Winning Percentage of each Team?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4B164-0C32-4554-A9D8-A407B64A9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ED50D-6C7A-4F7D-8211-79EF4CE7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87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1277</TotalTime>
  <Words>1178</Words>
  <Application>Microsoft Office PowerPoint</Application>
  <PresentationFormat>Widescreen</PresentationFormat>
  <Paragraphs>180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Wingdings</vt:lpstr>
      <vt:lpstr>Wingdings 3</vt:lpstr>
      <vt:lpstr>Ion Boardroom</vt:lpstr>
      <vt:lpstr>TERM 1 PROJECT</vt:lpstr>
      <vt:lpstr>Which Teams are the Winners, 1st Runners-Up &amp; 2nd Runners-Up in each season?</vt:lpstr>
      <vt:lpstr>PowerPoint Presentation</vt:lpstr>
      <vt:lpstr>PowerPoint Presentation</vt:lpstr>
      <vt:lpstr>PowerPoint Presentation</vt:lpstr>
      <vt:lpstr>PowerPoint Presentation</vt:lpstr>
      <vt:lpstr>What is the Match Winning Percentage of each Team?</vt:lpstr>
      <vt:lpstr>PowerPoint Presentation</vt:lpstr>
      <vt:lpstr>What is the Impact of Toss on the Match Winning Percentage of each Team?</vt:lpstr>
      <vt:lpstr>PowerPoint Presentation</vt:lpstr>
      <vt:lpstr>PowerPoint Presentation</vt:lpstr>
      <vt:lpstr>What is the Impact of Bat/Field First on the Match Winning Percentage of each Team?</vt:lpstr>
      <vt:lpstr>PowerPoint Presentation</vt:lpstr>
      <vt:lpstr>PowerPoint Presentation</vt:lpstr>
      <vt:lpstr>What is the Impact of Playing at Home Venue &amp; at Away Locations on the Match Winning Percentage of each Team?</vt:lpstr>
      <vt:lpstr>PowerPoint Presentation</vt:lpstr>
      <vt:lpstr>PowerPoint Presentation</vt:lpstr>
      <vt:lpstr>How each Team has Performed Season-Wise?</vt:lpstr>
      <vt:lpstr>PowerPoint Presentation</vt:lpstr>
      <vt:lpstr>Which Team has Won their Matches Comprehensively?</vt:lpstr>
      <vt:lpstr>PowerPoint Presentation</vt:lpstr>
      <vt:lpstr>PowerPoint Presentation</vt:lpstr>
      <vt:lpstr>How the Teams have Performed when they have Played against each other?</vt:lpstr>
      <vt:lpstr>PowerPoint Presentation</vt:lpstr>
      <vt:lpstr>What is the Match Winning Percentage of Teams on each Day of the Week?</vt:lpstr>
      <vt:lpstr>PowerPoint Presentation</vt:lpstr>
      <vt:lpstr>PowerPoint Presentation</vt:lpstr>
      <vt:lpstr>What is the Match Winning Percentage of Teams in each City?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1 PROJECT</dc:title>
  <dc:creator>Bhaskar Bharat</dc:creator>
  <cp:lastModifiedBy>Bhaskar Bharat</cp:lastModifiedBy>
  <cp:revision>18</cp:revision>
  <dcterms:created xsi:type="dcterms:W3CDTF">2019-03-10T20:49:52Z</dcterms:created>
  <dcterms:modified xsi:type="dcterms:W3CDTF">2019-03-11T18:06:57Z</dcterms:modified>
</cp:coreProperties>
</file>