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301" r:id="rId5"/>
    <p:sldId id="302" r:id="rId6"/>
    <p:sldId id="276" r:id="rId7"/>
    <p:sldId id="277" r:id="rId8"/>
    <p:sldId id="279" r:id="rId9"/>
    <p:sldId id="278" r:id="rId10"/>
    <p:sldId id="379" r:id="rId11"/>
    <p:sldId id="428" r:id="rId12"/>
    <p:sldId id="380" r:id="rId13"/>
    <p:sldId id="417" r:id="rId14"/>
    <p:sldId id="418" r:id="rId15"/>
    <p:sldId id="419" r:id="rId16"/>
    <p:sldId id="420" r:id="rId17"/>
    <p:sldId id="421" r:id="rId18"/>
    <p:sldId id="422" r:id="rId19"/>
    <p:sldId id="423" r:id="rId20"/>
    <p:sldId id="381" r:id="rId21"/>
    <p:sldId id="382" r:id="rId22"/>
    <p:sldId id="383" r:id="rId23"/>
    <p:sldId id="424" r:id="rId24"/>
    <p:sldId id="425" r:id="rId25"/>
    <p:sldId id="426" r:id="rId26"/>
    <p:sldId id="386" r:id="rId27"/>
    <p:sldId id="384" r:id="rId28"/>
    <p:sldId id="385" r:id="rId29"/>
    <p:sldId id="303" r:id="rId30"/>
    <p:sldId id="427" r:id="rId31"/>
    <p:sldId id="393" r:id="rId32"/>
    <p:sldId id="388" r:id="rId33"/>
    <p:sldId id="389" r:id="rId34"/>
    <p:sldId id="294" r:id="rId35"/>
    <p:sldId id="285" r:id="rId36"/>
    <p:sldId id="313" r:id="rId37"/>
    <p:sldId id="290" r:id="rId38"/>
    <p:sldId id="292" r:id="rId39"/>
    <p:sldId id="293" r:id="rId40"/>
    <p:sldId id="314" r:id="rId41"/>
    <p:sldId id="41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D89A9-9ACF-47FC-8E68-548C16E0E848}" type="datetimeFigureOut">
              <a:rPr lang="en-IN" smtClean="0"/>
              <a:t>02-03-2024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FA955-181B-4490-A431-E7D366DDA98F}" type="slidenum">
              <a:rPr lang="en-IN" smtClean="0"/>
              <a:t>‹#›</a:t>
            </a:fld>
            <a:endParaRPr lang="en-IN"/>
          </a:p>
        </p:txBody>
      </p:sp>
    </p:spTree>
    <p:extLst>
      <p:ext uri="{BB962C8B-B14F-4D97-AF65-F5344CB8AC3E}">
        <p14:creationId xmlns:p14="http://schemas.microsoft.com/office/powerpoint/2010/main" val="46062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1</a:t>
            </a:fld>
            <a:endParaRPr lang="en-US" altLang="ja-JP" dirty="0"/>
          </a:p>
        </p:txBody>
      </p:sp>
    </p:spTree>
    <p:extLst>
      <p:ext uri="{BB962C8B-B14F-4D97-AF65-F5344CB8AC3E}">
        <p14:creationId xmlns:p14="http://schemas.microsoft.com/office/powerpoint/2010/main" val="176850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2</a:t>
            </a:fld>
            <a:endParaRPr lang="en-US" altLang="ja-JP" dirty="0"/>
          </a:p>
        </p:txBody>
      </p:sp>
    </p:spTree>
    <p:extLst>
      <p:ext uri="{BB962C8B-B14F-4D97-AF65-F5344CB8AC3E}">
        <p14:creationId xmlns:p14="http://schemas.microsoft.com/office/powerpoint/2010/main" val="210748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17F31-0129-4850-B108-112B88977EDB}" type="slidenum">
              <a:rPr lang="en-US" altLang="ja-JP"/>
              <a:pPr/>
              <a:t>3</a:t>
            </a:fld>
            <a:endParaRPr lang="en-US" altLang="ja-JP" dirty="0"/>
          </a:p>
        </p:txBody>
      </p:sp>
    </p:spTree>
    <p:extLst>
      <p:ext uri="{BB962C8B-B14F-4D97-AF65-F5344CB8AC3E}">
        <p14:creationId xmlns:p14="http://schemas.microsoft.com/office/powerpoint/2010/main" val="128452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8B41-B9EA-116A-EF7D-616D952B1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8F7C15-CC3A-CC66-E0E0-503D9620C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52932B-7BEC-A34C-FA15-E2D945F9C870}"/>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5" name="Footer Placeholder 4">
            <a:extLst>
              <a:ext uri="{FF2B5EF4-FFF2-40B4-BE49-F238E27FC236}">
                <a16:creationId xmlns:a16="http://schemas.microsoft.com/office/drawing/2014/main" id="{FB972FF5-B1EB-7DDE-5A44-99F3A560D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E77CE-07CE-BA3B-CF80-150EE559EA0D}"/>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244936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C30C-270E-423B-537A-D77C2B05CA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AFE5CF-0E36-2C93-8606-53145B1874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C87D13-B845-F7D0-9B32-9DD65FC65BB2}"/>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5" name="Footer Placeholder 4">
            <a:extLst>
              <a:ext uri="{FF2B5EF4-FFF2-40B4-BE49-F238E27FC236}">
                <a16:creationId xmlns:a16="http://schemas.microsoft.com/office/drawing/2014/main" id="{24406ADF-6239-DC5D-895C-A747F8DF2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61E5E-FB06-E6C2-C517-9914F54A1A13}"/>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312388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FED215-3284-B0C9-C2AE-9D52C3C0B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8BA493-DD15-E97E-BC22-DACEC2E9CF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595D9-67FC-C4B2-5038-1E7C6AC5060A}"/>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5" name="Footer Placeholder 4">
            <a:extLst>
              <a:ext uri="{FF2B5EF4-FFF2-40B4-BE49-F238E27FC236}">
                <a16:creationId xmlns:a16="http://schemas.microsoft.com/office/drawing/2014/main" id="{7EDEAED5-40DB-65C9-2138-AC9E2307A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8A715-481B-56CF-E429-1C142AC078EB}"/>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125062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pic>
        <p:nvPicPr>
          <p:cNvPr id="9"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20235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20556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ja-JP" altLang="ja-JP" sz="1800">
              <a:solidFill>
                <a:srgbClr val="FFFFFF"/>
              </a:solidFill>
              <a:latin typeface="Calibri" panose="020F0502020204030204" pitchFamily="34" charset="0"/>
            </a:endParaRPr>
          </a:p>
        </p:txBody>
      </p:sp>
      <p:sp>
        <p:nvSpPr>
          <p:cNvPr id="9" name="TextBox 8"/>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6792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02E2-10F0-660D-79C7-36E9DE6BD3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16722-BDDA-EABC-82F6-C7A2CBA2C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39376-EDB3-61B9-BFD8-11675B5A5502}"/>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5" name="Footer Placeholder 4">
            <a:extLst>
              <a:ext uri="{FF2B5EF4-FFF2-40B4-BE49-F238E27FC236}">
                <a16:creationId xmlns:a16="http://schemas.microsoft.com/office/drawing/2014/main" id="{3B17C04D-833C-BDF6-3B18-B6D42B0B8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2C5CC-CFD4-E46A-3A73-4DFB5FBEAB2A}"/>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205790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6CB1-2D23-DC3A-CA2B-24E1783E7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E1216E-BB36-3DCF-02AB-59C7D845D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62E63-BDF3-A422-C24D-F9150C8E5348}"/>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5" name="Footer Placeholder 4">
            <a:extLst>
              <a:ext uri="{FF2B5EF4-FFF2-40B4-BE49-F238E27FC236}">
                <a16:creationId xmlns:a16="http://schemas.microsoft.com/office/drawing/2014/main" id="{9C66AA19-63D2-ECFC-C7CC-CFB694E5E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1FBF5-0D95-BE10-D39A-2744305337CC}"/>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272862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A3F5-CBF2-2B50-0F11-4C6B0E66C3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4F285D-036B-D85F-FB16-E58A62D6F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0DFA8E-43C7-29DD-EA0D-4B5EAE0F0F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74FE59-8D31-AC8C-6138-7CE752EFAD0D}"/>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6" name="Footer Placeholder 5">
            <a:extLst>
              <a:ext uri="{FF2B5EF4-FFF2-40B4-BE49-F238E27FC236}">
                <a16:creationId xmlns:a16="http://schemas.microsoft.com/office/drawing/2014/main" id="{5058E61B-D3AB-2ADB-0A63-01BEB66F98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2BBB3-7292-DB79-8298-7938C0C12307}"/>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231770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3E91C-40CA-E2CF-A991-DF3D3304E5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0FA41A-3AA8-E64A-6039-FB520B0B7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B4007-045E-5BB7-22CC-0B2CADDBE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5A00D1-7FA5-45F7-FDFD-16B6DCF41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A8952-674B-A847-AA85-C81BBAAF31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88FED6-1A3C-4402-6726-95C8976BB101}"/>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8" name="Footer Placeholder 7">
            <a:extLst>
              <a:ext uri="{FF2B5EF4-FFF2-40B4-BE49-F238E27FC236}">
                <a16:creationId xmlns:a16="http://schemas.microsoft.com/office/drawing/2014/main" id="{10356D2E-221B-BF9D-57D2-E32B9A446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13FCF7-E211-6236-8E4B-1F01128772F7}"/>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149953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E2E4-A489-63CD-E133-B5C0AD0645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48B578-CF4B-60EE-A3DD-5D1554D2E9B5}"/>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4" name="Footer Placeholder 3">
            <a:extLst>
              <a:ext uri="{FF2B5EF4-FFF2-40B4-BE49-F238E27FC236}">
                <a16:creationId xmlns:a16="http://schemas.microsoft.com/office/drawing/2014/main" id="{6D505CDA-EDF8-8833-CE0A-E79B9A0F0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728B87-38AE-6E8D-7C1E-E3F0608F4AC6}"/>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149810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A0921-1C8E-7352-D01D-F37D9370567C}"/>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3" name="Footer Placeholder 2">
            <a:extLst>
              <a:ext uri="{FF2B5EF4-FFF2-40B4-BE49-F238E27FC236}">
                <a16:creationId xmlns:a16="http://schemas.microsoft.com/office/drawing/2014/main" id="{5A76D909-946D-26C8-3764-AE30EA438E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4C8858-7C5A-5166-56E6-5F1F31690432}"/>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373199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E02-BD67-0D11-087A-37B22C460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145168-2422-07E5-D673-0ED3CC48A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5EB9EF-8833-AE41-ADAC-5AA547C91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0C737-D5AB-513F-C285-23781462BBAE}"/>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6" name="Footer Placeholder 5">
            <a:extLst>
              <a:ext uri="{FF2B5EF4-FFF2-40B4-BE49-F238E27FC236}">
                <a16:creationId xmlns:a16="http://schemas.microsoft.com/office/drawing/2014/main" id="{4299C7FC-58B8-CC6B-B818-860D723FD9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946E17-37DB-6A47-A673-3AA8144C6AAF}"/>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397901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92D9-4A31-540D-E1E6-542A2C30F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34A6A4-65F2-D99A-032B-5854C8DB47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D86896-EF90-4402-9E54-F13FDD4C6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8BD5D2-C1CB-ABED-835C-4058FC33A100}"/>
              </a:ext>
            </a:extLst>
          </p:cNvPr>
          <p:cNvSpPr>
            <a:spLocks noGrp="1"/>
          </p:cNvSpPr>
          <p:nvPr>
            <p:ph type="dt" sz="half" idx="10"/>
          </p:nvPr>
        </p:nvSpPr>
        <p:spPr/>
        <p:txBody>
          <a:bodyPr/>
          <a:lstStyle/>
          <a:p>
            <a:fld id="{5CB57BAC-34F4-4957-9EB0-A0FF48C5A5D2}" type="datetimeFigureOut">
              <a:rPr lang="en-IN" smtClean="0"/>
              <a:t>02-03-2024</a:t>
            </a:fld>
            <a:endParaRPr lang="en-IN"/>
          </a:p>
        </p:txBody>
      </p:sp>
      <p:sp>
        <p:nvSpPr>
          <p:cNvPr id="6" name="Footer Placeholder 5">
            <a:extLst>
              <a:ext uri="{FF2B5EF4-FFF2-40B4-BE49-F238E27FC236}">
                <a16:creationId xmlns:a16="http://schemas.microsoft.com/office/drawing/2014/main" id="{42F423B1-07AF-6B12-2859-B832827DD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C2B9C-83A8-8A30-442E-BB6216E55F26}"/>
              </a:ext>
            </a:extLst>
          </p:cNvPr>
          <p:cNvSpPr>
            <a:spLocks noGrp="1"/>
          </p:cNvSpPr>
          <p:nvPr>
            <p:ph type="sldNum" sz="quarter" idx="12"/>
          </p:nvPr>
        </p:nvSpPr>
        <p:spPr/>
        <p:txBody>
          <a:bodyPr/>
          <a:lstStyle/>
          <a:p>
            <a:fld id="{1E8A64F1-595F-4E77-8B49-270E8749A645}" type="slidenum">
              <a:rPr lang="en-IN" smtClean="0"/>
              <a:t>‹#›</a:t>
            </a:fld>
            <a:endParaRPr lang="en-IN"/>
          </a:p>
        </p:txBody>
      </p:sp>
    </p:spTree>
    <p:extLst>
      <p:ext uri="{BB962C8B-B14F-4D97-AF65-F5344CB8AC3E}">
        <p14:creationId xmlns:p14="http://schemas.microsoft.com/office/powerpoint/2010/main" val="67391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5ED1B-FBBE-1E58-B7FA-B2EB07CE4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75EFD-7591-9C59-4600-3F1A50F79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02B7D-A06A-2207-83FC-33A796CF9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57BAC-34F4-4957-9EB0-A0FF48C5A5D2}" type="datetimeFigureOut">
              <a:rPr lang="en-IN" smtClean="0"/>
              <a:t>02-03-2024</a:t>
            </a:fld>
            <a:endParaRPr lang="en-IN"/>
          </a:p>
        </p:txBody>
      </p:sp>
      <p:sp>
        <p:nvSpPr>
          <p:cNvPr id="5" name="Footer Placeholder 4">
            <a:extLst>
              <a:ext uri="{FF2B5EF4-FFF2-40B4-BE49-F238E27FC236}">
                <a16:creationId xmlns:a16="http://schemas.microsoft.com/office/drawing/2014/main" id="{769C5F58-4D40-BF6D-9A1B-2AE0DE9DA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B936DD-8DF0-4814-552C-6632AEBEB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A64F1-595F-4E77-8B49-270E8749A645}" type="slidenum">
              <a:rPr lang="en-IN" smtClean="0"/>
              <a:t>‹#›</a:t>
            </a:fld>
            <a:endParaRPr lang="en-IN"/>
          </a:p>
        </p:txBody>
      </p:sp>
    </p:spTree>
    <p:extLst>
      <p:ext uri="{BB962C8B-B14F-4D97-AF65-F5344CB8AC3E}">
        <p14:creationId xmlns:p14="http://schemas.microsoft.com/office/powerpoint/2010/main" val="400924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52800" y="3810000"/>
            <a:ext cx="7993224" cy="2105608"/>
          </a:xfrm>
        </p:spPr>
        <p:txBody>
          <a:bodyPr/>
          <a:lstStyle/>
          <a:p>
            <a:pPr>
              <a:defRPr/>
            </a:pPr>
            <a:r>
              <a:rPr lang="en-US" sz="3200" dirty="0">
                <a:latin typeface="Arial" charset="0"/>
                <a:cs typeface="Arial" charset="0"/>
              </a:rPr>
              <a:t> Database system </a:t>
            </a:r>
            <a:r>
              <a:rPr lang="en-US" sz="3200">
                <a:latin typeface="Arial" charset="0"/>
                <a:cs typeface="Arial" charset="0"/>
              </a:rPr>
              <a:t>and Applications</a:t>
            </a:r>
            <a:br>
              <a:rPr lang="en-US" sz="3200">
                <a:latin typeface="Arial" charset="0"/>
                <a:cs typeface="Arial" charset="0"/>
              </a:rPr>
            </a:br>
            <a:r>
              <a:rPr lang="en-US" sz="3200">
                <a:latin typeface="Arial" charset="0"/>
                <a:cs typeface="Arial" charset="0"/>
              </a:rPr>
              <a:t>  IS ZC337</a:t>
            </a:r>
            <a:br>
              <a:rPr lang="en-US" sz="3200" dirty="0">
                <a:latin typeface="Arial" charset="0"/>
                <a:cs typeface="Arial" charset="0"/>
              </a:rPr>
            </a:br>
            <a:r>
              <a:rPr lang="en-US" sz="3200">
                <a:latin typeface="Arial" charset="0"/>
                <a:cs typeface="Arial" charset="0"/>
              </a:rPr>
              <a:t>                      </a:t>
            </a:r>
            <a:br>
              <a:rPr lang="en-US" sz="3200" dirty="0">
                <a:latin typeface="Arial" charset="0"/>
                <a:cs typeface="Arial" charset="0"/>
              </a:rPr>
            </a:br>
            <a:r>
              <a:rPr lang="en-US" sz="3200" dirty="0">
                <a:latin typeface="Arial" charset="0"/>
                <a:cs typeface="Arial" charset="0"/>
              </a:rPr>
              <a:t>                Prof. Uma </a:t>
            </a:r>
            <a:r>
              <a:rPr lang="en-US" sz="3200" dirty="0" err="1">
                <a:latin typeface="Arial" charset="0"/>
                <a:cs typeface="Arial" charset="0"/>
              </a:rPr>
              <a:t>Maheswari</a:t>
            </a:r>
            <a:endParaRPr lang="en-US" sz="2400" b="1" dirty="0"/>
          </a:p>
        </p:txBody>
      </p:sp>
    </p:spTree>
    <p:extLst>
      <p:ext uri="{BB962C8B-B14F-4D97-AF65-F5344CB8AC3E}">
        <p14:creationId xmlns:p14="http://schemas.microsoft.com/office/powerpoint/2010/main" val="20135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5D2BB-F44A-46C5-ACB0-D509BB517847}"/>
              </a:ext>
            </a:extLst>
          </p:cNvPr>
          <p:cNvSpPr>
            <a:spLocks noGrp="1"/>
          </p:cNvSpPr>
          <p:nvPr>
            <p:ph sz="quarter" idx="10"/>
          </p:nvPr>
        </p:nvSpPr>
        <p:spPr/>
        <p:txBody>
          <a:bodyPr>
            <a:normAutofit fontScale="92500" lnSpcReduction="20000"/>
          </a:bodyPr>
          <a:lstStyle/>
          <a:p>
            <a:pPr>
              <a:lnSpc>
                <a:spcPct val="107000"/>
              </a:lnSpc>
              <a:spcAft>
                <a:spcPts val="800"/>
              </a:spcAft>
            </a:pPr>
            <a:r>
              <a:rPr lang="en-IN" sz="3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Disk Parameters Calculation:</a:t>
            </a:r>
            <a:endParaRPr lang="en-US" sz="3600"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3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Formula   </a:t>
            </a:r>
            <a:endParaRPr lang="en-US" sz="3600" dirty="0">
              <a:solidFill>
                <a:srgbClr val="7030A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9" name="TextBox 8">
            <a:extLst>
              <a:ext uri="{FF2B5EF4-FFF2-40B4-BE49-F238E27FC236}">
                <a16:creationId xmlns:a16="http://schemas.microsoft.com/office/drawing/2014/main" id="{51C7DE83-E6E6-480E-9809-BA3334AE69EB}"/>
              </a:ext>
            </a:extLst>
          </p:cNvPr>
          <p:cNvSpPr txBox="1"/>
          <p:nvPr/>
        </p:nvSpPr>
        <p:spPr>
          <a:xfrm>
            <a:off x="406400" y="1504121"/>
            <a:ext cx="9265754" cy="4978029"/>
          </a:xfrm>
          <a:prstGeom prst="rect">
            <a:avLst/>
          </a:prstGeom>
          <a:noFill/>
        </p:spPr>
        <p:txBody>
          <a:bodyPr wrap="square">
            <a:spAutoFit/>
          </a:bodyPr>
          <a:lstStyle/>
          <a:p>
            <a:pPr marL="228600" lvl="0" indent="-228600">
              <a:lnSpc>
                <a:spcPct val="107000"/>
              </a:lnSpc>
              <a:spcAft>
                <a:spcPts val="800"/>
              </a:spcAft>
              <a:buFont typeface="+mj-lt"/>
              <a:buAutoNum type="alphaUcPeriod"/>
            </a:pPr>
            <a:r>
              <a:rPr lang="en-IN" sz="1100" dirty="0">
                <a:effectLst/>
                <a:latin typeface="Calibri" panose="020F0502020204030204" pitchFamily="34" charset="0"/>
                <a:ea typeface="Calibri" panose="020F0502020204030204" pitchFamily="34" charset="0"/>
                <a:cs typeface="Latha" panose="020B0604020202020204" pitchFamily="34" charset="0"/>
              </a:rPr>
              <a:t>Usually, the disk manufacturer provides an average seek time in milliseconds.</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228600" lvl="0" indent="-228600">
              <a:lnSpc>
                <a:spcPct val="107000"/>
              </a:lnSpc>
              <a:spcAft>
                <a:spcPts val="800"/>
              </a:spcAft>
              <a:buFont typeface="+mj-lt"/>
              <a:buAutoNum type="alphaUcPeriod"/>
            </a:pPr>
            <a:r>
              <a:rPr lang="en-IN" sz="1100" dirty="0">
                <a:effectLst/>
                <a:latin typeface="Calibri" panose="020F0502020204030204" pitchFamily="34" charset="0"/>
                <a:ea typeface="Calibri" panose="020F0502020204030204" pitchFamily="34" charset="0"/>
                <a:cs typeface="Latha" panose="020B0604020202020204" pitchFamily="34" charset="0"/>
              </a:rPr>
              <a:t>The typical range of average seek time is </a:t>
            </a:r>
            <a:r>
              <a:rPr lang="en-IN" sz="1100" u="sng" dirty="0">
                <a:effectLst/>
                <a:latin typeface="Calibri" panose="020F0502020204030204" pitchFamily="34" charset="0"/>
                <a:ea typeface="Calibri" panose="020F0502020204030204" pitchFamily="34" charset="0"/>
                <a:cs typeface="Latha" panose="020B0604020202020204" pitchFamily="34" charset="0"/>
              </a:rPr>
              <a:t>4 to 10 msec</a:t>
            </a:r>
            <a:r>
              <a:rPr lang="en-IN" sz="1100" dirty="0">
                <a:effectLst/>
                <a:latin typeface="Calibri" panose="020F0502020204030204" pitchFamily="34" charset="0"/>
                <a:ea typeface="Calibri" panose="020F0502020204030204" pitchFamily="34" charset="0"/>
                <a:cs typeface="Latha" panose="020B0604020202020204" pitchFamily="34" charset="0"/>
              </a:rPr>
              <a: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228600" lvl="0" indent="-228600">
              <a:lnSpc>
                <a:spcPct val="107000"/>
              </a:lnSpc>
              <a:spcAft>
                <a:spcPts val="800"/>
              </a:spcAft>
              <a:buFont typeface="+mj-lt"/>
              <a:buAutoNum type="alphaUcPeriod"/>
            </a:pPr>
            <a:r>
              <a:rPr lang="en-IN" sz="1100" dirty="0">
                <a:effectLst/>
                <a:latin typeface="Calibri" panose="020F0502020204030204" pitchFamily="34" charset="0"/>
                <a:ea typeface="Calibri" panose="020F0502020204030204" pitchFamily="34" charset="0"/>
                <a:cs typeface="Latha" panose="020B0604020202020204" pitchFamily="34" charset="0"/>
              </a:rPr>
              <a:t>If the speed of disk rotation is </a:t>
            </a:r>
            <a:r>
              <a:rPr lang="en-IN" sz="1100" i="1" dirty="0">
                <a:effectLst/>
                <a:latin typeface="Calibri" panose="020F0502020204030204" pitchFamily="34" charset="0"/>
                <a:ea typeface="Calibri" panose="020F0502020204030204" pitchFamily="34" charset="0"/>
                <a:cs typeface="Latha" panose="020B0604020202020204" pitchFamily="34" charset="0"/>
              </a:rPr>
              <a:t>p </a:t>
            </a:r>
            <a:r>
              <a:rPr lang="en-IN" sz="1100" dirty="0">
                <a:effectLst/>
                <a:latin typeface="Calibri" panose="020F0502020204030204" pitchFamily="34" charset="0"/>
                <a:ea typeface="Calibri" panose="020F0502020204030204" pitchFamily="34" charset="0"/>
                <a:cs typeface="Latha" panose="020B0604020202020204" pitchFamily="34" charset="0"/>
              </a:rPr>
              <a:t>revolutions per minute (rpm), then the average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228600">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rotational delay </a:t>
            </a:r>
            <a:r>
              <a:rPr lang="en-IN" sz="1100" i="1" dirty="0" err="1">
                <a:effectLst/>
                <a:latin typeface="Calibri" panose="020F0502020204030204" pitchFamily="34" charset="0"/>
                <a:ea typeface="Calibri" panose="020F0502020204030204" pitchFamily="34" charset="0"/>
                <a:cs typeface="Latha" panose="020B0604020202020204" pitchFamily="34" charset="0"/>
              </a:rPr>
              <a:t>rd</a:t>
            </a:r>
            <a:r>
              <a:rPr lang="en-IN" sz="1100" i="1" dirty="0">
                <a:effectLst/>
                <a:latin typeface="Calibri" panose="020F0502020204030204" pitchFamily="34" charset="0"/>
                <a:ea typeface="Calibri" panose="020F0502020204030204" pitchFamily="34" charset="0"/>
                <a:cs typeface="Latha" panose="020B0604020202020204" pitchFamily="34" charset="0"/>
              </a:rPr>
              <a:t> </a:t>
            </a:r>
            <a:r>
              <a:rPr lang="en-IN" sz="1100" dirty="0">
                <a:effectLst/>
                <a:latin typeface="Calibri" panose="020F0502020204030204" pitchFamily="34" charset="0"/>
                <a:ea typeface="Calibri" panose="020F0502020204030204" pitchFamily="34" charset="0"/>
                <a:cs typeface="Latha" panose="020B0604020202020204" pitchFamily="34" charset="0"/>
              </a:rPr>
              <a:t>is given by</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228600">
              <a:lnSpc>
                <a:spcPct val="107000"/>
              </a:lnSpc>
              <a:spcAft>
                <a:spcPts val="800"/>
              </a:spcAft>
            </a:pPr>
            <a:r>
              <a:rPr lang="en-IN" sz="1100" i="1" u="sng" dirty="0" err="1">
                <a:effectLst/>
                <a:latin typeface="Calibri" panose="020F0502020204030204" pitchFamily="34" charset="0"/>
                <a:ea typeface="Calibri" panose="020F0502020204030204" pitchFamily="34" charset="0"/>
                <a:cs typeface="Latha" panose="020B0604020202020204" pitchFamily="34" charset="0"/>
              </a:rPr>
              <a:t>rd</a:t>
            </a:r>
            <a:r>
              <a:rPr lang="en-IN" sz="1100" i="1" u="sng" dirty="0">
                <a:effectLst/>
                <a:latin typeface="Calibri" panose="020F0502020204030204" pitchFamily="34" charset="0"/>
                <a:ea typeface="Calibri" panose="020F0502020204030204" pitchFamily="34" charset="0"/>
                <a:cs typeface="Latha" panose="020B0604020202020204" pitchFamily="34" charset="0"/>
              </a:rPr>
              <a:t> </a:t>
            </a:r>
            <a:r>
              <a:rPr lang="en-IN" sz="1100" u="sng" dirty="0">
                <a:effectLst/>
                <a:latin typeface="Calibri" panose="020F0502020204030204" pitchFamily="34" charset="0"/>
                <a:ea typeface="Calibri" panose="020F0502020204030204" pitchFamily="34" charset="0"/>
                <a:cs typeface="Latha" panose="020B0604020202020204" pitchFamily="34" charset="0"/>
              </a:rPr>
              <a:t>= (1/2) * (1/</a:t>
            </a:r>
            <a:r>
              <a:rPr lang="en-IN" sz="1100" i="1" u="sng" dirty="0">
                <a:effectLst/>
                <a:latin typeface="Calibri" panose="020F0502020204030204" pitchFamily="34" charset="0"/>
                <a:ea typeface="Calibri" panose="020F0502020204030204" pitchFamily="34" charset="0"/>
                <a:cs typeface="Latha" panose="020B0604020202020204" pitchFamily="34" charset="0"/>
              </a:rPr>
              <a:t>p</a:t>
            </a:r>
            <a:r>
              <a:rPr lang="en-IN" sz="1100" u="sng" dirty="0">
                <a:effectLst/>
                <a:latin typeface="Calibri" panose="020F0502020204030204" pitchFamily="34" charset="0"/>
                <a:ea typeface="Calibri" panose="020F0502020204030204" pitchFamily="34" charset="0"/>
                <a:cs typeface="Latha" panose="020B0604020202020204" pitchFamily="34" charset="0"/>
              </a:rPr>
              <a:t>) min= (60 * 1000)/(2 * </a:t>
            </a:r>
            <a:r>
              <a:rPr lang="en-IN" sz="1100" i="1" u="sng" dirty="0">
                <a:effectLst/>
                <a:latin typeface="Calibri" panose="020F0502020204030204" pitchFamily="34" charset="0"/>
                <a:ea typeface="Calibri" panose="020F0502020204030204" pitchFamily="34" charset="0"/>
                <a:cs typeface="Latha" panose="020B0604020202020204" pitchFamily="34" charset="0"/>
              </a:rPr>
              <a:t>p</a:t>
            </a:r>
            <a:r>
              <a:rPr lang="en-IN" sz="1100" u="sng" dirty="0">
                <a:effectLst/>
                <a:latin typeface="Calibri" panose="020F0502020204030204" pitchFamily="34" charset="0"/>
                <a:ea typeface="Calibri" panose="020F0502020204030204" pitchFamily="34" charset="0"/>
                <a:cs typeface="Latha" panose="020B0604020202020204" pitchFamily="34" charset="0"/>
              </a:rPr>
              <a:t>) msec = 30000/</a:t>
            </a:r>
            <a:r>
              <a:rPr lang="en-IN" sz="1100" i="1" u="sng" dirty="0">
                <a:effectLst/>
                <a:latin typeface="Calibri" panose="020F0502020204030204" pitchFamily="34" charset="0"/>
                <a:ea typeface="Calibri" panose="020F0502020204030204" pitchFamily="34" charset="0"/>
                <a:cs typeface="Latha" panose="020B0604020202020204" pitchFamily="34" charset="0"/>
              </a:rPr>
              <a:t>p </a:t>
            </a:r>
            <a:r>
              <a:rPr lang="en-IN" sz="1100" u="sng" dirty="0">
                <a:effectLst/>
                <a:latin typeface="Calibri" panose="020F0502020204030204" pitchFamily="34" charset="0"/>
                <a:ea typeface="Calibri" panose="020F0502020204030204" pitchFamily="34" charset="0"/>
                <a:cs typeface="Latha" panose="020B0604020202020204" pitchFamily="34" charset="0"/>
              </a:rPr>
              <a:t>msec.</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228600">
              <a:lnSpc>
                <a:spcPct val="107000"/>
              </a:lnSpc>
              <a:spcAft>
                <a:spcPts val="800"/>
              </a:spcAft>
            </a:pPr>
            <a:r>
              <a:rPr lang="en-IN" sz="1050" dirty="0">
                <a:effectLst/>
                <a:latin typeface="ArialMT"/>
                <a:ea typeface="Calibri" panose="020F0502020204030204" pitchFamily="34" charset="0"/>
                <a:cs typeface="ArialMT"/>
              </a:rPr>
              <a:t>1 rpm = 60 x 1000 / rpm   msec</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685800">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And </a:t>
            </a:r>
            <a:r>
              <a:rPr lang="en-IN" sz="1100" dirty="0" err="1">
                <a:effectLst/>
                <a:latin typeface="Calibri" panose="020F0502020204030204" pitchFamily="34" charset="0"/>
                <a:ea typeface="Calibri" panose="020F0502020204030204" pitchFamily="34" charset="0"/>
                <a:cs typeface="Latha" panose="020B0604020202020204" pitchFamily="34" charset="0"/>
              </a:rPr>
              <a:t>rd</a:t>
            </a:r>
            <a:r>
              <a:rPr lang="en-IN" sz="1100" dirty="0">
                <a:effectLst/>
                <a:latin typeface="Calibri" panose="020F0502020204030204" pitchFamily="34" charset="0"/>
                <a:ea typeface="Calibri" panose="020F0502020204030204" pitchFamily="34" charset="0"/>
                <a:cs typeface="Latha" panose="020B0604020202020204" pitchFamily="34" charset="0"/>
              </a:rPr>
              <a:t> = (1 rpm) /2</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spcAft>
                <a:spcPts val="800"/>
              </a:spcAft>
            </a:pPr>
            <a:r>
              <a:rPr lang="en-IN" sz="1100" b="1" dirty="0">
                <a:effectLst/>
                <a:latin typeface="Calibri" panose="020F0502020204030204" pitchFamily="34" charset="0"/>
                <a:ea typeface="Calibri" panose="020F0502020204030204" pitchFamily="34" charset="0"/>
                <a:cs typeface="Latha" panose="020B0604020202020204" pitchFamily="34" charset="0"/>
              </a:rPr>
              <a:t>D.   Block transfer time </a:t>
            </a:r>
            <a:r>
              <a:rPr lang="en-IN" sz="1100" b="1" u="sng" dirty="0">
                <a:effectLst/>
                <a:latin typeface="Calibri" panose="020F0502020204030204" pitchFamily="34" charset="0"/>
                <a:ea typeface="Calibri" panose="020F0502020204030204" pitchFamily="34" charset="0"/>
                <a:cs typeface="Latha" panose="020B0604020202020204" pitchFamily="34" charset="0"/>
              </a:rPr>
              <a:t>(</a:t>
            </a:r>
            <a:r>
              <a:rPr lang="en-IN" sz="1100" b="1" i="1" u="sng" dirty="0" err="1">
                <a:effectLst/>
                <a:latin typeface="Calibri" panose="020F0502020204030204" pitchFamily="34" charset="0"/>
                <a:ea typeface="Calibri" panose="020F0502020204030204" pitchFamily="34" charset="0"/>
                <a:cs typeface="Latha" panose="020B0604020202020204" pitchFamily="34" charset="0"/>
              </a:rPr>
              <a:t>btt</a:t>
            </a:r>
            <a:r>
              <a:rPr lang="en-IN" sz="1100" b="1" u="sng" dirty="0">
                <a:effectLst/>
                <a:latin typeface="Calibri" panose="020F0502020204030204" pitchFamily="34" charset="0"/>
                <a:ea typeface="Calibri" panose="020F0502020204030204" pitchFamily="34" charset="0"/>
                <a:cs typeface="Latha" panose="020B0604020202020204" pitchFamily="34" charset="0"/>
              </a:rPr>
              <a:t>) =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a:effectLst/>
                <a:latin typeface="Calibri" panose="020F0502020204030204" pitchFamily="34" charset="0"/>
                <a:ea typeface="Calibri" panose="020F0502020204030204" pitchFamily="34" charset="0"/>
                <a:cs typeface="Latha" panose="020B0604020202020204" pitchFamily="34" charset="0"/>
              </a:rPr>
              <a:t>B</a:t>
            </a:r>
            <a:r>
              <a:rPr lang="en-IN" sz="1100" u="sng" dirty="0">
                <a:effectLst/>
                <a:latin typeface="Calibri" panose="020F0502020204030204" pitchFamily="34" charset="0"/>
                <a:ea typeface="Calibri" panose="020F0502020204030204" pitchFamily="34" charset="0"/>
                <a:cs typeface="Latha" panose="020B0604020202020204" pitchFamily="34" charset="0"/>
              </a:rPr>
              <a:t>/</a:t>
            </a:r>
            <a:r>
              <a:rPr lang="en-IN" sz="1100" i="1" u="sng" dirty="0">
                <a:effectLst/>
                <a:latin typeface="Calibri" panose="020F0502020204030204" pitchFamily="34" charset="0"/>
                <a:ea typeface="Calibri" panose="020F0502020204030204" pitchFamily="34" charset="0"/>
                <a:cs typeface="Latha" panose="020B0604020202020204" pitchFamily="34" charset="0"/>
              </a:rPr>
              <a:t>tr </a:t>
            </a:r>
            <a:r>
              <a:rPr lang="en-IN" sz="1100" u="sng" dirty="0">
                <a:effectLst/>
                <a:latin typeface="Calibri" panose="020F0502020204030204" pitchFamily="34" charset="0"/>
                <a:ea typeface="Calibri" panose="020F0502020204030204" pitchFamily="34" charset="0"/>
                <a:cs typeface="Latha" panose="020B0604020202020204" pitchFamily="34" charset="0"/>
              </a:rPr>
              <a:t>msec </a:t>
            </a:r>
            <a:r>
              <a:rPr lang="en-IN" sz="1100" dirty="0">
                <a:effectLst/>
                <a:latin typeface="Calibri" panose="020F0502020204030204" pitchFamily="34" charset="0"/>
                <a:ea typeface="Calibri" panose="020F0502020204030204" pitchFamily="34" charset="0"/>
                <a:cs typeface="Latha" panose="020B0604020202020204" pitchFamily="34" charset="0"/>
              </a:rPr>
              <a:t>where B is Block size and tr is transfer rate.</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E.    Transfer rate = </a:t>
            </a:r>
            <a:r>
              <a:rPr lang="en-IN" sz="1100" u="sng" dirty="0">
                <a:effectLst/>
                <a:latin typeface="Calibri" panose="020F0502020204030204" pitchFamily="34" charset="0"/>
                <a:ea typeface="Calibri" panose="020F0502020204030204" pitchFamily="34" charset="0"/>
                <a:cs typeface="Latha" panose="020B0604020202020204" pitchFamily="34" charset="0"/>
              </a:rPr>
              <a:t>track size in bytes /  1 rpm</a:t>
            </a:r>
            <a:r>
              <a:rPr lang="en-IN" sz="1100" dirty="0">
                <a:effectLst/>
                <a:latin typeface="Calibri" panose="020F0502020204030204" pitchFamily="34" charset="0"/>
                <a:ea typeface="Calibri" panose="020F0502020204030204" pitchFamily="34" charset="0"/>
                <a:cs typeface="Latha" panose="020B0604020202020204" pitchFamily="34" charset="0"/>
              </a:rPr>
              <a: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F.     The average time (</a:t>
            </a:r>
            <a:r>
              <a:rPr lang="en-IN" sz="1100" i="1" dirty="0">
                <a:effectLst/>
                <a:latin typeface="Calibri" panose="020F0502020204030204" pitchFamily="34" charset="0"/>
                <a:ea typeface="Calibri" panose="020F0502020204030204" pitchFamily="34" charset="0"/>
                <a:cs typeface="Latha" panose="020B0604020202020204" pitchFamily="34" charset="0"/>
              </a:rPr>
              <a:t>s</a:t>
            </a:r>
            <a:r>
              <a:rPr lang="en-IN" sz="1100" dirty="0">
                <a:effectLst/>
                <a:latin typeface="Calibri" panose="020F0502020204030204" pitchFamily="34" charset="0"/>
                <a:ea typeface="Calibri" panose="020F0502020204030204" pitchFamily="34" charset="0"/>
                <a:cs typeface="Latha" panose="020B0604020202020204" pitchFamily="34" charset="0"/>
              </a:rPr>
              <a:t>) needed to find and transfer a block, given its block address, is estimated by      </a:t>
            </a:r>
            <a:r>
              <a:rPr lang="en-IN" sz="1100" u="sng" dirty="0">
                <a:effectLst/>
                <a:latin typeface="Calibri" panose="020F0502020204030204" pitchFamily="34" charset="0"/>
                <a:ea typeface="Calibri" panose="020F0502020204030204" pitchFamily="34" charset="0"/>
                <a:cs typeface="Latha" panose="020B0604020202020204" pitchFamily="34" charset="0"/>
              </a:rPr>
              <a:t>(</a:t>
            </a:r>
            <a:r>
              <a:rPr lang="en-IN" sz="1100" i="1" u="sng" dirty="0">
                <a:effectLst/>
                <a:latin typeface="Calibri" panose="020F0502020204030204" pitchFamily="34" charset="0"/>
                <a:ea typeface="Calibri" panose="020F0502020204030204" pitchFamily="34" charset="0"/>
                <a:cs typeface="Latha" panose="020B0604020202020204" pitchFamily="34" charset="0"/>
              </a:rPr>
              <a:t>s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err="1">
                <a:effectLst/>
                <a:latin typeface="Calibri" panose="020F0502020204030204" pitchFamily="34" charset="0"/>
                <a:ea typeface="Calibri" panose="020F0502020204030204" pitchFamily="34" charset="0"/>
                <a:cs typeface="Latha" panose="020B0604020202020204" pitchFamily="34" charset="0"/>
              </a:rPr>
              <a:t>rd</a:t>
            </a:r>
            <a:r>
              <a:rPr lang="en-IN" sz="1100" i="1" u="sng" dirty="0">
                <a:effectLst/>
                <a:latin typeface="Calibri" panose="020F0502020204030204" pitchFamily="34" charset="0"/>
                <a:ea typeface="Calibri" panose="020F0502020204030204" pitchFamily="34" charset="0"/>
                <a:cs typeface="Latha" panose="020B0604020202020204" pitchFamily="34" charset="0"/>
              </a:rPr>
              <a:t>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err="1">
                <a:effectLst/>
                <a:latin typeface="Calibri" panose="020F0502020204030204" pitchFamily="34" charset="0"/>
                <a:ea typeface="Calibri" panose="020F0502020204030204" pitchFamily="34" charset="0"/>
                <a:cs typeface="Latha" panose="020B0604020202020204" pitchFamily="34" charset="0"/>
              </a:rPr>
              <a:t>btt</a:t>
            </a:r>
            <a:r>
              <a:rPr lang="en-IN" sz="1100" u="sng" dirty="0">
                <a:effectLst/>
                <a:latin typeface="Calibri" panose="020F0502020204030204" pitchFamily="34" charset="0"/>
                <a:ea typeface="Calibri" panose="020F0502020204030204" pitchFamily="34" charset="0"/>
                <a:cs typeface="Latha" panose="020B0604020202020204" pitchFamily="34" charset="0"/>
              </a:rPr>
              <a:t>) msec.</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G.     To transfer consecutively </a:t>
            </a:r>
            <a:r>
              <a:rPr lang="en-IN" sz="1100" i="1" dirty="0">
                <a:effectLst/>
                <a:latin typeface="Calibri" panose="020F0502020204030204" pitchFamily="34" charset="0"/>
                <a:ea typeface="Calibri" panose="020F0502020204030204" pitchFamily="34" charset="0"/>
                <a:cs typeface="Latha" panose="020B0604020202020204" pitchFamily="34" charset="0"/>
              </a:rPr>
              <a:t>k </a:t>
            </a:r>
            <a:r>
              <a:rPr lang="en-IN" sz="1100" i="1" dirty="0" err="1">
                <a:effectLst/>
                <a:latin typeface="Calibri" panose="020F0502020204030204" pitchFamily="34" charset="0"/>
                <a:ea typeface="Calibri" panose="020F0502020204030204" pitchFamily="34" charset="0"/>
                <a:cs typeface="Latha" panose="020B0604020202020204" pitchFamily="34" charset="0"/>
              </a:rPr>
              <a:t>noncontiguous</a:t>
            </a:r>
            <a:r>
              <a:rPr lang="en-IN" sz="1100" i="1" dirty="0">
                <a:effectLst/>
                <a:latin typeface="Calibri" panose="020F0502020204030204" pitchFamily="34" charset="0"/>
                <a:ea typeface="Calibri" panose="020F0502020204030204" pitchFamily="34" charset="0"/>
                <a:cs typeface="Latha" panose="020B0604020202020204" pitchFamily="34" charset="0"/>
              </a:rPr>
              <a:t> </a:t>
            </a:r>
            <a:r>
              <a:rPr lang="en-IN" sz="1100" dirty="0">
                <a:effectLst/>
                <a:latin typeface="Calibri" panose="020F0502020204030204" pitchFamily="34" charset="0"/>
                <a:ea typeface="Calibri" panose="020F0502020204030204" pitchFamily="34" charset="0"/>
                <a:cs typeface="Latha" panose="020B0604020202020204" pitchFamily="34" charset="0"/>
              </a:rPr>
              <a:t>blocks that are on the same cylinder, we need approximately </a:t>
            </a:r>
            <a:r>
              <a:rPr lang="en-IN" sz="1100" i="1" u="sng" dirty="0">
                <a:effectLst/>
                <a:latin typeface="Calibri" panose="020F0502020204030204" pitchFamily="34" charset="0"/>
                <a:ea typeface="Calibri" panose="020F0502020204030204" pitchFamily="34" charset="0"/>
                <a:cs typeface="Latha" panose="020B0604020202020204" pitchFamily="34" charset="0"/>
              </a:rPr>
              <a:t>s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a:effectLst/>
                <a:latin typeface="Calibri" panose="020F0502020204030204" pitchFamily="34" charset="0"/>
                <a:ea typeface="Calibri" panose="020F0502020204030204" pitchFamily="34" charset="0"/>
                <a:cs typeface="Latha" panose="020B0604020202020204" pitchFamily="34" charset="0"/>
              </a:rPr>
              <a:t>k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err="1">
                <a:effectLst/>
                <a:latin typeface="Calibri" panose="020F0502020204030204" pitchFamily="34" charset="0"/>
                <a:ea typeface="Calibri" panose="020F0502020204030204" pitchFamily="34" charset="0"/>
                <a:cs typeface="Latha" panose="020B0604020202020204" pitchFamily="34" charset="0"/>
              </a:rPr>
              <a:t>rd</a:t>
            </a:r>
            <a:r>
              <a:rPr lang="en-IN" sz="1100" i="1" u="sng" dirty="0">
                <a:effectLst/>
                <a:latin typeface="Calibri" panose="020F0502020204030204" pitchFamily="34" charset="0"/>
                <a:ea typeface="Calibri" panose="020F0502020204030204" pitchFamily="34" charset="0"/>
                <a:cs typeface="Latha" panose="020B0604020202020204" pitchFamily="34" charset="0"/>
              </a:rPr>
              <a:t>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err="1">
                <a:effectLst/>
                <a:latin typeface="Calibri" panose="020F0502020204030204" pitchFamily="34" charset="0"/>
                <a:ea typeface="Calibri" panose="020F0502020204030204" pitchFamily="34" charset="0"/>
                <a:cs typeface="Latha" panose="020B0604020202020204" pitchFamily="34" charset="0"/>
              </a:rPr>
              <a:t>btt</a:t>
            </a:r>
            <a:r>
              <a:rPr lang="en-IN" sz="1100" u="sng" dirty="0">
                <a:effectLst/>
                <a:latin typeface="Calibri" panose="020F0502020204030204" pitchFamily="34" charset="0"/>
                <a:ea typeface="Calibri" panose="020F0502020204030204" pitchFamily="34" charset="0"/>
                <a:cs typeface="Latha" panose="020B0604020202020204" pitchFamily="34" charset="0"/>
              </a:rPr>
              <a:t>)) msec</a:t>
            </a:r>
            <a:r>
              <a:rPr lang="en-IN" sz="1100" dirty="0">
                <a:effectLst/>
                <a:latin typeface="Calibri" panose="020F0502020204030204" pitchFamily="34" charset="0"/>
                <a:ea typeface="Calibri" panose="020F0502020204030204" pitchFamily="34" charset="0"/>
                <a:cs typeface="Latha" panose="020B0604020202020204" pitchFamily="34" charset="0"/>
              </a:rPr>
              <a:t>.</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228600" lvl="0" indent="-228600">
              <a:lnSpc>
                <a:spcPct val="107000"/>
              </a:lnSpc>
              <a:spcAft>
                <a:spcPts val="800"/>
              </a:spcAft>
              <a:buAutoNum type="alphaUcPeriod" startAt="8"/>
            </a:pPr>
            <a:r>
              <a:rPr lang="en-IN" sz="1100" dirty="0">
                <a:effectLst/>
                <a:latin typeface="Calibri" panose="020F0502020204030204" pitchFamily="34" charset="0"/>
                <a:ea typeface="Calibri" panose="020F0502020204030204" pitchFamily="34" charset="0"/>
                <a:cs typeface="Latha" panose="020B0604020202020204" pitchFamily="34" charset="0"/>
              </a:rPr>
              <a:t>The rotational delay for all but the first block, so the estimate for transferring </a:t>
            </a:r>
            <a:r>
              <a:rPr lang="en-IN" sz="1100" i="1" dirty="0">
                <a:effectLst/>
                <a:latin typeface="Calibri" panose="020F0502020204030204" pitchFamily="34" charset="0"/>
                <a:ea typeface="Calibri" panose="020F0502020204030204" pitchFamily="34" charset="0"/>
                <a:cs typeface="Latha" panose="020B0604020202020204" pitchFamily="34" charset="0"/>
              </a:rPr>
              <a:t>k </a:t>
            </a:r>
            <a:r>
              <a:rPr lang="en-IN" sz="1100" dirty="0">
                <a:effectLst/>
                <a:latin typeface="Calibri" panose="020F0502020204030204" pitchFamily="34" charset="0"/>
                <a:ea typeface="Calibri" panose="020F0502020204030204" pitchFamily="34" charset="0"/>
                <a:cs typeface="Latha" panose="020B0604020202020204" pitchFamily="34" charset="0"/>
              </a:rPr>
              <a:t>consecutive blocks is </a:t>
            </a:r>
            <a:r>
              <a:rPr lang="en-IN" sz="1100" i="1" u="sng" dirty="0">
                <a:effectLst/>
                <a:latin typeface="Calibri" panose="020F0502020204030204" pitchFamily="34" charset="0"/>
                <a:ea typeface="Calibri" panose="020F0502020204030204" pitchFamily="34" charset="0"/>
                <a:cs typeface="Latha" panose="020B0604020202020204" pitchFamily="34" charset="0"/>
              </a:rPr>
              <a:t>s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err="1">
                <a:effectLst/>
                <a:latin typeface="Calibri" panose="020F0502020204030204" pitchFamily="34" charset="0"/>
                <a:ea typeface="Calibri" panose="020F0502020204030204" pitchFamily="34" charset="0"/>
                <a:cs typeface="Latha" panose="020B0604020202020204" pitchFamily="34" charset="0"/>
              </a:rPr>
              <a:t>rd</a:t>
            </a:r>
            <a:r>
              <a:rPr lang="en-IN" sz="1100" i="1" u="sng" dirty="0">
                <a:effectLst/>
                <a:latin typeface="Calibri" panose="020F0502020204030204" pitchFamily="34" charset="0"/>
                <a:ea typeface="Calibri" panose="020F0502020204030204" pitchFamily="34" charset="0"/>
                <a:cs typeface="Latha" panose="020B0604020202020204" pitchFamily="34" charset="0"/>
              </a:rPr>
              <a:t>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a:effectLst/>
                <a:latin typeface="Calibri" panose="020F0502020204030204" pitchFamily="34" charset="0"/>
                <a:ea typeface="Calibri" panose="020F0502020204030204" pitchFamily="34" charset="0"/>
                <a:cs typeface="Latha" panose="020B0604020202020204" pitchFamily="34" charset="0"/>
              </a:rPr>
              <a:t>k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err="1">
                <a:effectLst/>
                <a:latin typeface="Calibri" panose="020F0502020204030204" pitchFamily="34" charset="0"/>
                <a:ea typeface="Calibri" panose="020F0502020204030204" pitchFamily="34" charset="0"/>
                <a:cs typeface="Latha" panose="020B0604020202020204" pitchFamily="34" charset="0"/>
              </a:rPr>
              <a:t>btt</a:t>
            </a:r>
            <a:r>
              <a:rPr lang="en-IN" sz="1100" u="sng" dirty="0">
                <a:effectLst/>
                <a:latin typeface="Calibri" panose="020F0502020204030204" pitchFamily="34" charset="0"/>
                <a:ea typeface="Calibri" panose="020F0502020204030204" pitchFamily="34" charset="0"/>
                <a:cs typeface="Latha" panose="020B0604020202020204" pitchFamily="34" charset="0"/>
              </a:rPr>
              <a:t>) msec</a:t>
            </a:r>
            <a:r>
              <a:rPr lang="en-IN" sz="1100" dirty="0">
                <a:effectLst/>
                <a:latin typeface="Calibri" panose="020F0502020204030204" pitchFamily="34" charset="0"/>
                <a:ea typeface="Calibri" panose="020F0502020204030204" pitchFamily="34" charset="0"/>
                <a:cs typeface="Latha" panose="020B0604020202020204" pitchFamily="34" charset="0"/>
              </a:rPr>
              <a:t>.</a:t>
            </a:r>
            <a:endParaRPr lang="en-US" sz="1100" dirty="0">
              <a:latin typeface="Calibri" panose="020F0502020204030204" pitchFamily="34" charset="0"/>
              <a:ea typeface="Calibri" panose="020F0502020204030204" pitchFamily="34" charset="0"/>
              <a:cs typeface="Latha" panose="020B0604020202020204" pitchFamily="34" charset="0"/>
            </a:endParaRPr>
          </a:p>
          <a:p>
            <a:pPr marL="228600" lvl="0" indent="-228600">
              <a:lnSpc>
                <a:spcPct val="107000"/>
              </a:lnSpc>
              <a:spcAft>
                <a:spcPts val="800"/>
              </a:spcAft>
              <a:buAutoNum type="alphaUcPeriod" startAt="8"/>
            </a:pPr>
            <a:r>
              <a:rPr lang="en-IN" sz="1100" b="1" dirty="0">
                <a:effectLst/>
                <a:latin typeface="Calibri" panose="020F0502020204030204" pitchFamily="34" charset="0"/>
                <a:ea typeface="Calibri" panose="020F0502020204030204" pitchFamily="34" charset="0"/>
                <a:cs typeface="Latha" panose="020B0604020202020204" pitchFamily="34" charset="0"/>
              </a:rPr>
              <a:t>bulk transfer rate (</a:t>
            </a:r>
            <a:r>
              <a:rPr lang="en-IN" sz="1100" b="1" i="1" dirty="0" err="1">
                <a:effectLst/>
                <a:latin typeface="Calibri" panose="020F0502020204030204" pitchFamily="34" charset="0"/>
                <a:ea typeface="Calibri" panose="020F0502020204030204" pitchFamily="34" charset="0"/>
                <a:cs typeface="Latha" panose="020B0604020202020204" pitchFamily="34" charset="0"/>
              </a:rPr>
              <a:t>btr</a:t>
            </a:r>
            <a:r>
              <a:rPr lang="en-IN" sz="1100" b="1" dirty="0">
                <a:effectLst/>
                <a:latin typeface="Calibri" panose="020F0502020204030204" pitchFamily="34" charset="0"/>
                <a:ea typeface="Calibri" panose="020F0502020204030204" pitchFamily="34" charset="0"/>
                <a:cs typeface="Latha" panose="020B0604020202020204" pitchFamily="34" charset="0"/>
              </a:rPr>
              <a:t>) </a:t>
            </a:r>
            <a:r>
              <a:rPr lang="en-IN" sz="1100" dirty="0">
                <a:effectLst/>
                <a:latin typeface="Calibri" panose="020F0502020204030204" pitchFamily="34" charset="0"/>
                <a:ea typeface="Calibri" panose="020F0502020204030204" pitchFamily="34" charset="0"/>
                <a:cs typeface="Latha" panose="020B0604020202020204" pitchFamily="34" charset="0"/>
              </a:rPr>
              <a:t>that takes the gap size into account when reading consecutively stored blocks. If the gap size is </a:t>
            </a:r>
            <a:r>
              <a:rPr lang="en-IN" sz="1100" i="1" dirty="0">
                <a:effectLst/>
                <a:latin typeface="Calibri" panose="020F0502020204030204" pitchFamily="34" charset="0"/>
                <a:ea typeface="Calibri" panose="020F0502020204030204" pitchFamily="34" charset="0"/>
                <a:cs typeface="Latha" panose="020B0604020202020204" pitchFamily="34" charset="0"/>
              </a:rPr>
              <a:t>G </a:t>
            </a:r>
            <a:r>
              <a:rPr lang="en-IN" sz="1100" dirty="0">
                <a:effectLst/>
                <a:latin typeface="Calibri" panose="020F0502020204030204" pitchFamily="34" charset="0"/>
                <a:ea typeface="Calibri" panose="020F0502020204030204" pitchFamily="34" charset="0"/>
                <a:cs typeface="Latha" panose="020B0604020202020204" pitchFamily="34" charset="0"/>
              </a:rPr>
              <a:t>bytes, then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742950" lvl="1" indent="-285750">
              <a:lnSpc>
                <a:spcPct val="107000"/>
              </a:lnSpc>
              <a:spcAft>
                <a:spcPts val="800"/>
              </a:spcAft>
              <a:buFont typeface="+mj-lt"/>
              <a:buAutoNum type="alphaLcPeriod"/>
            </a:pPr>
            <a:r>
              <a:rPr lang="en-IN" sz="1100" i="1" u="sng" dirty="0" err="1">
                <a:effectLst/>
                <a:latin typeface="Calibri" panose="020F0502020204030204" pitchFamily="34" charset="0"/>
                <a:ea typeface="Calibri" panose="020F0502020204030204" pitchFamily="34" charset="0"/>
                <a:cs typeface="Latha" panose="020B0604020202020204" pitchFamily="34" charset="0"/>
              </a:rPr>
              <a:t>btr</a:t>
            </a:r>
            <a:r>
              <a:rPr lang="en-IN" sz="1100" i="1" u="sng" dirty="0">
                <a:effectLst/>
                <a:latin typeface="Calibri" panose="020F0502020204030204" pitchFamily="34" charset="0"/>
                <a:ea typeface="Calibri" panose="020F0502020204030204" pitchFamily="34" charset="0"/>
                <a:cs typeface="Latha" panose="020B0604020202020204" pitchFamily="34" charset="0"/>
              </a:rPr>
              <a:t>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a:effectLst/>
                <a:latin typeface="Calibri" panose="020F0502020204030204" pitchFamily="34" charset="0"/>
                <a:ea typeface="Calibri" panose="020F0502020204030204" pitchFamily="34" charset="0"/>
                <a:cs typeface="Latha" panose="020B0604020202020204" pitchFamily="34" charset="0"/>
              </a:rPr>
              <a:t>B</a:t>
            </a:r>
            <a:r>
              <a:rPr lang="en-IN" sz="1100" u="sng" dirty="0">
                <a:effectLst/>
                <a:latin typeface="Calibri" panose="020F0502020204030204" pitchFamily="34" charset="0"/>
                <a:ea typeface="Calibri" panose="020F0502020204030204" pitchFamily="34" charset="0"/>
                <a:cs typeface="Latha" panose="020B0604020202020204" pitchFamily="34" charset="0"/>
              </a:rPr>
              <a:t>/(</a:t>
            </a:r>
            <a:r>
              <a:rPr lang="en-IN" sz="1100" i="1" u="sng" dirty="0">
                <a:effectLst/>
                <a:latin typeface="Calibri" panose="020F0502020204030204" pitchFamily="34" charset="0"/>
                <a:ea typeface="Calibri" panose="020F0502020204030204" pitchFamily="34" charset="0"/>
                <a:cs typeface="Latha" panose="020B0604020202020204" pitchFamily="34" charset="0"/>
              </a:rPr>
              <a:t>B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a:effectLst/>
                <a:latin typeface="Calibri" panose="020F0502020204030204" pitchFamily="34" charset="0"/>
                <a:ea typeface="Calibri" panose="020F0502020204030204" pitchFamily="34" charset="0"/>
                <a:cs typeface="Latha" panose="020B0604020202020204" pitchFamily="34" charset="0"/>
              </a:rPr>
              <a:t>G</a:t>
            </a:r>
            <a:r>
              <a:rPr lang="en-IN" sz="1100" u="sng" dirty="0">
                <a:effectLst/>
                <a:latin typeface="Calibri" panose="020F0502020204030204" pitchFamily="34" charset="0"/>
                <a:ea typeface="Calibri" panose="020F0502020204030204" pitchFamily="34" charset="0"/>
                <a:cs typeface="Latha" panose="020B0604020202020204" pitchFamily="34" charset="0"/>
              </a:rPr>
              <a:t>)) * </a:t>
            </a:r>
            <a:r>
              <a:rPr lang="en-IN" sz="1100" i="1" u="sng" dirty="0">
                <a:effectLst/>
                <a:latin typeface="Calibri" panose="020F0502020204030204" pitchFamily="34" charset="0"/>
                <a:ea typeface="Calibri" panose="020F0502020204030204" pitchFamily="34" charset="0"/>
                <a:cs typeface="Latha" panose="020B0604020202020204" pitchFamily="34" charset="0"/>
              </a:rPr>
              <a:t>tr </a:t>
            </a:r>
            <a:r>
              <a:rPr lang="en-IN" sz="1100" u="sng" dirty="0">
                <a:effectLst/>
                <a:latin typeface="Calibri" panose="020F0502020204030204" pitchFamily="34" charset="0"/>
                <a:ea typeface="Calibri" panose="020F0502020204030204" pitchFamily="34" charset="0"/>
                <a:cs typeface="Latha" panose="020B0604020202020204" pitchFamily="34" charset="0"/>
              </a:rPr>
              <a:t>bytes/msec.</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lvl="0">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J.      The estimated time to read </a:t>
            </a:r>
            <a:r>
              <a:rPr lang="en-IN" sz="1100" i="1" dirty="0">
                <a:effectLst/>
                <a:latin typeface="Calibri" panose="020F0502020204030204" pitchFamily="34" charset="0"/>
                <a:ea typeface="Calibri" panose="020F0502020204030204" pitchFamily="34" charset="0"/>
                <a:cs typeface="Latha" panose="020B0604020202020204" pitchFamily="34" charset="0"/>
              </a:rPr>
              <a:t>k </a:t>
            </a:r>
            <a:r>
              <a:rPr lang="en-IN" sz="1100" dirty="0">
                <a:effectLst/>
                <a:latin typeface="Calibri" panose="020F0502020204030204" pitchFamily="34" charset="0"/>
                <a:ea typeface="Calibri" panose="020F0502020204030204" pitchFamily="34" charset="0"/>
                <a:cs typeface="Latha" panose="020B0604020202020204" pitchFamily="34" charset="0"/>
              </a:rPr>
              <a:t>blocks consecutively stored on the same cylinder becomes </a:t>
            </a:r>
            <a:r>
              <a:rPr lang="en-IN" sz="1100" i="1" dirty="0">
                <a:effectLst/>
                <a:latin typeface="Calibri" panose="020F0502020204030204" pitchFamily="34" charset="0"/>
                <a:ea typeface="Calibri" panose="020F0502020204030204" pitchFamily="34" charset="0"/>
                <a:cs typeface="Latha" panose="020B0604020202020204" pitchFamily="34" charset="0"/>
              </a:rPr>
              <a:t>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742950" lvl="1" indent="-285750">
              <a:lnSpc>
                <a:spcPct val="107000"/>
              </a:lnSpc>
              <a:buFont typeface="+mj-lt"/>
              <a:buAutoNum type="alphaLcPeriod"/>
            </a:pPr>
            <a:r>
              <a:rPr lang="en-IN" sz="1100" i="1" u="sng" dirty="0">
                <a:effectLst/>
                <a:latin typeface="Calibri" panose="020F0502020204030204" pitchFamily="34" charset="0"/>
                <a:ea typeface="Calibri" panose="020F0502020204030204" pitchFamily="34" charset="0"/>
                <a:cs typeface="Latha" panose="020B0604020202020204" pitchFamily="34" charset="0"/>
              </a:rPr>
              <a:t>s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err="1">
                <a:effectLst/>
                <a:latin typeface="Calibri" panose="020F0502020204030204" pitchFamily="34" charset="0"/>
                <a:ea typeface="Calibri" panose="020F0502020204030204" pitchFamily="34" charset="0"/>
                <a:cs typeface="Latha" panose="020B0604020202020204" pitchFamily="34" charset="0"/>
              </a:rPr>
              <a:t>rd</a:t>
            </a:r>
            <a:r>
              <a:rPr lang="en-IN" sz="1100" i="1" u="sng" dirty="0">
                <a:effectLst/>
                <a:latin typeface="Calibri" panose="020F0502020204030204" pitchFamily="34" charset="0"/>
                <a:ea typeface="Calibri" panose="020F0502020204030204" pitchFamily="34" charset="0"/>
                <a:cs typeface="Latha" panose="020B0604020202020204" pitchFamily="34" charset="0"/>
              </a:rPr>
              <a:t>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a:effectLst/>
                <a:latin typeface="Calibri" panose="020F0502020204030204" pitchFamily="34" charset="0"/>
                <a:ea typeface="Calibri" panose="020F0502020204030204" pitchFamily="34" charset="0"/>
                <a:cs typeface="Latha" panose="020B0604020202020204" pitchFamily="34" charset="0"/>
              </a:rPr>
              <a:t>k </a:t>
            </a:r>
            <a:r>
              <a:rPr lang="en-IN" sz="1100" u="sng" dirty="0">
                <a:effectLst/>
                <a:latin typeface="Calibri" panose="020F0502020204030204" pitchFamily="34" charset="0"/>
                <a:ea typeface="Calibri" panose="020F0502020204030204" pitchFamily="34" charset="0"/>
                <a:cs typeface="Latha" panose="020B0604020202020204" pitchFamily="34" charset="0"/>
              </a:rPr>
              <a:t>* (</a:t>
            </a:r>
            <a:r>
              <a:rPr lang="en-IN" sz="1100" i="1" u="sng" dirty="0">
                <a:effectLst/>
                <a:latin typeface="Calibri" panose="020F0502020204030204" pitchFamily="34" charset="0"/>
                <a:ea typeface="Calibri" panose="020F0502020204030204" pitchFamily="34" charset="0"/>
                <a:cs typeface="Latha" panose="020B0604020202020204" pitchFamily="34" charset="0"/>
              </a:rPr>
              <a:t>B</a:t>
            </a:r>
            <a:r>
              <a:rPr lang="en-IN" sz="1100" u="sng" dirty="0">
                <a:effectLst/>
                <a:latin typeface="Calibri" panose="020F0502020204030204" pitchFamily="34" charset="0"/>
                <a:ea typeface="Calibri" panose="020F0502020204030204" pitchFamily="34" charset="0"/>
                <a:cs typeface="Latha" panose="020B0604020202020204" pitchFamily="34" charset="0"/>
              </a:rPr>
              <a:t>/</a:t>
            </a:r>
            <a:r>
              <a:rPr lang="en-IN" sz="1100" i="1" u="sng" dirty="0" err="1">
                <a:effectLst/>
                <a:latin typeface="Calibri" panose="020F0502020204030204" pitchFamily="34" charset="0"/>
                <a:ea typeface="Calibri" panose="020F0502020204030204" pitchFamily="34" charset="0"/>
                <a:cs typeface="Latha" panose="020B0604020202020204" pitchFamily="34" charset="0"/>
              </a:rPr>
              <a:t>btr</a:t>
            </a:r>
            <a:r>
              <a:rPr lang="en-IN" sz="1100" u="sng" dirty="0">
                <a:effectLst/>
                <a:latin typeface="Calibri" panose="020F0502020204030204" pitchFamily="34" charset="0"/>
                <a:ea typeface="Calibri" panose="020F0502020204030204" pitchFamily="34" charset="0"/>
                <a:cs typeface="Latha" panose="020B0604020202020204" pitchFamily="34" charset="0"/>
              </a:rPr>
              <a:t>)) msec1</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 k.    Blocking factor = </a:t>
            </a:r>
            <a:r>
              <a:rPr lang="en-IN" sz="1100" dirty="0" err="1">
                <a:effectLst/>
                <a:latin typeface="Calibri" panose="020F0502020204030204" pitchFamily="34" charset="0"/>
                <a:ea typeface="Calibri" panose="020F0502020204030204" pitchFamily="34" charset="0"/>
                <a:cs typeface="Latha" panose="020B0604020202020204" pitchFamily="34" charset="0"/>
              </a:rPr>
              <a:t>Bfr</a:t>
            </a:r>
            <a:r>
              <a:rPr lang="en-IN" sz="1100" dirty="0">
                <a:effectLst/>
                <a:latin typeface="Calibri" panose="020F0502020204030204" pitchFamily="34" charset="0"/>
                <a:ea typeface="Calibri" panose="020F0502020204030204" pitchFamily="34" charset="0"/>
                <a:cs typeface="Latha" panose="020B0604020202020204" pitchFamily="34" charset="0"/>
              </a:rPr>
              <a:t> = </a:t>
            </a:r>
            <a:r>
              <a:rPr lang="en-IN" sz="11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r>
              <a:rPr lang="en-IN" sz="1100" b="1" dirty="0">
                <a:solidFill>
                  <a:srgbClr val="000000"/>
                </a:solidFill>
                <a:effectLst/>
                <a:latin typeface="Calibri" panose="020F0502020204030204" pitchFamily="34" charset="0"/>
                <a:ea typeface="Calibri" panose="020F0502020204030204" pitchFamily="34" charset="0"/>
                <a:cs typeface="Latha" panose="020B0604020202020204" pitchFamily="34" charset="0"/>
              </a:rPr>
              <a:t>floor(B/R) </a:t>
            </a:r>
            <a:r>
              <a:rPr lang="en-IN" sz="1100" dirty="0">
                <a:solidFill>
                  <a:srgbClr val="000000"/>
                </a:solidFill>
                <a:effectLst/>
                <a:latin typeface="Calibri" panose="020F0502020204030204" pitchFamily="34" charset="0"/>
                <a:ea typeface="Calibri" panose="020F0502020204030204" pitchFamily="34" charset="0"/>
                <a:cs typeface="Latha" panose="020B0604020202020204" pitchFamily="34" charset="0"/>
              </a:rPr>
              <a:t>where B – block  size in bytes and R is record size in bytes.</a:t>
            </a:r>
            <a:r>
              <a:rPr lang="en-US" sz="1100" dirty="0">
                <a:effectLst/>
                <a:latin typeface="Calibri" panose="020F0502020204030204" pitchFamily="34" charset="0"/>
                <a:ea typeface="Calibri" panose="020F0502020204030204" pitchFamily="34" charset="0"/>
                <a:cs typeface="Latha" panose="020B0604020202020204" pitchFamily="34" charset="0"/>
              </a:rPr>
              <a:t> </a:t>
            </a:r>
            <a:r>
              <a:rPr lang="en-IN" sz="1100" dirty="0">
                <a:solidFill>
                  <a:srgbClr val="000000"/>
                </a:solidFill>
                <a:effectLst/>
                <a:latin typeface="Calibri" panose="020F0502020204030204" pitchFamily="34" charset="0"/>
                <a:ea typeface="Calibri" panose="020F0502020204030204" pitchFamily="34" charset="0"/>
                <a:cs typeface="Latha" panose="020B0604020202020204" pitchFamily="34" charset="0"/>
              </a:rPr>
              <a:t> </a:t>
            </a:r>
            <a:endParaRPr lang="en-US" sz="1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6891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70083-5D68-9875-2C52-E0C75B3DA7FA}"/>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CB33B70E-28EC-01E5-2E9C-21D81B169EE7}"/>
              </a:ext>
            </a:extLst>
          </p:cNvPr>
          <p:cNvPicPr>
            <a:picLocks noChangeAspect="1"/>
          </p:cNvPicPr>
          <p:nvPr/>
        </p:nvPicPr>
        <p:blipFill>
          <a:blip r:embed="rId2"/>
          <a:stretch>
            <a:fillRect/>
          </a:stretch>
        </p:blipFill>
        <p:spPr>
          <a:xfrm>
            <a:off x="1028183" y="1647120"/>
            <a:ext cx="7144267" cy="4572706"/>
          </a:xfrm>
          <a:prstGeom prst="rect">
            <a:avLst/>
          </a:prstGeom>
        </p:spPr>
      </p:pic>
    </p:spTree>
    <p:extLst>
      <p:ext uri="{BB962C8B-B14F-4D97-AF65-F5344CB8AC3E}">
        <p14:creationId xmlns:p14="http://schemas.microsoft.com/office/powerpoint/2010/main" val="55377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2EE1A8-6297-4733-B514-0645878A4E89}"/>
              </a:ext>
            </a:extLst>
          </p:cNvPr>
          <p:cNvSpPr>
            <a:spLocks noGrp="1"/>
          </p:cNvSpPr>
          <p:nvPr>
            <p:ph idx="1"/>
          </p:nvPr>
        </p:nvSpPr>
        <p:spPr>
          <a:xfrm>
            <a:off x="406400" y="1493838"/>
            <a:ext cx="10991702" cy="4609250"/>
          </a:xfrm>
        </p:spPr>
        <p:txBody>
          <a:bodyPr>
            <a:normAutofit/>
          </a:bodyPr>
          <a:lstStyle/>
          <a:p>
            <a:r>
              <a:rPr lang="en-US" sz="1700" dirty="0">
                <a:solidFill>
                  <a:srgbClr val="7030A0"/>
                </a:solidFill>
              </a:rPr>
              <a:t>Consider a disk with the following characteristics (these are not parameters of  any particular disk unit): block size B=512 bytes, </a:t>
            </a:r>
            <a:r>
              <a:rPr lang="en-US" sz="1700" dirty="0" err="1">
                <a:solidFill>
                  <a:srgbClr val="7030A0"/>
                </a:solidFill>
              </a:rPr>
              <a:t>interblock</a:t>
            </a:r>
            <a:r>
              <a:rPr lang="en-US" sz="1700" dirty="0">
                <a:solidFill>
                  <a:srgbClr val="7030A0"/>
                </a:solidFill>
              </a:rPr>
              <a:t> gap size G=128 bytes, number of blocks per track=20, number of tracks per surface=400. A disk pack consists of 15 double-sided disks.</a:t>
            </a:r>
          </a:p>
          <a:p>
            <a:endParaRPr lang="en-US" sz="1700" dirty="0">
              <a:solidFill>
                <a:srgbClr val="7030A0"/>
              </a:solidFill>
            </a:endParaRPr>
          </a:p>
          <a:p>
            <a:r>
              <a:rPr lang="en-US" sz="1700" dirty="0">
                <a:solidFill>
                  <a:srgbClr val="7030A0"/>
                </a:solidFill>
              </a:rPr>
              <a:t>(a) What is the total capacity of a track and what is its useful capacity (excluding </a:t>
            </a:r>
            <a:r>
              <a:rPr lang="en-US" sz="1700" dirty="0" err="1">
                <a:solidFill>
                  <a:srgbClr val="7030A0"/>
                </a:solidFill>
              </a:rPr>
              <a:t>interblock</a:t>
            </a:r>
            <a:r>
              <a:rPr lang="en-US" sz="1700" dirty="0">
                <a:solidFill>
                  <a:srgbClr val="7030A0"/>
                </a:solidFill>
              </a:rPr>
              <a:t> gaps)?</a:t>
            </a:r>
          </a:p>
          <a:p>
            <a:r>
              <a:rPr lang="en-US" sz="1700" dirty="0">
                <a:solidFill>
                  <a:srgbClr val="7030A0"/>
                </a:solidFill>
              </a:rPr>
              <a:t> (b) How many cylinders are there?</a:t>
            </a:r>
          </a:p>
          <a:p>
            <a:r>
              <a:rPr lang="en-US" sz="1700" dirty="0">
                <a:solidFill>
                  <a:srgbClr val="7030A0"/>
                </a:solidFill>
              </a:rPr>
              <a:t>(c) What is the total capacity and the useful capacity of a cylinder?</a:t>
            </a:r>
          </a:p>
          <a:p>
            <a:r>
              <a:rPr lang="en-US" sz="1700" dirty="0">
                <a:solidFill>
                  <a:srgbClr val="7030A0"/>
                </a:solidFill>
              </a:rPr>
              <a:t>(d) What is the total capacity and the useful capacity of a disk pack?</a:t>
            </a:r>
          </a:p>
          <a:p>
            <a:r>
              <a:rPr lang="en-US" sz="1700" dirty="0">
                <a:solidFill>
                  <a:srgbClr val="7030A0"/>
                </a:solidFill>
              </a:rPr>
              <a:t>(e) Suppose the disk drive rotates the disk pack at a speed of 2400 rpm (revolutions per minute); what is the transfer rate in bytes/msec and the block transfer time </a:t>
            </a:r>
            <a:r>
              <a:rPr lang="en-US" sz="1700" dirty="0" err="1">
                <a:solidFill>
                  <a:srgbClr val="7030A0"/>
                </a:solidFill>
              </a:rPr>
              <a:t>btt</a:t>
            </a:r>
            <a:r>
              <a:rPr lang="en-US" sz="1700" dirty="0">
                <a:solidFill>
                  <a:srgbClr val="7030A0"/>
                </a:solidFill>
              </a:rPr>
              <a:t> in msec? What is the average rotational delay </a:t>
            </a:r>
            <a:r>
              <a:rPr lang="en-US" sz="1700" dirty="0" err="1">
                <a:solidFill>
                  <a:srgbClr val="7030A0"/>
                </a:solidFill>
              </a:rPr>
              <a:t>rd</a:t>
            </a:r>
            <a:r>
              <a:rPr lang="en-US" sz="1700" dirty="0">
                <a:solidFill>
                  <a:srgbClr val="7030A0"/>
                </a:solidFill>
              </a:rPr>
              <a:t> in msec? What is the bulk transfer rate?</a:t>
            </a:r>
          </a:p>
          <a:p>
            <a:r>
              <a:rPr lang="en-US" sz="1700" dirty="0">
                <a:solidFill>
                  <a:srgbClr val="7030A0"/>
                </a:solidFill>
              </a:rPr>
              <a:t>(f) Suppose the average seek time is 30 msec. How much time does it take (on the average) in msec to locate and transfer a single block given its block address?</a:t>
            </a:r>
          </a:p>
          <a:p>
            <a:r>
              <a:rPr lang="en-US" sz="1700" dirty="0">
                <a:solidFill>
                  <a:srgbClr val="7030A0"/>
                </a:solidFill>
              </a:rPr>
              <a:t>(g) Calculate the average time it would take to transfer 20 random blocks and compare it with the time it would take to transfer 20 consecutive blocks using  double buffering to save seek time and rotational delay.</a:t>
            </a:r>
          </a:p>
          <a:p>
            <a:endParaRPr lang="en-US" sz="1000" dirty="0"/>
          </a:p>
        </p:txBody>
      </p:sp>
      <p:sp>
        <p:nvSpPr>
          <p:cNvPr id="3" name="Content Placeholder 2">
            <a:extLst>
              <a:ext uri="{FF2B5EF4-FFF2-40B4-BE49-F238E27FC236}">
                <a16:creationId xmlns:a16="http://schemas.microsoft.com/office/drawing/2014/main" id="{9FE22256-AF37-4676-912E-1AE56E5DC1E7}"/>
              </a:ext>
            </a:extLst>
          </p:cNvPr>
          <p:cNvSpPr>
            <a:spLocks noGrp="1"/>
          </p:cNvSpPr>
          <p:nvPr>
            <p:ph sz="quarter" idx="10"/>
          </p:nvPr>
        </p:nvSpPr>
        <p:spPr/>
        <p:txBody>
          <a:bodyPr/>
          <a:lstStyle/>
          <a:p>
            <a:r>
              <a:rPr lang="en-IN" dirty="0">
                <a:solidFill>
                  <a:srgbClr val="7030A0"/>
                </a:solidFill>
              </a:rPr>
              <a:t>Problem</a:t>
            </a:r>
            <a:endParaRPr lang="en-US" dirty="0">
              <a:solidFill>
                <a:srgbClr val="7030A0"/>
              </a:solidFill>
            </a:endParaRPr>
          </a:p>
        </p:txBody>
      </p:sp>
    </p:spTree>
    <p:extLst>
      <p:ext uri="{BB962C8B-B14F-4D97-AF65-F5344CB8AC3E}">
        <p14:creationId xmlns:p14="http://schemas.microsoft.com/office/powerpoint/2010/main" val="24700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D3E009-E151-C2B3-487D-9F6F88A6FA2D}"/>
              </a:ext>
            </a:extLst>
          </p:cNvPr>
          <p:cNvSpPr>
            <a:spLocks noGrp="1"/>
          </p:cNvSpPr>
          <p:nvPr>
            <p:ph idx="1"/>
          </p:nvPr>
        </p:nvSpPr>
        <p:spPr/>
        <p:txBody>
          <a:bodyPr/>
          <a:lstStyle/>
          <a:p>
            <a:r>
              <a:rPr lang="en-US" sz="2400" dirty="0">
                <a:solidFill>
                  <a:srgbClr val="7030A0"/>
                </a:solidFill>
              </a:rPr>
              <a:t>a) What is the total capacity of a track and what is its useful capacity (excluding </a:t>
            </a:r>
            <a:r>
              <a:rPr lang="en-US" sz="2400" dirty="0" err="1">
                <a:solidFill>
                  <a:srgbClr val="7030A0"/>
                </a:solidFill>
              </a:rPr>
              <a:t>interblock</a:t>
            </a:r>
            <a:r>
              <a:rPr lang="en-US" sz="2400" dirty="0">
                <a:solidFill>
                  <a:srgbClr val="7030A0"/>
                </a:solidFill>
              </a:rPr>
              <a:t> gaps)?</a:t>
            </a:r>
          </a:p>
          <a:p>
            <a:endParaRPr lang="en-US" dirty="0"/>
          </a:p>
        </p:txBody>
      </p:sp>
      <p:sp>
        <p:nvSpPr>
          <p:cNvPr id="3" name="Content Placeholder 2">
            <a:extLst>
              <a:ext uri="{FF2B5EF4-FFF2-40B4-BE49-F238E27FC236}">
                <a16:creationId xmlns:a16="http://schemas.microsoft.com/office/drawing/2014/main" id="{BD04115F-1B0F-5AC0-9A65-E6D1AB367790}"/>
              </a:ext>
            </a:extLst>
          </p:cNvPr>
          <p:cNvSpPr>
            <a:spLocks noGrp="1"/>
          </p:cNvSpPr>
          <p:nvPr>
            <p:ph sz="quarter" idx="10"/>
          </p:nvPr>
        </p:nvSpPr>
        <p:spPr/>
        <p:txBody>
          <a:bodyPr/>
          <a:lstStyle/>
          <a:p>
            <a:endParaRPr lang="en-US"/>
          </a:p>
        </p:txBody>
      </p:sp>
      <p:sp>
        <p:nvSpPr>
          <p:cNvPr id="5" name="TextBox 4">
            <a:extLst>
              <a:ext uri="{FF2B5EF4-FFF2-40B4-BE49-F238E27FC236}">
                <a16:creationId xmlns:a16="http://schemas.microsoft.com/office/drawing/2014/main" id="{FB670AC4-493D-CF61-694C-5A5B16F648BD}"/>
              </a:ext>
            </a:extLst>
          </p:cNvPr>
          <p:cNvSpPr txBox="1"/>
          <p:nvPr/>
        </p:nvSpPr>
        <p:spPr>
          <a:xfrm>
            <a:off x="8258840" y="2144163"/>
            <a:ext cx="4074928" cy="1754326"/>
          </a:xfrm>
          <a:prstGeom prst="rect">
            <a:avLst/>
          </a:prstGeom>
          <a:noFill/>
        </p:spPr>
        <p:txBody>
          <a:bodyPr wrap="square">
            <a:spAutoFit/>
          </a:bodyPr>
          <a:lstStyle/>
          <a:p>
            <a:r>
              <a:rPr lang="en-US" sz="1800" dirty="0">
                <a:solidFill>
                  <a:srgbClr val="00B050"/>
                </a:solidFill>
              </a:rPr>
              <a:t>block size B=512 bytes, </a:t>
            </a:r>
          </a:p>
          <a:p>
            <a:r>
              <a:rPr lang="en-US" sz="1800" dirty="0" err="1">
                <a:solidFill>
                  <a:srgbClr val="00B050"/>
                </a:solidFill>
              </a:rPr>
              <a:t>interblock</a:t>
            </a:r>
            <a:r>
              <a:rPr lang="en-US" sz="1800" dirty="0">
                <a:solidFill>
                  <a:srgbClr val="00B050"/>
                </a:solidFill>
              </a:rPr>
              <a:t> gap size G=128 bytes, </a:t>
            </a:r>
          </a:p>
          <a:p>
            <a:r>
              <a:rPr lang="en-US" sz="1800" dirty="0">
                <a:solidFill>
                  <a:srgbClr val="00B050"/>
                </a:solidFill>
              </a:rPr>
              <a:t>number of blocks per track=20, </a:t>
            </a:r>
          </a:p>
          <a:p>
            <a:r>
              <a:rPr lang="en-US" sz="1800" dirty="0">
                <a:solidFill>
                  <a:srgbClr val="00B050"/>
                </a:solidFill>
              </a:rPr>
              <a:t>number of tracks per surface=400. </a:t>
            </a:r>
          </a:p>
          <a:p>
            <a:r>
              <a:rPr lang="en-US" sz="1800" dirty="0">
                <a:solidFill>
                  <a:srgbClr val="00B050"/>
                </a:solidFill>
              </a:rPr>
              <a:t>A disk pack consists of 15 double-sided disks.</a:t>
            </a:r>
          </a:p>
        </p:txBody>
      </p:sp>
      <p:sp>
        <p:nvSpPr>
          <p:cNvPr id="4" name="TextBox 3">
            <a:extLst>
              <a:ext uri="{FF2B5EF4-FFF2-40B4-BE49-F238E27FC236}">
                <a16:creationId xmlns:a16="http://schemas.microsoft.com/office/drawing/2014/main" id="{8280D41F-7FD4-3E0D-C68D-C9ACCF943B35}"/>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57179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D3E009-E151-C2B3-487D-9F6F88A6FA2D}"/>
              </a:ext>
            </a:extLst>
          </p:cNvPr>
          <p:cNvSpPr>
            <a:spLocks noGrp="1"/>
          </p:cNvSpPr>
          <p:nvPr>
            <p:ph idx="1"/>
          </p:nvPr>
        </p:nvSpPr>
        <p:spPr/>
        <p:txBody>
          <a:bodyPr/>
          <a:lstStyle/>
          <a:p>
            <a:r>
              <a:rPr lang="en-US" dirty="0">
                <a:solidFill>
                  <a:srgbClr val="7030A0"/>
                </a:solidFill>
              </a:rPr>
              <a:t>b</a:t>
            </a:r>
            <a:r>
              <a:rPr lang="en-US" sz="2400" dirty="0">
                <a:solidFill>
                  <a:srgbClr val="7030A0"/>
                </a:solidFill>
              </a:rPr>
              <a:t>)  How many cylinders are there?</a:t>
            </a:r>
          </a:p>
          <a:p>
            <a:endParaRPr lang="en-US" sz="2400" dirty="0">
              <a:solidFill>
                <a:srgbClr val="7030A0"/>
              </a:solidFill>
            </a:endParaRPr>
          </a:p>
          <a:p>
            <a:endParaRPr lang="en-US" dirty="0"/>
          </a:p>
        </p:txBody>
      </p:sp>
      <p:sp>
        <p:nvSpPr>
          <p:cNvPr id="3" name="Content Placeholder 2">
            <a:extLst>
              <a:ext uri="{FF2B5EF4-FFF2-40B4-BE49-F238E27FC236}">
                <a16:creationId xmlns:a16="http://schemas.microsoft.com/office/drawing/2014/main" id="{BD04115F-1B0F-5AC0-9A65-E6D1AB367790}"/>
              </a:ext>
            </a:extLst>
          </p:cNvPr>
          <p:cNvSpPr>
            <a:spLocks noGrp="1"/>
          </p:cNvSpPr>
          <p:nvPr>
            <p:ph sz="quarter" idx="10"/>
          </p:nvPr>
        </p:nvSpPr>
        <p:spPr/>
        <p:txBody>
          <a:bodyPr/>
          <a:lstStyle/>
          <a:p>
            <a:endParaRPr lang="en-US"/>
          </a:p>
        </p:txBody>
      </p:sp>
      <p:sp>
        <p:nvSpPr>
          <p:cNvPr id="5" name="TextBox 4">
            <a:extLst>
              <a:ext uri="{FF2B5EF4-FFF2-40B4-BE49-F238E27FC236}">
                <a16:creationId xmlns:a16="http://schemas.microsoft.com/office/drawing/2014/main" id="{FB670AC4-493D-CF61-694C-5A5B16F648BD}"/>
              </a:ext>
            </a:extLst>
          </p:cNvPr>
          <p:cNvSpPr txBox="1"/>
          <p:nvPr/>
        </p:nvSpPr>
        <p:spPr>
          <a:xfrm>
            <a:off x="8258840" y="2144163"/>
            <a:ext cx="4074928" cy="1754326"/>
          </a:xfrm>
          <a:prstGeom prst="rect">
            <a:avLst/>
          </a:prstGeom>
          <a:noFill/>
        </p:spPr>
        <p:txBody>
          <a:bodyPr wrap="square">
            <a:spAutoFit/>
          </a:bodyPr>
          <a:lstStyle/>
          <a:p>
            <a:r>
              <a:rPr lang="en-US" sz="1800" dirty="0">
                <a:solidFill>
                  <a:srgbClr val="00B050"/>
                </a:solidFill>
              </a:rPr>
              <a:t>block size B=512 bytes, </a:t>
            </a:r>
          </a:p>
          <a:p>
            <a:r>
              <a:rPr lang="en-US" sz="1800" dirty="0" err="1">
                <a:solidFill>
                  <a:srgbClr val="00B050"/>
                </a:solidFill>
              </a:rPr>
              <a:t>interblock</a:t>
            </a:r>
            <a:r>
              <a:rPr lang="en-US" sz="1800" dirty="0">
                <a:solidFill>
                  <a:srgbClr val="00B050"/>
                </a:solidFill>
              </a:rPr>
              <a:t> gap size G=128 bytes, </a:t>
            </a:r>
          </a:p>
          <a:p>
            <a:r>
              <a:rPr lang="en-US" sz="1800" dirty="0">
                <a:solidFill>
                  <a:srgbClr val="00B050"/>
                </a:solidFill>
              </a:rPr>
              <a:t>number of blocks per track=20, </a:t>
            </a:r>
          </a:p>
          <a:p>
            <a:r>
              <a:rPr lang="en-US" sz="1800" dirty="0">
                <a:solidFill>
                  <a:srgbClr val="00B050"/>
                </a:solidFill>
              </a:rPr>
              <a:t>number of tracks per surface=400. </a:t>
            </a:r>
          </a:p>
          <a:p>
            <a:r>
              <a:rPr lang="en-US" sz="1800" dirty="0">
                <a:solidFill>
                  <a:srgbClr val="00B050"/>
                </a:solidFill>
              </a:rPr>
              <a:t>A disk pack consists of 15 double-sided disks.</a:t>
            </a:r>
          </a:p>
        </p:txBody>
      </p:sp>
      <p:sp>
        <p:nvSpPr>
          <p:cNvPr id="4" name="TextBox 3">
            <a:extLst>
              <a:ext uri="{FF2B5EF4-FFF2-40B4-BE49-F238E27FC236}">
                <a16:creationId xmlns:a16="http://schemas.microsoft.com/office/drawing/2014/main" id="{266E3AB3-2071-CB99-F643-08077D8855A2}"/>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724101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D3E009-E151-C2B3-487D-9F6F88A6FA2D}"/>
              </a:ext>
            </a:extLst>
          </p:cNvPr>
          <p:cNvSpPr>
            <a:spLocks noGrp="1"/>
          </p:cNvSpPr>
          <p:nvPr>
            <p:ph idx="1"/>
          </p:nvPr>
        </p:nvSpPr>
        <p:spPr/>
        <p:txBody>
          <a:bodyPr/>
          <a:lstStyle/>
          <a:p>
            <a:r>
              <a:rPr lang="en-US" sz="2400" dirty="0">
                <a:solidFill>
                  <a:srgbClr val="7030A0"/>
                </a:solidFill>
              </a:rPr>
              <a:t>(c) What is the total capacity and the useful capacity of a cylinder?</a:t>
            </a:r>
          </a:p>
          <a:p>
            <a:endParaRPr lang="en-US" dirty="0"/>
          </a:p>
        </p:txBody>
      </p:sp>
      <p:sp>
        <p:nvSpPr>
          <p:cNvPr id="3" name="Content Placeholder 2">
            <a:extLst>
              <a:ext uri="{FF2B5EF4-FFF2-40B4-BE49-F238E27FC236}">
                <a16:creationId xmlns:a16="http://schemas.microsoft.com/office/drawing/2014/main" id="{BD04115F-1B0F-5AC0-9A65-E6D1AB367790}"/>
              </a:ext>
            </a:extLst>
          </p:cNvPr>
          <p:cNvSpPr>
            <a:spLocks noGrp="1"/>
          </p:cNvSpPr>
          <p:nvPr>
            <p:ph sz="quarter" idx="10"/>
          </p:nvPr>
        </p:nvSpPr>
        <p:spPr/>
        <p:txBody>
          <a:bodyPr/>
          <a:lstStyle/>
          <a:p>
            <a:endParaRPr lang="en-US"/>
          </a:p>
        </p:txBody>
      </p:sp>
      <p:sp>
        <p:nvSpPr>
          <p:cNvPr id="5" name="TextBox 4">
            <a:extLst>
              <a:ext uri="{FF2B5EF4-FFF2-40B4-BE49-F238E27FC236}">
                <a16:creationId xmlns:a16="http://schemas.microsoft.com/office/drawing/2014/main" id="{FB670AC4-493D-CF61-694C-5A5B16F648BD}"/>
              </a:ext>
            </a:extLst>
          </p:cNvPr>
          <p:cNvSpPr txBox="1"/>
          <p:nvPr/>
        </p:nvSpPr>
        <p:spPr>
          <a:xfrm>
            <a:off x="8258840" y="2144163"/>
            <a:ext cx="4074928" cy="1754326"/>
          </a:xfrm>
          <a:prstGeom prst="rect">
            <a:avLst/>
          </a:prstGeom>
          <a:noFill/>
        </p:spPr>
        <p:txBody>
          <a:bodyPr wrap="square">
            <a:spAutoFit/>
          </a:bodyPr>
          <a:lstStyle/>
          <a:p>
            <a:r>
              <a:rPr lang="en-US" sz="1800" dirty="0">
                <a:solidFill>
                  <a:srgbClr val="00B050"/>
                </a:solidFill>
              </a:rPr>
              <a:t>block size B=512 bytes, </a:t>
            </a:r>
          </a:p>
          <a:p>
            <a:r>
              <a:rPr lang="en-US" sz="1800" dirty="0" err="1">
                <a:solidFill>
                  <a:srgbClr val="00B050"/>
                </a:solidFill>
              </a:rPr>
              <a:t>interblock</a:t>
            </a:r>
            <a:r>
              <a:rPr lang="en-US" sz="1800" dirty="0">
                <a:solidFill>
                  <a:srgbClr val="00B050"/>
                </a:solidFill>
              </a:rPr>
              <a:t> gap size G=128 bytes, </a:t>
            </a:r>
          </a:p>
          <a:p>
            <a:r>
              <a:rPr lang="en-US" sz="1800" dirty="0">
                <a:solidFill>
                  <a:srgbClr val="00B050"/>
                </a:solidFill>
              </a:rPr>
              <a:t>number of blocks per track=20, </a:t>
            </a:r>
          </a:p>
          <a:p>
            <a:r>
              <a:rPr lang="en-US" sz="1800" dirty="0">
                <a:solidFill>
                  <a:srgbClr val="00B050"/>
                </a:solidFill>
              </a:rPr>
              <a:t>number of tracks per surface=400. </a:t>
            </a:r>
          </a:p>
          <a:p>
            <a:r>
              <a:rPr lang="en-US" sz="1800" dirty="0">
                <a:solidFill>
                  <a:srgbClr val="00B050"/>
                </a:solidFill>
              </a:rPr>
              <a:t>A disk pack consists of 15 double-sided disks.</a:t>
            </a:r>
          </a:p>
        </p:txBody>
      </p:sp>
      <p:sp>
        <p:nvSpPr>
          <p:cNvPr id="4" name="TextBox 3">
            <a:extLst>
              <a:ext uri="{FF2B5EF4-FFF2-40B4-BE49-F238E27FC236}">
                <a16:creationId xmlns:a16="http://schemas.microsoft.com/office/drawing/2014/main" id="{FB2689E5-6FB4-1C21-C3E3-B52EE25DAB6C}"/>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84539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D3E009-E151-C2B3-487D-9F6F88A6FA2D}"/>
              </a:ext>
            </a:extLst>
          </p:cNvPr>
          <p:cNvSpPr>
            <a:spLocks noGrp="1"/>
          </p:cNvSpPr>
          <p:nvPr>
            <p:ph idx="1"/>
          </p:nvPr>
        </p:nvSpPr>
        <p:spPr/>
        <p:txBody>
          <a:bodyPr/>
          <a:lstStyle/>
          <a:p>
            <a:r>
              <a:rPr lang="en-US" sz="2400" dirty="0">
                <a:solidFill>
                  <a:srgbClr val="7030A0"/>
                </a:solidFill>
              </a:rPr>
              <a:t>(d) What is the total capacity and the useful capacity of a disk pack?</a:t>
            </a:r>
          </a:p>
          <a:p>
            <a:endParaRPr lang="en-US" dirty="0"/>
          </a:p>
        </p:txBody>
      </p:sp>
      <p:sp>
        <p:nvSpPr>
          <p:cNvPr id="3" name="Content Placeholder 2">
            <a:extLst>
              <a:ext uri="{FF2B5EF4-FFF2-40B4-BE49-F238E27FC236}">
                <a16:creationId xmlns:a16="http://schemas.microsoft.com/office/drawing/2014/main" id="{BD04115F-1B0F-5AC0-9A65-E6D1AB367790}"/>
              </a:ext>
            </a:extLst>
          </p:cNvPr>
          <p:cNvSpPr>
            <a:spLocks noGrp="1"/>
          </p:cNvSpPr>
          <p:nvPr>
            <p:ph sz="quarter" idx="10"/>
          </p:nvPr>
        </p:nvSpPr>
        <p:spPr/>
        <p:txBody>
          <a:bodyPr/>
          <a:lstStyle/>
          <a:p>
            <a:endParaRPr lang="en-US"/>
          </a:p>
        </p:txBody>
      </p:sp>
      <p:sp>
        <p:nvSpPr>
          <p:cNvPr id="5" name="TextBox 4">
            <a:extLst>
              <a:ext uri="{FF2B5EF4-FFF2-40B4-BE49-F238E27FC236}">
                <a16:creationId xmlns:a16="http://schemas.microsoft.com/office/drawing/2014/main" id="{FB670AC4-493D-CF61-694C-5A5B16F648BD}"/>
              </a:ext>
            </a:extLst>
          </p:cNvPr>
          <p:cNvSpPr txBox="1"/>
          <p:nvPr/>
        </p:nvSpPr>
        <p:spPr>
          <a:xfrm>
            <a:off x="8258840" y="2144163"/>
            <a:ext cx="4074928" cy="1754326"/>
          </a:xfrm>
          <a:prstGeom prst="rect">
            <a:avLst/>
          </a:prstGeom>
          <a:noFill/>
        </p:spPr>
        <p:txBody>
          <a:bodyPr wrap="square">
            <a:spAutoFit/>
          </a:bodyPr>
          <a:lstStyle/>
          <a:p>
            <a:r>
              <a:rPr lang="en-US" sz="1800" dirty="0">
                <a:solidFill>
                  <a:srgbClr val="00B050"/>
                </a:solidFill>
              </a:rPr>
              <a:t>block size B=512 bytes, </a:t>
            </a:r>
          </a:p>
          <a:p>
            <a:r>
              <a:rPr lang="en-US" sz="1800" dirty="0" err="1">
                <a:solidFill>
                  <a:srgbClr val="00B050"/>
                </a:solidFill>
              </a:rPr>
              <a:t>interblock</a:t>
            </a:r>
            <a:r>
              <a:rPr lang="en-US" sz="1800" dirty="0">
                <a:solidFill>
                  <a:srgbClr val="00B050"/>
                </a:solidFill>
              </a:rPr>
              <a:t> gap size G=128 bytes, </a:t>
            </a:r>
          </a:p>
          <a:p>
            <a:r>
              <a:rPr lang="en-US" sz="1800" dirty="0">
                <a:solidFill>
                  <a:srgbClr val="00B050"/>
                </a:solidFill>
              </a:rPr>
              <a:t>number of blocks per track=20, </a:t>
            </a:r>
          </a:p>
          <a:p>
            <a:r>
              <a:rPr lang="en-US" sz="1800" dirty="0">
                <a:solidFill>
                  <a:srgbClr val="00B050"/>
                </a:solidFill>
              </a:rPr>
              <a:t>number of tracks per surface=400. </a:t>
            </a:r>
          </a:p>
          <a:p>
            <a:r>
              <a:rPr lang="en-US" sz="1800" dirty="0">
                <a:solidFill>
                  <a:srgbClr val="00B050"/>
                </a:solidFill>
              </a:rPr>
              <a:t>A disk pack consists of 15 double-sided disks.</a:t>
            </a:r>
          </a:p>
        </p:txBody>
      </p:sp>
      <p:sp>
        <p:nvSpPr>
          <p:cNvPr id="4" name="TextBox 3">
            <a:extLst>
              <a:ext uri="{FF2B5EF4-FFF2-40B4-BE49-F238E27FC236}">
                <a16:creationId xmlns:a16="http://schemas.microsoft.com/office/drawing/2014/main" id="{0D6B9942-CAAD-D0A8-2605-0D8CC8100B65}"/>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13218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D3E009-E151-C2B3-487D-9F6F88A6FA2D}"/>
              </a:ext>
            </a:extLst>
          </p:cNvPr>
          <p:cNvSpPr>
            <a:spLocks noGrp="1"/>
          </p:cNvSpPr>
          <p:nvPr>
            <p:ph idx="1"/>
          </p:nvPr>
        </p:nvSpPr>
        <p:spPr/>
        <p:txBody>
          <a:bodyPr/>
          <a:lstStyle/>
          <a:p>
            <a:r>
              <a:rPr lang="en-US" sz="2400" dirty="0">
                <a:solidFill>
                  <a:srgbClr val="7030A0"/>
                </a:solidFill>
              </a:rPr>
              <a:t>(e) Suppose the disk drive rotates the disk pack at a speed of 2400 rpm (revolutions per minute); what is the transfer rate in bytes/msec and the block transfer time </a:t>
            </a:r>
            <a:r>
              <a:rPr lang="en-US" sz="2400" dirty="0" err="1">
                <a:solidFill>
                  <a:srgbClr val="7030A0"/>
                </a:solidFill>
              </a:rPr>
              <a:t>btt</a:t>
            </a:r>
            <a:r>
              <a:rPr lang="en-US" sz="2400" dirty="0">
                <a:solidFill>
                  <a:srgbClr val="7030A0"/>
                </a:solidFill>
              </a:rPr>
              <a:t> in msec? What is the average rotational delay </a:t>
            </a:r>
            <a:r>
              <a:rPr lang="en-US" sz="2400" dirty="0" err="1">
                <a:solidFill>
                  <a:srgbClr val="7030A0"/>
                </a:solidFill>
              </a:rPr>
              <a:t>rd</a:t>
            </a:r>
            <a:r>
              <a:rPr lang="en-US" sz="2400" dirty="0">
                <a:solidFill>
                  <a:srgbClr val="7030A0"/>
                </a:solidFill>
              </a:rPr>
              <a:t> in msec? What is the bulk transfer rate?</a:t>
            </a:r>
          </a:p>
          <a:p>
            <a:endParaRPr lang="en-US" dirty="0"/>
          </a:p>
        </p:txBody>
      </p:sp>
      <p:sp>
        <p:nvSpPr>
          <p:cNvPr id="3" name="Content Placeholder 2">
            <a:extLst>
              <a:ext uri="{FF2B5EF4-FFF2-40B4-BE49-F238E27FC236}">
                <a16:creationId xmlns:a16="http://schemas.microsoft.com/office/drawing/2014/main" id="{BD04115F-1B0F-5AC0-9A65-E6D1AB367790}"/>
              </a:ext>
            </a:extLst>
          </p:cNvPr>
          <p:cNvSpPr>
            <a:spLocks noGrp="1"/>
          </p:cNvSpPr>
          <p:nvPr>
            <p:ph sz="quarter" idx="10"/>
          </p:nvPr>
        </p:nvSpPr>
        <p:spPr/>
        <p:txBody>
          <a:bodyPr/>
          <a:lstStyle/>
          <a:p>
            <a:endParaRPr lang="en-US"/>
          </a:p>
        </p:txBody>
      </p:sp>
      <p:sp>
        <p:nvSpPr>
          <p:cNvPr id="5" name="TextBox 4">
            <a:extLst>
              <a:ext uri="{FF2B5EF4-FFF2-40B4-BE49-F238E27FC236}">
                <a16:creationId xmlns:a16="http://schemas.microsoft.com/office/drawing/2014/main" id="{FB670AC4-493D-CF61-694C-5A5B16F648BD}"/>
              </a:ext>
            </a:extLst>
          </p:cNvPr>
          <p:cNvSpPr txBox="1"/>
          <p:nvPr/>
        </p:nvSpPr>
        <p:spPr>
          <a:xfrm>
            <a:off x="8343900" y="4111186"/>
            <a:ext cx="4074928" cy="1754326"/>
          </a:xfrm>
          <a:prstGeom prst="rect">
            <a:avLst/>
          </a:prstGeom>
          <a:noFill/>
        </p:spPr>
        <p:txBody>
          <a:bodyPr wrap="square">
            <a:spAutoFit/>
          </a:bodyPr>
          <a:lstStyle/>
          <a:p>
            <a:r>
              <a:rPr lang="en-US" sz="1800" dirty="0">
                <a:solidFill>
                  <a:srgbClr val="00B050"/>
                </a:solidFill>
              </a:rPr>
              <a:t>block size B=512 bytes, </a:t>
            </a:r>
          </a:p>
          <a:p>
            <a:r>
              <a:rPr lang="en-US" sz="1800" dirty="0" err="1">
                <a:solidFill>
                  <a:srgbClr val="00B050"/>
                </a:solidFill>
              </a:rPr>
              <a:t>interblock</a:t>
            </a:r>
            <a:r>
              <a:rPr lang="en-US" sz="1800" dirty="0">
                <a:solidFill>
                  <a:srgbClr val="00B050"/>
                </a:solidFill>
              </a:rPr>
              <a:t> gap size G=128 bytes, </a:t>
            </a:r>
          </a:p>
          <a:p>
            <a:r>
              <a:rPr lang="en-US" sz="1800" dirty="0">
                <a:solidFill>
                  <a:srgbClr val="00B050"/>
                </a:solidFill>
              </a:rPr>
              <a:t>number of blocks per track=20, </a:t>
            </a:r>
          </a:p>
          <a:p>
            <a:r>
              <a:rPr lang="en-US" sz="1800" dirty="0">
                <a:solidFill>
                  <a:srgbClr val="00B050"/>
                </a:solidFill>
              </a:rPr>
              <a:t>number of tracks per surface=400. </a:t>
            </a:r>
          </a:p>
          <a:p>
            <a:r>
              <a:rPr lang="en-US" sz="1800" dirty="0">
                <a:solidFill>
                  <a:srgbClr val="00B050"/>
                </a:solidFill>
              </a:rPr>
              <a:t>A disk pack consists of 15 double-sided disks.</a:t>
            </a:r>
          </a:p>
        </p:txBody>
      </p:sp>
      <p:sp>
        <p:nvSpPr>
          <p:cNvPr id="4" name="TextBox 3">
            <a:extLst>
              <a:ext uri="{FF2B5EF4-FFF2-40B4-BE49-F238E27FC236}">
                <a16:creationId xmlns:a16="http://schemas.microsoft.com/office/drawing/2014/main" id="{A127E14A-EEFA-6BCA-F628-0A382193ACFB}"/>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9916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D3E009-E151-C2B3-487D-9F6F88A6FA2D}"/>
              </a:ext>
            </a:extLst>
          </p:cNvPr>
          <p:cNvSpPr>
            <a:spLocks noGrp="1"/>
          </p:cNvSpPr>
          <p:nvPr>
            <p:ph idx="1"/>
          </p:nvPr>
        </p:nvSpPr>
        <p:spPr/>
        <p:txBody>
          <a:bodyPr/>
          <a:lstStyle/>
          <a:p>
            <a:r>
              <a:rPr lang="en-US" sz="2400" dirty="0">
                <a:solidFill>
                  <a:srgbClr val="7030A0"/>
                </a:solidFill>
              </a:rPr>
              <a:t>(f) Suppose the average seek time is 30 msec. How much time does it take (on the average) in msec to locate and transfer a single block given its block address?</a:t>
            </a:r>
          </a:p>
          <a:p>
            <a:endParaRPr lang="en-US" dirty="0"/>
          </a:p>
        </p:txBody>
      </p:sp>
      <p:sp>
        <p:nvSpPr>
          <p:cNvPr id="3" name="Content Placeholder 2">
            <a:extLst>
              <a:ext uri="{FF2B5EF4-FFF2-40B4-BE49-F238E27FC236}">
                <a16:creationId xmlns:a16="http://schemas.microsoft.com/office/drawing/2014/main" id="{BD04115F-1B0F-5AC0-9A65-E6D1AB367790}"/>
              </a:ext>
            </a:extLst>
          </p:cNvPr>
          <p:cNvSpPr>
            <a:spLocks noGrp="1"/>
          </p:cNvSpPr>
          <p:nvPr>
            <p:ph sz="quarter" idx="10"/>
          </p:nvPr>
        </p:nvSpPr>
        <p:spPr/>
        <p:txBody>
          <a:bodyPr/>
          <a:lstStyle/>
          <a:p>
            <a:endParaRPr lang="en-US"/>
          </a:p>
        </p:txBody>
      </p:sp>
      <p:sp>
        <p:nvSpPr>
          <p:cNvPr id="5" name="TextBox 4">
            <a:extLst>
              <a:ext uri="{FF2B5EF4-FFF2-40B4-BE49-F238E27FC236}">
                <a16:creationId xmlns:a16="http://schemas.microsoft.com/office/drawing/2014/main" id="{FB670AC4-493D-CF61-694C-5A5B16F648BD}"/>
              </a:ext>
            </a:extLst>
          </p:cNvPr>
          <p:cNvSpPr txBox="1"/>
          <p:nvPr/>
        </p:nvSpPr>
        <p:spPr>
          <a:xfrm>
            <a:off x="8290738" y="2879656"/>
            <a:ext cx="4074928" cy="1754326"/>
          </a:xfrm>
          <a:prstGeom prst="rect">
            <a:avLst/>
          </a:prstGeom>
          <a:noFill/>
        </p:spPr>
        <p:txBody>
          <a:bodyPr wrap="square">
            <a:spAutoFit/>
          </a:bodyPr>
          <a:lstStyle/>
          <a:p>
            <a:r>
              <a:rPr lang="en-US" sz="1800" dirty="0">
                <a:solidFill>
                  <a:srgbClr val="00B050"/>
                </a:solidFill>
              </a:rPr>
              <a:t>block size B=512 bytes, </a:t>
            </a:r>
          </a:p>
          <a:p>
            <a:r>
              <a:rPr lang="en-US" sz="1800" dirty="0" err="1">
                <a:solidFill>
                  <a:srgbClr val="00B050"/>
                </a:solidFill>
              </a:rPr>
              <a:t>interblock</a:t>
            </a:r>
            <a:r>
              <a:rPr lang="en-US" sz="1800" dirty="0">
                <a:solidFill>
                  <a:srgbClr val="00B050"/>
                </a:solidFill>
              </a:rPr>
              <a:t> gap size G=128 bytes, </a:t>
            </a:r>
          </a:p>
          <a:p>
            <a:r>
              <a:rPr lang="en-US" sz="1800" dirty="0">
                <a:solidFill>
                  <a:srgbClr val="00B050"/>
                </a:solidFill>
              </a:rPr>
              <a:t>number of blocks per track=20, </a:t>
            </a:r>
          </a:p>
          <a:p>
            <a:r>
              <a:rPr lang="en-US" sz="1800" dirty="0">
                <a:solidFill>
                  <a:srgbClr val="00B050"/>
                </a:solidFill>
              </a:rPr>
              <a:t>number of tracks per surface=400. </a:t>
            </a:r>
          </a:p>
          <a:p>
            <a:r>
              <a:rPr lang="en-US" sz="1800" dirty="0">
                <a:solidFill>
                  <a:srgbClr val="00B050"/>
                </a:solidFill>
              </a:rPr>
              <a:t>A disk pack consists of 15 double-sided disks.</a:t>
            </a:r>
          </a:p>
        </p:txBody>
      </p:sp>
      <p:sp>
        <p:nvSpPr>
          <p:cNvPr id="4" name="TextBox 3">
            <a:extLst>
              <a:ext uri="{FF2B5EF4-FFF2-40B4-BE49-F238E27FC236}">
                <a16:creationId xmlns:a16="http://schemas.microsoft.com/office/drawing/2014/main" id="{C011DF6B-638E-F90A-FB20-609D2EA755B0}"/>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92686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913B4E-4E69-F2DB-6B26-87E5CF306F2F}"/>
              </a:ext>
            </a:extLst>
          </p:cNvPr>
          <p:cNvSpPr>
            <a:spLocks noGrp="1"/>
          </p:cNvSpPr>
          <p:nvPr>
            <p:ph idx="1"/>
          </p:nvPr>
        </p:nvSpPr>
        <p:spPr>
          <a:xfrm>
            <a:off x="812800" y="1493837"/>
            <a:ext cx="10972800" cy="4525963"/>
          </a:xfrm>
        </p:spPr>
        <p:txBody>
          <a:bodyPr/>
          <a:lstStyle/>
          <a:p>
            <a:r>
              <a:rPr lang="en-US" sz="2400" dirty="0">
                <a:solidFill>
                  <a:srgbClr val="7030A0"/>
                </a:solidFill>
              </a:rPr>
              <a:t>(g) Calculate the average time it would take to transfer 20 random blocks and compare it with the time it would take to transfer 20 consecutive blocks using  double buffering to save seek time and rotational delay.</a:t>
            </a:r>
          </a:p>
          <a:p>
            <a:endParaRPr lang="en-US" dirty="0"/>
          </a:p>
        </p:txBody>
      </p:sp>
      <p:sp>
        <p:nvSpPr>
          <p:cNvPr id="3" name="Content Placeholder 2">
            <a:extLst>
              <a:ext uri="{FF2B5EF4-FFF2-40B4-BE49-F238E27FC236}">
                <a16:creationId xmlns:a16="http://schemas.microsoft.com/office/drawing/2014/main" id="{8D7E3BAD-C23C-640E-919F-31DB9F702CD3}"/>
              </a:ext>
            </a:extLst>
          </p:cNvPr>
          <p:cNvSpPr>
            <a:spLocks noGrp="1"/>
          </p:cNvSpPr>
          <p:nvPr>
            <p:ph sz="quarter" idx="10"/>
          </p:nvPr>
        </p:nvSpPr>
        <p:spPr/>
        <p:txBody>
          <a:bodyPr/>
          <a:lstStyle/>
          <a:p>
            <a:endParaRPr lang="en-US"/>
          </a:p>
        </p:txBody>
      </p:sp>
      <p:sp>
        <p:nvSpPr>
          <p:cNvPr id="4" name="TextBox 3">
            <a:extLst>
              <a:ext uri="{FF2B5EF4-FFF2-40B4-BE49-F238E27FC236}">
                <a16:creationId xmlns:a16="http://schemas.microsoft.com/office/drawing/2014/main" id="{16BD86DE-1ADC-7A62-3D1A-BF2C33A37F47}"/>
              </a:ext>
            </a:extLst>
          </p:cNvPr>
          <p:cNvSpPr txBox="1"/>
          <p:nvPr/>
        </p:nvSpPr>
        <p:spPr>
          <a:xfrm>
            <a:off x="8290738" y="2879656"/>
            <a:ext cx="4074928" cy="1754326"/>
          </a:xfrm>
          <a:prstGeom prst="rect">
            <a:avLst/>
          </a:prstGeom>
          <a:noFill/>
        </p:spPr>
        <p:txBody>
          <a:bodyPr wrap="square">
            <a:spAutoFit/>
          </a:bodyPr>
          <a:lstStyle/>
          <a:p>
            <a:r>
              <a:rPr lang="en-US" sz="1800" dirty="0">
                <a:solidFill>
                  <a:srgbClr val="00B050"/>
                </a:solidFill>
              </a:rPr>
              <a:t>block size B=512 bytes, </a:t>
            </a:r>
          </a:p>
          <a:p>
            <a:r>
              <a:rPr lang="en-US" sz="1800" dirty="0" err="1">
                <a:solidFill>
                  <a:srgbClr val="00B050"/>
                </a:solidFill>
              </a:rPr>
              <a:t>interblock</a:t>
            </a:r>
            <a:r>
              <a:rPr lang="en-US" sz="1800" dirty="0">
                <a:solidFill>
                  <a:srgbClr val="00B050"/>
                </a:solidFill>
              </a:rPr>
              <a:t> gap size G=128 bytes, </a:t>
            </a:r>
          </a:p>
          <a:p>
            <a:r>
              <a:rPr lang="en-US" sz="1800" dirty="0">
                <a:solidFill>
                  <a:srgbClr val="00B050"/>
                </a:solidFill>
              </a:rPr>
              <a:t>number of blocks per track=20, </a:t>
            </a:r>
          </a:p>
          <a:p>
            <a:r>
              <a:rPr lang="en-US" sz="1800" dirty="0">
                <a:solidFill>
                  <a:srgbClr val="00B050"/>
                </a:solidFill>
              </a:rPr>
              <a:t>number of tracks per surface=400. </a:t>
            </a:r>
          </a:p>
          <a:p>
            <a:r>
              <a:rPr lang="en-US" sz="1800" dirty="0">
                <a:solidFill>
                  <a:srgbClr val="00B050"/>
                </a:solidFill>
              </a:rPr>
              <a:t>A disk pack consists of 15 double-sided disks.</a:t>
            </a:r>
          </a:p>
        </p:txBody>
      </p:sp>
      <p:sp>
        <p:nvSpPr>
          <p:cNvPr id="5" name="TextBox 4">
            <a:extLst>
              <a:ext uri="{FF2B5EF4-FFF2-40B4-BE49-F238E27FC236}">
                <a16:creationId xmlns:a16="http://schemas.microsoft.com/office/drawing/2014/main" id="{19CF077E-5EE6-1703-C151-6FAA00A30CF9}"/>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46826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spcBef>
                <a:spcPct val="0"/>
              </a:spcBef>
              <a:defRPr/>
            </a:pPr>
            <a:r>
              <a:rPr lang="en-US" sz="3200" dirty="0">
                <a:solidFill>
                  <a:srgbClr val="7030A0"/>
                </a:solidFill>
                <a:latin typeface="Arial" charset="0"/>
                <a:cs typeface="Arial" charset="0"/>
              </a:rPr>
              <a:t>Tutorial Session  6:</a:t>
            </a:r>
          </a:p>
          <a:p>
            <a:pPr eaLnBrk="1" hangingPunct="1">
              <a:spcBef>
                <a:spcPct val="0"/>
              </a:spcBef>
              <a:buFont typeface="Arial" charset="0"/>
              <a:buNone/>
              <a:defRPr/>
            </a:pPr>
            <a:endParaRPr lang="en-US" sz="3200" dirty="0">
              <a:latin typeface="Arial" charset="0"/>
              <a:cs typeface="Arial" charset="0"/>
            </a:endParaRPr>
          </a:p>
        </p:txBody>
      </p:sp>
      <p:sp>
        <p:nvSpPr>
          <p:cNvPr id="3" name="TextBox 2">
            <a:extLst>
              <a:ext uri="{FF2B5EF4-FFF2-40B4-BE49-F238E27FC236}">
                <a16:creationId xmlns:a16="http://schemas.microsoft.com/office/drawing/2014/main" id="{BE3B72E5-B9C2-4C50-BA07-E4A784E8BBCE}"/>
              </a:ext>
            </a:extLst>
          </p:cNvPr>
          <p:cNvSpPr txBox="1"/>
          <p:nvPr/>
        </p:nvSpPr>
        <p:spPr>
          <a:xfrm>
            <a:off x="1072978" y="5115698"/>
            <a:ext cx="10611022" cy="769441"/>
          </a:xfrm>
          <a:prstGeom prst="rect">
            <a:avLst/>
          </a:prstGeom>
          <a:noFill/>
        </p:spPr>
        <p:txBody>
          <a:bodyPr wrap="square" rtlCol="0">
            <a:spAutoFit/>
          </a:bodyPr>
          <a:lstStyle/>
          <a:p>
            <a:r>
              <a:rPr lang="en-US" sz="4400" b="1" dirty="0">
                <a:solidFill>
                  <a:srgbClr val="00B050"/>
                </a:solidFill>
              </a:rPr>
              <a:t>Data storage, Indexing</a:t>
            </a:r>
          </a:p>
        </p:txBody>
      </p:sp>
    </p:spTree>
    <p:extLst>
      <p:ext uri="{BB962C8B-B14F-4D97-AF65-F5344CB8AC3E}">
        <p14:creationId xmlns:p14="http://schemas.microsoft.com/office/powerpoint/2010/main" val="334173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519BC-08EA-46EB-99FD-F5E3C59FBF09}"/>
              </a:ext>
            </a:extLst>
          </p:cNvPr>
          <p:cNvSpPr>
            <a:spLocks noGrp="1"/>
          </p:cNvSpPr>
          <p:nvPr>
            <p:ph sz="quarter" idx="10"/>
          </p:nvPr>
        </p:nvSpPr>
        <p:spPr/>
        <p:txBody>
          <a:bodyPr/>
          <a:lstStyle/>
          <a:p>
            <a:r>
              <a:rPr lang="en-IN" dirty="0">
                <a:solidFill>
                  <a:srgbClr val="7030A0"/>
                </a:solidFill>
              </a:rPr>
              <a:t>Solution</a:t>
            </a:r>
            <a:endParaRPr lang="en-US" dirty="0">
              <a:solidFill>
                <a:srgbClr val="7030A0"/>
              </a:solidFill>
            </a:endParaRPr>
          </a:p>
        </p:txBody>
      </p:sp>
      <p:sp>
        <p:nvSpPr>
          <p:cNvPr id="5" name="TextBox 4">
            <a:extLst>
              <a:ext uri="{FF2B5EF4-FFF2-40B4-BE49-F238E27FC236}">
                <a16:creationId xmlns:a16="http://schemas.microsoft.com/office/drawing/2014/main" id="{C258F78E-744C-43A8-A2E5-3AAFF3EFC56C}"/>
              </a:ext>
            </a:extLst>
          </p:cNvPr>
          <p:cNvSpPr txBox="1"/>
          <p:nvPr/>
        </p:nvSpPr>
        <p:spPr>
          <a:xfrm>
            <a:off x="406401" y="1522734"/>
            <a:ext cx="6501296" cy="2579104"/>
          </a:xfrm>
          <a:prstGeom prst="rect">
            <a:avLst/>
          </a:prstGeom>
          <a:noFill/>
        </p:spPr>
        <p:txBody>
          <a:bodyPr wrap="square">
            <a:spAutoFit/>
          </a:bodyPr>
          <a:lstStyle/>
          <a:p>
            <a:pPr>
              <a:lnSpc>
                <a:spcPct val="107000"/>
              </a:lnSpc>
              <a:spcAft>
                <a:spcPts val="800"/>
              </a:spcAft>
            </a:pPr>
            <a:r>
              <a:rPr lang="en-IN" sz="1200" dirty="0">
                <a:effectLst/>
                <a:latin typeface="ArialMT"/>
                <a:ea typeface="Calibri" panose="020F0502020204030204" pitchFamily="34" charset="0"/>
                <a:cs typeface="ArialMT"/>
              </a:rPr>
              <a:t>(a)  Using the block size B=512 bytes, </a:t>
            </a:r>
            <a:r>
              <a:rPr lang="en-IN" sz="1200" dirty="0" err="1">
                <a:effectLst/>
                <a:latin typeface="ArialMT"/>
                <a:ea typeface="Calibri" panose="020F0502020204030204" pitchFamily="34" charset="0"/>
                <a:cs typeface="ArialMT"/>
              </a:rPr>
              <a:t>interblock</a:t>
            </a:r>
            <a:r>
              <a:rPr lang="en-IN" sz="1200" dirty="0">
                <a:effectLst/>
                <a:latin typeface="ArialMT"/>
                <a:ea typeface="Calibri" panose="020F0502020204030204" pitchFamily="34" charset="0"/>
                <a:cs typeface="ArialMT"/>
              </a:rPr>
              <a:t> gap size G=128 bytes, number of blocks per track=20,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Now calculate 1 block storing capacity  =  1 block size + I Gap) =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    (512 +128) = 640 bytes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For 1 track  which has 20 blocks and so its storage capacity = (Total track size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 20 * (512+128)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 12800 bytes = 12.8 Kbytes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Useful capacity of a track = 20 * 512 = 10240 bytes = 10.24 Kbytes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a:t>
            </a:r>
            <a:r>
              <a:rPr lang="en-IN" sz="1200" dirty="0" err="1">
                <a:effectLst/>
                <a:latin typeface="ArialMT"/>
                <a:ea typeface="Calibri" panose="020F0502020204030204" pitchFamily="34" charset="0"/>
                <a:cs typeface="ArialMT"/>
              </a:rPr>
              <a:t>ie</a:t>
            </a:r>
            <a:r>
              <a:rPr lang="en-IN" sz="1200" dirty="0">
                <a:effectLst/>
                <a:latin typeface="ArialMT"/>
                <a:ea typeface="Calibri" panose="020F0502020204030204" pitchFamily="34" charset="0"/>
                <a:cs typeface="ArialMT"/>
              </a:rPr>
              <a:t>., excluding the gap size)</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7" name="TextBox 6">
            <a:extLst>
              <a:ext uri="{FF2B5EF4-FFF2-40B4-BE49-F238E27FC236}">
                <a16:creationId xmlns:a16="http://schemas.microsoft.com/office/drawing/2014/main" id="{9DB27A22-4395-4284-9975-36757D8F332B}"/>
              </a:ext>
            </a:extLst>
          </p:cNvPr>
          <p:cNvSpPr txBox="1"/>
          <p:nvPr/>
        </p:nvSpPr>
        <p:spPr>
          <a:xfrm>
            <a:off x="406400" y="4329172"/>
            <a:ext cx="6097656" cy="280013"/>
          </a:xfrm>
          <a:prstGeom prst="rect">
            <a:avLst/>
          </a:prstGeom>
          <a:noFill/>
        </p:spPr>
        <p:txBody>
          <a:bodyPr wrap="square">
            <a:spAutoFit/>
          </a:bodyPr>
          <a:lstStyle/>
          <a:p>
            <a:pPr>
              <a:lnSpc>
                <a:spcPct val="107000"/>
              </a:lnSpc>
              <a:spcAft>
                <a:spcPts val="800"/>
              </a:spcAft>
            </a:pPr>
            <a:r>
              <a:rPr lang="en-IN" sz="1200" dirty="0">
                <a:effectLst/>
                <a:latin typeface="ArialMT"/>
                <a:ea typeface="Calibri" panose="020F0502020204030204" pitchFamily="34" charset="0"/>
                <a:cs typeface="ArialMT"/>
              </a:rPr>
              <a:t>(b) Number of cylinders = number of </a:t>
            </a:r>
            <a:r>
              <a:rPr lang="en-IN" sz="1100" dirty="0">
                <a:effectLst/>
                <a:latin typeface="ArialMT"/>
                <a:ea typeface="Calibri" panose="020F0502020204030204" pitchFamily="34" charset="0"/>
                <a:cs typeface="ArialMT"/>
              </a:rPr>
              <a:t>tracks</a:t>
            </a:r>
            <a:r>
              <a:rPr lang="en-IN" sz="1200" dirty="0">
                <a:effectLst/>
                <a:latin typeface="ArialMT"/>
                <a:ea typeface="Calibri" panose="020F0502020204030204" pitchFamily="34" charset="0"/>
                <a:cs typeface="ArialMT"/>
              </a:rPr>
              <a:t> = 400</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9" name="TextBox 8">
            <a:extLst>
              <a:ext uri="{FF2B5EF4-FFF2-40B4-BE49-F238E27FC236}">
                <a16:creationId xmlns:a16="http://schemas.microsoft.com/office/drawing/2014/main" id="{106E78DB-91AF-4EA4-B5A5-50AA3AE6241A}"/>
              </a:ext>
            </a:extLst>
          </p:cNvPr>
          <p:cNvSpPr txBox="1"/>
          <p:nvPr/>
        </p:nvSpPr>
        <p:spPr>
          <a:xfrm>
            <a:off x="406400" y="4609185"/>
            <a:ext cx="6097656" cy="1480855"/>
          </a:xfrm>
          <a:prstGeom prst="rect">
            <a:avLst/>
          </a:prstGeom>
          <a:noFill/>
        </p:spPr>
        <p:txBody>
          <a:bodyPr wrap="square">
            <a:spAutoFit/>
          </a:bodyPr>
          <a:lstStyle/>
          <a:p>
            <a:pPr>
              <a:lnSpc>
                <a:spcPct val="107000"/>
              </a:lnSpc>
              <a:spcAft>
                <a:spcPts val="800"/>
              </a:spcAft>
            </a:pPr>
            <a:r>
              <a:rPr lang="en-IN" sz="1200" dirty="0">
                <a:effectLst/>
                <a:latin typeface="ArialMT"/>
                <a:ea typeface="Calibri" panose="020F0502020204030204" pitchFamily="34" charset="0"/>
                <a:cs typeface="ArialMT"/>
              </a:rPr>
              <a:t>(c) since a disk pack consists of 15 double-sided disks.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Total cylinder capacity  = 15*2*20*(512+128)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 384000 bytes = 384 Kbytes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Useful cylinder capacity  = 15 * 2 * 20 * 512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a:t>
            </a:r>
            <a:r>
              <a:rPr lang="en-IN" sz="1200" dirty="0" err="1">
                <a:effectLst/>
                <a:latin typeface="ArialMT"/>
                <a:ea typeface="Calibri" panose="020F0502020204030204" pitchFamily="34" charset="0"/>
                <a:cs typeface="ArialMT"/>
              </a:rPr>
              <a:t>ie</a:t>
            </a:r>
            <a:r>
              <a:rPr lang="en-IN" sz="1200" dirty="0">
                <a:effectLst/>
                <a:latin typeface="ArialMT"/>
                <a:ea typeface="Calibri" panose="020F0502020204030204" pitchFamily="34" charset="0"/>
                <a:cs typeface="ArialMT"/>
              </a:rPr>
              <a:t>., excluding the gap size)    = 307200 bytes = 307.2 Kbytes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11" name="TextBox 10">
            <a:extLst>
              <a:ext uri="{FF2B5EF4-FFF2-40B4-BE49-F238E27FC236}">
                <a16:creationId xmlns:a16="http://schemas.microsoft.com/office/drawing/2014/main" id="{F55BAD6A-068B-4125-9D83-2D361D4DBEA3}"/>
              </a:ext>
            </a:extLst>
          </p:cNvPr>
          <p:cNvSpPr txBox="1"/>
          <p:nvPr/>
        </p:nvSpPr>
        <p:spPr>
          <a:xfrm>
            <a:off x="6907697" y="1522734"/>
            <a:ext cx="5091320" cy="1845185"/>
          </a:xfrm>
          <a:prstGeom prst="rect">
            <a:avLst/>
          </a:prstGeom>
          <a:noFill/>
        </p:spPr>
        <p:txBody>
          <a:bodyPr wrap="square">
            <a:spAutoFit/>
          </a:bodyPr>
          <a:lstStyle/>
          <a:p>
            <a:pPr>
              <a:lnSpc>
                <a:spcPct val="107000"/>
              </a:lnSpc>
              <a:spcAft>
                <a:spcPts val="800"/>
              </a:spcAft>
            </a:pPr>
            <a:r>
              <a:rPr lang="en-IN" sz="1200" dirty="0">
                <a:effectLst/>
                <a:latin typeface="ArialMT"/>
                <a:ea typeface="Calibri" panose="020F0502020204030204" pitchFamily="34" charset="0"/>
                <a:cs typeface="ArialMT"/>
              </a:rPr>
              <a:t>(d) since number of tracks per surface=400.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Total capacity of a disk pack = 15 * 2 * 400 * 20 * (512+128)</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 153600000 bytes = 153.6 Mbytes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Useful capacity of a disk pack     = 15 * 2 * 400 * 20 * 512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a:t>
            </a:r>
            <a:r>
              <a:rPr lang="en-IN" sz="1200" dirty="0" err="1">
                <a:effectLst/>
                <a:latin typeface="ArialMT"/>
                <a:ea typeface="Calibri" panose="020F0502020204030204" pitchFamily="34" charset="0"/>
                <a:cs typeface="ArialMT"/>
              </a:rPr>
              <a:t>ie</a:t>
            </a:r>
            <a:r>
              <a:rPr lang="en-IN" sz="1200" dirty="0">
                <a:effectLst/>
                <a:latin typeface="ArialMT"/>
                <a:ea typeface="Calibri" panose="020F0502020204030204" pitchFamily="34" charset="0"/>
                <a:cs typeface="ArialMT"/>
              </a:rPr>
              <a:t>., excluding gap size)              = 122.88 Mbytes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2" name="TextBox 1">
            <a:extLst>
              <a:ext uri="{FF2B5EF4-FFF2-40B4-BE49-F238E27FC236}">
                <a16:creationId xmlns:a16="http://schemas.microsoft.com/office/drawing/2014/main" id="{4C8D1E8D-E43D-569F-6378-D451BD2CB623}"/>
              </a:ext>
            </a:extLst>
          </p:cNvPr>
          <p:cNvSpPr txBox="1"/>
          <p:nvPr/>
        </p:nvSpPr>
        <p:spPr>
          <a:xfrm>
            <a:off x="5856635" y="4974060"/>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8436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91F19-2569-4A10-AE7E-5B962E742CB7}"/>
              </a:ext>
            </a:extLst>
          </p:cNvPr>
          <p:cNvSpPr>
            <a:spLocks noGrp="1"/>
          </p:cNvSpPr>
          <p:nvPr>
            <p:ph sz="quarter" idx="10"/>
          </p:nvPr>
        </p:nvSpPr>
        <p:spPr/>
        <p:txBody>
          <a:bodyPr/>
          <a:lstStyle/>
          <a:p>
            <a:r>
              <a:rPr lang="en-IN" dirty="0">
                <a:solidFill>
                  <a:srgbClr val="7030A0"/>
                </a:solidFill>
              </a:rPr>
              <a:t>Solution </a:t>
            </a:r>
            <a:endParaRPr lang="en-US" dirty="0">
              <a:solidFill>
                <a:srgbClr val="7030A0"/>
              </a:solidFill>
            </a:endParaRPr>
          </a:p>
        </p:txBody>
      </p:sp>
      <p:sp>
        <p:nvSpPr>
          <p:cNvPr id="5" name="TextBox 4">
            <a:extLst>
              <a:ext uri="{FF2B5EF4-FFF2-40B4-BE49-F238E27FC236}">
                <a16:creationId xmlns:a16="http://schemas.microsoft.com/office/drawing/2014/main" id="{8CE401F7-B91D-4FA8-A861-F46B7505C0A5}"/>
              </a:ext>
            </a:extLst>
          </p:cNvPr>
          <p:cNvSpPr txBox="1"/>
          <p:nvPr/>
        </p:nvSpPr>
        <p:spPr>
          <a:xfrm>
            <a:off x="21535" y="1295400"/>
            <a:ext cx="5697607" cy="5483039"/>
          </a:xfrm>
          <a:prstGeom prst="rect">
            <a:avLst/>
          </a:prstGeom>
          <a:noFill/>
        </p:spPr>
        <p:txBody>
          <a:bodyPr wrap="square">
            <a:spAutoFit/>
          </a:bodyPr>
          <a:lstStyle/>
          <a:p>
            <a:pPr>
              <a:lnSpc>
                <a:spcPct val="107000"/>
              </a:lnSpc>
              <a:spcAft>
                <a:spcPts val="800"/>
              </a:spcAft>
            </a:pPr>
            <a:r>
              <a:rPr lang="en-IN" sz="1800" dirty="0">
                <a:effectLst/>
                <a:latin typeface="ArialMT"/>
                <a:ea typeface="Calibri" panose="020F0502020204030204" pitchFamily="34" charset="0"/>
                <a:cs typeface="ArialMT"/>
              </a:rPr>
              <a:t>(</a:t>
            </a:r>
            <a:r>
              <a:rPr lang="en-IN" sz="1100" dirty="0">
                <a:effectLst/>
                <a:latin typeface="ArialMT"/>
                <a:ea typeface="Calibri" panose="020F0502020204030204" pitchFamily="34" charset="0"/>
                <a:cs typeface="ArialMT"/>
              </a:rPr>
              <a:t>e)  </a:t>
            </a: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Using the above   FORMULA H  </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b="1" dirty="0">
                <a:solidFill>
                  <a:srgbClr val="4472C4"/>
                </a:solidFill>
                <a:effectLst/>
                <a:latin typeface="Calibri" panose="020F0502020204030204" pitchFamily="34" charset="0"/>
                <a:ea typeface="Calibri" panose="020F0502020204030204" pitchFamily="34" charset="0"/>
                <a:cs typeface="Latha" panose="020B0604020202020204" pitchFamily="34" charset="0"/>
              </a:rPr>
              <a:t>Transfer rate = </a:t>
            </a:r>
            <a:r>
              <a:rPr lang="en-IN" sz="1200" b="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track size in bytes /  1 rpm</a:t>
            </a:r>
            <a:r>
              <a:rPr lang="en-IN" sz="1200" b="1" dirty="0">
                <a:solidFill>
                  <a:srgbClr val="4472C4"/>
                </a:solidFill>
                <a:effectLst/>
                <a:latin typeface="Calibri" panose="020F0502020204030204" pitchFamily="34" charset="0"/>
                <a:ea typeface="Calibri" panose="020F0502020204030204" pitchFamily="34" charset="0"/>
                <a:cs typeface="Latha" panose="020B0604020202020204" pitchFamily="34" charset="0"/>
              </a:rPr>
              <a:t>.</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Transfer rate tr= (total track size in bytes)/(time for one disk revolution in msec)</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tr= (12800) / ( (60 * 1000) / (2400) ) = (12800) / (25) = 512 bytes/msec</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a:t>
            </a:r>
            <a:r>
              <a:rPr lang="en-IN" sz="1100" dirty="0">
                <a:solidFill>
                  <a:srgbClr val="4472C4"/>
                </a:solidFill>
                <a:effectLst/>
                <a:latin typeface="ArialMT"/>
                <a:ea typeface="Calibri" panose="020F0502020204030204" pitchFamily="34" charset="0"/>
                <a:cs typeface="ArialMT"/>
              </a:rPr>
              <a:t>Using the above formula G</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b="1" dirty="0">
                <a:solidFill>
                  <a:srgbClr val="4472C4"/>
                </a:solidFill>
                <a:effectLst/>
                <a:latin typeface="Calibri" panose="020F0502020204030204" pitchFamily="34" charset="0"/>
                <a:ea typeface="Calibri" panose="020F0502020204030204" pitchFamily="34" charset="0"/>
                <a:cs typeface="Latha" panose="020B0604020202020204" pitchFamily="34" charset="0"/>
              </a:rPr>
              <a:t>        Block transfer time </a:t>
            </a:r>
            <a:r>
              <a:rPr lang="en-IN" sz="1200" b="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a:t>
            </a:r>
            <a:r>
              <a:rPr lang="en-IN" sz="1200" b="1" i="1" u="sng" dirty="0" err="1">
                <a:solidFill>
                  <a:srgbClr val="4472C4"/>
                </a:solidFill>
                <a:effectLst/>
                <a:latin typeface="Calibri" panose="020F0502020204030204" pitchFamily="34" charset="0"/>
                <a:ea typeface="Calibri" panose="020F0502020204030204" pitchFamily="34" charset="0"/>
                <a:cs typeface="Latha" panose="020B0604020202020204" pitchFamily="34" charset="0"/>
              </a:rPr>
              <a:t>btt</a:t>
            </a:r>
            <a:r>
              <a:rPr lang="en-IN" sz="1200" b="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 </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B</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tr </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msec </a:t>
            </a: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where B is Block size and tr is transfer rate.</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block transfer time </a:t>
            </a:r>
            <a:r>
              <a:rPr lang="en-IN" sz="1100" dirty="0" err="1">
                <a:effectLst/>
                <a:latin typeface="ArialMT"/>
                <a:ea typeface="Calibri" panose="020F0502020204030204" pitchFamily="34" charset="0"/>
                <a:cs typeface="ArialMT"/>
              </a:rPr>
              <a:t>btt</a:t>
            </a:r>
            <a:r>
              <a:rPr lang="en-IN" sz="1100" dirty="0">
                <a:effectLst/>
                <a:latin typeface="ArialMT"/>
                <a:ea typeface="Calibri" panose="020F0502020204030204" pitchFamily="34" charset="0"/>
                <a:cs typeface="ArialMT"/>
              </a:rPr>
              <a:t> = B / tr = 512 / 512 = 1 msec</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a:t>
            </a:r>
            <a:r>
              <a:rPr lang="en-IN" sz="1100" dirty="0">
                <a:solidFill>
                  <a:srgbClr val="4472C4"/>
                </a:solidFill>
                <a:effectLst/>
                <a:latin typeface="ArialMT"/>
                <a:ea typeface="Calibri" panose="020F0502020204030204" pitchFamily="34" charset="0"/>
                <a:cs typeface="ArialMT"/>
              </a:rPr>
              <a:t>Using the above formula G</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b="1"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If the speed of disk rotation is </a:t>
            </a:r>
            <a:r>
              <a:rPr lang="en-IN" sz="1200" i="1" dirty="0">
                <a:solidFill>
                  <a:srgbClr val="4472C4"/>
                </a:solidFill>
                <a:effectLst/>
                <a:latin typeface="Calibri" panose="020F0502020204030204" pitchFamily="34" charset="0"/>
                <a:ea typeface="Calibri" panose="020F0502020204030204" pitchFamily="34" charset="0"/>
                <a:cs typeface="Latha" panose="020B0604020202020204" pitchFamily="34" charset="0"/>
              </a:rPr>
              <a:t>p </a:t>
            </a: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revolutions per minute (rpm), then the average</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marL="228600">
              <a:lnSpc>
                <a:spcPct val="107000"/>
              </a:lnSpc>
              <a:spcAft>
                <a:spcPts val="800"/>
              </a:spcAft>
            </a:pP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rotational delay </a:t>
            </a:r>
            <a:r>
              <a:rPr lang="en-IN" sz="1200" i="1" dirty="0" err="1">
                <a:solidFill>
                  <a:srgbClr val="4472C4"/>
                </a:solidFill>
                <a:effectLst/>
                <a:latin typeface="Calibri" panose="020F0502020204030204" pitchFamily="34" charset="0"/>
                <a:ea typeface="Calibri" panose="020F0502020204030204" pitchFamily="34" charset="0"/>
                <a:cs typeface="Latha" panose="020B0604020202020204" pitchFamily="34" charset="0"/>
              </a:rPr>
              <a:t>rd</a:t>
            </a:r>
            <a:r>
              <a:rPr lang="en-IN" sz="1200" i="1"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is given by  </a:t>
            </a:r>
            <a:r>
              <a:rPr lang="en-IN" sz="1200" i="1" u="sng" dirty="0" err="1">
                <a:solidFill>
                  <a:srgbClr val="4472C4"/>
                </a:solidFill>
                <a:effectLst/>
                <a:latin typeface="Calibri" panose="020F0502020204030204" pitchFamily="34" charset="0"/>
                <a:ea typeface="Calibri" panose="020F0502020204030204" pitchFamily="34" charset="0"/>
                <a:cs typeface="Latha" panose="020B0604020202020204" pitchFamily="34" charset="0"/>
              </a:rPr>
              <a:t>rd</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(1/2) * (1/</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p</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min</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average rotational delay </a:t>
            </a:r>
            <a:r>
              <a:rPr lang="en-IN" sz="1100" dirty="0" err="1">
                <a:effectLst/>
                <a:latin typeface="ArialMT"/>
                <a:ea typeface="Calibri" panose="020F0502020204030204" pitchFamily="34" charset="0"/>
                <a:cs typeface="ArialMT"/>
              </a:rPr>
              <a:t>rd</a:t>
            </a:r>
            <a:r>
              <a:rPr lang="en-IN" sz="1100" dirty="0">
                <a:effectLst/>
                <a:latin typeface="ArialMT"/>
                <a:ea typeface="Calibri" panose="020F0502020204030204" pitchFamily="34" charset="0"/>
                <a:cs typeface="ArialMT"/>
              </a:rPr>
              <a:t> = (time for one disk revolution in msec) / 2 </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 25 / 2</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 12.5 msec</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a:t>
            </a:r>
            <a:r>
              <a:rPr lang="en-IN" sz="1100" dirty="0">
                <a:solidFill>
                  <a:srgbClr val="4472C4"/>
                </a:solidFill>
                <a:effectLst/>
                <a:latin typeface="ArialMT"/>
                <a:ea typeface="Calibri" panose="020F0502020204030204" pitchFamily="34" charset="0"/>
                <a:cs typeface="ArialMT"/>
              </a:rPr>
              <a:t>Using the above formula </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b="1" dirty="0">
                <a:solidFill>
                  <a:srgbClr val="4472C4"/>
                </a:solidFill>
                <a:effectLst/>
                <a:latin typeface="Calibri" panose="020F0502020204030204" pitchFamily="34" charset="0"/>
                <a:ea typeface="Calibri" panose="020F0502020204030204" pitchFamily="34" charset="0"/>
                <a:cs typeface="Latha" panose="020B0604020202020204" pitchFamily="34" charset="0"/>
              </a:rPr>
              <a:t>  bulk transfer rate (</a:t>
            </a:r>
            <a:r>
              <a:rPr lang="en-IN" sz="1200" b="1" i="1" dirty="0" err="1">
                <a:solidFill>
                  <a:srgbClr val="4472C4"/>
                </a:solidFill>
                <a:effectLst/>
                <a:latin typeface="Calibri" panose="020F0502020204030204" pitchFamily="34" charset="0"/>
                <a:ea typeface="Calibri" panose="020F0502020204030204" pitchFamily="34" charset="0"/>
                <a:cs typeface="Latha" panose="020B0604020202020204" pitchFamily="34" charset="0"/>
              </a:rPr>
              <a:t>btr</a:t>
            </a:r>
            <a:r>
              <a:rPr lang="en-IN" sz="1200" b="1"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that takes the gap size into account when reading consecutively stored blocks. If the gap size is </a:t>
            </a:r>
            <a:r>
              <a:rPr lang="en-IN" sz="1200" i="1" dirty="0">
                <a:solidFill>
                  <a:srgbClr val="4472C4"/>
                </a:solidFill>
                <a:effectLst/>
                <a:latin typeface="Calibri" panose="020F0502020204030204" pitchFamily="34" charset="0"/>
                <a:ea typeface="Calibri" panose="020F0502020204030204" pitchFamily="34" charset="0"/>
                <a:cs typeface="Latha" panose="020B0604020202020204" pitchFamily="34" charset="0"/>
              </a:rPr>
              <a:t>G </a:t>
            </a:r>
            <a:r>
              <a:rPr lang="en-IN" sz="1200" dirty="0">
                <a:solidFill>
                  <a:srgbClr val="4472C4"/>
                </a:solidFill>
                <a:effectLst/>
                <a:latin typeface="Calibri" panose="020F0502020204030204" pitchFamily="34" charset="0"/>
                <a:ea typeface="Calibri" panose="020F0502020204030204" pitchFamily="34" charset="0"/>
                <a:cs typeface="Latha" panose="020B0604020202020204" pitchFamily="34" charset="0"/>
              </a:rPr>
              <a:t>bytes, then  </a:t>
            </a:r>
            <a:r>
              <a:rPr lang="en-IN" sz="1200" i="1" u="sng" dirty="0" err="1">
                <a:solidFill>
                  <a:srgbClr val="4472C4"/>
                </a:solidFill>
                <a:effectLst/>
                <a:latin typeface="Calibri" panose="020F0502020204030204" pitchFamily="34" charset="0"/>
                <a:ea typeface="Calibri" panose="020F0502020204030204" pitchFamily="34" charset="0"/>
                <a:cs typeface="Latha" panose="020B0604020202020204" pitchFamily="34" charset="0"/>
              </a:rPr>
              <a:t>btr</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B</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B </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G</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 </a:t>
            </a:r>
            <a:r>
              <a:rPr lang="en-IN" sz="1200"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tr </a:t>
            </a:r>
            <a:r>
              <a:rPr lang="en-IN" sz="1200"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bytes/msec.</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bulk transfer rate </a:t>
            </a:r>
            <a:r>
              <a:rPr lang="en-IN" sz="1100" dirty="0" err="1">
                <a:effectLst/>
                <a:latin typeface="ArialMT"/>
                <a:ea typeface="Calibri" panose="020F0502020204030204" pitchFamily="34" charset="0"/>
                <a:cs typeface="ArialMT"/>
              </a:rPr>
              <a:t>btr</a:t>
            </a:r>
            <a:r>
              <a:rPr lang="en-IN" sz="1100" dirty="0">
                <a:effectLst/>
                <a:latin typeface="ArialMT"/>
                <a:ea typeface="Calibri" panose="020F0502020204030204" pitchFamily="34" charset="0"/>
                <a:cs typeface="ArialMT"/>
              </a:rPr>
              <a:t>= tr * ( B/(B+G) ) </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 512*(512/640) </a:t>
            </a:r>
            <a:endParaRPr lang="en-US" sz="12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100" dirty="0">
                <a:effectLst/>
                <a:latin typeface="ArialMT"/>
                <a:ea typeface="Calibri" panose="020F0502020204030204" pitchFamily="34" charset="0"/>
                <a:cs typeface="ArialMT"/>
              </a:rPr>
              <a:t>                                = 409.6 bytes/msec</a:t>
            </a:r>
            <a:endParaRPr lang="en-US" sz="12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7" name="TextBox 6">
            <a:extLst>
              <a:ext uri="{FF2B5EF4-FFF2-40B4-BE49-F238E27FC236}">
                <a16:creationId xmlns:a16="http://schemas.microsoft.com/office/drawing/2014/main" id="{34FD5D8E-4841-40A6-B652-337064FD94A7}"/>
              </a:ext>
            </a:extLst>
          </p:cNvPr>
          <p:cNvSpPr txBox="1"/>
          <p:nvPr/>
        </p:nvSpPr>
        <p:spPr>
          <a:xfrm>
            <a:off x="5537201" y="1610096"/>
            <a:ext cx="6479208" cy="2414379"/>
          </a:xfrm>
          <a:prstGeom prst="rect">
            <a:avLst/>
          </a:prstGeom>
          <a:noFill/>
        </p:spPr>
        <p:txBody>
          <a:bodyPr wrap="square">
            <a:spAutoFit/>
          </a:bodyPr>
          <a:lstStyle/>
          <a:p>
            <a:pPr>
              <a:lnSpc>
                <a:spcPct val="107000"/>
              </a:lnSpc>
              <a:spcAft>
                <a:spcPts val="800"/>
              </a:spcAft>
            </a:pPr>
            <a:r>
              <a:rPr lang="en-IN" sz="1200" dirty="0">
                <a:effectLst/>
                <a:latin typeface="ArialMT"/>
                <a:ea typeface="Calibri" panose="020F0502020204030204" pitchFamily="34" charset="0"/>
                <a:cs typeface="ArialMT"/>
              </a:rPr>
              <a:t>(g) </a:t>
            </a:r>
            <a:r>
              <a:rPr lang="en-IN" sz="1400" dirty="0">
                <a:effectLst/>
                <a:latin typeface="Calibri" panose="020F0502020204030204" pitchFamily="34" charset="0"/>
                <a:ea typeface="Calibri" panose="020F0502020204030204" pitchFamily="34" charset="0"/>
                <a:cs typeface="Latha" panose="020B0604020202020204" pitchFamily="34" charset="0"/>
              </a:rPr>
              <a:t>So now using calculated from previous step</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time to transfer 20 random blocks = 20 * </a:t>
            </a:r>
            <a:r>
              <a:rPr lang="en-IN" sz="1200" dirty="0">
                <a:solidFill>
                  <a:srgbClr val="0070C0"/>
                </a:solidFill>
                <a:effectLst/>
                <a:latin typeface="ArialMT"/>
                <a:ea typeface="Calibri" panose="020F0502020204030204" pitchFamily="34" charset="0"/>
                <a:cs typeface="ArialMT"/>
              </a:rPr>
              <a:t>(s + </a:t>
            </a:r>
            <a:r>
              <a:rPr lang="en-IN" sz="1200" dirty="0" err="1">
                <a:solidFill>
                  <a:srgbClr val="0070C0"/>
                </a:solidFill>
                <a:effectLst/>
                <a:latin typeface="ArialMT"/>
                <a:ea typeface="Calibri" panose="020F0502020204030204" pitchFamily="34" charset="0"/>
                <a:cs typeface="ArialMT"/>
              </a:rPr>
              <a:t>rd</a:t>
            </a:r>
            <a:r>
              <a:rPr lang="en-IN" sz="1200" dirty="0">
                <a:solidFill>
                  <a:srgbClr val="0070C0"/>
                </a:solidFill>
                <a:effectLst/>
                <a:latin typeface="ArialMT"/>
                <a:ea typeface="Calibri" panose="020F0502020204030204" pitchFamily="34" charset="0"/>
                <a:cs typeface="ArialMT"/>
              </a:rPr>
              <a:t> + </a:t>
            </a:r>
            <a:r>
              <a:rPr lang="en-IN" sz="1200" dirty="0" err="1">
                <a:solidFill>
                  <a:srgbClr val="0070C0"/>
                </a:solidFill>
                <a:effectLst/>
                <a:latin typeface="ArialMT"/>
                <a:ea typeface="Calibri" panose="020F0502020204030204" pitchFamily="34" charset="0"/>
                <a:cs typeface="ArialMT"/>
              </a:rPr>
              <a:t>btt</a:t>
            </a:r>
            <a:r>
              <a:rPr lang="en-IN" sz="1200" dirty="0">
                <a:solidFill>
                  <a:srgbClr val="0070C0"/>
                </a:solidFill>
                <a:effectLst/>
                <a:latin typeface="ArialMT"/>
                <a:ea typeface="Calibri" panose="020F0502020204030204" pitchFamily="34" charset="0"/>
                <a:cs typeface="ArialMT"/>
              </a:rPr>
              <a:t>)</a:t>
            </a:r>
            <a:r>
              <a:rPr lang="en-IN" sz="1200" dirty="0">
                <a:effectLst/>
                <a:latin typeface="ArialMT"/>
                <a:ea typeface="Calibri" panose="020F0502020204030204" pitchFamily="34" charset="0"/>
                <a:cs typeface="ArialMT"/>
              </a:rPr>
              <a:t> = 20 * </a:t>
            </a:r>
            <a:r>
              <a:rPr lang="en-IN" sz="1200" b="1" dirty="0">
                <a:solidFill>
                  <a:srgbClr val="00B050"/>
                </a:solidFill>
                <a:effectLst/>
                <a:latin typeface="ArialMT"/>
                <a:ea typeface="Calibri" panose="020F0502020204030204" pitchFamily="34" charset="0"/>
                <a:cs typeface="ArialMT"/>
              </a:rPr>
              <a:t>43.5</a:t>
            </a:r>
            <a:r>
              <a:rPr lang="en-IN" sz="1200" dirty="0">
                <a:solidFill>
                  <a:srgbClr val="00B050"/>
                </a:solidFill>
                <a:effectLst/>
                <a:latin typeface="ArialMT"/>
                <a:ea typeface="Calibri" panose="020F0502020204030204" pitchFamily="34" charset="0"/>
                <a:cs typeface="ArialMT"/>
              </a:rPr>
              <a:t> </a:t>
            </a:r>
            <a:r>
              <a:rPr lang="en-IN" sz="1200" dirty="0">
                <a:solidFill>
                  <a:srgbClr val="000000"/>
                </a:solidFill>
                <a:effectLst/>
                <a:latin typeface="ArialMT"/>
                <a:ea typeface="Calibri" panose="020F0502020204030204" pitchFamily="34" charset="0"/>
                <a:cs typeface="ArialMT"/>
              </a:rPr>
              <a:t>= </a:t>
            </a:r>
            <a:r>
              <a:rPr lang="en-IN" sz="1200" dirty="0">
                <a:effectLst/>
                <a:latin typeface="ArialMT"/>
                <a:ea typeface="Calibri" panose="020F0502020204030204" pitchFamily="34" charset="0"/>
                <a:cs typeface="ArialMT"/>
              </a:rPr>
              <a:t>870 msec</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time to transfer 20 consecutive blocks using double buffering </a:t>
            </a:r>
          </a:p>
          <a:p>
            <a:pPr>
              <a:lnSpc>
                <a:spcPct val="107000"/>
              </a:lnSpc>
              <a:spcAft>
                <a:spcPts val="800"/>
              </a:spcAft>
            </a:pPr>
            <a:r>
              <a:rPr lang="en-IN" sz="1200" dirty="0">
                <a:effectLst/>
                <a:latin typeface="ArialMT"/>
                <a:ea typeface="Calibri" panose="020F0502020204030204" pitchFamily="34" charset="0"/>
                <a:cs typeface="ArialMT"/>
              </a:rPr>
              <a:t>= s + </a:t>
            </a:r>
            <a:r>
              <a:rPr lang="en-IN" sz="1200" dirty="0" err="1">
                <a:effectLst/>
                <a:latin typeface="ArialMT"/>
                <a:ea typeface="Calibri" panose="020F0502020204030204" pitchFamily="34" charset="0"/>
                <a:cs typeface="ArialMT"/>
              </a:rPr>
              <a:t>rd</a:t>
            </a:r>
            <a:r>
              <a:rPr lang="en-IN" sz="1200" dirty="0">
                <a:effectLst/>
                <a:latin typeface="ArialMT"/>
                <a:ea typeface="Calibri" panose="020F0502020204030204" pitchFamily="34" charset="0"/>
                <a:cs typeface="ArialMT"/>
              </a:rPr>
              <a:t> + 20*</a:t>
            </a:r>
            <a:r>
              <a:rPr lang="en-IN" sz="1200" dirty="0" err="1">
                <a:effectLst/>
                <a:latin typeface="ArialMT"/>
                <a:ea typeface="Calibri" panose="020F0502020204030204" pitchFamily="34" charset="0"/>
                <a:cs typeface="ArialMT"/>
              </a:rPr>
              <a:t>btt</a:t>
            </a:r>
            <a:r>
              <a:rPr lang="en-IN" sz="1200" dirty="0">
                <a:effectLst/>
                <a:latin typeface="ArialMT"/>
                <a:ea typeface="Calibri" panose="020F0502020204030204" pitchFamily="34" charset="0"/>
                <a:cs typeface="ArialMT"/>
              </a:rPr>
              <a:t>  = 30 + 12.5 + (20*1) = 62.5 msec</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(a more accurate estimate of the latter can be calculated using the bulk transfer</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rate as follows: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time to transfer 20 consecutive blocks using double buffering</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a:t>
            </a:r>
            <a:r>
              <a:rPr lang="en-IN" sz="1200" dirty="0" err="1">
                <a:effectLst/>
                <a:latin typeface="ArialMT"/>
                <a:ea typeface="Calibri" panose="020F0502020204030204" pitchFamily="34" charset="0"/>
                <a:cs typeface="ArialMT"/>
              </a:rPr>
              <a:t>s+rd</a:t>
            </a:r>
            <a:r>
              <a:rPr lang="en-IN" sz="1200" dirty="0">
                <a:effectLst/>
                <a:latin typeface="ArialMT"/>
                <a:ea typeface="Calibri" panose="020F0502020204030204" pitchFamily="34" charset="0"/>
                <a:cs typeface="ArialMT"/>
              </a:rPr>
              <a:t>+((20*B)/</a:t>
            </a:r>
            <a:r>
              <a:rPr lang="en-IN" sz="1200" dirty="0" err="1">
                <a:effectLst/>
                <a:latin typeface="ArialMT"/>
                <a:ea typeface="Calibri" panose="020F0502020204030204" pitchFamily="34" charset="0"/>
                <a:cs typeface="ArialMT"/>
              </a:rPr>
              <a:t>btr</a:t>
            </a:r>
            <a:r>
              <a:rPr lang="en-IN" sz="1200" dirty="0">
                <a:effectLst/>
                <a:latin typeface="ArialMT"/>
                <a:ea typeface="Calibri" panose="020F0502020204030204" pitchFamily="34" charset="0"/>
                <a:cs typeface="ArialMT"/>
              </a:rPr>
              <a:t>) = 30+12.5+ (10240/409.6) = 42.5+ 25 = 67.5 msec)</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9" name="TextBox 8">
            <a:extLst>
              <a:ext uri="{FF2B5EF4-FFF2-40B4-BE49-F238E27FC236}">
                <a16:creationId xmlns:a16="http://schemas.microsoft.com/office/drawing/2014/main" id="{1AD26E57-A7AC-43CD-9215-9A350B07626D}"/>
              </a:ext>
            </a:extLst>
          </p:cNvPr>
          <p:cNvSpPr txBox="1"/>
          <p:nvPr/>
        </p:nvSpPr>
        <p:spPr>
          <a:xfrm>
            <a:off x="5719142" y="4339172"/>
            <a:ext cx="6097656" cy="1808380"/>
          </a:xfrm>
          <a:prstGeom prst="rect">
            <a:avLst/>
          </a:prstGeom>
          <a:noFill/>
        </p:spPr>
        <p:txBody>
          <a:bodyPr wrap="square">
            <a:spAutoFit/>
          </a:bodyPr>
          <a:lstStyle/>
          <a:p>
            <a:pPr>
              <a:lnSpc>
                <a:spcPct val="107000"/>
              </a:lnSpc>
              <a:spcAft>
                <a:spcPts val="800"/>
              </a:spcAft>
            </a:pPr>
            <a:r>
              <a:rPr lang="en-IN" sz="1200" dirty="0">
                <a:effectLst/>
                <a:latin typeface="ArialMT"/>
                <a:ea typeface="Calibri" panose="020F0502020204030204" pitchFamily="34" charset="0"/>
                <a:cs typeface="ArialMT"/>
              </a:rPr>
              <a:t>(f)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solidFill>
                  <a:srgbClr val="4472C4"/>
                </a:solidFill>
                <a:effectLst/>
                <a:latin typeface="ArialMT"/>
                <a:ea typeface="Calibri" panose="020F0502020204030204" pitchFamily="34" charset="0"/>
                <a:cs typeface="ArialMT"/>
              </a:rPr>
              <a:t>Using the above formula </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400" b="1" dirty="0">
                <a:solidFill>
                  <a:srgbClr val="4472C4"/>
                </a:solidFill>
                <a:effectLst/>
                <a:latin typeface="Calibri" panose="020F0502020204030204" pitchFamily="34" charset="0"/>
                <a:ea typeface="Calibri" panose="020F0502020204030204" pitchFamily="34" charset="0"/>
                <a:cs typeface="Latha" panose="020B0604020202020204" pitchFamily="34" charset="0"/>
              </a:rPr>
              <a:t>The average time (</a:t>
            </a:r>
            <a:r>
              <a:rPr lang="en-IN" sz="1400" b="1" i="1" dirty="0">
                <a:solidFill>
                  <a:srgbClr val="4472C4"/>
                </a:solidFill>
                <a:effectLst/>
                <a:latin typeface="Calibri" panose="020F0502020204030204" pitchFamily="34" charset="0"/>
                <a:ea typeface="Calibri" panose="020F0502020204030204" pitchFamily="34" charset="0"/>
                <a:cs typeface="Latha" panose="020B0604020202020204" pitchFamily="34" charset="0"/>
              </a:rPr>
              <a:t>s</a:t>
            </a:r>
            <a:r>
              <a:rPr lang="en-IN" sz="1400" b="1" dirty="0">
                <a:solidFill>
                  <a:srgbClr val="4472C4"/>
                </a:solidFill>
                <a:effectLst/>
                <a:latin typeface="Calibri" panose="020F0502020204030204" pitchFamily="34" charset="0"/>
                <a:ea typeface="Calibri" panose="020F0502020204030204" pitchFamily="34" charset="0"/>
                <a:cs typeface="Latha" panose="020B0604020202020204" pitchFamily="34" charset="0"/>
              </a:rPr>
              <a:t>) needed to find and transfer a block, given its block address, is estimated by      </a:t>
            </a:r>
            <a:r>
              <a:rPr lang="en-IN" sz="1400" b="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a:t>
            </a:r>
            <a:r>
              <a:rPr lang="en-IN" sz="1400" b="1"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s </a:t>
            </a:r>
            <a:r>
              <a:rPr lang="en-IN" sz="1400" b="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400" b="1" i="1" u="sng" dirty="0" err="1">
                <a:solidFill>
                  <a:srgbClr val="4472C4"/>
                </a:solidFill>
                <a:effectLst/>
                <a:latin typeface="Calibri" panose="020F0502020204030204" pitchFamily="34" charset="0"/>
                <a:ea typeface="Calibri" panose="020F0502020204030204" pitchFamily="34" charset="0"/>
                <a:cs typeface="Latha" panose="020B0604020202020204" pitchFamily="34" charset="0"/>
              </a:rPr>
              <a:t>rd</a:t>
            </a:r>
            <a:r>
              <a:rPr lang="en-IN" sz="1400" b="1" i="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400" b="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a:t>
            </a:r>
            <a:r>
              <a:rPr lang="en-IN" sz="1400" b="1" i="1" u="sng" dirty="0" err="1">
                <a:solidFill>
                  <a:srgbClr val="4472C4"/>
                </a:solidFill>
                <a:effectLst/>
                <a:latin typeface="Calibri" panose="020F0502020204030204" pitchFamily="34" charset="0"/>
                <a:ea typeface="Calibri" panose="020F0502020204030204" pitchFamily="34" charset="0"/>
                <a:cs typeface="Latha" panose="020B0604020202020204" pitchFamily="34" charset="0"/>
              </a:rPr>
              <a:t>btt</a:t>
            </a:r>
            <a:r>
              <a:rPr lang="en-IN" sz="1400" b="1" u="sng" dirty="0">
                <a:solidFill>
                  <a:srgbClr val="4472C4"/>
                </a:solidFill>
                <a:effectLst/>
                <a:latin typeface="Calibri" panose="020F0502020204030204" pitchFamily="34" charset="0"/>
                <a:ea typeface="Calibri" panose="020F0502020204030204" pitchFamily="34" charset="0"/>
                <a:cs typeface="Latha" panose="020B0604020202020204" pitchFamily="34" charset="0"/>
              </a:rPr>
              <a:t>) msec.</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average time to locate and transfer a block = </a:t>
            </a:r>
            <a:r>
              <a:rPr lang="en-IN" sz="1200" dirty="0" err="1">
                <a:solidFill>
                  <a:srgbClr val="0070C0"/>
                </a:solidFill>
                <a:effectLst/>
                <a:latin typeface="ArialMT"/>
                <a:ea typeface="Calibri" panose="020F0502020204030204" pitchFamily="34" charset="0"/>
                <a:cs typeface="ArialMT"/>
              </a:rPr>
              <a:t>s+rd+btt</a:t>
            </a:r>
            <a:endParaRPr lang="en-US" sz="14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dirty="0">
                <a:effectLst/>
                <a:latin typeface="ArialMT"/>
                <a:ea typeface="Calibri" panose="020F0502020204030204" pitchFamily="34" charset="0"/>
                <a:cs typeface="ArialMT"/>
              </a:rPr>
              <a:t>                                                                     = 30+12.5+1 = </a:t>
            </a:r>
            <a:r>
              <a:rPr lang="en-IN" sz="1200" b="1" dirty="0">
                <a:solidFill>
                  <a:srgbClr val="00B050"/>
                </a:solidFill>
                <a:effectLst/>
                <a:latin typeface="ArialMT"/>
                <a:ea typeface="Calibri" panose="020F0502020204030204" pitchFamily="34" charset="0"/>
                <a:cs typeface="ArialMT"/>
              </a:rPr>
              <a:t>43.5</a:t>
            </a:r>
            <a:r>
              <a:rPr lang="en-IN" sz="1200" dirty="0">
                <a:solidFill>
                  <a:srgbClr val="00B050"/>
                </a:solidFill>
                <a:effectLst/>
                <a:latin typeface="ArialMT"/>
                <a:ea typeface="Calibri" panose="020F0502020204030204" pitchFamily="34" charset="0"/>
                <a:cs typeface="ArialMT"/>
              </a:rPr>
              <a:t> </a:t>
            </a:r>
            <a:r>
              <a:rPr lang="en-IN" sz="1200" dirty="0">
                <a:effectLst/>
                <a:latin typeface="ArialMT"/>
                <a:ea typeface="Calibri" panose="020F0502020204030204" pitchFamily="34" charset="0"/>
                <a:cs typeface="ArialMT"/>
              </a:rPr>
              <a:t>msec</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2" name="TextBox 1">
            <a:extLst>
              <a:ext uri="{FF2B5EF4-FFF2-40B4-BE49-F238E27FC236}">
                <a16:creationId xmlns:a16="http://schemas.microsoft.com/office/drawing/2014/main" id="{32B5D460-FED4-4714-B2A9-9137A0A6285A}"/>
              </a:ext>
            </a:extLst>
          </p:cNvPr>
          <p:cNvSpPr txBox="1"/>
          <p:nvPr/>
        </p:nvSpPr>
        <p:spPr>
          <a:xfrm>
            <a:off x="5768009" y="6087443"/>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13434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99E86-9ED3-4FEE-ACC8-60DDF9D4A640}"/>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Let us say we have XAT supplier company has stored info on files.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A </a:t>
            </a:r>
            <a:r>
              <a:rPr lang="en-IN" sz="1800" b="1" dirty="0">
                <a:effectLst/>
                <a:latin typeface="Calibri" panose="020F0502020204030204" pitchFamily="34" charset="0"/>
                <a:ea typeface="Calibri" panose="020F0502020204030204" pitchFamily="34" charset="0"/>
                <a:cs typeface="Latha" panose="020B0604020202020204" pitchFamily="34" charset="0"/>
              </a:rPr>
              <a:t>Supplier file </a:t>
            </a:r>
            <a:r>
              <a:rPr lang="en-IN" sz="1800" dirty="0">
                <a:effectLst/>
                <a:latin typeface="Calibri" panose="020F0502020204030204" pitchFamily="34" charset="0"/>
                <a:ea typeface="Calibri" panose="020F0502020204030204" pitchFamily="34" charset="0"/>
                <a:cs typeface="Latha" panose="020B0604020202020204" pitchFamily="34" charset="0"/>
              </a:rPr>
              <a:t>has </a:t>
            </a:r>
            <a:r>
              <a:rPr lang="en-IN" sz="1800" i="1" dirty="0">
                <a:effectLst/>
                <a:latin typeface="Calibri" panose="020F0502020204030204" pitchFamily="34" charset="0"/>
                <a:ea typeface="Calibri" panose="020F0502020204030204" pitchFamily="34" charset="0"/>
                <a:cs typeface="Latha" panose="020B0604020202020204" pitchFamily="34" charset="0"/>
              </a:rPr>
              <a:t>rec </a:t>
            </a:r>
            <a:r>
              <a:rPr lang="en-IN" sz="1800" dirty="0">
                <a:effectLst/>
                <a:latin typeface="Calibri" panose="020F0502020204030204" pitchFamily="34" charset="0"/>
                <a:ea typeface="Calibri" panose="020F0502020204030204" pitchFamily="34" charset="0"/>
                <a:cs typeface="Latha" panose="020B0604020202020204" pitchFamily="34" charset="0"/>
              </a:rPr>
              <a:t>= 1000  records of </a:t>
            </a:r>
            <a:r>
              <a:rPr lang="en-IN" sz="1800" i="1" dirty="0">
                <a:effectLst/>
                <a:latin typeface="Calibri" panose="020F0502020204030204" pitchFamily="34" charset="0"/>
                <a:ea typeface="Calibri" panose="020F0502020204030204" pitchFamily="34" charset="0"/>
                <a:cs typeface="Latha" panose="020B0604020202020204" pitchFamily="34" charset="0"/>
              </a:rPr>
              <a:t>fixed length.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Each record has the following fields/cols (in bytes)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Latha" panose="020B0604020202020204" pitchFamily="34" charset="0"/>
              </a:rPr>
              <a:t>          sup# (10), part# ( 10) , </a:t>
            </a:r>
            <a:r>
              <a:rPr lang="en-IN" sz="1800" b="1" dirty="0" err="1">
                <a:effectLst/>
                <a:latin typeface="Calibri" panose="020F0502020204030204" pitchFamily="34" charset="0"/>
                <a:ea typeface="Calibri" panose="020F0502020204030204" pitchFamily="34" charset="0"/>
                <a:cs typeface="Latha" panose="020B0604020202020204" pitchFamily="34" charset="0"/>
              </a:rPr>
              <a:t>pname</a:t>
            </a:r>
            <a:r>
              <a:rPr lang="en-IN" sz="1800" b="1" dirty="0">
                <a:effectLst/>
                <a:latin typeface="Calibri" panose="020F0502020204030204" pitchFamily="34" charset="0"/>
                <a:ea typeface="Calibri" panose="020F0502020204030204" pitchFamily="34" charset="0"/>
                <a:cs typeface="Latha" panose="020B0604020202020204" pitchFamily="34" charset="0"/>
              </a:rPr>
              <a:t>(200)  </a:t>
            </a:r>
            <a:r>
              <a:rPr lang="en-IN" sz="1800" b="1" dirty="0" err="1">
                <a:effectLst/>
                <a:latin typeface="Calibri" panose="020F0502020204030204" pitchFamily="34" charset="0"/>
                <a:ea typeface="Calibri" panose="020F0502020204030204" pitchFamily="34" charset="0"/>
                <a:cs typeface="Latha" panose="020B0604020202020204" pitchFamily="34" charset="0"/>
              </a:rPr>
              <a:t>pdescp</a:t>
            </a:r>
            <a:r>
              <a:rPr lang="en-IN" sz="1800" b="1" dirty="0">
                <a:effectLst/>
                <a:latin typeface="Calibri" panose="020F0502020204030204" pitchFamily="34" charset="0"/>
                <a:ea typeface="Calibri" panose="020F0502020204030204" pitchFamily="34" charset="0"/>
                <a:cs typeface="Latha" panose="020B0604020202020204" pitchFamily="34" charset="0"/>
              </a:rPr>
              <a:t>(700) and a deletion marker byte.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The file is stored on the disk whose parameters are given as      block size </a:t>
            </a:r>
            <a:r>
              <a:rPr lang="en-IN" sz="1800" i="1" dirty="0">
                <a:effectLst/>
                <a:latin typeface="Calibri" panose="020F0502020204030204" pitchFamily="34" charset="0"/>
                <a:ea typeface="Calibri" panose="020F0502020204030204" pitchFamily="34" charset="0"/>
                <a:cs typeface="Latha" panose="020B0604020202020204" pitchFamily="34" charset="0"/>
              </a:rPr>
              <a:t>B </a:t>
            </a:r>
            <a:r>
              <a:rPr lang="en-IN" sz="1800" dirty="0">
                <a:effectLst/>
                <a:latin typeface="Calibri" panose="020F0502020204030204" pitchFamily="34" charset="0"/>
                <a:ea typeface="Calibri" panose="020F0502020204030204" pitchFamily="34" charset="0"/>
                <a:cs typeface="Latha" panose="020B0604020202020204" pitchFamily="34" charset="0"/>
              </a:rPr>
              <a:t>= 1024 bytes; </a:t>
            </a:r>
            <a:r>
              <a:rPr lang="en-IN" sz="1800" dirty="0" err="1">
                <a:effectLst/>
                <a:latin typeface="Calibri" panose="020F0502020204030204" pitchFamily="34" charset="0"/>
                <a:ea typeface="Calibri" panose="020F0502020204030204" pitchFamily="34" charset="0"/>
                <a:cs typeface="Latha" panose="020B0604020202020204" pitchFamily="34" charset="0"/>
              </a:rPr>
              <a:t>interblock</a:t>
            </a:r>
            <a:r>
              <a:rPr lang="en-IN" sz="1800" dirty="0">
                <a:effectLst/>
                <a:latin typeface="Calibri" panose="020F0502020204030204" pitchFamily="34" charset="0"/>
                <a:ea typeface="Calibri" panose="020F0502020204030204" pitchFamily="34" charset="0"/>
                <a:cs typeface="Latha" panose="020B0604020202020204" pitchFamily="34" charset="0"/>
              </a:rPr>
              <a:t> gap size </a:t>
            </a:r>
            <a:r>
              <a:rPr lang="en-IN" sz="1800" i="1" dirty="0">
                <a:effectLst/>
                <a:latin typeface="Calibri" panose="020F0502020204030204" pitchFamily="34" charset="0"/>
                <a:ea typeface="Calibri" panose="020F0502020204030204" pitchFamily="34" charset="0"/>
                <a:cs typeface="Latha" panose="020B0604020202020204" pitchFamily="34" charset="0"/>
              </a:rPr>
              <a:t>G </a:t>
            </a:r>
            <a:r>
              <a:rPr lang="en-IN" sz="1800" dirty="0">
                <a:effectLst/>
                <a:latin typeface="Calibri" panose="020F0502020204030204" pitchFamily="34" charset="0"/>
                <a:ea typeface="Calibri" panose="020F0502020204030204" pitchFamily="34" charset="0"/>
                <a:cs typeface="Latha" panose="020B0604020202020204" pitchFamily="34" charset="0"/>
              </a:rPr>
              <a:t>= 200bytes; number of blocks per track = 25; number of tracks per surface = 500.  A disk pack consists of 18 double-sided disks, seek time s= 20msec, rotational delay </a:t>
            </a:r>
            <a:r>
              <a:rPr lang="en-IN" sz="1800" dirty="0" err="1">
                <a:effectLst/>
                <a:latin typeface="Calibri" panose="020F0502020204030204" pitchFamily="34" charset="0"/>
                <a:ea typeface="Calibri" panose="020F0502020204030204" pitchFamily="34" charset="0"/>
                <a:cs typeface="Latha" panose="020B0604020202020204" pitchFamily="34" charset="0"/>
              </a:rPr>
              <a:t>rd</a:t>
            </a:r>
            <a:r>
              <a:rPr lang="en-IN" sz="1800" dirty="0">
                <a:effectLst/>
                <a:latin typeface="Calibri" panose="020F0502020204030204" pitchFamily="34" charset="0"/>
                <a:ea typeface="Calibri" panose="020F0502020204030204" pitchFamily="34" charset="0"/>
                <a:cs typeface="Latha" panose="020B0604020202020204" pitchFamily="34" charset="0"/>
              </a:rPr>
              <a:t> = 12.5 and  rpm=2000 msec.</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
        <p:nvSpPr>
          <p:cNvPr id="3" name="Content Placeholder 2">
            <a:extLst>
              <a:ext uri="{FF2B5EF4-FFF2-40B4-BE49-F238E27FC236}">
                <a16:creationId xmlns:a16="http://schemas.microsoft.com/office/drawing/2014/main" id="{3FA634E6-37C8-40F0-BF5E-09DA5B9C4212}"/>
              </a:ext>
            </a:extLst>
          </p:cNvPr>
          <p:cNvSpPr>
            <a:spLocks noGrp="1"/>
          </p:cNvSpPr>
          <p:nvPr>
            <p:ph sz="quarter" idx="10"/>
          </p:nvPr>
        </p:nvSpPr>
        <p:spPr/>
        <p:txBody>
          <a:bodyPr/>
          <a:lstStyle/>
          <a:p>
            <a:r>
              <a:rPr lang="en-IN" dirty="0">
                <a:solidFill>
                  <a:srgbClr val="7030A0"/>
                </a:solidFill>
              </a:rPr>
              <a:t>Problem </a:t>
            </a:r>
            <a:endParaRPr lang="en-US" dirty="0">
              <a:solidFill>
                <a:srgbClr val="7030A0"/>
              </a:solidFill>
            </a:endParaRPr>
          </a:p>
        </p:txBody>
      </p:sp>
      <p:sp>
        <p:nvSpPr>
          <p:cNvPr id="5" name="TextBox 4">
            <a:extLst>
              <a:ext uri="{FF2B5EF4-FFF2-40B4-BE49-F238E27FC236}">
                <a16:creationId xmlns:a16="http://schemas.microsoft.com/office/drawing/2014/main" id="{64436E97-8198-EF46-2FE0-EBF2874C1F25}"/>
              </a:ext>
            </a:extLst>
          </p:cNvPr>
          <p:cNvSpPr txBox="1"/>
          <p:nvPr/>
        </p:nvSpPr>
        <p:spPr>
          <a:xfrm>
            <a:off x="604353" y="4240777"/>
            <a:ext cx="10517533" cy="2031325"/>
          </a:xfrm>
          <a:prstGeom prst="rect">
            <a:avLst/>
          </a:prstGeom>
          <a:noFill/>
        </p:spPr>
        <p:txBody>
          <a:bodyPr wrap="square">
            <a:spAutoFit/>
          </a:bodyPr>
          <a:lstStyle/>
          <a:p>
            <a:r>
              <a:rPr lang="en-IN" dirty="0">
                <a:solidFill>
                  <a:srgbClr val="C00000"/>
                </a:solidFill>
              </a:rPr>
              <a:t>a. Calculate the record size</a:t>
            </a:r>
            <a:r>
              <a:rPr lang="en-IN" i="1" dirty="0">
                <a:solidFill>
                  <a:srgbClr val="C00000"/>
                </a:solidFill>
              </a:rPr>
              <a:t> </a:t>
            </a:r>
            <a:r>
              <a:rPr lang="en-IN" dirty="0">
                <a:solidFill>
                  <a:srgbClr val="C00000"/>
                </a:solidFill>
              </a:rPr>
              <a:t>in bytes.</a:t>
            </a:r>
          </a:p>
          <a:p>
            <a:r>
              <a:rPr lang="en-IN" dirty="0">
                <a:solidFill>
                  <a:srgbClr val="C00000"/>
                </a:solidFill>
              </a:rPr>
              <a:t>b. Calculate the blocking factor and the number of file blocks </a:t>
            </a:r>
            <a:r>
              <a:rPr lang="en-IN" i="1" dirty="0">
                <a:solidFill>
                  <a:srgbClr val="C00000"/>
                </a:solidFill>
              </a:rPr>
              <a:t>b</a:t>
            </a:r>
            <a:r>
              <a:rPr lang="en-IN" dirty="0">
                <a:solidFill>
                  <a:srgbClr val="C00000"/>
                </a:solidFill>
              </a:rPr>
              <a:t>, assuming an </a:t>
            </a:r>
            <a:r>
              <a:rPr lang="en-IN" dirty="0" err="1">
                <a:solidFill>
                  <a:srgbClr val="C00000"/>
                </a:solidFill>
              </a:rPr>
              <a:t>unspanned</a:t>
            </a:r>
            <a:r>
              <a:rPr lang="en-IN" dirty="0">
                <a:solidFill>
                  <a:srgbClr val="C00000"/>
                </a:solidFill>
              </a:rPr>
              <a:t> organization.</a:t>
            </a:r>
          </a:p>
          <a:p>
            <a:r>
              <a:rPr lang="en-IN" dirty="0">
                <a:solidFill>
                  <a:srgbClr val="C00000"/>
                </a:solidFill>
              </a:rPr>
              <a:t>c. Calculate the average time it takes to find a record by doing a linear search on the file if</a:t>
            </a:r>
          </a:p>
          <a:p>
            <a:r>
              <a:rPr lang="en-IN" dirty="0">
                <a:solidFill>
                  <a:srgbClr val="C00000"/>
                </a:solidFill>
              </a:rPr>
              <a:t>             (</a:t>
            </a:r>
            <a:r>
              <a:rPr lang="en-IN" dirty="0" err="1">
                <a:solidFill>
                  <a:srgbClr val="C00000"/>
                </a:solidFill>
              </a:rPr>
              <a:t>i</a:t>
            </a:r>
            <a:r>
              <a:rPr lang="en-IN" dirty="0">
                <a:solidFill>
                  <a:srgbClr val="C00000"/>
                </a:solidFill>
              </a:rPr>
              <a:t>) the file blocks are stored contiguously, and double buffering is used; </a:t>
            </a:r>
          </a:p>
          <a:p>
            <a:r>
              <a:rPr lang="en-IN" dirty="0">
                <a:solidFill>
                  <a:srgbClr val="C00000"/>
                </a:solidFill>
              </a:rPr>
              <a:t>             (ii) the file blocks are not stored contiguously.</a:t>
            </a:r>
          </a:p>
          <a:p>
            <a:r>
              <a:rPr lang="en-IN" dirty="0">
                <a:solidFill>
                  <a:srgbClr val="C00000"/>
                </a:solidFill>
              </a:rPr>
              <a:t>d. Assume that the file is ordered by part#; by doing a binary search, calculate the time it takes to search for a record given its part# value.</a:t>
            </a:r>
          </a:p>
        </p:txBody>
      </p:sp>
    </p:spTree>
    <p:extLst>
      <p:ext uri="{BB962C8B-B14F-4D97-AF65-F5344CB8AC3E}">
        <p14:creationId xmlns:p14="http://schemas.microsoft.com/office/powerpoint/2010/main" val="123525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16F21AC-4567-4246-A56F-986D3D443B57}"/>
              </a:ext>
            </a:extLst>
          </p:cNvPr>
          <p:cNvSpPr>
            <a:spLocks noGrp="1"/>
          </p:cNvSpPr>
          <p:nvPr>
            <p:ph sz="quarter" idx="10"/>
          </p:nvPr>
        </p:nvSpPr>
        <p:spPr>
          <a:xfrm>
            <a:off x="406400" y="152400"/>
            <a:ext cx="8432800" cy="1143000"/>
          </a:xfrm>
        </p:spPr>
        <p:txBody>
          <a:bodyPr/>
          <a:lstStyle/>
          <a:p>
            <a:r>
              <a:rPr lang="en-IN" dirty="0">
                <a:solidFill>
                  <a:srgbClr val="7030A0"/>
                </a:solidFill>
              </a:rPr>
              <a:t>Solution</a:t>
            </a:r>
            <a:endParaRPr lang="en-US" dirty="0">
              <a:solidFill>
                <a:srgbClr val="7030A0"/>
              </a:solidFill>
            </a:endParaRPr>
          </a:p>
        </p:txBody>
      </p:sp>
      <p:sp>
        <p:nvSpPr>
          <p:cNvPr id="6" name="TextBox 5">
            <a:extLst>
              <a:ext uri="{FF2B5EF4-FFF2-40B4-BE49-F238E27FC236}">
                <a16:creationId xmlns:a16="http://schemas.microsoft.com/office/drawing/2014/main" id="{8A39DBC6-5831-485F-A31D-E8DAC256DCCC}"/>
              </a:ext>
            </a:extLst>
          </p:cNvPr>
          <p:cNvSpPr txBox="1"/>
          <p:nvPr/>
        </p:nvSpPr>
        <p:spPr>
          <a:xfrm>
            <a:off x="406400" y="1612269"/>
            <a:ext cx="6097656" cy="344069"/>
          </a:xfrm>
          <a:prstGeom prst="rect">
            <a:avLst/>
          </a:prstGeom>
          <a:noFill/>
        </p:spPr>
        <p:txBody>
          <a:bodyPr wrap="square">
            <a:spAutoFit/>
          </a:bodyPr>
          <a:lstStyle/>
          <a:p>
            <a:pPr lvl="0">
              <a:lnSpc>
                <a:spcPct val="107000"/>
              </a:lnSpc>
            </a:pPr>
            <a:r>
              <a:rPr lang="en-IN"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a. Calculate the record size</a:t>
            </a:r>
            <a:r>
              <a:rPr lang="en-IN" sz="1600" b="1" i="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IN"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in bytes.</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8" name="TextBox 7">
            <a:extLst>
              <a:ext uri="{FF2B5EF4-FFF2-40B4-BE49-F238E27FC236}">
                <a16:creationId xmlns:a16="http://schemas.microsoft.com/office/drawing/2014/main" id="{B577E54C-69C4-464B-8EA0-D68AA49B9863}"/>
              </a:ext>
            </a:extLst>
          </p:cNvPr>
          <p:cNvSpPr txBox="1"/>
          <p:nvPr/>
        </p:nvSpPr>
        <p:spPr>
          <a:xfrm>
            <a:off x="406400" y="2264620"/>
            <a:ext cx="5487505" cy="1397947"/>
          </a:xfrm>
          <a:prstGeom prst="rect">
            <a:avLst/>
          </a:prstGeom>
          <a:noFill/>
        </p:spPr>
        <p:txBody>
          <a:bodyPr wrap="square">
            <a:spAutoFit/>
          </a:bodyPr>
          <a:lstStyle/>
          <a:p>
            <a:pPr lvl="0">
              <a:lnSpc>
                <a:spcPct val="107000"/>
              </a:lnSpc>
            </a:pPr>
            <a:r>
              <a:rPr lang="en-IN"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b. Calculate the blocking factor and the number of file blocks </a:t>
            </a:r>
            <a:r>
              <a:rPr lang="en-IN" sz="1600" b="1" i="1" dirty="0">
                <a:solidFill>
                  <a:srgbClr val="7030A0"/>
                </a:solidFill>
                <a:effectLst/>
                <a:latin typeface="Calibri" panose="020F0502020204030204" pitchFamily="34" charset="0"/>
                <a:ea typeface="Calibri" panose="020F0502020204030204" pitchFamily="34" charset="0"/>
                <a:cs typeface="Latha" panose="020B0604020202020204" pitchFamily="34" charset="0"/>
              </a:rPr>
              <a:t>b</a:t>
            </a:r>
            <a:r>
              <a:rPr lang="en-IN"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assuming an </a:t>
            </a:r>
            <a:r>
              <a:rPr lang="en-IN" sz="16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unspanned</a:t>
            </a:r>
            <a:r>
              <a:rPr lang="en-IN"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IN" sz="16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organization.Understand</a:t>
            </a:r>
            <a:r>
              <a:rPr lang="en-IN"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IN" sz="16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unspanned</a:t>
            </a:r>
            <a:r>
              <a:rPr lang="en-IN"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IN" sz="16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ie</a:t>
            </a:r>
            <a:r>
              <a:rPr lang="en-IN" sz="16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if the last record cannot fit in that block that whole record is stored in the next consecutive or stored in a different block.</a:t>
            </a:r>
            <a:endParaRPr lang="en-US" sz="16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9" name="Picture 8" descr="Table&#10;&#10;Description automatically generated">
            <a:extLst>
              <a:ext uri="{FF2B5EF4-FFF2-40B4-BE49-F238E27FC236}">
                <a16:creationId xmlns:a16="http://schemas.microsoft.com/office/drawing/2014/main" id="{45D0AA32-5038-4211-A67E-C68A0BA7FF58}"/>
              </a:ext>
            </a:extLst>
          </p:cNvPr>
          <p:cNvPicPr>
            <a:picLocks noChangeAspect="1"/>
          </p:cNvPicPr>
          <p:nvPr/>
        </p:nvPicPr>
        <p:blipFill>
          <a:blip r:embed="rId2"/>
          <a:stretch>
            <a:fillRect/>
          </a:stretch>
        </p:blipFill>
        <p:spPr>
          <a:xfrm>
            <a:off x="717854" y="4216166"/>
            <a:ext cx="3699510" cy="2176780"/>
          </a:xfrm>
          <a:prstGeom prst="rect">
            <a:avLst/>
          </a:prstGeom>
        </p:spPr>
      </p:pic>
      <p:sp>
        <p:nvSpPr>
          <p:cNvPr id="3" name="TextBox 2">
            <a:extLst>
              <a:ext uri="{FF2B5EF4-FFF2-40B4-BE49-F238E27FC236}">
                <a16:creationId xmlns:a16="http://schemas.microsoft.com/office/drawing/2014/main" id="{B3F5082D-359A-65D3-B6FC-0857F71FB62E}"/>
              </a:ext>
            </a:extLst>
          </p:cNvPr>
          <p:cNvSpPr txBox="1"/>
          <p:nvPr/>
        </p:nvSpPr>
        <p:spPr>
          <a:xfrm>
            <a:off x="8736772" y="1481513"/>
            <a:ext cx="3455228" cy="2100896"/>
          </a:xfrm>
          <a:prstGeom prst="rect">
            <a:avLst/>
          </a:prstGeom>
          <a:noFill/>
        </p:spPr>
        <p:txBody>
          <a:bodyPr wrap="square">
            <a:spAutoFit/>
          </a:bodyPr>
          <a:lstStyle/>
          <a:p>
            <a:pPr>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 A </a:t>
            </a:r>
            <a:r>
              <a:rPr lang="en-IN" sz="1100" b="1" dirty="0">
                <a:effectLst/>
                <a:latin typeface="Calibri" panose="020F0502020204030204" pitchFamily="34" charset="0"/>
                <a:ea typeface="Calibri" panose="020F0502020204030204" pitchFamily="34" charset="0"/>
                <a:cs typeface="Latha" panose="020B0604020202020204" pitchFamily="34" charset="0"/>
              </a:rPr>
              <a:t>Supplier file </a:t>
            </a:r>
            <a:r>
              <a:rPr lang="en-IN" sz="1100" dirty="0">
                <a:effectLst/>
                <a:latin typeface="Calibri" panose="020F0502020204030204" pitchFamily="34" charset="0"/>
                <a:ea typeface="Calibri" panose="020F0502020204030204" pitchFamily="34" charset="0"/>
                <a:cs typeface="Latha" panose="020B0604020202020204" pitchFamily="34" charset="0"/>
              </a:rPr>
              <a:t>has </a:t>
            </a:r>
            <a:r>
              <a:rPr lang="en-IN" sz="1100" i="1" dirty="0">
                <a:effectLst/>
                <a:latin typeface="Calibri" panose="020F0502020204030204" pitchFamily="34" charset="0"/>
                <a:ea typeface="Calibri" panose="020F0502020204030204" pitchFamily="34" charset="0"/>
                <a:cs typeface="Latha" panose="020B0604020202020204" pitchFamily="34" charset="0"/>
              </a:rPr>
              <a:t>rec </a:t>
            </a:r>
            <a:r>
              <a:rPr lang="en-IN" sz="1100" dirty="0">
                <a:effectLst/>
                <a:latin typeface="Calibri" panose="020F0502020204030204" pitchFamily="34" charset="0"/>
                <a:ea typeface="Calibri" panose="020F0502020204030204" pitchFamily="34" charset="0"/>
                <a:cs typeface="Latha" panose="020B0604020202020204" pitchFamily="34" charset="0"/>
              </a:rPr>
              <a:t>= 1000  records of </a:t>
            </a:r>
            <a:r>
              <a:rPr lang="en-IN" sz="1100" i="1" dirty="0">
                <a:effectLst/>
                <a:latin typeface="Calibri" panose="020F0502020204030204" pitchFamily="34" charset="0"/>
                <a:ea typeface="Calibri" panose="020F0502020204030204" pitchFamily="34" charset="0"/>
                <a:cs typeface="Latha" panose="020B0604020202020204" pitchFamily="34" charset="0"/>
              </a:rPr>
              <a:t>fixed length. </a:t>
            </a:r>
            <a:r>
              <a:rPr lang="en-IN" sz="1100" dirty="0">
                <a:effectLst/>
                <a:latin typeface="Calibri" panose="020F0502020204030204" pitchFamily="34" charset="0"/>
                <a:ea typeface="Calibri" panose="020F0502020204030204" pitchFamily="34" charset="0"/>
                <a:cs typeface="Latha" panose="020B0604020202020204" pitchFamily="34" charset="0"/>
              </a:rPr>
              <a:t>    Each record has the following fields/cols (in bytes) :</a:t>
            </a:r>
            <a:r>
              <a:rPr lang="en-IN" sz="1100" b="1" dirty="0">
                <a:effectLst/>
                <a:latin typeface="Calibri" panose="020F0502020204030204" pitchFamily="34" charset="0"/>
                <a:ea typeface="Calibri" panose="020F0502020204030204" pitchFamily="34" charset="0"/>
                <a:cs typeface="Latha" panose="020B0604020202020204" pitchFamily="34" charset="0"/>
              </a:rPr>
              <a:t>          sup# (10), part# ( 10) , </a:t>
            </a:r>
            <a:r>
              <a:rPr lang="en-IN" sz="1100" b="1" dirty="0" err="1">
                <a:effectLst/>
                <a:latin typeface="Calibri" panose="020F0502020204030204" pitchFamily="34" charset="0"/>
                <a:ea typeface="Calibri" panose="020F0502020204030204" pitchFamily="34" charset="0"/>
                <a:cs typeface="Latha" panose="020B0604020202020204" pitchFamily="34" charset="0"/>
              </a:rPr>
              <a:t>pname</a:t>
            </a:r>
            <a:r>
              <a:rPr lang="en-IN" sz="1100" b="1" dirty="0">
                <a:effectLst/>
                <a:latin typeface="Calibri" panose="020F0502020204030204" pitchFamily="34" charset="0"/>
                <a:ea typeface="Calibri" panose="020F0502020204030204" pitchFamily="34" charset="0"/>
                <a:cs typeface="Latha" panose="020B0604020202020204" pitchFamily="34" charset="0"/>
              </a:rPr>
              <a:t>(200)  </a:t>
            </a:r>
            <a:r>
              <a:rPr lang="en-IN" sz="1100" b="1" dirty="0" err="1">
                <a:effectLst/>
                <a:latin typeface="Calibri" panose="020F0502020204030204" pitchFamily="34" charset="0"/>
                <a:ea typeface="Calibri" panose="020F0502020204030204" pitchFamily="34" charset="0"/>
                <a:cs typeface="Latha" panose="020B0604020202020204" pitchFamily="34" charset="0"/>
              </a:rPr>
              <a:t>pdescp</a:t>
            </a:r>
            <a:r>
              <a:rPr lang="en-IN" sz="1100" b="1" dirty="0">
                <a:effectLst/>
                <a:latin typeface="Calibri" panose="020F0502020204030204" pitchFamily="34" charset="0"/>
                <a:ea typeface="Calibri" panose="020F0502020204030204" pitchFamily="34" charset="0"/>
                <a:cs typeface="Latha" panose="020B0604020202020204" pitchFamily="34" charset="0"/>
              </a:rPr>
              <a:t>(700) and a deletion marker byte.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Latha" panose="020B0604020202020204" pitchFamily="34" charset="0"/>
              </a:rPr>
              <a:t>block size </a:t>
            </a:r>
            <a:r>
              <a:rPr lang="en-IN" sz="1100" i="1" dirty="0">
                <a:effectLst/>
                <a:latin typeface="Calibri" panose="020F0502020204030204" pitchFamily="34" charset="0"/>
                <a:ea typeface="Calibri" panose="020F0502020204030204" pitchFamily="34" charset="0"/>
                <a:cs typeface="Latha" panose="020B0604020202020204" pitchFamily="34" charset="0"/>
              </a:rPr>
              <a:t>B </a:t>
            </a:r>
            <a:r>
              <a:rPr lang="en-IN" sz="1100" dirty="0">
                <a:effectLst/>
                <a:latin typeface="Calibri" panose="020F0502020204030204" pitchFamily="34" charset="0"/>
                <a:ea typeface="Calibri" panose="020F0502020204030204" pitchFamily="34" charset="0"/>
                <a:cs typeface="Latha" panose="020B0604020202020204" pitchFamily="34" charset="0"/>
              </a:rPr>
              <a:t>= 1024 bytes; </a:t>
            </a:r>
            <a:r>
              <a:rPr lang="en-IN" sz="1100" dirty="0" err="1">
                <a:effectLst/>
                <a:latin typeface="Calibri" panose="020F0502020204030204" pitchFamily="34" charset="0"/>
                <a:ea typeface="Calibri" panose="020F0502020204030204" pitchFamily="34" charset="0"/>
                <a:cs typeface="Latha" panose="020B0604020202020204" pitchFamily="34" charset="0"/>
              </a:rPr>
              <a:t>interblock</a:t>
            </a:r>
            <a:r>
              <a:rPr lang="en-IN" sz="1100" dirty="0">
                <a:effectLst/>
                <a:latin typeface="Calibri" panose="020F0502020204030204" pitchFamily="34" charset="0"/>
                <a:ea typeface="Calibri" panose="020F0502020204030204" pitchFamily="34" charset="0"/>
                <a:cs typeface="Latha" panose="020B0604020202020204" pitchFamily="34" charset="0"/>
              </a:rPr>
              <a:t> gap size </a:t>
            </a:r>
            <a:r>
              <a:rPr lang="en-IN" sz="1100" i="1" dirty="0">
                <a:effectLst/>
                <a:latin typeface="Calibri" panose="020F0502020204030204" pitchFamily="34" charset="0"/>
                <a:ea typeface="Calibri" panose="020F0502020204030204" pitchFamily="34" charset="0"/>
                <a:cs typeface="Latha" panose="020B0604020202020204" pitchFamily="34" charset="0"/>
              </a:rPr>
              <a:t>G </a:t>
            </a:r>
            <a:r>
              <a:rPr lang="en-IN" sz="1100" dirty="0">
                <a:effectLst/>
                <a:latin typeface="Calibri" panose="020F0502020204030204" pitchFamily="34" charset="0"/>
                <a:ea typeface="Calibri" panose="020F0502020204030204" pitchFamily="34" charset="0"/>
                <a:cs typeface="Latha" panose="020B0604020202020204" pitchFamily="34" charset="0"/>
              </a:rPr>
              <a:t>= 200bytes; number of blocks per track = 25; number of tracks per surface = 500.  A disk pack consists of 18 double-sided disks, seek time s= 20msec, rotational delay </a:t>
            </a:r>
            <a:r>
              <a:rPr lang="en-IN" sz="1100" dirty="0" err="1">
                <a:effectLst/>
                <a:latin typeface="Calibri" panose="020F0502020204030204" pitchFamily="34" charset="0"/>
                <a:ea typeface="Calibri" panose="020F0502020204030204" pitchFamily="34" charset="0"/>
                <a:cs typeface="Latha" panose="020B0604020202020204" pitchFamily="34" charset="0"/>
              </a:rPr>
              <a:t>rd</a:t>
            </a:r>
            <a:r>
              <a:rPr lang="en-IN" sz="1100" dirty="0">
                <a:effectLst/>
                <a:latin typeface="Calibri" panose="020F0502020204030204" pitchFamily="34" charset="0"/>
                <a:ea typeface="Calibri" panose="020F0502020204030204" pitchFamily="34" charset="0"/>
                <a:cs typeface="Latha" panose="020B0604020202020204" pitchFamily="34" charset="0"/>
              </a:rPr>
              <a:t> = 12.5 and  rpm=2000 msec.</a:t>
            </a:r>
            <a:endParaRPr lang="en-US" sz="1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US" sz="1100" dirty="0"/>
          </a:p>
        </p:txBody>
      </p:sp>
      <p:sp>
        <p:nvSpPr>
          <p:cNvPr id="2" name="TextBox 1">
            <a:extLst>
              <a:ext uri="{FF2B5EF4-FFF2-40B4-BE49-F238E27FC236}">
                <a16:creationId xmlns:a16="http://schemas.microsoft.com/office/drawing/2014/main" id="{1DCD07F9-1A97-7A3B-CDFC-4CE353D89F37}"/>
              </a:ext>
            </a:extLst>
          </p:cNvPr>
          <p:cNvSpPr txBox="1"/>
          <p:nvPr/>
        </p:nvSpPr>
        <p:spPr>
          <a:xfrm>
            <a:off x="6977269" y="6205170"/>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11122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F68FD32-B18E-40F7-A2BC-002066114E3D}"/>
              </a:ext>
            </a:extLst>
          </p:cNvPr>
          <p:cNvSpPr>
            <a:spLocks noGrp="1"/>
          </p:cNvSpPr>
          <p:nvPr>
            <p:ph sz="quarter" idx="10"/>
          </p:nvPr>
        </p:nvSpPr>
        <p:spPr>
          <a:xfrm>
            <a:off x="406400" y="152400"/>
            <a:ext cx="8432800" cy="1143000"/>
          </a:xfrm>
        </p:spPr>
        <p:txBody>
          <a:bodyPr/>
          <a:lstStyle/>
          <a:p>
            <a:r>
              <a:rPr lang="en-IN" dirty="0">
                <a:solidFill>
                  <a:srgbClr val="7030A0"/>
                </a:solidFill>
              </a:rPr>
              <a:t>Solution</a:t>
            </a:r>
            <a:endParaRPr lang="en-US" dirty="0">
              <a:solidFill>
                <a:srgbClr val="7030A0"/>
              </a:solidFill>
            </a:endParaRPr>
          </a:p>
        </p:txBody>
      </p:sp>
      <p:sp>
        <p:nvSpPr>
          <p:cNvPr id="6" name="TextBox 5">
            <a:extLst>
              <a:ext uri="{FF2B5EF4-FFF2-40B4-BE49-F238E27FC236}">
                <a16:creationId xmlns:a16="http://schemas.microsoft.com/office/drawing/2014/main" id="{2A103BDA-AFCE-40C8-BD6C-8CA34FF6AEE3}"/>
              </a:ext>
            </a:extLst>
          </p:cNvPr>
          <p:cNvSpPr txBox="1"/>
          <p:nvPr/>
        </p:nvSpPr>
        <p:spPr>
          <a:xfrm>
            <a:off x="265872" y="1542404"/>
            <a:ext cx="5240406" cy="671915"/>
          </a:xfrm>
          <a:prstGeom prst="rect">
            <a:avLst/>
          </a:prstGeom>
          <a:noFill/>
        </p:spPr>
        <p:txBody>
          <a:bodyPr wrap="square">
            <a:spAutoFit/>
          </a:bodyPr>
          <a:lstStyle/>
          <a:p>
            <a:pPr lvl="0">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c. Calculate the average time it takes to find a record by doing a linear search on the file </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8" name="TextBox 7">
            <a:extLst>
              <a:ext uri="{FF2B5EF4-FFF2-40B4-BE49-F238E27FC236}">
                <a16:creationId xmlns:a16="http://schemas.microsoft.com/office/drawing/2014/main" id="{BFEEB496-6F7D-41B5-8271-6B124D48ED8F}"/>
              </a:ext>
            </a:extLst>
          </p:cNvPr>
          <p:cNvSpPr txBox="1"/>
          <p:nvPr/>
        </p:nvSpPr>
        <p:spPr>
          <a:xfrm>
            <a:off x="5603185" y="1633695"/>
            <a:ext cx="6097656" cy="671915"/>
          </a:xfrm>
          <a:prstGeom prst="rect">
            <a:avLst/>
          </a:prstGeom>
          <a:noFill/>
        </p:spPr>
        <p:txBody>
          <a:bodyPr wrap="square">
            <a:spAutoFit/>
          </a:bodyPr>
          <a:lstStyle/>
          <a:p>
            <a:pPr>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a:t>
            </a:r>
            <a:r>
              <a:rPr lang="en-IN"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i</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)The file blocks are stored contiguously, and double buffering is used; </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2" name="TextBox 1">
            <a:extLst>
              <a:ext uri="{FF2B5EF4-FFF2-40B4-BE49-F238E27FC236}">
                <a16:creationId xmlns:a16="http://schemas.microsoft.com/office/drawing/2014/main" id="{6C8D83C0-36A2-B65C-89E8-294BFF2E64A5}"/>
              </a:ext>
            </a:extLst>
          </p:cNvPr>
          <p:cNvSpPr txBox="1"/>
          <p:nvPr/>
        </p:nvSpPr>
        <p:spPr>
          <a:xfrm>
            <a:off x="9518374" y="5140261"/>
            <a:ext cx="2673626" cy="1608774"/>
          </a:xfrm>
          <a:prstGeom prst="rect">
            <a:avLst/>
          </a:prstGeom>
          <a:noFill/>
        </p:spPr>
        <p:txBody>
          <a:bodyPr wrap="square">
            <a:spAutoFit/>
          </a:bodyPr>
          <a:lstStyle/>
          <a:p>
            <a:pPr>
              <a:lnSpc>
                <a:spcPct val="107000"/>
              </a:lnSpc>
              <a:spcAft>
                <a:spcPts val="800"/>
              </a:spcAft>
            </a:pPr>
            <a:r>
              <a:rPr lang="en-IN" sz="800" dirty="0">
                <a:effectLst/>
                <a:latin typeface="Calibri" panose="020F0502020204030204" pitchFamily="34" charset="0"/>
                <a:ea typeface="Calibri" panose="020F0502020204030204" pitchFamily="34" charset="0"/>
                <a:cs typeface="Latha" panose="020B0604020202020204" pitchFamily="34" charset="0"/>
              </a:rPr>
              <a:t> A </a:t>
            </a:r>
            <a:r>
              <a:rPr lang="en-IN" sz="800" b="1" dirty="0">
                <a:effectLst/>
                <a:latin typeface="Calibri" panose="020F0502020204030204" pitchFamily="34" charset="0"/>
                <a:ea typeface="Calibri" panose="020F0502020204030204" pitchFamily="34" charset="0"/>
                <a:cs typeface="Latha" panose="020B0604020202020204" pitchFamily="34" charset="0"/>
              </a:rPr>
              <a:t>Supplier file </a:t>
            </a:r>
            <a:r>
              <a:rPr lang="en-IN" sz="800" dirty="0">
                <a:effectLst/>
                <a:latin typeface="Calibri" panose="020F0502020204030204" pitchFamily="34" charset="0"/>
                <a:ea typeface="Calibri" panose="020F0502020204030204" pitchFamily="34" charset="0"/>
                <a:cs typeface="Latha" panose="020B0604020202020204" pitchFamily="34" charset="0"/>
              </a:rPr>
              <a:t>has </a:t>
            </a:r>
            <a:r>
              <a:rPr lang="en-IN" sz="800" i="1" dirty="0">
                <a:effectLst/>
                <a:latin typeface="Calibri" panose="020F0502020204030204" pitchFamily="34" charset="0"/>
                <a:ea typeface="Calibri" panose="020F0502020204030204" pitchFamily="34" charset="0"/>
                <a:cs typeface="Latha" panose="020B0604020202020204" pitchFamily="34" charset="0"/>
              </a:rPr>
              <a:t>rec </a:t>
            </a:r>
            <a:r>
              <a:rPr lang="en-IN" sz="800" dirty="0">
                <a:effectLst/>
                <a:latin typeface="Calibri" panose="020F0502020204030204" pitchFamily="34" charset="0"/>
                <a:ea typeface="Calibri" panose="020F0502020204030204" pitchFamily="34" charset="0"/>
                <a:cs typeface="Latha" panose="020B0604020202020204" pitchFamily="34" charset="0"/>
              </a:rPr>
              <a:t>= 1000  records of </a:t>
            </a:r>
            <a:r>
              <a:rPr lang="en-IN" sz="800" i="1" dirty="0">
                <a:effectLst/>
                <a:latin typeface="Calibri" panose="020F0502020204030204" pitchFamily="34" charset="0"/>
                <a:ea typeface="Calibri" panose="020F0502020204030204" pitchFamily="34" charset="0"/>
                <a:cs typeface="Latha" panose="020B0604020202020204" pitchFamily="34" charset="0"/>
              </a:rPr>
              <a:t>fixed length. </a:t>
            </a:r>
            <a:r>
              <a:rPr lang="en-IN" sz="800" dirty="0">
                <a:effectLst/>
                <a:latin typeface="Calibri" panose="020F0502020204030204" pitchFamily="34" charset="0"/>
                <a:ea typeface="Calibri" panose="020F0502020204030204" pitchFamily="34" charset="0"/>
                <a:cs typeface="Latha" panose="020B0604020202020204" pitchFamily="34" charset="0"/>
              </a:rPr>
              <a:t>    Each record has the following fields/cols (in bytes) :</a:t>
            </a:r>
            <a:r>
              <a:rPr lang="en-IN" sz="800" b="1" dirty="0">
                <a:effectLst/>
                <a:latin typeface="Calibri" panose="020F0502020204030204" pitchFamily="34" charset="0"/>
                <a:ea typeface="Calibri" panose="020F0502020204030204" pitchFamily="34" charset="0"/>
                <a:cs typeface="Latha" panose="020B0604020202020204" pitchFamily="34" charset="0"/>
              </a:rPr>
              <a:t>          sup# (10), part# ( 10) , </a:t>
            </a:r>
            <a:r>
              <a:rPr lang="en-IN" sz="800" b="1" dirty="0" err="1">
                <a:effectLst/>
                <a:latin typeface="Calibri" panose="020F0502020204030204" pitchFamily="34" charset="0"/>
                <a:ea typeface="Calibri" panose="020F0502020204030204" pitchFamily="34" charset="0"/>
                <a:cs typeface="Latha" panose="020B0604020202020204" pitchFamily="34" charset="0"/>
              </a:rPr>
              <a:t>pname</a:t>
            </a:r>
            <a:r>
              <a:rPr lang="en-IN" sz="800" b="1" dirty="0">
                <a:effectLst/>
                <a:latin typeface="Calibri" panose="020F0502020204030204" pitchFamily="34" charset="0"/>
                <a:ea typeface="Calibri" panose="020F0502020204030204" pitchFamily="34" charset="0"/>
                <a:cs typeface="Latha" panose="020B0604020202020204" pitchFamily="34" charset="0"/>
              </a:rPr>
              <a:t>(200)  </a:t>
            </a:r>
            <a:r>
              <a:rPr lang="en-IN" sz="800" b="1" dirty="0" err="1">
                <a:effectLst/>
                <a:latin typeface="Calibri" panose="020F0502020204030204" pitchFamily="34" charset="0"/>
                <a:ea typeface="Calibri" panose="020F0502020204030204" pitchFamily="34" charset="0"/>
                <a:cs typeface="Latha" panose="020B0604020202020204" pitchFamily="34" charset="0"/>
              </a:rPr>
              <a:t>pdescp</a:t>
            </a:r>
            <a:r>
              <a:rPr lang="en-IN" sz="800" b="1" dirty="0">
                <a:effectLst/>
                <a:latin typeface="Calibri" panose="020F0502020204030204" pitchFamily="34" charset="0"/>
                <a:ea typeface="Calibri" panose="020F0502020204030204" pitchFamily="34" charset="0"/>
                <a:cs typeface="Latha" panose="020B0604020202020204" pitchFamily="34" charset="0"/>
              </a:rPr>
              <a:t>(700) and a deletion marker byte. </a:t>
            </a:r>
          </a:p>
          <a:p>
            <a:pPr>
              <a:lnSpc>
                <a:spcPct val="107000"/>
              </a:lnSpc>
              <a:spcAft>
                <a:spcPts val="800"/>
              </a:spcAft>
            </a:pPr>
            <a:r>
              <a:rPr lang="en-IN" sz="800" dirty="0">
                <a:effectLst/>
                <a:latin typeface="Calibri" panose="020F0502020204030204" pitchFamily="34" charset="0"/>
                <a:ea typeface="Calibri" panose="020F0502020204030204" pitchFamily="34" charset="0"/>
                <a:cs typeface="Latha" panose="020B0604020202020204" pitchFamily="34" charset="0"/>
              </a:rPr>
              <a:t>block size </a:t>
            </a:r>
            <a:r>
              <a:rPr lang="en-IN" sz="800" i="1" dirty="0">
                <a:effectLst/>
                <a:latin typeface="Calibri" panose="020F0502020204030204" pitchFamily="34" charset="0"/>
                <a:ea typeface="Calibri" panose="020F0502020204030204" pitchFamily="34" charset="0"/>
                <a:cs typeface="Latha" panose="020B0604020202020204" pitchFamily="34" charset="0"/>
              </a:rPr>
              <a:t>B </a:t>
            </a:r>
            <a:r>
              <a:rPr lang="en-IN" sz="800" dirty="0">
                <a:effectLst/>
                <a:latin typeface="Calibri" panose="020F0502020204030204" pitchFamily="34" charset="0"/>
                <a:ea typeface="Calibri" panose="020F0502020204030204" pitchFamily="34" charset="0"/>
                <a:cs typeface="Latha" panose="020B0604020202020204" pitchFamily="34" charset="0"/>
              </a:rPr>
              <a:t>= 1024 bytes; </a:t>
            </a:r>
            <a:r>
              <a:rPr lang="en-IN" sz="800" dirty="0" err="1">
                <a:effectLst/>
                <a:latin typeface="Calibri" panose="020F0502020204030204" pitchFamily="34" charset="0"/>
                <a:ea typeface="Calibri" panose="020F0502020204030204" pitchFamily="34" charset="0"/>
                <a:cs typeface="Latha" panose="020B0604020202020204" pitchFamily="34" charset="0"/>
              </a:rPr>
              <a:t>interblock</a:t>
            </a:r>
            <a:r>
              <a:rPr lang="en-IN" sz="800" dirty="0">
                <a:effectLst/>
                <a:latin typeface="Calibri" panose="020F0502020204030204" pitchFamily="34" charset="0"/>
                <a:ea typeface="Calibri" panose="020F0502020204030204" pitchFamily="34" charset="0"/>
                <a:cs typeface="Latha" panose="020B0604020202020204" pitchFamily="34" charset="0"/>
              </a:rPr>
              <a:t> gap size </a:t>
            </a:r>
            <a:r>
              <a:rPr lang="en-IN" sz="800" i="1" dirty="0">
                <a:effectLst/>
                <a:latin typeface="Calibri" panose="020F0502020204030204" pitchFamily="34" charset="0"/>
                <a:ea typeface="Calibri" panose="020F0502020204030204" pitchFamily="34" charset="0"/>
                <a:cs typeface="Latha" panose="020B0604020202020204" pitchFamily="34" charset="0"/>
              </a:rPr>
              <a:t>G </a:t>
            </a:r>
            <a:r>
              <a:rPr lang="en-IN" sz="800" dirty="0">
                <a:effectLst/>
                <a:latin typeface="Calibri" panose="020F0502020204030204" pitchFamily="34" charset="0"/>
                <a:ea typeface="Calibri" panose="020F0502020204030204" pitchFamily="34" charset="0"/>
                <a:cs typeface="Latha" panose="020B0604020202020204" pitchFamily="34" charset="0"/>
              </a:rPr>
              <a:t>= 200bytes; number of blocks per track = 25; number of tracks per surface = 500.  A disk pack consists of 18 double-sided disks, seek time s= 20msec, rotational delay </a:t>
            </a:r>
            <a:r>
              <a:rPr lang="en-IN" sz="800" dirty="0" err="1">
                <a:effectLst/>
                <a:latin typeface="Calibri" panose="020F0502020204030204" pitchFamily="34" charset="0"/>
                <a:ea typeface="Calibri" panose="020F0502020204030204" pitchFamily="34" charset="0"/>
                <a:cs typeface="Latha" panose="020B0604020202020204" pitchFamily="34" charset="0"/>
              </a:rPr>
              <a:t>rd</a:t>
            </a:r>
            <a:r>
              <a:rPr lang="en-IN" sz="800" dirty="0">
                <a:effectLst/>
                <a:latin typeface="Calibri" panose="020F0502020204030204" pitchFamily="34" charset="0"/>
                <a:ea typeface="Calibri" panose="020F0502020204030204" pitchFamily="34" charset="0"/>
                <a:cs typeface="Latha" panose="020B0604020202020204" pitchFamily="34" charset="0"/>
              </a:rPr>
              <a:t> = 12.5 and  rpm=2000 msec.</a:t>
            </a:r>
            <a:endParaRPr lang="en-US" sz="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US" sz="800" dirty="0"/>
          </a:p>
        </p:txBody>
      </p:sp>
      <p:sp>
        <p:nvSpPr>
          <p:cNvPr id="3" name="TextBox 2">
            <a:extLst>
              <a:ext uri="{FF2B5EF4-FFF2-40B4-BE49-F238E27FC236}">
                <a16:creationId xmlns:a16="http://schemas.microsoft.com/office/drawing/2014/main" id="{6A051AC7-E6CA-AC58-DF66-144A4AC3B870}"/>
              </a:ext>
            </a:extLst>
          </p:cNvPr>
          <p:cNvSpPr txBox="1"/>
          <p:nvPr/>
        </p:nvSpPr>
        <p:spPr>
          <a:xfrm>
            <a:off x="775252" y="6247618"/>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95282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D3B14-8DA6-4BB9-B7CE-58452BE38975}"/>
              </a:ext>
            </a:extLst>
          </p:cNvPr>
          <p:cNvSpPr>
            <a:spLocks noGrp="1"/>
          </p:cNvSpPr>
          <p:nvPr>
            <p:ph sz="quarter" idx="10"/>
          </p:nvPr>
        </p:nvSpPr>
        <p:spPr/>
        <p:txBody>
          <a:bodyPr/>
          <a:lstStyle/>
          <a:p>
            <a:r>
              <a:rPr lang="en-IN" dirty="0">
                <a:solidFill>
                  <a:srgbClr val="7030A0"/>
                </a:solidFill>
              </a:rPr>
              <a:t>Solution</a:t>
            </a:r>
            <a:endParaRPr lang="en-US" dirty="0">
              <a:solidFill>
                <a:srgbClr val="7030A0"/>
              </a:solidFill>
            </a:endParaRPr>
          </a:p>
        </p:txBody>
      </p:sp>
      <p:sp>
        <p:nvSpPr>
          <p:cNvPr id="5" name="TextBox 4">
            <a:extLst>
              <a:ext uri="{FF2B5EF4-FFF2-40B4-BE49-F238E27FC236}">
                <a16:creationId xmlns:a16="http://schemas.microsoft.com/office/drawing/2014/main" id="{08F73E70-CC2D-41BD-8810-5014F20C5F19}"/>
              </a:ext>
            </a:extLst>
          </p:cNvPr>
          <p:cNvSpPr txBox="1"/>
          <p:nvPr/>
        </p:nvSpPr>
        <p:spPr>
          <a:xfrm>
            <a:off x="406399" y="1773686"/>
            <a:ext cx="9900479" cy="375552"/>
          </a:xfrm>
          <a:prstGeom prst="rect">
            <a:avLst/>
          </a:prstGeom>
          <a:noFill/>
        </p:spPr>
        <p:txBody>
          <a:bodyPr wrap="square">
            <a:spAutoFit/>
          </a:bodyPr>
          <a:lstStyle/>
          <a:p>
            <a:pPr>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(ii) the file blocks are not stored contiguously.</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7" name="TextBox 6">
            <a:extLst>
              <a:ext uri="{FF2B5EF4-FFF2-40B4-BE49-F238E27FC236}">
                <a16:creationId xmlns:a16="http://schemas.microsoft.com/office/drawing/2014/main" id="{7C300AF3-6883-40D4-8356-1BBFB7701D8C}"/>
              </a:ext>
            </a:extLst>
          </p:cNvPr>
          <p:cNvSpPr txBox="1"/>
          <p:nvPr/>
        </p:nvSpPr>
        <p:spPr>
          <a:xfrm>
            <a:off x="6412396" y="4030008"/>
            <a:ext cx="5852491" cy="968278"/>
          </a:xfrm>
          <a:prstGeom prst="rect">
            <a:avLst/>
          </a:prstGeom>
          <a:noFill/>
        </p:spPr>
        <p:txBody>
          <a:bodyPr wrap="square">
            <a:spAutoFit/>
          </a:bodyPr>
          <a:lstStyle/>
          <a:p>
            <a:pPr lvl="0">
              <a:lnSpc>
                <a:spcPct val="107000"/>
              </a:lnSpc>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d. Assume that the file is ordered by part#; by doing a binary search, calculate the time it takes to search for a record given its part# value.</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9" name="TextBox 8">
            <a:extLst>
              <a:ext uri="{FF2B5EF4-FFF2-40B4-BE49-F238E27FC236}">
                <a16:creationId xmlns:a16="http://schemas.microsoft.com/office/drawing/2014/main" id="{A5882808-A039-4B81-BC6F-F8F59C5AC9E0}"/>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2" name="TextBox 1">
            <a:extLst>
              <a:ext uri="{FF2B5EF4-FFF2-40B4-BE49-F238E27FC236}">
                <a16:creationId xmlns:a16="http://schemas.microsoft.com/office/drawing/2014/main" id="{26FC9675-58DB-4985-F6D2-8C80D16AC1B8}"/>
              </a:ext>
            </a:extLst>
          </p:cNvPr>
          <p:cNvSpPr txBox="1"/>
          <p:nvPr/>
        </p:nvSpPr>
        <p:spPr>
          <a:xfrm>
            <a:off x="9591261" y="723900"/>
            <a:ext cx="2673626" cy="1608774"/>
          </a:xfrm>
          <a:prstGeom prst="rect">
            <a:avLst/>
          </a:prstGeom>
          <a:noFill/>
        </p:spPr>
        <p:txBody>
          <a:bodyPr wrap="square">
            <a:spAutoFit/>
          </a:bodyPr>
          <a:lstStyle/>
          <a:p>
            <a:pPr>
              <a:lnSpc>
                <a:spcPct val="107000"/>
              </a:lnSpc>
              <a:spcAft>
                <a:spcPts val="800"/>
              </a:spcAft>
            </a:pPr>
            <a:r>
              <a:rPr lang="en-IN" sz="800" dirty="0">
                <a:effectLst/>
                <a:latin typeface="Calibri" panose="020F0502020204030204" pitchFamily="34" charset="0"/>
                <a:ea typeface="Calibri" panose="020F0502020204030204" pitchFamily="34" charset="0"/>
                <a:cs typeface="Latha" panose="020B0604020202020204" pitchFamily="34" charset="0"/>
              </a:rPr>
              <a:t> A </a:t>
            </a:r>
            <a:r>
              <a:rPr lang="en-IN" sz="800" b="1" dirty="0">
                <a:effectLst/>
                <a:latin typeface="Calibri" panose="020F0502020204030204" pitchFamily="34" charset="0"/>
                <a:ea typeface="Calibri" panose="020F0502020204030204" pitchFamily="34" charset="0"/>
                <a:cs typeface="Latha" panose="020B0604020202020204" pitchFamily="34" charset="0"/>
              </a:rPr>
              <a:t>Supplier file </a:t>
            </a:r>
            <a:r>
              <a:rPr lang="en-IN" sz="800" dirty="0">
                <a:effectLst/>
                <a:latin typeface="Calibri" panose="020F0502020204030204" pitchFamily="34" charset="0"/>
                <a:ea typeface="Calibri" panose="020F0502020204030204" pitchFamily="34" charset="0"/>
                <a:cs typeface="Latha" panose="020B0604020202020204" pitchFamily="34" charset="0"/>
              </a:rPr>
              <a:t>has </a:t>
            </a:r>
            <a:r>
              <a:rPr lang="en-IN" sz="800" i="1" dirty="0">
                <a:effectLst/>
                <a:latin typeface="Calibri" panose="020F0502020204030204" pitchFamily="34" charset="0"/>
                <a:ea typeface="Calibri" panose="020F0502020204030204" pitchFamily="34" charset="0"/>
                <a:cs typeface="Latha" panose="020B0604020202020204" pitchFamily="34" charset="0"/>
              </a:rPr>
              <a:t>rec </a:t>
            </a:r>
            <a:r>
              <a:rPr lang="en-IN" sz="800" dirty="0">
                <a:effectLst/>
                <a:latin typeface="Calibri" panose="020F0502020204030204" pitchFamily="34" charset="0"/>
                <a:ea typeface="Calibri" panose="020F0502020204030204" pitchFamily="34" charset="0"/>
                <a:cs typeface="Latha" panose="020B0604020202020204" pitchFamily="34" charset="0"/>
              </a:rPr>
              <a:t>= 1000  records of </a:t>
            </a:r>
            <a:r>
              <a:rPr lang="en-IN" sz="800" i="1" dirty="0">
                <a:effectLst/>
                <a:latin typeface="Calibri" panose="020F0502020204030204" pitchFamily="34" charset="0"/>
                <a:ea typeface="Calibri" panose="020F0502020204030204" pitchFamily="34" charset="0"/>
                <a:cs typeface="Latha" panose="020B0604020202020204" pitchFamily="34" charset="0"/>
              </a:rPr>
              <a:t>fixed length. </a:t>
            </a:r>
            <a:r>
              <a:rPr lang="en-IN" sz="800" dirty="0">
                <a:effectLst/>
                <a:latin typeface="Calibri" panose="020F0502020204030204" pitchFamily="34" charset="0"/>
                <a:ea typeface="Calibri" panose="020F0502020204030204" pitchFamily="34" charset="0"/>
                <a:cs typeface="Latha" panose="020B0604020202020204" pitchFamily="34" charset="0"/>
              </a:rPr>
              <a:t>    Each record has the following fields/cols (in bytes) :</a:t>
            </a:r>
            <a:r>
              <a:rPr lang="en-IN" sz="800" b="1" dirty="0">
                <a:effectLst/>
                <a:latin typeface="Calibri" panose="020F0502020204030204" pitchFamily="34" charset="0"/>
                <a:ea typeface="Calibri" panose="020F0502020204030204" pitchFamily="34" charset="0"/>
                <a:cs typeface="Latha" panose="020B0604020202020204" pitchFamily="34" charset="0"/>
              </a:rPr>
              <a:t>          sup# (10), part# ( 10) , </a:t>
            </a:r>
            <a:r>
              <a:rPr lang="en-IN" sz="800" b="1" dirty="0" err="1">
                <a:effectLst/>
                <a:latin typeface="Calibri" panose="020F0502020204030204" pitchFamily="34" charset="0"/>
                <a:ea typeface="Calibri" panose="020F0502020204030204" pitchFamily="34" charset="0"/>
                <a:cs typeface="Latha" panose="020B0604020202020204" pitchFamily="34" charset="0"/>
              </a:rPr>
              <a:t>pname</a:t>
            </a:r>
            <a:r>
              <a:rPr lang="en-IN" sz="800" b="1" dirty="0">
                <a:effectLst/>
                <a:latin typeface="Calibri" panose="020F0502020204030204" pitchFamily="34" charset="0"/>
                <a:ea typeface="Calibri" panose="020F0502020204030204" pitchFamily="34" charset="0"/>
                <a:cs typeface="Latha" panose="020B0604020202020204" pitchFamily="34" charset="0"/>
              </a:rPr>
              <a:t>(200)  </a:t>
            </a:r>
            <a:r>
              <a:rPr lang="en-IN" sz="800" b="1" dirty="0" err="1">
                <a:effectLst/>
                <a:latin typeface="Calibri" panose="020F0502020204030204" pitchFamily="34" charset="0"/>
                <a:ea typeface="Calibri" panose="020F0502020204030204" pitchFamily="34" charset="0"/>
                <a:cs typeface="Latha" panose="020B0604020202020204" pitchFamily="34" charset="0"/>
              </a:rPr>
              <a:t>pdescp</a:t>
            </a:r>
            <a:r>
              <a:rPr lang="en-IN" sz="800" b="1" dirty="0">
                <a:effectLst/>
                <a:latin typeface="Calibri" panose="020F0502020204030204" pitchFamily="34" charset="0"/>
                <a:ea typeface="Calibri" panose="020F0502020204030204" pitchFamily="34" charset="0"/>
                <a:cs typeface="Latha" panose="020B0604020202020204" pitchFamily="34" charset="0"/>
              </a:rPr>
              <a:t>(700) and a deletion marker byte. </a:t>
            </a:r>
          </a:p>
          <a:p>
            <a:pPr>
              <a:lnSpc>
                <a:spcPct val="107000"/>
              </a:lnSpc>
              <a:spcAft>
                <a:spcPts val="800"/>
              </a:spcAft>
            </a:pPr>
            <a:r>
              <a:rPr lang="en-IN" sz="800" dirty="0">
                <a:effectLst/>
                <a:latin typeface="Calibri" panose="020F0502020204030204" pitchFamily="34" charset="0"/>
                <a:ea typeface="Calibri" panose="020F0502020204030204" pitchFamily="34" charset="0"/>
                <a:cs typeface="Latha" panose="020B0604020202020204" pitchFamily="34" charset="0"/>
              </a:rPr>
              <a:t>block size </a:t>
            </a:r>
            <a:r>
              <a:rPr lang="en-IN" sz="800" i="1" dirty="0">
                <a:effectLst/>
                <a:latin typeface="Calibri" panose="020F0502020204030204" pitchFamily="34" charset="0"/>
                <a:ea typeface="Calibri" panose="020F0502020204030204" pitchFamily="34" charset="0"/>
                <a:cs typeface="Latha" panose="020B0604020202020204" pitchFamily="34" charset="0"/>
              </a:rPr>
              <a:t>B </a:t>
            </a:r>
            <a:r>
              <a:rPr lang="en-IN" sz="800" dirty="0">
                <a:effectLst/>
                <a:latin typeface="Calibri" panose="020F0502020204030204" pitchFamily="34" charset="0"/>
                <a:ea typeface="Calibri" panose="020F0502020204030204" pitchFamily="34" charset="0"/>
                <a:cs typeface="Latha" panose="020B0604020202020204" pitchFamily="34" charset="0"/>
              </a:rPr>
              <a:t>= 1024 bytes; </a:t>
            </a:r>
            <a:r>
              <a:rPr lang="en-IN" sz="800" dirty="0" err="1">
                <a:effectLst/>
                <a:latin typeface="Calibri" panose="020F0502020204030204" pitchFamily="34" charset="0"/>
                <a:ea typeface="Calibri" panose="020F0502020204030204" pitchFamily="34" charset="0"/>
                <a:cs typeface="Latha" panose="020B0604020202020204" pitchFamily="34" charset="0"/>
              </a:rPr>
              <a:t>interblock</a:t>
            </a:r>
            <a:r>
              <a:rPr lang="en-IN" sz="800" dirty="0">
                <a:effectLst/>
                <a:latin typeface="Calibri" panose="020F0502020204030204" pitchFamily="34" charset="0"/>
                <a:ea typeface="Calibri" panose="020F0502020204030204" pitchFamily="34" charset="0"/>
                <a:cs typeface="Latha" panose="020B0604020202020204" pitchFamily="34" charset="0"/>
              </a:rPr>
              <a:t> gap size </a:t>
            </a:r>
            <a:r>
              <a:rPr lang="en-IN" sz="800" i="1" dirty="0">
                <a:effectLst/>
                <a:latin typeface="Calibri" panose="020F0502020204030204" pitchFamily="34" charset="0"/>
                <a:ea typeface="Calibri" panose="020F0502020204030204" pitchFamily="34" charset="0"/>
                <a:cs typeface="Latha" panose="020B0604020202020204" pitchFamily="34" charset="0"/>
              </a:rPr>
              <a:t>G </a:t>
            </a:r>
            <a:r>
              <a:rPr lang="en-IN" sz="800" dirty="0">
                <a:effectLst/>
                <a:latin typeface="Calibri" panose="020F0502020204030204" pitchFamily="34" charset="0"/>
                <a:ea typeface="Calibri" panose="020F0502020204030204" pitchFamily="34" charset="0"/>
                <a:cs typeface="Latha" panose="020B0604020202020204" pitchFamily="34" charset="0"/>
              </a:rPr>
              <a:t>= 200bytes; number of blocks per track = 25; number of tracks per surface = 500.  A disk pack consists of 18 double-sided disks, seek time s= 20msec, rotational delay </a:t>
            </a:r>
            <a:r>
              <a:rPr lang="en-IN" sz="800" dirty="0" err="1">
                <a:effectLst/>
                <a:latin typeface="Calibri" panose="020F0502020204030204" pitchFamily="34" charset="0"/>
                <a:ea typeface="Calibri" panose="020F0502020204030204" pitchFamily="34" charset="0"/>
                <a:cs typeface="Latha" panose="020B0604020202020204" pitchFamily="34" charset="0"/>
              </a:rPr>
              <a:t>rd</a:t>
            </a:r>
            <a:r>
              <a:rPr lang="en-IN" sz="800" dirty="0">
                <a:effectLst/>
                <a:latin typeface="Calibri" panose="020F0502020204030204" pitchFamily="34" charset="0"/>
                <a:ea typeface="Calibri" panose="020F0502020204030204" pitchFamily="34" charset="0"/>
                <a:cs typeface="Latha" panose="020B0604020202020204" pitchFamily="34" charset="0"/>
              </a:rPr>
              <a:t> = 12.5 and  rpm=2000 msec.</a:t>
            </a:r>
            <a:endParaRPr lang="en-US" sz="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US" sz="800" dirty="0"/>
          </a:p>
        </p:txBody>
      </p:sp>
    </p:spTree>
    <p:extLst>
      <p:ext uri="{BB962C8B-B14F-4D97-AF65-F5344CB8AC3E}">
        <p14:creationId xmlns:p14="http://schemas.microsoft.com/office/powerpoint/2010/main" val="248050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16F21AC-4567-4246-A56F-986D3D443B57}"/>
              </a:ext>
            </a:extLst>
          </p:cNvPr>
          <p:cNvSpPr>
            <a:spLocks noGrp="1"/>
          </p:cNvSpPr>
          <p:nvPr>
            <p:ph sz="quarter" idx="10"/>
          </p:nvPr>
        </p:nvSpPr>
        <p:spPr>
          <a:xfrm>
            <a:off x="406400" y="152400"/>
            <a:ext cx="8432800" cy="1143000"/>
          </a:xfrm>
        </p:spPr>
        <p:txBody>
          <a:bodyPr/>
          <a:lstStyle/>
          <a:p>
            <a:r>
              <a:rPr lang="en-IN" dirty="0">
                <a:solidFill>
                  <a:srgbClr val="7030A0"/>
                </a:solidFill>
              </a:rPr>
              <a:t>Solution</a:t>
            </a:r>
            <a:endParaRPr lang="en-US" dirty="0">
              <a:solidFill>
                <a:srgbClr val="7030A0"/>
              </a:solidFill>
            </a:endParaRPr>
          </a:p>
        </p:txBody>
      </p:sp>
      <p:sp>
        <p:nvSpPr>
          <p:cNvPr id="6" name="TextBox 5">
            <a:extLst>
              <a:ext uri="{FF2B5EF4-FFF2-40B4-BE49-F238E27FC236}">
                <a16:creationId xmlns:a16="http://schemas.microsoft.com/office/drawing/2014/main" id="{8A39DBC6-5831-485F-A31D-E8DAC256DCCC}"/>
              </a:ext>
            </a:extLst>
          </p:cNvPr>
          <p:cNvSpPr txBox="1"/>
          <p:nvPr/>
        </p:nvSpPr>
        <p:spPr>
          <a:xfrm>
            <a:off x="484532" y="1592234"/>
            <a:ext cx="6097656" cy="671915"/>
          </a:xfrm>
          <a:prstGeom prst="rect">
            <a:avLst/>
          </a:prstGeom>
          <a:noFill/>
        </p:spPr>
        <p:txBody>
          <a:bodyPr wrap="square">
            <a:spAutoFit/>
          </a:bodyPr>
          <a:lstStyle/>
          <a:p>
            <a:pPr marL="342900" lvl="0" indent="-342900">
              <a:lnSpc>
                <a:spcPct val="107000"/>
              </a:lnSpc>
              <a:buFont typeface="+mj-lt"/>
              <a:buAutoNum type="alphaLcPeriod"/>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Calculate the record size</a:t>
            </a:r>
            <a:r>
              <a:rPr lang="en-IN" sz="1800" b="1" i="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in bytes.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Record size = 10 + 10+ 200+ 700 +1 = 921 bytes.</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8" name="TextBox 7">
            <a:extLst>
              <a:ext uri="{FF2B5EF4-FFF2-40B4-BE49-F238E27FC236}">
                <a16:creationId xmlns:a16="http://schemas.microsoft.com/office/drawing/2014/main" id="{B577E54C-69C4-464B-8EA0-D68AA49B9863}"/>
              </a:ext>
            </a:extLst>
          </p:cNvPr>
          <p:cNvSpPr txBox="1"/>
          <p:nvPr/>
        </p:nvSpPr>
        <p:spPr>
          <a:xfrm>
            <a:off x="406400" y="2264149"/>
            <a:ext cx="5487505" cy="1857368"/>
          </a:xfrm>
          <a:prstGeom prst="rect">
            <a:avLst/>
          </a:prstGeom>
          <a:noFill/>
        </p:spPr>
        <p:txBody>
          <a:bodyPr wrap="square">
            <a:spAutoFit/>
          </a:bodyPr>
          <a:lstStyle/>
          <a:p>
            <a:pPr lvl="0">
              <a:lnSpc>
                <a:spcPct val="107000"/>
              </a:lnSpc>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b. Calculate the blocking factor and the number of file blocks </a:t>
            </a:r>
            <a:r>
              <a:rPr lang="en-IN" sz="1800" b="1" i="1" dirty="0">
                <a:solidFill>
                  <a:srgbClr val="7030A0"/>
                </a:solidFill>
                <a:effectLst/>
                <a:latin typeface="Calibri" panose="020F0502020204030204" pitchFamily="34" charset="0"/>
                <a:ea typeface="Calibri" panose="020F0502020204030204" pitchFamily="34" charset="0"/>
                <a:cs typeface="Latha" panose="020B0604020202020204" pitchFamily="34" charset="0"/>
              </a:rPr>
              <a:t>b</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assuming an </a:t>
            </a:r>
            <a:r>
              <a:rPr lang="en-IN"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unspanned</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organization.</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Understand </a:t>
            </a:r>
            <a:r>
              <a:rPr lang="en-IN"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unspanned</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ie</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if the last record cannot fit in that block that whole record is stored in the next consecutive or stored in a different block.</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9" name="Picture 8" descr="Table&#10;&#10;Description automatically generated">
            <a:extLst>
              <a:ext uri="{FF2B5EF4-FFF2-40B4-BE49-F238E27FC236}">
                <a16:creationId xmlns:a16="http://schemas.microsoft.com/office/drawing/2014/main" id="{45D0AA32-5038-4211-A67E-C68A0BA7FF58}"/>
              </a:ext>
            </a:extLst>
          </p:cNvPr>
          <p:cNvPicPr>
            <a:picLocks noChangeAspect="1"/>
          </p:cNvPicPr>
          <p:nvPr/>
        </p:nvPicPr>
        <p:blipFill>
          <a:blip r:embed="rId2"/>
          <a:stretch>
            <a:fillRect/>
          </a:stretch>
        </p:blipFill>
        <p:spPr>
          <a:xfrm>
            <a:off x="717854" y="4216166"/>
            <a:ext cx="3699510" cy="2176780"/>
          </a:xfrm>
          <a:prstGeom prst="rect">
            <a:avLst/>
          </a:prstGeom>
        </p:spPr>
      </p:pic>
      <p:sp>
        <p:nvSpPr>
          <p:cNvPr id="11" name="TextBox 10">
            <a:extLst>
              <a:ext uri="{FF2B5EF4-FFF2-40B4-BE49-F238E27FC236}">
                <a16:creationId xmlns:a16="http://schemas.microsoft.com/office/drawing/2014/main" id="{740C4480-D1C6-4844-9AAB-779EF1EE1DFE}"/>
              </a:ext>
            </a:extLst>
          </p:cNvPr>
          <p:cNvSpPr txBox="1"/>
          <p:nvPr/>
        </p:nvSpPr>
        <p:spPr>
          <a:xfrm>
            <a:off x="5893905" y="2358887"/>
            <a:ext cx="5795839" cy="4239687"/>
          </a:xfrm>
          <a:prstGeom prst="rect">
            <a:avLst/>
          </a:prstGeom>
          <a:noFill/>
        </p:spPr>
        <p:txBody>
          <a:bodyPr wrap="square">
            <a:spAutoFit/>
          </a:bodyPr>
          <a:lstStyle/>
          <a:p>
            <a:pPr marL="457200">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Using formula from above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               Blocking factor = </a:t>
            </a:r>
            <a:r>
              <a:rPr lang="en-IN" sz="1800"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Bfr</a:t>
            </a:r>
            <a:r>
              <a:rPr lang="en-IN"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 = </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floor(B/R) </a:t>
            </a:r>
            <a:endParaRPr lang="en-US" b="1" dirty="0">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dirty="0">
                <a:solidFill>
                  <a:srgbClr val="7030A0"/>
                </a:solidFill>
                <a:effectLst/>
                <a:latin typeface="Calibri" panose="020F0502020204030204" pitchFamily="34" charset="0"/>
                <a:ea typeface="Calibri" panose="020F0502020204030204" pitchFamily="34" charset="0"/>
                <a:cs typeface="Latha" panose="020B0604020202020204" pitchFamily="34" charset="0"/>
              </a:rPr>
              <a:t>           where B – block  size in bytes and R is record size in bytes.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dirty="0">
                <a:effectLst/>
                <a:latin typeface="Calibri" panose="020F0502020204030204" pitchFamily="34" charset="0"/>
                <a:ea typeface="Calibri" panose="020F0502020204030204" pitchFamily="34" charset="0"/>
                <a:cs typeface="Latha" panose="020B0604020202020204" pitchFamily="34" charset="0"/>
              </a:rPr>
              <a:t>Given in the  problem    block size </a:t>
            </a:r>
            <a:r>
              <a:rPr lang="en-IN" sz="1800" i="1" dirty="0">
                <a:effectLst/>
                <a:latin typeface="Calibri" panose="020F0502020204030204" pitchFamily="34" charset="0"/>
                <a:ea typeface="Calibri" panose="020F0502020204030204" pitchFamily="34" charset="0"/>
                <a:cs typeface="Latha" panose="020B0604020202020204" pitchFamily="34" charset="0"/>
              </a:rPr>
              <a:t>B </a:t>
            </a:r>
            <a:r>
              <a:rPr lang="en-IN" sz="1800" dirty="0">
                <a:effectLst/>
                <a:latin typeface="Calibri" panose="020F0502020204030204" pitchFamily="34" charset="0"/>
                <a:ea typeface="Calibri" panose="020F0502020204030204" pitchFamily="34" charset="0"/>
                <a:cs typeface="Latha" panose="020B0604020202020204" pitchFamily="34" charset="0"/>
              </a:rPr>
              <a:t>= 1024 bytes; </a:t>
            </a:r>
            <a:r>
              <a:rPr lang="en-IN" sz="1800" dirty="0" err="1">
                <a:effectLst/>
                <a:latin typeface="Calibri" panose="020F0502020204030204" pitchFamily="34" charset="0"/>
                <a:ea typeface="Calibri" panose="020F0502020204030204" pitchFamily="34" charset="0"/>
                <a:cs typeface="Latha" panose="020B0604020202020204" pitchFamily="34" charset="0"/>
              </a:rPr>
              <a:t>interblock</a:t>
            </a:r>
            <a:r>
              <a:rPr lang="en-IN" sz="1800" dirty="0">
                <a:effectLst/>
                <a:latin typeface="Calibri" panose="020F0502020204030204" pitchFamily="34" charset="0"/>
                <a:ea typeface="Calibri" panose="020F0502020204030204" pitchFamily="34" charset="0"/>
                <a:cs typeface="Latha" panose="020B0604020202020204" pitchFamily="34" charset="0"/>
              </a:rPr>
              <a:t> gap size </a:t>
            </a:r>
            <a:r>
              <a:rPr lang="en-IN" sz="1800" i="1" dirty="0">
                <a:effectLst/>
                <a:latin typeface="Calibri" panose="020F0502020204030204" pitchFamily="34" charset="0"/>
                <a:ea typeface="Calibri" panose="020F0502020204030204" pitchFamily="34" charset="0"/>
                <a:cs typeface="Latha" panose="020B0604020202020204" pitchFamily="34" charset="0"/>
              </a:rPr>
              <a:t>G </a:t>
            </a:r>
            <a:r>
              <a:rPr lang="en-IN" sz="1800" dirty="0">
                <a:effectLst/>
                <a:latin typeface="Calibri" panose="020F0502020204030204" pitchFamily="34" charset="0"/>
                <a:ea typeface="Calibri" panose="020F0502020204030204" pitchFamily="34" charset="0"/>
                <a:cs typeface="Latha" panose="020B0604020202020204" pitchFamily="34" charset="0"/>
              </a:rPr>
              <a:t>= 200bytes; number of blocks per track = 25; number of tracks per surface = 500.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B = 1024 bytes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Bfr</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floor(B/R) = floor(1024/921)= floor(1.113) = 1.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ie</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1 record in one block)</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Therefore for 1000 records we need 1000 blocks.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b = ceil(rec/ </a:t>
            </a:r>
            <a:r>
              <a:rPr lang="en-IN"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bfr</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ceil(1000/1) = 1000 blocks.</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94669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F68FD32-B18E-40F7-A2BC-002066114E3D}"/>
              </a:ext>
            </a:extLst>
          </p:cNvPr>
          <p:cNvSpPr>
            <a:spLocks noGrp="1"/>
          </p:cNvSpPr>
          <p:nvPr>
            <p:ph sz="quarter" idx="10"/>
          </p:nvPr>
        </p:nvSpPr>
        <p:spPr>
          <a:xfrm>
            <a:off x="406400" y="152400"/>
            <a:ext cx="8432800" cy="1143000"/>
          </a:xfrm>
        </p:spPr>
        <p:txBody>
          <a:bodyPr/>
          <a:lstStyle/>
          <a:p>
            <a:r>
              <a:rPr lang="en-IN" dirty="0">
                <a:solidFill>
                  <a:srgbClr val="7030A0"/>
                </a:solidFill>
              </a:rPr>
              <a:t>Solution</a:t>
            </a:r>
            <a:endParaRPr lang="en-US" dirty="0">
              <a:solidFill>
                <a:srgbClr val="7030A0"/>
              </a:solidFill>
            </a:endParaRPr>
          </a:p>
        </p:txBody>
      </p:sp>
      <p:sp>
        <p:nvSpPr>
          <p:cNvPr id="6" name="TextBox 5">
            <a:extLst>
              <a:ext uri="{FF2B5EF4-FFF2-40B4-BE49-F238E27FC236}">
                <a16:creationId xmlns:a16="http://schemas.microsoft.com/office/drawing/2014/main" id="{2A103BDA-AFCE-40C8-BD6C-8CA34FF6AEE3}"/>
              </a:ext>
            </a:extLst>
          </p:cNvPr>
          <p:cNvSpPr txBox="1"/>
          <p:nvPr/>
        </p:nvSpPr>
        <p:spPr>
          <a:xfrm>
            <a:off x="265872" y="1542404"/>
            <a:ext cx="5240406" cy="4210512"/>
          </a:xfrm>
          <a:prstGeom prst="rect">
            <a:avLst/>
          </a:prstGeom>
          <a:noFill/>
        </p:spPr>
        <p:txBody>
          <a:bodyPr wrap="square">
            <a:spAutoFit/>
          </a:bodyPr>
          <a:lstStyle/>
          <a:p>
            <a:pPr lvl="0">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c. Calculate the average time it takes to find a record by doing a linear search on the file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Using the formula:</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The average time to do linear search is searching half  the total  file blocks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Hbs</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b/2</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The average time to do linear search =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Hbs</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b/2= 1000/2=500 blocks.</a:t>
            </a:r>
            <a:r>
              <a:rPr lang="en-IN" sz="1800"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600" dirty="0">
                <a:effectLst/>
                <a:latin typeface="ArialMT"/>
                <a:ea typeface="Calibri" panose="020F0502020204030204" pitchFamily="34" charset="0"/>
                <a:cs typeface="ArialMT"/>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600" dirty="0">
                <a:effectLst/>
                <a:latin typeface="ArialMT"/>
                <a:ea typeface="Calibri" panose="020F0502020204030204" pitchFamily="34" charset="0"/>
                <a:cs typeface="ArialMT"/>
              </a:rPr>
              <a:t>  Total track size = 25 * (1024+200) = 30600 bytes</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600" dirty="0">
                <a:effectLst/>
                <a:latin typeface="ArialMT"/>
                <a:ea typeface="Calibri" panose="020F0502020204030204" pitchFamily="34" charset="0"/>
                <a:cs typeface="ArialMT"/>
              </a:rPr>
              <a:t>  Time for 1 revolution of disk (</a:t>
            </a:r>
            <a:r>
              <a:rPr lang="en-IN" sz="1600" dirty="0" err="1">
                <a:effectLst/>
                <a:latin typeface="ArialMT"/>
                <a:ea typeface="Calibri" panose="020F0502020204030204" pitchFamily="34" charset="0"/>
                <a:cs typeface="ArialMT"/>
              </a:rPr>
              <a:t>ie</a:t>
            </a:r>
            <a:r>
              <a:rPr lang="en-IN" sz="1600" dirty="0">
                <a:effectLst/>
                <a:latin typeface="ArialMT"/>
                <a:ea typeface="Calibri" panose="020F0502020204030204" pitchFamily="34" charset="0"/>
                <a:cs typeface="ArialMT"/>
              </a:rPr>
              <a:t> 1 rpm) = 60 x 1000 / rpm = 60 x 1000/2000 = 30 msec</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8" name="TextBox 7">
            <a:extLst>
              <a:ext uri="{FF2B5EF4-FFF2-40B4-BE49-F238E27FC236}">
                <a16:creationId xmlns:a16="http://schemas.microsoft.com/office/drawing/2014/main" id="{BFEEB496-6F7D-41B5-8271-6B124D48ED8F}"/>
              </a:ext>
            </a:extLst>
          </p:cNvPr>
          <p:cNvSpPr txBox="1"/>
          <p:nvPr/>
        </p:nvSpPr>
        <p:spPr>
          <a:xfrm>
            <a:off x="5327374" y="1633695"/>
            <a:ext cx="6373467" cy="4617161"/>
          </a:xfrm>
          <a:prstGeom prst="rect">
            <a:avLst/>
          </a:prstGeom>
          <a:noFill/>
        </p:spPr>
        <p:txBody>
          <a:bodyPr wrap="square">
            <a:spAutoFit/>
          </a:bodyPr>
          <a:lstStyle/>
          <a:p>
            <a:pPr>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a:t>
            </a:r>
            <a:r>
              <a:rPr lang="en-IN" sz="1800" b="1" dirty="0" err="1">
                <a:solidFill>
                  <a:srgbClr val="7030A0"/>
                </a:solidFill>
                <a:effectLst/>
                <a:latin typeface="Calibri" panose="020F0502020204030204" pitchFamily="34" charset="0"/>
                <a:ea typeface="Calibri" panose="020F0502020204030204" pitchFamily="34" charset="0"/>
                <a:cs typeface="Latha" panose="020B0604020202020204" pitchFamily="34" charset="0"/>
              </a:rPr>
              <a:t>i</a:t>
            </a: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)The file blocks are stored contiguously, and double buffering is used;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09575">
              <a:lnSpc>
                <a:spcPct val="107000"/>
              </a:lnSpc>
              <a:spcAft>
                <a:spcPts val="800"/>
              </a:spcAft>
            </a:pPr>
            <a:r>
              <a:rPr lang="en-IN" sz="1800"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s+rd</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Hbs</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*B/</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btr</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09575">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where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Hbs</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500, </a:t>
            </a:r>
            <a:r>
              <a:rPr lang="en-IN" sz="1600" b="1" dirty="0">
                <a:solidFill>
                  <a:srgbClr val="00B050"/>
                </a:solidFill>
                <a:effectLst/>
                <a:latin typeface="Minion-Italic"/>
                <a:ea typeface="Calibri" panose="020F0502020204030204" pitchFamily="34" charset="0"/>
                <a:cs typeface="Minion-Italic"/>
              </a:rPr>
              <a:t>tr </a:t>
            </a:r>
            <a:r>
              <a:rPr lang="en-IN" sz="1600" b="1" dirty="0">
                <a:solidFill>
                  <a:srgbClr val="00B050"/>
                </a:solidFill>
                <a:effectLst/>
                <a:latin typeface="Minion-Regular"/>
                <a:ea typeface="Calibri" panose="020F0502020204030204" pitchFamily="34" charset="0"/>
                <a:cs typeface="Minion-Regular"/>
              </a:rPr>
              <a:t>= track size/ 1 rpm = 30600 bytes /30 msec,  calculate </a:t>
            </a:r>
            <a:r>
              <a:rPr lang="en-IN" sz="1600" b="1" dirty="0" err="1">
                <a:solidFill>
                  <a:srgbClr val="00B050"/>
                </a:solidFill>
                <a:effectLst/>
                <a:latin typeface="Minion-Regular"/>
                <a:ea typeface="Calibri" panose="020F0502020204030204" pitchFamily="34" charset="0"/>
                <a:cs typeface="Minion-Regular"/>
              </a:rPr>
              <a:t>btr</a:t>
            </a:r>
            <a:r>
              <a:rPr lang="en-IN" sz="1600" b="1" dirty="0">
                <a:solidFill>
                  <a:srgbClr val="00B050"/>
                </a:solidFill>
                <a:effectLst/>
                <a:latin typeface="Minion-Regular"/>
                <a:ea typeface="Calibri" panose="020F0502020204030204" pitchFamily="34" charset="0"/>
                <a:cs typeface="Minion-Regular"/>
              </a:rPr>
              <a:t> = (B/(B+G)) x tr , seek time s=20 msec, </a:t>
            </a:r>
            <a:r>
              <a:rPr lang="en-IN" sz="1600" b="1" dirty="0" err="1">
                <a:solidFill>
                  <a:srgbClr val="00B050"/>
                </a:solidFill>
                <a:effectLst/>
                <a:latin typeface="Minion-Regular"/>
                <a:ea typeface="Calibri" panose="020F0502020204030204" pitchFamily="34" charset="0"/>
                <a:cs typeface="Minion-Regular"/>
              </a:rPr>
              <a:t>rd</a:t>
            </a:r>
            <a:r>
              <a:rPr lang="en-IN" sz="1600" b="1" dirty="0">
                <a:solidFill>
                  <a:srgbClr val="00B050"/>
                </a:solidFill>
                <a:effectLst/>
                <a:latin typeface="Minion-Regular"/>
                <a:ea typeface="Calibri" panose="020F0502020204030204" pitchFamily="34" charset="0"/>
                <a:cs typeface="Minion-Regular"/>
              </a:rPr>
              <a:t>= 12.5.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09575">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tr = 30600/30 = 1020 bytes/msec</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Given in the  problem    block size </a:t>
            </a:r>
            <a:r>
              <a:rPr lang="en-IN" sz="1800" i="1" dirty="0">
                <a:effectLst/>
                <a:latin typeface="Calibri" panose="020F0502020204030204" pitchFamily="34" charset="0"/>
                <a:ea typeface="Calibri" panose="020F0502020204030204" pitchFamily="34" charset="0"/>
                <a:cs typeface="Latha" panose="020B0604020202020204" pitchFamily="34" charset="0"/>
              </a:rPr>
              <a:t>B </a:t>
            </a:r>
            <a:r>
              <a:rPr lang="en-IN" sz="1800" dirty="0">
                <a:effectLst/>
                <a:latin typeface="Calibri" panose="020F0502020204030204" pitchFamily="34" charset="0"/>
                <a:ea typeface="Calibri" panose="020F0502020204030204" pitchFamily="34" charset="0"/>
                <a:cs typeface="Latha" panose="020B0604020202020204" pitchFamily="34" charset="0"/>
              </a:rPr>
              <a:t>= 1024 bytes; </a:t>
            </a:r>
            <a:r>
              <a:rPr lang="en-IN" sz="1800" dirty="0" err="1">
                <a:effectLst/>
                <a:latin typeface="Calibri" panose="020F0502020204030204" pitchFamily="34" charset="0"/>
                <a:ea typeface="Calibri" panose="020F0502020204030204" pitchFamily="34" charset="0"/>
                <a:cs typeface="Latha" panose="020B0604020202020204" pitchFamily="34" charset="0"/>
              </a:rPr>
              <a:t>interblock</a:t>
            </a:r>
            <a:r>
              <a:rPr lang="en-IN" sz="1800" dirty="0">
                <a:effectLst/>
                <a:latin typeface="Calibri" panose="020F0502020204030204" pitchFamily="34" charset="0"/>
                <a:ea typeface="Calibri" panose="020F0502020204030204" pitchFamily="34" charset="0"/>
                <a:cs typeface="Latha" panose="020B0604020202020204" pitchFamily="34" charset="0"/>
              </a:rPr>
              <a:t> gap size </a:t>
            </a:r>
            <a:r>
              <a:rPr lang="en-IN" sz="1800" i="1" dirty="0">
                <a:effectLst/>
                <a:latin typeface="Calibri" panose="020F0502020204030204" pitchFamily="34" charset="0"/>
                <a:ea typeface="Calibri" panose="020F0502020204030204" pitchFamily="34" charset="0"/>
                <a:cs typeface="Latha" panose="020B0604020202020204" pitchFamily="34" charset="0"/>
              </a:rPr>
              <a:t>G </a:t>
            </a:r>
            <a:r>
              <a:rPr lang="en-IN" sz="1800" dirty="0">
                <a:effectLst/>
                <a:latin typeface="Calibri" panose="020F0502020204030204" pitchFamily="34" charset="0"/>
                <a:ea typeface="Calibri" panose="020F0502020204030204" pitchFamily="34" charset="0"/>
                <a:cs typeface="Latha" panose="020B0604020202020204" pitchFamily="34" charset="0"/>
              </a:rPr>
              <a:t>= 200bytes; number of blocks per track = 25; number of tracks per surface = 500.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09575">
              <a:lnSpc>
                <a:spcPct val="107000"/>
              </a:lnSpc>
              <a:spcAft>
                <a:spcPts val="800"/>
              </a:spcAft>
            </a:pP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btr</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( 1024/(1024 + 200)) x 1020 = 853 bytes/msec</a:t>
            </a:r>
          </a:p>
          <a:p>
            <a:pPr marL="409575">
              <a:lnSpc>
                <a:spcPct val="107000"/>
              </a:lnSpc>
              <a:spcAft>
                <a:spcPts val="800"/>
              </a:spcAft>
            </a:pPr>
            <a:r>
              <a:rPr lang="en-IN" sz="1800"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s+rd</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Hbs</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*B/</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btr</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09575">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=20 +12.5 +(500 *(1024/853))=</a:t>
            </a:r>
            <a:r>
              <a:rPr lang="en-US" b="0" i="0" dirty="0">
                <a:solidFill>
                  <a:srgbClr val="202124"/>
                </a:solidFill>
                <a:effectLst/>
                <a:latin typeface="arial" panose="020B0604020202020204" pitchFamily="34" charset="0"/>
              </a:rPr>
              <a:t>632.7344</a:t>
            </a:r>
            <a:r>
              <a:rPr lang="en-IN" b="1" i="0" dirty="0">
                <a:solidFill>
                  <a:srgbClr val="00B050"/>
                </a:solidFill>
                <a:effectLst/>
                <a:latin typeface="Calibri" panose="020F0502020204030204" pitchFamily="34" charset="0"/>
                <a:cs typeface="Latha" panose="020B0604020202020204" pitchFamily="34" charset="0"/>
              </a:rPr>
              <a:t> msec= 0.632734 sec</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23618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D3B14-8DA6-4BB9-B7CE-58452BE38975}"/>
              </a:ext>
            </a:extLst>
          </p:cNvPr>
          <p:cNvSpPr>
            <a:spLocks noGrp="1"/>
          </p:cNvSpPr>
          <p:nvPr>
            <p:ph sz="quarter" idx="10"/>
          </p:nvPr>
        </p:nvSpPr>
        <p:spPr/>
        <p:txBody>
          <a:bodyPr/>
          <a:lstStyle/>
          <a:p>
            <a:r>
              <a:rPr lang="en-IN" dirty="0">
                <a:solidFill>
                  <a:srgbClr val="7030A0"/>
                </a:solidFill>
              </a:rPr>
              <a:t>Solution</a:t>
            </a:r>
            <a:endParaRPr lang="en-US" dirty="0">
              <a:solidFill>
                <a:srgbClr val="7030A0"/>
              </a:solidFill>
            </a:endParaRPr>
          </a:p>
        </p:txBody>
      </p:sp>
      <p:sp>
        <p:nvSpPr>
          <p:cNvPr id="5" name="TextBox 4">
            <a:extLst>
              <a:ext uri="{FF2B5EF4-FFF2-40B4-BE49-F238E27FC236}">
                <a16:creationId xmlns:a16="http://schemas.microsoft.com/office/drawing/2014/main" id="{08F73E70-CC2D-41BD-8810-5014F20C5F19}"/>
              </a:ext>
            </a:extLst>
          </p:cNvPr>
          <p:cNvSpPr txBox="1"/>
          <p:nvPr/>
        </p:nvSpPr>
        <p:spPr>
          <a:xfrm>
            <a:off x="406399" y="1773686"/>
            <a:ext cx="9900479" cy="3567195"/>
          </a:xfrm>
          <a:prstGeom prst="rect">
            <a:avLst/>
          </a:prstGeom>
          <a:noFill/>
        </p:spPr>
        <p:txBody>
          <a:bodyPr wrap="square">
            <a:spAutoFit/>
          </a:bodyPr>
          <a:lstStyle/>
          <a:p>
            <a:pPr>
              <a:lnSpc>
                <a:spcPct val="107000"/>
              </a:lnSpc>
              <a:spcAft>
                <a:spcPts val="800"/>
              </a:spcAft>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 (ii) the file blocks are not stored contiguously.</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Latha" panose="020B0604020202020204" pitchFamily="34" charset="0"/>
              </a:rPr>
              <a:t>              </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Similarly calculate using the  following equation:</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Hbs</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s+rd</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btt</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where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btt</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B/tr where tr =</a:t>
            </a:r>
            <a:r>
              <a:rPr lang="en-IN" sz="1600" b="1" dirty="0">
                <a:solidFill>
                  <a:srgbClr val="00B050"/>
                </a:solidFill>
                <a:effectLst/>
                <a:latin typeface="Minion-Regular"/>
                <a:ea typeface="Calibri" panose="020F0502020204030204" pitchFamily="34" charset="0"/>
                <a:cs typeface="Minion-Regular"/>
              </a:rPr>
              <a:t> number of bytes on a track/ 1 rpm = 30600 bytes /30 msec</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600" b="1" dirty="0">
                <a:solidFill>
                  <a:srgbClr val="00B050"/>
                </a:solidFill>
                <a:effectLst/>
                <a:latin typeface="Minion-Regular"/>
                <a:ea typeface="Calibri" panose="020F0502020204030204" pitchFamily="34" charset="0"/>
                <a:cs typeface="Minion-Regular"/>
              </a:rPr>
              <a:t>              </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Hbs</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=500 and B =1024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Btt</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1024 /( 30600/30) = 1.004</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r>
              <a:rPr lang="en-IN" sz="1800" dirty="0">
                <a:effectLst/>
                <a:latin typeface="Calibri" panose="020F0502020204030204" pitchFamily="34" charset="0"/>
                <a:ea typeface="Calibri" panose="020F0502020204030204" pitchFamily="34" charset="0"/>
                <a:cs typeface="Latha" panose="020B0604020202020204" pitchFamily="34" charset="0"/>
              </a:rPr>
              <a:t> Given </a:t>
            </a:r>
            <a:r>
              <a:rPr lang="en-IN" sz="1600" dirty="0">
                <a:effectLst/>
                <a:latin typeface="Minion-Regular"/>
                <a:ea typeface="Calibri" panose="020F0502020204030204" pitchFamily="34" charset="0"/>
                <a:cs typeface="Minion-Regular"/>
              </a:rPr>
              <a:t>seek time s=20 msec, </a:t>
            </a:r>
            <a:r>
              <a:rPr lang="en-IN" sz="1600" dirty="0" err="1">
                <a:effectLst/>
                <a:latin typeface="Minion-Regular"/>
                <a:ea typeface="Calibri" panose="020F0502020204030204" pitchFamily="34" charset="0"/>
                <a:cs typeface="Minion-Regular"/>
              </a:rPr>
              <a:t>rd</a:t>
            </a:r>
            <a:r>
              <a:rPr lang="en-IN" sz="1600" dirty="0">
                <a:effectLst/>
                <a:latin typeface="Minion-Regular"/>
                <a:ea typeface="Calibri" panose="020F0502020204030204" pitchFamily="34" charset="0"/>
                <a:cs typeface="Minion-Regular"/>
              </a:rPr>
              <a:t>= 12.5.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So , =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Hbs</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s+rd</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btt</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 500 * (20 +12.5 +1.004) </a:t>
            </a:r>
          </a:p>
          <a:p>
            <a:pPr>
              <a:lnSpc>
                <a:spcPct val="107000"/>
              </a:lnSpc>
              <a:spcAft>
                <a:spcPts val="800"/>
              </a:spcAft>
            </a:pPr>
            <a:r>
              <a:rPr lang="en-IN" b="1" dirty="0">
                <a:solidFill>
                  <a:srgbClr val="00B050"/>
                </a:solidFill>
                <a:latin typeface="Calibri" panose="020F0502020204030204" pitchFamily="34" charset="0"/>
                <a:ea typeface="Calibri" panose="020F0502020204030204" pitchFamily="34" charset="0"/>
                <a:cs typeface="Latha" panose="020B0604020202020204" pitchFamily="34" charset="0"/>
              </a:rPr>
              <a:t>                     </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18252 msec.</a:t>
            </a:r>
            <a:endParaRPr lang="en-US" dirty="0"/>
          </a:p>
        </p:txBody>
      </p:sp>
      <p:sp>
        <p:nvSpPr>
          <p:cNvPr id="7" name="TextBox 6">
            <a:extLst>
              <a:ext uri="{FF2B5EF4-FFF2-40B4-BE49-F238E27FC236}">
                <a16:creationId xmlns:a16="http://schemas.microsoft.com/office/drawing/2014/main" id="{7C300AF3-6883-40D4-8356-1BBFB7701D8C}"/>
              </a:ext>
            </a:extLst>
          </p:cNvPr>
          <p:cNvSpPr txBox="1"/>
          <p:nvPr/>
        </p:nvSpPr>
        <p:spPr>
          <a:xfrm>
            <a:off x="6122506" y="4030008"/>
            <a:ext cx="6142381" cy="2153731"/>
          </a:xfrm>
          <a:prstGeom prst="rect">
            <a:avLst/>
          </a:prstGeom>
          <a:noFill/>
        </p:spPr>
        <p:txBody>
          <a:bodyPr wrap="square">
            <a:spAutoFit/>
          </a:bodyPr>
          <a:lstStyle/>
          <a:p>
            <a:pPr marL="342900" lvl="0" indent="-342900">
              <a:lnSpc>
                <a:spcPct val="107000"/>
              </a:lnSpc>
              <a:buFont typeface="+mj-lt"/>
              <a:buAutoNum type="alphaLcPeriod"/>
            </a:pPr>
            <a:r>
              <a:rPr lang="en-IN" sz="1800" b="1" dirty="0">
                <a:solidFill>
                  <a:srgbClr val="7030A0"/>
                </a:solidFill>
                <a:effectLst/>
                <a:latin typeface="Calibri" panose="020F0502020204030204" pitchFamily="34" charset="0"/>
                <a:ea typeface="Calibri" panose="020F0502020204030204" pitchFamily="34" charset="0"/>
                <a:cs typeface="Latha" panose="020B0604020202020204" pitchFamily="34" charset="0"/>
              </a:rPr>
              <a:t>Assume that the file is ordered by part#; by doing a binary search, calculate the time it takes to search for a record given its part# value.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ceil(log </a:t>
            </a:r>
            <a:r>
              <a:rPr lang="en-IN" sz="1800" b="1" baseline="-25000" dirty="0">
                <a:solidFill>
                  <a:srgbClr val="00B050"/>
                </a:solidFill>
                <a:effectLst/>
                <a:latin typeface="Calibri" panose="020F0502020204030204" pitchFamily="34" charset="0"/>
                <a:ea typeface="Calibri" panose="020F0502020204030204" pitchFamily="34" charset="0"/>
                <a:cs typeface="Latha" panose="020B0604020202020204" pitchFamily="34" charset="0"/>
              </a:rPr>
              <a:t>2</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b) *(</a:t>
            </a:r>
            <a:r>
              <a:rPr lang="en-IN" sz="1800" b="1" dirty="0" err="1">
                <a:solidFill>
                  <a:srgbClr val="00B050"/>
                </a:solidFill>
                <a:effectLst/>
                <a:latin typeface="Calibri" panose="020F0502020204030204" pitchFamily="34" charset="0"/>
                <a:ea typeface="Calibri" panose="020F0502020204030204" pitchFamily="34" charset="0"/>
                <a:cs typeface="Latha" panose="020B0604020202020204" pitchFamily="34" charset="0"/>
              </a:rPr>
              <a:t>s+rd+btt</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pPr>
            <a:r>
              <a:rPr lang="en-IN" sz="1800" dirty="0">
                <a:solidFill>
                  <a:srgbClr val="000000"/>
                </a:solidFill>
                <a:effectLst/>
                <a:latin typeface="Calibri" panose="020F0502020204030204" pitchFamily="34" charset="0"/>
                <a:ea typeface="Calibri" panose="020F0502020204030204" pitchFamily="34" charset="0"/>
                <a:cs typeface="Latha" panose="020B0604020202020204" pitchFamily="34" charset="0"/>
              </a:rPr>
              <a:t>Since b is  1000 blocks .(calculated above)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07000"/>
              </a:lnSpc>
              <a:spcAft>
                <a:spcPts val="800"/>
              </a:spcAft>
            </a:pP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 ceil (log </a:t>
            </a:r>
            <a:r>
              <a:rPr lang="en-IN" sz="1800" b="1" baseline="-25000" dirty="0">
                <a:solidFill>
                  <a:srgbClr val="00B050"/>
                </a:solidFill>
                <a:effectLst/>
                <a:latin typeface="Calibri" panose="020F0502020204030204" pitchFamily="34" charset="0"/>
                <a:ea typeface="Calibri" panose="020F0502020204030204" pitchFamily="34" charset="0"/>
                <a:cs typeface="Latha" panose="020B0604020202020204" pitchFamily="34" charset="0"/>
              </a:rPr>
              <a:t>2</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1000) x (20+12.5+ 1.004) = ceil (log </a:t>
            </a:r>
            <a:r>
              <a:rPr lang="en-IN" sz="1800" b="1" baseline="-25000" dirty="0">
                <a:solidFill>
                  <a:srgbClr val="00B050"/>
                </a:solidFill>
                <a:effectLst/>
                <a:latin typeface="Calibri" panose="020F0502020204030204" pitchFamily="34" charset="0"/>
                <a:ea typeface="Calibri" panose="020F0502020204030204" pitchFamily="34" charset="0"/>
                <a:cs typeface="Latha" panose="020B0604020202020204" pitchFamily="34" charset="0"/>
              </a:rPr>
              <a:t>2</a:t>
            </a:r>
            <a:r>
              <a:rPr lang="en-IN" sz="1800" b="1" dirty="0">
                <a:solidFill>
                  <a:srgbClr val="00B050"/>
                </a:solidFill>
                <a:effectLst/>
                <a:latin typeface="Calibri" panose="020F0502020204030204" pitchFamily="34" charset="0"/>
                <a:ea typeface="Calibri" panose="020F0502020204030204" pitchFamily="34" charset="0"/>
                <a:cs typeface="Latha" panose="020B0604020202020204" pitchFamily="34" charset="0"/>
              </a:rPr>
              <a:t>1000) x (33.504) = ceil(9.9) x33.504 = 10 x 33.504= 335.04 msec</a:t>
            </a: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9" name="TextBox 8">
            <a:extLst>
              <a:ext uri="{FF2B5EF4-FFF2-40B4-BE49-F238E27FC236}">
                <a16:creationId xmlns:a16="http://schemas.microsoft.com/office/drawing/2014/main" id="{A5882808-A039-4B81-BC6F-F8F59C5AC9E0}"/>
              </a:ext>
            </a:extLst>
          </p:cNvPr>
          <p:cNvSpPr txBox="1"/>
          <p:nvPr/>
        </p:nvSpPr>
        <p:spPr>
          <a:xfrm>
            <a:off x="765313" y="5631391"/>
            <a:ext cx="6142382" cy="375552"/>
          </a:xfrm>
          <a:prstGeom prst="rect">
            <a:avLst/>
          </a:prstGeom>
          <a:noFill/>
        </p:spPr>
        <p:txBody>
          <a:bodyPr wrap="square">
            <a:spAutoFit/>
          </a:bodyPr>
          <a:lstStyle/>
          <a:p>
            <a:pPr>
              <a:lnSpc>
                <a:spcPct val="107000"/>
              </a:lnSpc>
              <a:spcAft>
                <a:spcPts val="800"/>
              </a:spcAft>
            </a:pPr>
            <a:r>
              <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rPr>
              <a:t>NOTE : Write the units after computed values.</a:t>
            </a:r>
            <a:endParaRPr lang="en-US" sz="14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359070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9997440" cy="4525963"/>
          </a:xfrm>
        </p:spPr>
        <p:txBody>
          <a:bodyPr>
            <a:normAutofit/>
          </a:bodyPr>
          <a:lstStyle/>
          <a:p>
            <a:r>
              <a:rPr lang="en-IN" b="1" dirty="0">
                <a:solidFill>
                  <a:srgbClr val="7030A0"/>
                </a:solidFill>
              </a:rPr>
              <a:t>    Without rearranging the actual records can you put them in particular order based on a key field or fields?</a:t>
            </a:r>
          </a:p>
          <a:p>
            <a:r>
              <a:rPr lang="en-IN" dirty="0"/>
              <a:t> </a:t>
            </a:r>
          </a:p>
          <a:p>
            <a:r>
              <a:rPr lang="en-IN" dirty="0"/>
              <a:t>   </a:t>
            </a:r>
          </a:p>
        </p:txBody>
      </p:sp>
      <p:sp>
        <p:nvSpPr>
          <p:cNvPr id="3" name="Content Placeholder 2"/>
          <p:cNvSpPr>
            <a:spLocks noGrp="1"/>
          </p:cNvSpPr>
          <p:nvPr>
            <p:ph sz="quarter" idx="10"/>
          </p:nvPr>
        </p:nvSpPr>
        <p:spPr/>
        <p:txBody>
          <a:bodyPr/>
          <a:lstStyle/>
          <a:p>
            <a:r>
              <a:rPr lang="en-IN" dirty="0"/>
              <a:t>Question?</a:t>
            </a:r>
          </a:p>
          <a:p>
            <a:endParaRPr lang="en-IN" dirty="0"/>
          </a:p>
        </p:txBody>
      </p:sp>
      <p:sp>
        <p:nvSpPr>
          <p:cNvPr id="5" name="TextBox 4">
            <a:extLst>
              <a:ext uri="{FF2B5EF4-FFF2-40B4-BE49-F238E27FC236}">
                <a16:creationId xmlns:a16="http://schemas.microsoft.com/office/drawing/2014/main" id="{B5E4BE64-25DA-5667-0EF0-3389522DA434}"/>
              </a:ext>
            </a:extLst>
          </p:cNvPr>
          <p:cNvSpPr txBox="1"/>
          <p:nvPr/>
        </p:nvSpPr>
        <p:spPr>
          <a:xfrm>
            <a:off x="1028699" y="2933504"/>
            <a:ext cx="9869672" cy="3416320"/>
          </a:xfrm>
          <a:prstGeom prst="rect">
            <a:avLst/>
          </a:prstGeom>
          <a:noFill/>
        </p:spPr>
        <p:txBody>
          <a:bodyPr wrap="square">
            <a:spAutoFit/>
          </a:bodyPr>
          <a:lstStyle/>
          <a:p>
            <a:r>
              <a:rPr lang="en-IN" sz="2400" b="1" dirty="0"/>
              <a:t>Sol:</a:t>
            </a:r>
          </a:p>
          <a:p>
            <a:r>
              <a:rPr lang="en-IN" sz="2400" dirty="0"/>
              <a:t>       </a:t>
            </a:r>
            <a:r>
              <a:rPr lang="en-IN" sz="2400" dirty="0">
                <a:solidFill>
                  <a:srgbClr val="00B050"/>
                </a:solidFill>
              </a:rPr>
              <a:t>By Indexing or Hashing.</a:t>
            </a:r>
          </a:p>
          <a:p>
            <a:endParaRPr lang="en-IN" sz="2400" dirty="0">
              <a:solidFill>
                <a:srgbClr val="00B050"/>
              </a:solidFill>
            </a:endParaRPr>
          </a:p>
          <a:p>
            <a:r>
              <a:rPr lang="en-IN" sz="2400" dirty="0">
                <a:solidFill>
                  <a:srgbClr val="00B050"/>
                </a:solidFill>
              </a:rPr>
              <a:t>      Indexing is like Index at the end of Book , so you need to search linearly or binary to get to that term and find page number where that term is in the book. So catch is file (actual data) and a index to it is needed.</a:t>
            </a:r>
          </a:p>
          <a:p>
            <a:endParaRPr lang="en-IN" sz="2400" dirty="0">
              <a:solidFill>
                <a:srgbClr val="00B050"/>
              </a:solidFill>
            </a:endParaRPr>
          </a:p>
          <a:p>
            <a:r>
              <a:rPr lang="en-IN" sz="2400" dirty="0">
                <a:solidFill>
                  <a:srgbClr val="00B050"/>
                </a:solidFill>
              </a:rPr>
              <a:t>      Hashing is O(1) doesn’t need to search but computes the data location in the file.</a:t>
            </a:r>
          </a:p>
        </p:txBody>
      </p:sp>
    </p:spTree>
    <p:extLst>
      <p:ext uri="{BB962C8B-B14F-4D97-AF65-F5344CB8AC3E}">
        <p14:creationId xmlns:p14="http://schemas.microsoft.com/office/powerpoint/2010/main" val="21101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dirty="0"/>
          </a:p>
          <a:p>
            <a:r>
              <a:rPr lang="en-US" dirty="0">
                <a:solidFill>
                  <a:srgbClr val="7030A0"/>
                </a:solidFill>
              </a:rPr>
              <a:t>LEARNING OUTCOME</a:t>
            </a:r>
          </a:p>
          <a:p>
            <a:endParaRPr lang="en-US" dirty="0"/>
          </a:p>
        </p:txBody>
      </p:sp>
      <p:sp>
        <p:nvSpPr>
          <p:cNvPr id="5" name="Rectangle 4"/>
          <p:cNvSpPr/>
          <p:nvPr/>
        </p:nvSpPr>
        <p:spPr>
          <a:xfrm>
            <a:off x="1204200" y="2342285"/>
            <a:ext cx="11508533" cy="1569660"/>
          </a:xfrm>
          <a:prstGeom prst="rect">
            <a:avLst/>
          </a:prstGeom>
        </p:spPr>
        <p:txBody>
          <a:bodyPr wrap="square">
            <a:spAutoFit/>
          </a:bodyPr>
          <a:lstStyle/>
          <a:p>
            <a:pPr marL="457200" lvl="0" indent="-457200">
              <a:buFont typeface="Wingdings" panose="05000000000000000000" pitchFamily="2" charset="2"/>
              <a:buChar char="Ø"/>
            </a:pPr>
            <a:r>
              <a:rPr lang="en-IN" sz="3200" b="1" dirty="0">
                <a:solidFill>
                  <a:srgbClr val="00B050"/>
                </a:solidFill>
              </a:rPr>
              <a:t>Secondary storage devices (Files, records, blocks on disks)</a:t>
            </a:r>
          </a:p>
          <a:p>
            <a:pPr marL="457200" lvl="0" indent="-457200">
              <a:buFont typeface="Wingdings" panose="05000000000000000000" pitchFamily="2" charset="2"/>
              <a:buChar char="Ø"/>
            </a:pPr>
            <a:r>
              <a:rPr lang="en-IN" sz="3200" b="1" dirty="0">
                <a:solidFill>
                  <a:srgbClr val="00B050"/>
                </a:solidFill>
              </a:rPr>
              <a:t>B and B+ trees</a:t>
            </a:r>
          </a:p>
          <a:p>
            <a:pPr marL="457200" indent="-457200">
              <a:buFont typeface="Wingdings" panose="05000000000000000000" pitchFamily="2" charset="2"/>
              <a:buChar char="Ø"/>
            </a:pPr>
            <a:r>
              <a:rPr lang="en-IN" sz="3200" b="1" dirty="0">
                <a:solidFill>
                  <a:srgbClr val="00B050"/>
                </a:solidFill>
              </a:rPr>
              <a:t>Hashing techniques(internal &amp; external)</a:t>
            </a:r>
          </a:p>
        </p:txBody>
      </p:sp>
      <p:sp>
        <p:nvSpPr>
          <p:cNvPr id="2" name="Rectangle 1"/>
          <p:cNvSpPr/>
          <p:nvPr/>
        </p:nvSpPr>
        <p:spPr>
          <a:xfrm>
            <a:off x="2298358" y="4698425"/>
            <a:ext cx="6899648" cy="954107"/>
          </a:xfrm>
          <a:prstGeom prst="rect">
            <a:avLst/>
          </a:prstGeom>
        </p:spPr>
        <p:txBody>
          <a:bodyPr wrap="square">
            <a:spAutoFit/>
          </a:bodyPr>
          <a:lstStyle/>
          <a:p>
            <a:r>
              <a:rPr lang="en-IN" sz="2400" b="1" dirty="0">
                <a:solidFill>
                  <a:srgbClr val="7030A0"/>
                </a:solidFill>
                <a:latin typeface="Times New Roman" panose="02020603050405020304" pitchFamily="18" charset="0"/>
                <a:ea typeface="Calibri" panose="020F0502020204030204" pitchFamily="34" charset="0"/>
                <a:cs typeface="Calibri" panose="020F0502020204030204" pitchFamily="34" charset="0"/>
              </a:rPr>
              <a:t>REFER:      </a:t>
            </a:r>
            <a:r>
              <a:rPr lang="en-IN" sz="2800" b="1" dirty="0">
                <a:solidFill>
                  <a:srgbClr val="A50021"/>
                </a:solidFill>
              </a:rPr>
              <a:t>T1-Chapter 13</a:t>
            </a:r>
          </a:p>
          <a:p>
            <a:r>
              <a:rPr lang="en-IN" sz="2800" b="1" i="1" dirty="0">
                <a:solidFill>
                  <a:srgbClr val="A50021"/>
                </a:solidFill>
              </a:rPr>
              <a:t>                   Sections: </a:t>
            </a:r>
            <a:r>
              <a:rPr lang="en-IN" sz="2800" b="1" dirty="0">
                <a:solidFill>
                  <a:srgbClr val="A50021"/>
                </a:solidFill>
              </a:rPr>
              <a:t>    13.1-13.8</a:t>
            </a:r>
          </a:p>
        </p:txBody>
      </p:sp>
    </p:spTree>
    <p:extLst>
      <p:ext uri="{BB962C8B-B14F-4D97-AF65-F5344CB8AC3E}">
        <p14:creationId xmlns:p14="http://schemas.microsoft.com/office/powerpoint/2010/main" val="100190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376DA-5F9F-7636-7ABA-421D2A5B01D3}"/>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F162ECE1-939D-882D-537E-E291A6B6C9A1}"/>
              </a:ext>
            </a:extLst>
          </p:cNvPr>
          <p:cNvPicPr>
            <a:picLocks noChangeAspect="1"/>
          </p:cNvPicPr>
          <p:nvPr/>
        </p:nvPicPr>
        <p:blipFill>
          <a:blip r:embed="rId2"/>
          <a:stretch>
            <a:fillRect/>
          </a:stretch>
        </p:blipFill>
        <p:spPr>
          <a:xfrm>
            <a:off x="2781299" y="1600602"/>
            <a:ext cx="6207401" cy="4819248"/>
          </a:xfrm>
          <a:prstGeom prst="rect">
            <a:avLst/>
          </a:prstGeom>
        </p:spPr>
      </p:pic>
    </p:spTree>
    <p:extLst>
      <p:ext uri="{BB962C8B-B14F-4D97-AF65-F5344CB8AC3E}">
        <p14:creationId xmlns:p14="http://schemas.microsoft.com/office/powerpoint/2010/main" val="4043400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16D58-8E42-48B4-92A5-9AF384314EF0}"/>
              </a:ext>
            </a:extLst>
          </p:cNvPr>
          <p:cNvSpPr>
            <a:spLocks noGrp="1"/>
          </p:cNvSpPr>
          <p:nvPr>
            <p:ph sz="quarter" idx="10"/>
          </p:nvPr>
        </p:nvSpPr>
        <p:spPr>
          <a:xfrm>
            <a:off x="3348383" y="2994991"/>
            <a:ext cx="8432800" cy="1143000"/>
          </a:xfrm>
        </p:spPr>
        <p:txBody>
          <a:bodyPr/>
          <a:lstStyle/>
          <a:p>
            <a:r>
              <a:rPr lang="en-IN" dirty="0">
                <a:solidFill>
                  <a:srgbClr val="7030A0"/>
                </a:solidFill>
              </a:rPr>
              <a:t>B+ TREE Tutorials</a:t>
            </a:r>
            <a:endParaRPr lang="en-US" dirty="0">
              <a:solidFill>
                <a:srgbClr val="7030A0"/>
              </a:solidFill>
            </a:endParaRPr>
          </a:p>
        </p:txBody>
      </p:sp>
    </p:spTree>
    <p:extLst>
      <p:ext uri="{BB962C8B-B14F-4D97-AF65-F5344CB8AC3E}">
        <p14:creationId xmlns:p14="http://schemas.microsoft.com/office/powerpoint/2010/main" val="3919789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EA2027-89DF-446E-9188-329D458F34D5}"/>
              </a:ext>
            </a:extLst>
          </p:cNvPr>
          <p:cNvSpPr>
            <a:spLocks noGrp="1"/>
          </p:cNvSpPr>
          <p:nvPr>
            <p:ph idx="1"/>
          </p:nvPr>
        </p:nvSpPr>
        <p:spPr>
          <a:xfrm>
            <a:off x="406400" y="1493839"/>
            <a:ext cx="4016513" cy="2213458"/>
          </a:xfrm>
        </p:spPr>
        <p:txBody>
          <a:bodyPr/>
          <a:lstStyle/>
          <a:p>
            <a:r>
              <a:rPr lang="en-IN" dirty="0"/>
              <a:t>Create a </a:t>
            </a:r>
            <a:r>
              <a:rPr lang="en-IN" dirty="0" err="1"/>
              <a:t>B+tree</a:t>
            </a:r>
            <a:endParaRPr lang="en-IN" dirty="0"/>
          </a:p>
          <a:p>
            <a:endParaRPr lang="en-IN" dirty="0"/>
          </a:p>
          <a:p>
            <a:r>
              <a:rPr lang="en-IN" dirty="0"/>
              <a:t>2,5,7,10,13,16,23,24</a:t>
            </a:r>
          </a:p>
          <a:p>
            <a:endParaRPr lang="en-IN" dirty="0"/>
          </a:p>
          <a:p>
            <a:r>
              <a:rPr lang="en-IN" dirty="0"/>
              <a:t>Delete 23,10</a:t>
            </a:r>
            <a:endParaRPr lang="en-US" dirty="0"/>
          </a:p>
        </p:txBody>
      </p:sp>
      <p:sp>
        <p:nvSpPr>
          <p:cNvPr id="3" name="Content Placeholder 2">
            <a:extLst>
              <a:ext uri="{FF2B5EF4-FFF2-40B4-BE49-F238E27FC236}">
                <a16:creationId xmlns:a16="http://schemas.microsoft.com/office/drawing/2014/main" id="{75B6748B-C339-49C5-973B-09FC86F34CD2}"/>
              </a:ext>
            </a:extLst>
          </p:cNvPr>
          <p:cNvSpPr>
            <a:spLocks noGrp="1"/>
          </p:cNvSpPr>
          <p:nvPr>
            <p:ph sz="quarter" idx="10"/>
          </p:nvPr>
        </p:nvSpPr>
        <p:spPr/>
        <p:txBody>
          <a:bodyPr/>
          <a:lstStyle/>
          <a:p>
            <a:r>
              <a:rPr lang="en-IN" dirty="0"/>
              <a:t>CRUD on B+ tree</a:t>
            </a:r>
            <a:endParaRPr lang="en-US" dirty="0"/>
          </a:p>
        </p:txBody>
      </p:sp>
      <p:pic>
        <p:nvPicPr>
          <p:cNvPr id="5" name="Picture 4">
            <a:extLst>
              <a:ext uri="{FF2B5EF4-FFF2-40B4-BE49-F238E27FC236}">
                <a16:creationId xmlns:a16="http://schemas.microsoft.com/office/drawing/2014/main" id="{2472C6B8-EBAF-4E13-808F-18B2E9B1B1D5}"/>
              </a:ext>
            </a:extLst>
          </p:cNvPr>
          <p:cNvPicPr>
            <a:picLocks noChangeAspect="1"/>
          </p:cNvPicPr>
          <p:nvPr/>
        </p:nvPicPr>
        <p:blipFill>
          <a:blip r:embed="rId2"/>
          <a:stretch>
            <a:fillRect/>
          </a:stretch>
        </p:blipFill>
        <p:spPr>
          <a:xfrm>
            <a:off x="7394713" y="5028381"/>
            <a:ext cx="3339962" cy="1187095"/>
          </a:xfrm>
          <a:prstGeom prst="rect">
            <a:avLst/>
          </a:prstGeom>
        </p:spPr>
      </p:pic>
    </p:spTree>
    <p:extLst>
      <p:ext uri="{BB962C8B-B14F-4D97-AF65-F5344CB8AC3E}">
        <p14:creationId xmlns:p14="http://schemas.microsoft.com/office/powerpoint/2010/main" val="2551845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EA2027-89DF-446E-9188-329D458F34D5}"/>
              </a:ext>
            </a:extLst>
          </p:cNvPr>
          <p:cNvSpPr>
            <a:spLocks noGrp="1"/>
          </p:cNvSpPr>
          <p:nvPr>
            <p:ph idx="1"/>
          </p:nvPr>
        </p:nvSpPr>
        <p:spPr/>
        <p:txBody>
          <a:bodyPr/>
          <a:lstStyle/>
          <a:p>
            <a:r>
              <a:rPr lang="en-IN" dirty="0"/>
              <a:t>Delete 23,10</a:t>
            </a:r>
            <a:endParaRPr lang="en-US" dirty="0"/>
          </a:p>
        </p:txBody>
      </p:sp>
      <p:sp>
        <p:nvSpPr>
          <p:cNvPr id="3" name="Content Placeholder 2">
            <a:extLst>
              <a:ext uri="{FF2B5EF4-FFF2-40B4-BE49-F238E27FC236}">
                <a16:creationId xmlns:a16="http://schemas.microsoft.com/office/drawing/2014/main" id="{75B6748B-C339-49C5-973B-09FC86F34CD2}"/>
              </a:ext>
            </a:extLst>
          </p:cNvPr>
          <p:cNvSpPr>
            <a:spLocks noGrp="1"/>
          </p:cNvSpPr>
          <p:nvPr>
            <p:ph sz="quarter" idx="10"/>
          </p:nvPr>
        </p:nvSpPr>
        <p:spPr/>
        <p:txBody>
          <a:bodyPr/>
          <a:lstStyle/>
          <a:p>
            <a:r>
              <a:rPr lang="en-IN" dirty="0"/>
              <a:t>CRUD on B+ tree</a:t>
            </a:r>
            <a:endParaRPr lang="en-US" dirty="0"/>
          </a:p>
        </p:txBody>
      </p:sp>
      <p:pic>
        <p:nvPicPr>
          <p:cNvPr id="4" name="Picture 3">
            <a:extLst>
              <a:ext uri="{FF2B5EF4-FFF2-40B4-BE49-F238E27FC236}">
                <a16:creationId xmlns:a16="http://schemas.microsoft.com/office/drawing/2014/main" id="{63E23079-6F55-4E4A-A5BF-C4E69F55DDEF}"/>
              </a:ext>
            </a:extLst>
          </p:cNvPr>
          <p:cNvPicPr>
            <a:picLocks noChangeAspect="1"/>
          </p:cNvPicPr>
          <p:nvPr/>
        </p:nvPicPr>
        <p:blipFill>
          <a:blip r:embed="rId2"/>
          <a:stretch>
            <a:fillRect/>
          </a:stretch>
        </p:blipFill>
        <p:spPr>
          <a:xfrm>
            <a:off x="406400" y="2582242"/>
            <a:ext cx="6609484" cy="2349154"/>
          </a:xfrm>
          <a:prstGeom prst="rect">
            <a:avLst/>
          </a:prstGeom>
        </p:spPr>
      </p:pic>
    </p:spTree>
    <p:extLst>
      <p:ext uri="{BB962C8B-B14F-4D97-AF65-F5344CB8AC3E}">
        <p14:creationId xmlns:p14="http://schemas.microsoft.com/office/powerpoint/2010/main" val="1316909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83942" y="3176908"/>
            <a:ext cx="8432800" cy="1143000"/>
          </a:xfrm>
        </p:spPr>
        <p:txBody>
          <a:bodyPr>
            <a:normAutofit/>
          </a:bodyPr>
          <a:lstStyle/>
          <a:p>
            <a:r>
              <a:rPr lang="en-IN" sz="4400" dirty="0">
                <a:solidFill>
                  <a:srgbClr val="0070C0"/>
                </a:solidFill>
              </a:rPr>
              <a:t>HASHING TECHNIQUE</a:t>
            </a:r>
          </a:p>
        </p:txBody>
      </p:sp>
    </p:spTree>
    <p:extLst>
      <p:ext uri="{BB962C8B-B14F-4D97-AF65-F5344CB8AC3E}">
        <p14:creationId xmlns:p14="http://schemas.microsoft.com/office/powerpoint/2010/main" val="1261529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Hashing Technique</a:t>
            </a:r>
          </a:p>
        </p:txBody>
      </p:sp>
      <p:pic>
        <p:nvPicPr>
          <p:cNvPr id="2" name="Picture 1"/>
          <p:cNvPicPr>
            <a:picLocks noChangeAspect="1"/>
          </p:cNvPicPr>
          <p:nvPr/>
        </p:nvPicPr>
        <p:blipFill>
          <a:blip r:embed="rId2"/>
          <a:stretch>
            <a:fillRect/>
          </a:stretch>
        </p:blipFill>
        <p:spPr>
          <a:xfrm>
            <a:off x="1336963" y="1521835"/>
            <a:ext cx="8388927" cy="4979129"/>
          </a:xfrm>
          <a:prstGeom prst="rect">
            <a:avLst/>
          </a:prstGeom>
        </p:spPr>
      </p:pic>
    </p:spTree>
    <p:extLst>
      <p:ext uri="{BB962C8B-B14F-4D97-AF65-F5344CB8AC3E}">
        <p14:creationId xmlns:p14="http://schemas.microsoft.com/office/powerpoint/2010/main" val="3669700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480" y="1466850"/>
            <a:ext cx="7490220" cy="4781549"/>
          </a:xfrm>
        </p:spPr>
      </p:pic>
      <p:sp>
        <p:nvSpPr>
          <p:cNvPr id="3" name="Content Placeholder 2"/>
          <p:cNvSpPr>
            <a:spLocks noGrp="1"/>
          </p:cNvSpPr>
          <p:nvPr>
            <p:ph sz="quarter" idx="10"/>
          </p:nvPr>
        </p:nvSpPr>
        <p:spPr/>
        <p:txBody>
          <a:bodyPr/>
          <a:lstStyle/>
          <a:p>
            <a:endParaRPr lang="en-IN"/>
          </a:p>
        </p:txBody>
      </p:sp>
      <p:sp>
        <p:nvSpPr>
          <p:cNvPr id="5" name="Rectangle 4"/>
          <p:cNvSpPr/>
          <p:nvPr/>
        </p:nvSpPr>
        <p:spPr>
          <a:xfrm>
            <a:off x="8339418" y="2841961"/>
            <a:ext cx="3729318" cy="2031325"/>
          </a:xfrm>
          <a:prstGeom prst="rect">
            <a:avLst/>
          </a:prstGeom>
        </p:spPr>
        <p:txBody>
          <a:bodyPr wrap="square">
            <a:spAutoFit/>
          </a:bodyPr>
          <a:lstStyle/>
          <a:p>
            <a:r>
              <a:rPr lang="en-IN" dirty="0"/>
              <a:t>where data is stored at the data blocks whose address is generated by using hash function. The memory location where these records are stored is called as data block or data bucket. This data bucket is capable of storing one or more records.</a:t>
            </a:r>
          </a:p>
        </p:txBody>
      </p:sp>
    </p:spTree>
    <p:extLst>
      <p:ext uri="{BB962C8B-B14F-4D97-AF65-F5344CB8AC3E}">
        <p14:creationId xmlns:p14="http://schemas.microsoft.com/office/powerpoint/2010/main" val="2157663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85455" y="1738486"/>
            <a:ext cx="7195127" cy="4463227"/>
          </a:xfrm>
          <a:prstGeom prst="rect">
            <a:avLst/>
          </a:prstGeom>
        </p:spPr>
      </p:pic>
      <p:sp>
        <p:nvSpPr>
          <p:cNvPr id="3" name="Content Placeholder 2"/>
          <p:cNvSpPr>
            <a:spLocks noGrp="1"/>
          </p:cNvSpPr>
          <p:nvPr>
            <p:ph sz="quarter" idx="10"/>
          </p:nvPr>
        </p:nvSpPr>
        <p:spPr/>
        <p:txBody>
          <a:bodyPr/>
          <a:lstStyle/>
          <a:p>
            <a:r>
              <a:rPr lang="en-IN" dirty="0">
                <a:solidFill>
                  <a:srgbClr val="7030A0"/>
                </a:solidFill>
              </a:rPr>
              <a:t>Hashing Technique</a:t>
            </a:r>
          </a:p>
          <a:p>
            <a:endParaRPr lang="en-IN" dirty="0"/>
          </a:p>
        </p:txBody>
      </p:sp>
    </p:spTree>
    <p:extLst>
      <p:ext uri="{BB962C8B-B14F-4D97-AF65-F5344CB8AC3E}">
        <p14:creationId xmlns:p14="http://schemas.microsoft.com/office/powerpoint/2010/main" val="253749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Hashing Technique</a:t>
            </a:r>
          </a:p>
          <a:p>
            <a:endParaRPr lang="en-IN" dirty="0"/>
          </a:p>
        </p:txBody>
      </p:sp>
      <p:pic>
        <p:nvPicPr>
          <p:cNvPr id="6" name="Content Placeholder 5"/>
          <p:cNvPicPr>
            <a:picLocks noGrp="1" noChangeAspect="1"/>
          </p:cNvPicPr>
          <p:nvPr>
            <p:ph idx="1"/>
          </p:nvPr>
        </p:nvPicPr>
        <p:blipFill>
          <a:blip r:embed="rId2"/>
          <a:stretch>
            <a:fillRect/>
          </a:stretch>
        </p:blipFill>
        <p:spPr>
          <a:xfrm>
            <a:off x="1524865" y="1796955"/>
            <a:ext cx="6732443" cy="4241439"/>
          </a:xfrm>
          <a:prstGeom prst="rect">
            <a:avLst/>
          </a:prstGeom>
        </p:spPr>
      </p:pic>
    </p:spTree>
    <p:extLst>
      <p:ext uri="{BB962C8B-B14F-4D97-AF65-F5344CB8AC3E}">
        <p14:creationId xmlns:p14="http://schemas.microsoft.com/office/powerpoint/2010/main" val="2521171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1709" y="1524000"/>
            <a:ext cx="7150956" cy="4959678"/>
          </a:xfrm>
          <a:prstGeom prst="rect">
            <a:avLst/>
          </a:prstGeom>
        </p:spPr>
      </p:pic>
      <p:sp>
        <p:nvSpPr>
          <p:cNvPr id="3" name="Content Placeholder 2"/>
          <p:cNvSpPr>
            <a:spLocks noGrp="1"/>
          </p:cNvSpPr>
          <p:nvPr>
            <p:ph sz="quarter" idx="10"/>
          </p:nvPr>
        </p:nvSpPr>
        <p:spPr/>
        <p:txBody>
          <a:bodyPr/>
          <a:lstStyle/>
          <a:p>
            <a:r>
              <a:rPr lang="en-IN" dirty="0">
                <a:solidFill>
                  <a:srgbClr val="7030A0"/>
                </a:solidFill>
              </a:rPr>
              <a:t>Structure of extendible hashing</a:t>
            </a:r>
          </a:p>
        </p:txBody>
      </p:sp>
    </p:spTree>
    <p:extLst>
      <p:ext uri="{BB962C8B-B14F-4D97-AF65-F5344CB8AC3E}">
        <p14:creationId xmlns:p14="http://schemas.microsoft.com/office/powerpoint/2010/main" val="108357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493838"/>
            <a:ext cx="11389360" cy="4525963"/>
          </a:xfrm>
        </p:spPr>
        <p:txBody>
          <a:bodyPr>
            <a:normAutofit fontScale="92500" lnSpcReduction="20000"/>
          </a:bodyPr>
          <a:lstStyle/>
          <a:p>
            <a:pPr>
              <a:buFont typeface="Wingdings" panose="05000000000000000000" pitchFamily="2" charset="2"/>
              <a:buChar char="ü"/>
            </a:pPr>
            <a:r>
              <a:rPr lang="en-IN" dirty="0">
                <a:solidFill>
                  <a:srgbClr val="C00000"/>
                </a:solidFill>
              </a:rPr>
              <a:t>Usually, the disk manufacturer provides an average seek time in milliseconds.</a:t>
            </a:r>
          </a:p>
          <a:p>
            <a:pPr marL="0" indent="0"/>
            <a:r>
              <a:rPr lang="en-IN" dirty="0">
                <a:solidFill>
                  <a:srgbClr val="C00000"/>
                </a:solidFill>
              </a:rPr>
              <a:t>      The typical range of average seek time is </a:t>
            </a:r>
            <a:r>
              <a:rPr lang="en-IN" u="sng" dirty="0">
                <a:solidFill>
                  <a:srgbClr val="FF0000"/>
                </a:solidFill>
              </a:rPr>
              <a:t>4 to 10 msec</a:t>
            </a:r>
            <a:r>
              <a:rPr lang="en-IN" dirty="0">
                <a:solidFill>
                  <a:srgbClr val="C00000"/>
                </a:solidFill>
              </a:rPr>
              <a:t>.</a:t>
            </a:r>
          </a:p>
          <a:p>
            <a:pPr marL="0" indent="0"/>
            <a:endParaRPr lang="en-IN" dirty="0">
              <a:solidFill>
                <a:srgbClr val="C00000"/>
              </a:solidFill>
            </a:endParaRPr>
          </a:p>
          <a:p>
            <a:pPr>
              <a:buFont typeface="Wingdings" panose="05000000000000000000" pitchFamily="2" charset="2"/>
              <a:buChar char="ü"/>
            </a:pPr>
            <a:r>
              <a:rPr lang="en-IN" dirty="0">
                <a:solidFill>
                  <a:schemeClr val="accent1">
                    <a:lumMod val="75000"/>
                  </a:schemeClr>
                </a:solidFill>
              </a:rPr>
              <a:t>If the speed of disk rotation is </a:t>
            </a:r>
            <a:r>
              <a:rPr lang="en-IN" i="1" dirty="0">
                <a:solidFill>
                  <a:schemeClr val="accent1">
                    <a:lumMod val="75000"/>
                  </a:schemeClr>
                </a:solidFill>
              </a:rPr>
              <a:t>p </a:t>
            </a:r>
            <a:r>
              <a:rPr lang="en-IN" dirty="0">
                <a:solidFill>
                  <a:schemeClr val="accent1">
                    <a:lumMod val="75000"/>
                  </a:schemeClr>
                </a:solidFill>
              </a:rPr>
              <a:t>revolutions per minute (rpm), then the average</a:t>
            </a:r>
          </a:p>
          <a:p>
            <a:pPr marL="0" indent="0"/>
            <a:r>
              <a:rPr lang="en-IN" dirty="0">
                <a:solidFill>
                  <a:schemeClr val="accent1">
                    <a:lumMod val="75000"/>
                  </a:schemeClr>
                </a:solidFill>
              </a:rPr>
              <a:t>    rotational delay </a:t>
            </a:r>
            <a:r>
              <a:rPr lang="en-IN" i="1" dirty="0" err="1">
                <a:solidFill>
                  <a:schemeClr val="accent1">
                    <a:lumMod val="75000"/>
                  </a:schemeClr>
                </a:solidFill>
              </a:rPr>
              <a:t>rd</a:t>
            </a:r>
            <a:r>
              <a:rPr lang="en-IN" i="1" dirty="0">
                <a:solidFill>
                  <a:schemeClr val="accent1">
                    <a:lumMod val="75000"/>
                  </a:schemeClr>
                </a:solidFill>
              </a:rPr>
              <a:t> </a:t>
            </a:r>
            <a:r>
              <a:rPr lang="en-IN" dirty="0">
                <a:solidFill>
                  <a:schemeClr val="accent1">
                    <a:lumMod val="75000"/>
                  </a:schemeClr>
                </a:solidFill>
              </a:rPr>
              <a:t>is given by</a:t>
            </a:r>
          </a:p>
          <a:p>
            <a:pPr marL="0" indent="0"/>
            <a:r>
              <a:rPr lang="en-IN" dirty="0">
                <a:solidFill>
                  <a:schemeClr val="accent1">
                    <a:lumMod val="75000"/>
                  </a:schemeClr>
                </a:solidFill>
              </a:rPr>
              <a:t>       </a:t>
            </a:r>
            <a:r>
              <a:rPr lang="en-IN" i="1" u="sng" dirty="0" err="1">
                <a:solidFill>
                  <a:srgbClr val="FF0000"/>
                </a:solidFill>
              </a:rPr>
              <a:t>rd</a:t>
            </a:r>
            <a:r>
              <a:rPr lang="en-IN" i="1" u="sng" dirty="0">
                <a:solidFill>
                  <a:srgbClr val="FF0000"/>
                </a:solidFill>
              </a:rPr>
              <a:t> </a:t>
            </a:r>
            <a:r>
              <a:rPr lang="en-IN" u="sng" dirty="0">
                <a:solidFill>
                  <a:srgbClr val="FF0000"/>
                </a:solidFill>
              </a:rPr>
              <a:t>= (1/2) * (1/</a:t>
            </a:r>
            <a:r>
              <a:rPr lang="en-IN" i="1" u="sng" dirty="0">
                <a:solidFill>
                  <a:srgbClr val="FF0000"/>
                </a:solidFill>
              </a:rPr>
              <a:t>p</a:t>
            </a:r>
            <a:r>
              <a:rPr lang="en-IN" u="sng" dirty="0">
                <a:solidFill>
                  <a:srgbClr val="FF0000"/>
                </a:solidFill>
              </a:rPr>
              <a:t>) min= (60 * 1000)/(2 * </a:t>
            </a:r>
            <a:r>
              <a:rPr lang="en-IN" i="1" u="sng" dirty="0">
                <a:solidFill>
                  <a:srgbClr val="FF0000"/>
                </a:solidFill>
              </a:rPr>
              <a:t>p</a:t>
            </a:r>
            <a:r>
              <a:rPr lang="en-IN" u="sng" dirty="0">
                <a:solidFill>
                  <a:srgbClr val="FF0000"/>
                </a:solidFill>
              </a:rPr>
              <a:t>) </a:t>
            </a:r>
            <a:r>
              <a:rPr lang="en-IN" u="sng" dirty="0" err="1">
                <a:solidFill>
                  <a:srgbClr val="FF0000"/>
                </a:solidFill>
              </a:rPr>
              <a:t>msec</a:t>
            </a:r>
            <a:r>
              <a:rPr lang="en-IN" u="sng" dirty="0">
                <a:solidFill>
                  <a:srgbClr val="FF0000"/>
                </a:solidFill>
              </a:rPr>
              <a:t> = 30000/</a:t>
            </a:r>
            <a:r>
              <a:rPr lang="en-IN" i="1" u="sng" dirty="0">
                <a:solidFill>
                  <a:srgbClr val="FF0000"/>
                </a:solidFill>
              </a:rPr>
              <a:t>p </a:t>
            </a:r>
            <a:r>
              <a:rPr lang="en-IN" u="sng" dirty="0">
                <a:solidFill>
                  <a:srgbClr val="FF0000"/>
                </a:solidFill>
              </a:rPr>
              <a:t>msec.</a:t>
            </a:r>
          </a:p>
          <a:p>
            <a:pPr marL="0" indent="0"/>
            <a:endParaRPr lang="en-IN" u="sng" dirty="0">
              <a:solidFill>
                <a:srgbClr val="FF0000"/>
              </a:solidFill>
            </a:endParaRPr>
          </a:p>
          <a:p>
            <a:pPr>
              <a:buFont typeface="Wingdings" panose="05000000000000000000" pitchFamily="2" charset="2"/>
              <a:buChar char="ü"/>
            </a:pPr>
            <a:r>
              <a:rPr lang="en-IN" b="1" dirty="0">
                <a:solidFill>
                  <a:schemeClr val="accent4">
                    <a:lumMod val="75000"/>
                  </a:schemeClr>
                </a:solidFill>
              </a:rPr>
              <a:t>Block transfer time </a:t>
            </a:r>
            <a:r>
              <a:rPr lang="en-IN" b="1" u="sng" dirty="0">
                <a:solidFill>
                  <a:srgbClr val="FF0000"/>
                </a:solidFill>
              </a:rPr>
              <a:t>(</a:t>
            </a:r>
            <a:r>
              <a:rPr lang="en-IN" b="1" i="1" u="sng" dirty="0" err="1">
                <a:solidFill>
                  <a:srgbClr val="FF0000"/>
                </a:solidFill>
              </a:rPr>
              <a:t>btt</a:t>
            </a:r>
            <a:r>
              <a:rPr lang="en-IN" b="1" u="sng" dirty="0">
                <a:solidFill>
                  <a:srgbClr val="FF0000"/>
                </a:solidFill>
              </a:rPr>
              <a:t>) = </a:t>
            </a:r>
            <a:r>
              <a:rPr lang="en-IN" u="sng" dirty="0">
                <a:solidFill>
                  <a:srgbClr val="FF0000"/>
                </a:solidFill>
              </a:rPr>
              <a:t> </a:t>
            </a:r>
            <a:r>
              <a:rPr lang="en-IN" i="1" u="sng" dirty="0">
                <a:solidFill>
                  <a:srgbClr val="FF0000"/>
                </a:solidFill>
              </a:rPr>
              <a:t>B</a:t>
            </a:r>
            <a:r>
              <a:rPr lang="en-IN" u="sng" dirty="0">
                <a:solidFill>
                  <a:srgbClr val="FF0000"/>
                </a:solidFill>
              </a:rPr>
              <a:t>/</a:t>
            </a:r>
            <a:r>
              <a:rPr lang="en-IN" i="1" u="sng" dirty="0" err="1">
                <a:solidFill>
                  <a:srgbClr val="FF0000"/>
                </a:solidFill>
              </a:rPr>
              <a:t>tr</a:t>
            </a:r>
            <a:r>
              <a:rPr lang="en-IN" i="1" u="sng" dirty="0">
                <a:solidFill>
                  <a:srgbClr val="FF0000"/>
                </a:solidFill>
              </a:rPr>
              <a:t> </a:t>
            </a:r>
            <a:r>
              <a:rPr lang="en-IN" u="sng" dirty="0" err="1">
                <a:solidFill>
                  <a:srgbClr val="FF0000"/>
                </a:solidFill>
              </a:rPr>
              <a:t>msec</a:t>
            </a:r>
            <a:r>
              <a:rPr lang="en-IN" u="sng" dirty="0">
                <a:solidFill>
                  <a:srgbClr val="FF0000"/>
                </a:solidFill>
              </a:rPr>
              <a:t> </a:t>
            </a:r>
            <a:r>
              <a:rPr lang="en-IN" dirty="0">
                <a:solidFill>
                  <a:schemeClr val="accent4">
                    <a:lumMod val="75000"/>
                  </a:schemeClr>
                </a:solidFill>
              </a:rPr>
              <a:t>where B is Block size and </a:t>
            </a:r>
            <a:r>
              <a:rPr lang="en-IN" dirty="0" err="1">
                <a:solidFill>
                  <a:schemeClr val="accent4">
                    <a:lumMod val="75000"/>
                  </a:schemeClr>
                </a:solidFill>
              </a:rPr>
              <a:t>tr</a:t>
            </a:r>
            <a:r>
              <a:rPr lang="en-IN" dirty="0">
                <a:solidFill>
                  <a:schemeClr val="accent4">
                    <a:lumMod val="75000"/>
                  </a:schemeClr>
                </a:solidFill>
              </a:rPr>
              <a:t> is transfer rate.</a:t>
            </a:r>
          </a:p>
          <a:p>
            <a:pPr marL="0" indent="0"/>
            <a:endParaRPr lang="en-IN" dirty="0">
              <a:solidFill>
                <a:schemeClr val="accent4">
                  <a:lumMod val="75000"/>
                </a:schemeClr>
              </a:solidFill>
            </a:endParaRPr>
          </a:p>
          <a:p>
            <a:pPr>
              <a:buFont typeface="Wingdings" panose="05000000000000000000" pitchFamily="2" charset="2"/>
              <a:buChar char="ü"/>
            </a:pPr>
            <a:r>
              <a:rPr lang="en-IN" dirty="0">
                <a:solidFill>
                  <a:srgbClr val="215958"/>
                </a:solidFill>
              </a:rPr>
              <a:t>Transfer rate = </a:t>
            </a:r>
            <a:r>
              <a:rPr lang="en-IN" u="sng" dirty="0">
                <a:solidFill>
                  <a:srgbClr val="FF0000"/>
                </a:solidFill>
              </a:rPr>
              <a:t>track size </a:t>
            </a:r>
            <a:r>
              <a:rPr lang="en-IN" u="sng">
                <a:solidFill>
                  <a:srgbClr val="FF0000"/>
                </a:solidFill>
              </a:rPr>
              <a:t>in bytes /  </a:t>
            </a:r>
            <a:r>
              <a:rPr lang="en-IN" u="sng" dirty="0">
                <a:solidFill>
                  <a:srgbClr val="FF0000"/>
                </a:solidFill>
              </a:rPr>
              <a:t>1 rpm</a:t>
            </a:r>
            <a:r>
              <a:rPr lang="en-IN" dirty="0">
                <a:solidFill>
                  <a:srgbClr val="215958"/>
                </a:solidFill>
              </a:rPr>
              <a:t>.</a:t>
            </a:r>
          </a:p>
          <a:p>
            <a:pPr marL="0" indent="0"/>
            <a:endParaRPr lang="en-IN" dirty="0">
              <a:solidFill>
                <a:srgbClr val="215958"/>
              </a:solidFill>
            </a:endParaRPr>
          </a:p>
          <a:p>
            <a:pPr>
              <a:buFont typeface="Wingdings" panose="05000000000000000000" pitchFamily="2" charset="2"/>
              <a:buChar char="ü"/>
            </a:pPr>
            <a:r>
              <a:rPr lang="en-IN" dirty="0">
                <a:solidFill>
                  <a:srgbClr val="7030A0"/>
                </a:solidFill>
              </a:rPr>
              <a:t>The average time (</a:t>
            </a:r>
            <a:r>
              <a:rPr lang="en-IN" i="1" dirty="0">
                <a:solidFill>
                  <a:srgbClr val="7030A0"/>
                </a:solidFill>
              </a:rPr>
              <a:t>s</a:t>
            </a:r>
            <a:r>
              <a:rPr lang="en-IN" dirty="0">
                <a:solidFill>
                  <a:srgbClr val="7030A0"/>
                </a:solidFill>
              </a:rPr>
              <a:t>) needed to find and transfer a block, given its block address, is estimated by      </a:t>
            </a:r>
            <a:r>
              <a:rPr lang="en-IN" u="sng" dirty="0">
                <a:solidFill>
                  <a:srgbClr val="FF0000"/>
                </a:solidFill>
              </a:rPr>
              <a:t>(</a:t>
            </a:r>
            <a:r>
              <a:rPr lang="en-IN" i="1" u="sng" dirty="0">
                <a:solidFill>
                  <a:srgbClr val="FF0000"/>
                </a:solidFill>
              </a:rPr>
              <a:t>s </a:t>
            </a:r>
            <a:r>
              <a:rPr lang="en-IN" u="sng" dirty="0">
                <a:solidFill>
                  <a:srgbClr val="FF0000"/>
                </a:solidFill>
              </a:rPr>
              <a:t>+ </a:t>
            </a:r>
            <a:r>
              <a:rPr lang="en-IN" i="1" u="sng" dirty="0" err="1">
                <a:solidFill>
                  <a:srgbClr val="FF0000"/>
                </a:solidFill>
              </a:rPr>
              <a:t>rd</a:t>
            </a:r>
            <a:r>
              <a:rPr lang="en-IN" i="1" u="sng" dirty="0">
                <a:solidFill>
                  <a:srgbClr val="FF0000"/>
                </a:solidFill>
              </a:rPr>
              <a:t> </a:t>
            </a:r>
            <a:r>
              <a:rPr lang="en-IN" u="sng" dirty="0">
                <a:solidFill>
                  <a:srgbClr val="FF0000"/>
                </a:solidFill>
              </a:rPr>
              <a:t>+ </a:t>
            </a:r>
            <a:r>
              <a:rPr lang="en-IN" i="1" u="sng" dirty="0" err="1">
                <a:solidFill>
                  <a:srgbClr val="FF0000"/>
                </a:solidFill>
              </a:rPr>
              <a:t>btt</a:t>
            </a:r>
            <a:r>
              <a:rPr lang="en-IN" u="sng" dirty="0">
                <a:solidFill>
                  <a:srgbClr val="FF0000"/>
                </a:solidFill>
              </a:rPr>
              <a:t>) msec.</a:t>
            </a:r>
          </a:p>
          <a:p>
            <a:pPr>
              <a:buFont typeface="Wingdings" panose="05000000000000000000" pitchFamily="2" charset="2"/>
              <a:buChar char="ü"/>
            </a:pPr>
            <a:endParaRPr lang="en-IN" dirty="0"/>
          </a:p>
          <a:p>
            <a:endParaRPr lang="en-IN" dirty="0"/>
          </a:p>
        </p:txBody>
      </p:sp>
      <p:sp>
        <p:nvSpPr>
          <p:cNvPr id="3" name="Content Placeholder 2"/>
          <p:cNvSpPr>
            <a:spLocks noGrp="1"/>
          </p:cNvSpPr>
          <p:nvPr>
            <p:ph sz="quarter" idx="10"/>
          </p:nvPr>
        </p:nvSpPr>
        <p:spPr/>
        <p:txBody>
          <a:bodyPr/>
          <a:lstStyle/>
          <a:p>
            <a:r>
              <a:rPr lang="en-IN" dirty="0">
                <a:solidFill>
                  <a:srgbClr val="7030A0"/>
                </a:solidFill>
              </a:rPr>
              <a:t>Disk Parameters Calculation:</a:t>
            </a:r>
          </a:p>
        </p:txBody>
      </p:sp>
    </p:spTree>
    <p:extLst>
      <p:ext uri="{BB962C8B-B14F-4D97-AF65-F5344CB8AC3E}">
        <p14:creationId xmlns:p14="http://schemas.microsoft.com/office/powerpoint/2010/main" val="1807786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68D25-BC86-4EAB-8459-AD134BECDE5B}"/>
              </a:ext>
            </a:extLst>
          </p:cNvPr>
          <p:cNvSpPr>
            <a:spLocks noGrp="1"/>
          </p:cNvSpPr>
          <p:nvPr>
            <p:ph sz="quarter" idx="10"/>
          </p:nvPr>
        </p:nvSpPr>
        <p:spPr/>
        <p:txBody>
          <a:bodyPr/>
          <a:lstStyle/>
          <a:p>
            <a:r>
              <a:rPr lang="en-IN" dirty="0">
                <a:solidFill>
                  <a:srgbClr val="7030A0"/>
                </a:solidFill>
              </a:rPr>
              <a:t>Problems:</a:t>
            </a:r>
            <a:endParaRPr lang="en-US" dirty="0">
              <a:solidFill>
                <a:srgbClr val="7030A0"/>
              </a:solidFill>
            </a:endParaRPr>
          </a:p>
        </p:txBody>
      </p:sp>
      <p:pic>
        <p:nvPicPr>
          <p:cNvPr id="4" name="Picture 3">
            <a:extLst>
              <a:ext uri="{FF2B5EF4-FFF2-40B4-BE49-F238E27FC236}">
                <a16:creationId xmlns:a16="http://schemas.microsoft.com/office/drawing/2014/main" id="{CBEC36D1-54CF-4CAB-8589-5E7AF5DFCF57}"/>
              </a:ext>
            </a:extLst>
          </p:cNvPr>
          <p:cNvPicPr>
            <a:picLocks noChangeAspect="1"/>
          </p:cNvPicPr>
          <p:nvPr/>
        </p:nvPicPr>
        <p:blipFill>
          <a:blip r:embed="rId2"/>
          <a:stretch>
            <a:fillRect/>
          </a:stretch>
        </p:blipFill>
        <p:spPr>
          <a:xfrm>
            <a:off x="406400" y="1592746"/>
            <a:ext cx="7296150" cy="4229100"/>
          </a:xfrm>
          <a:prstGeom prst="rect">
            <a:avLst/>
          </a:prstGeom>
        </p:spPr>
      </p:pic>
    </p:spTree>
    <p:extLst>
      <p:ext uri="{BB962C8B-B14F-4D97-AF65-F5344CB8AC3E}">
        <p14:creationId xmlns:p14="http://schemas.microsoft.com/office/powerpoint/2010/main" val="4073330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56B41-D826-4A39-A4D7-7A92A6B900E0}"/>
              </a:ext>
            </a:extLst>
          </p:cNvPr>
          <p:cNvSpPr>
            <a:spLocks noGrp="1"/>
          </p:cNvSpPr>
          <p:nvPr>
            <p:ph sz="quarter" idx="10"/>
          </p:nvPr>
        </p:nvSpPr>
        <p:spPr>
          <a:xfrm>
            <a:off x="4551017" y="2857500"/>
            <a:ext cx="2803939" cy="1143000"/>
          </a:xfrm>
        </p:spPr>
        <p:txBody>
          <a:bodyPr/>
          <a:lstStyle/>
          <a:p>
            <a:r>
              <a:rPr lang="en-IN" dirty="0">
                <a:solidFill>
                  <a:srgbClr val="7030A0"/>
                </a:solidFill>
              </a:rPr>
              <a:t>THANK YOU</a:t>
            </a:r>
            <a:endParaRPr lang="en-US" dirty="0">
              <a:solidFill>
                <a:srgbClr val="7030A0"/>
              </a:solidFill>
            </a:endParaRPr>
          </a:p>
        </p:txBody>
      </p:sp>
    </p:spTree>
    <p:extLst>
      <p:ext uri="{BB962C8B-B14F-4D97-AF65-F5344CB8AC3E}">
        <p14:creationId xmlns:p14="http://schemas.microsoft.com/office/powerpoint/2010/main" val="348355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endParaRPr lang="en-IN" dirty="0">
              <a:solidFill>
                <a:srgbClr val="00B050"/>
              </a:solidFill>
            </a:endParaRPr>
          </a:p>
          <a:p>
            <a:pPr>
              <a:buFont typeface="Wingdings" panose="05000000000000000000" pitchFamily="2" charset="2"/>
              <a:buChar char="ü"/>
            </a:pPr>
            <a:r>
              <a:rPr lang="en-IN" dirty="0">
                <a:solidFill>
                  <a:srgbClr val="FF0000"/>
                </a:solidFill>
              </a:rPr>
              <a:t>The rotational delay for all but the first block, so the estimate for transferring </a:t>
            </a:r>
            <a:r>
              <a:rPr lang="en-IN" i="1" dirty="0">
                <a:solidFill>
                  <a:srgbClr val="FF0000"/>
                </a:solidFill>
              </a:rPr>
              <a:t>k </a:t>
            </a:r>
            <a:r>
              <a:rPr lang="en-IN" dirty="0">
                <a:solidFill>
                  <a:srgbClr val="FF0000"/>
                </a:solidFill>
              </a:rPr>
              <a:t>consecutive blocks is </a:t>
            </a:r>
            <a:r>
              <a:rPr lang="en-IN" i="1" u="sng" dirty="0">
                <a:solidFill>
                  <a:schemeClr val="accent5">
                    <a:lumMod val="50000"/>
                  </a:schemeClr>
                </a:solidFill>
              </a:rPr>
              <a:t>s </a:t>
            </a:r>
            <a:r>
              <a:rPr lang="en-IN" u="sng" dirty="0">
                <a:solidFill>
                  <a:schemeClr val="accent5">
                    <a:lumMod val="50000"/>
                  </a:schemeClr>
                </a:solidFill>
              </a:rPr>
              <a:t>+ </a:t>
            </a:r>
            <a:r>
              <a:rPr lang="en-IN" i="1" u="sng" dirty="0" err="1">
                <a:solidFill>
                  <a:schemeClr val="accent5">
                    <a:lumMod val="50000"/>
                  </a:schemeClr>
                </a:solidFill>
              </a:rPr>
              <a:t>rd</a:t>
            </a:r>
            <a:r>
              <a:rPr lang="en-IN" i="1" u="sng" dirty="0">
                <a:solidFill>
                  <a:schemeClr val="accent5">
                    <a:lumMod val="50000"/>
                  </a:schemeClr>
                </a:solidFill>
              </a:rPr>
              <a:t> </a:t>
            </a:r>
            <a:r>
              <a:rPr lang="en-IN" u="sng" dirty="0">
                <a:solidFill>
                  <a:schemeClr val="accent5">
                    <a:lumMod val="50000"/>
                  </a:schemeClr>
                </a:solidFill>
              </a:rPr>
              <a:t>+ (</a:t>
            </a:r>
            <a:r>
              <a:rPr lang="en-IN" i="1" u="sng" dirty="0">
                <a:solidFill>
                  <a:schemeClr val="accent5">
                    <a:lumMod val="50000"/>
                  </a:schemeClr>
                </a:solidFill>
              </a:rPr>
              <a:t>k </a:t>
            </a:r>
            <a:r>
              <a:rPr lang="en-IN" u="sng" dirty="0">
                <a:solidFill>
                  <a:schemeClr val="accent5">
                    <a:lumMod val="50000"/>
                  </a:schemeClr>
                </a:solidFill>
              </a:rPr>
              <a:t>* </a:t>
            </a:r>
            <a:r>
              <a:rPr lang="en-IN" i="1" u="sng" dirty="0" err="1">
                <a:solidFill>
                  <a:schemeClr val="accent5">
                    <a:lumMod val="50000"/>
                  </a:schemeClr>
                </a:solidFill>
              </a:rPr>
              <a:t>btt</a:t>
            </a:r>
            <a:r>
              <a:rPr lang="en-IN" u="sng" dirty="0">
                <a:solidFill>
                  <a:schemeClr val="accent5">
                    <a:lumMod val="50000"/>
                  </a:schemeClr>
                </a:solidFill>
              </a:rPr>
              <a:t>) msec</a:t>
            </a:r>
            <a:r>
              <a:rPr lang="en-IN" dirty="0">
                <a:solidFill>
                  <a:schemeClr val="accent5">
                    <a:lumMod val="50000"/>
                  </a:schemeClr>
                </a:solidFill>
              </a:rPr>
              <a:t>.</a:t>
            </a:r>
          </a:p>
          <a:p>
            <a:pPr marL="0" indent="0"/>
            <a:endParaRPr lang="en-IN" dirty="0">
              <a:solidFill>
                <a:schemeClr val="accent5">
                  <a:lumMod val="50000"/>
                </a:schemeClr>
              </a:solidFill>
            </a:endParaRPr>
          </a:p>
          <a:p>
            <a:pPr>
              <a:buFont typeface="Wingdings" panose="05000000000000000000" pitchFamily="2" charset="2"/>
              <a:buChar char="ü"/>
            </a:pPr>
            <a:r>
              <a:rPr lang="en-IN" b="1" dirty="0">
                <a:solidFill>
                  <a:srgbClr val="D60093"/>
                </a:solidFill>
              </a:rPr>
              <a:t>bulk transfer rate (</a:t>
            </a:r>
            <a:r>
              <a:rPr lang="en-IN" b="1" i="1" dirty="0" err="1">
                <a:solidFill>
                  <a:srgbClr val="D60093"/>
                </a:solidFill>
              </a:rPr>
              <a:t>btr</a:t>
            </a:r>
            <a:r>
              <a:rPr lang="en-IN" b="1" dirty="0">
                <a:solidFill>
                  <a:srgbClr val="D60093"/>
                </a:solidFill>
              </a:rPr>
              <a:t>) </a:t>
            </a:r>
            <a:r>
              <a:rPr lang="en-IN" dirty="0">
                <a:solidFill>
                  <a:srgbClr val="D60093"/>
                </a:solidFill>
              </a:rPr>
              <a:t>that takes the gap size into account when reading consecutively stored blocks. If the gap size is </a:t>
            </a:r>
            <a:r>
              <a:rPr lang="en-IN" i="1" dirty="0">
                <a:solidFill>
                  <a:srgbClr val="D60093"/>
                </a:solidFill>
              </a:rPr>
              <a:t>G </a:t>
            </a:r>
            <a:r>
              <a:rPr lang="en-IN" dirty="0">
                <a:solidFill>
                  <a:srgbClr val="D60093"/>
                </a:solidFill>
              </a:rPr>
              <a:t>bytes, then </a:t>
            </a:r>
          </a:p>
          <a:p>
            <a:pPr marL="0" indent="0"/>
            <a:r>
              <a:rPr lang="en-IN" i="1" dirty="0">
                <a:solidFill>
                  <a:srgbClr val="D60093"/>
                </a:solidFill>
              </a:rPr>
              <a:t>                      </a:t>
            </a:r>
            <a:r>
              <a:rPr lang="en-IN" i="1" u="sng" dirty="0" err="1">
                <a:solidFill>
                  <a:schemeClr val="tx2">
                    <a:lumMod val="75000"/>
                  </a:schemeClr>
                </a:solidFill>
              </a:rPr>
              <a:t>btr</a:t>
            </a:r>
            <a:r>
              <a:rPr lang="en-IN" i="1" u="sng" dirty="0">
                <a:solidFill>
                  <a:schemeClr val="tx2">
                    <a:lumMod val="75000"/>
                  </a:schemeClr>
                </a:solidFill>
              </a:rPr>
              <a:t> </a:t>
            </a:r>
            <a:r>
              <a:rPr lang="en-IN" u="sng" dirty="0">
                <a:solidFill>
                  <a:schemeClr val="tx2">
                    <a:lumMod val="75000"/>
                  </a:schemeClr>
                </a:solidFill>
              </a:rPr>
              <a:t>= (</a:t>
            </a:r>
            <a:r>
              <a:rPr lang="en-IN" i="1" u="sng" dirty="0">
                <a:solidFill>
                  <a:schemeClr val="tx2">
                    <a:lumMod val="75000"/>
                  </a:schemeClr>
                </a:solidFill>
              </a:rPr>
              <a:t>B</a:t>
            </a:r>
            <a:r>
              <a:rPr lang="en-IN" u="sng" dirty="0">
                <a:solidFill>
                  <a:schemeClr val="tx2">
                    <a:lumMod val="75000"/>
                  </a:schemeClr>
                </a:solidFill>
              </a:rPr>
              <a:t>/(</a:t>
            </a:r>
            <a:r>
              <a:rPr lang="en-IN" i="1" u="sng" dirty="0">
                <a:solidFill>
                  <a:schemeClr val="tx2">
                    <a:lumMod val="75000"/>
                  </a:schemeClr>
                </a:solidFill>
              </a:rPr>
              <a:t>B </a:t>
            </a:r>
            <a:r>
              <a:rPr lang="en-IN" u="sng" dirty="0">
                <a:solidFill>
                  <a:schemeClr val="tx2">
                    <a:lumMod val="75000"/>
                  </a:schemeClr>
                </a:solidFill>
              </a:rPr>
              <a:t>+ </a:t>
            </a:r>
            <a:r>
              <a:rPr lang="en-IN" i="1" u="sng" dirty="0">
                <a:solidFill>
                  <a:schemeClr val="tx2">
                    <a:lumMod val="75000"/>
                  </a:schemeClr>
                </a:solidFill>
              </a:rPr>
              <a:t>G</a:t>
            </a:r>
            <a:r>
              <a:rPr lang="en-IN" u="sng" dirty="0">
                <a:solidFill>
                  <a:schemeClr val="tx2">
                    <a:lumMod val="75000"/>
                  </a:schemeClr>
                </a:solidFill>
              </a:rPr>
              <a:t>)) * </a:t>
            </a:r>
            <a:r>
              <a:rPr lang="en-IN" i="1" u="sng" dirty="0">
                <a:solidFill>
                  <a:schemeClr val="tx2">
                    <a:lumMod val="75000"/>
                  </a:schemeClr>
                </a:solidFill>
              </a:rPr>
              <a:t>tr </a:t>
            </a:r>
            <a:r>
              <a:rPr lang="en-IN" u="sng" dirty="0">
                <a:solidFill>
                  <a:schemeClr val="tx2">
                    <a:lumMod val="75000"/>
                  </a:schemeClr>
                </a:solidFill>
              </a:rPr>
              <a:t>bytes/msec</a:t>
            </a:r>
            <a:r>
              <a:rPr lang="en-IN" u="sng" dirty="0">
                <a:solidFill>
                  <a:srgbClr val="D60093"/>
                </a:solidFill>
              </a:rPr>
              <a:t>.   </a:t>
            </a:r>
          </a:p>
          <a:p>
            <a:pPr marL="0" indent="0"/>
            <a:endParaRPr lang="en-IN" u="sng" dirty="0">
              <a:solidFill>
                <a:srgbClr val="D60093"/>
              </a:solidFill>
            </a:endParaRPr>
          </a:p>
          <a:p>
            <a:pPr>
              <a:buFont typeface="Wingdings" panose="05000000000000000000" pitchFamily="2" charset="2"/>
              <a:buChar char="ü"/>
            </a:pPr>
            <a:r>
              <a:rPr lang="en-IN" dirty="0">
                <a:solidFill>
                  <a:srgbClr val="00B050"/>
                </a:solidFill>
              </a:rPr>
              <a:t>To </a:t>
            </a:r>
            <a:r>
              <a:rPr lang="en-IN" dirty="0">
                <a:solidFill>
                  <a:srgbClr val="0070C0"/>
                </a:solidFill>
              </a:rPr>
              <a:t>transfer consecutively </a:t>
            </a:r>
            <a:r>
              <a:rPr lang="en-IN" i="1" dirty="0">
                <a:solidFill>
                  <a:srgbClr val="0070C0"/>
                </a:solidFill>
              </a:rPr>
              <a:t>k </a:t>
            </a:r>
            <a:r>
              <a:rPr lang="en-IN" i="1" dirty="0" err="1">
                <a:solidFill>
                  <a:srgbClr val="0070C0"/>
                </a:solidFill>
              </a:rPr>
              <a:t>noncontiguous</a:t>
            </a:r>
            <a:r>
              <a:rPr lang="en-IN" i="1" dirty="0">
                <a:solidFill>
                  <a:srgbClr val="0070C0"/>
                </a:solidFill>
              </a:rPr>
              <a:t> </a:t>
            </a:r>
            <a:r>
              <a:rPr lang="en-IN" dirty="0">
                <a:solidFill>
                  <a:srgbClr val="0070C0"/>
                </a:solidFill>
              </a:rPr>
              <a:t>blocks that are on the same cylinder</a:t>
            </a:r>
            <a:r>
              <a:rPr lang="en-IN" dirty="0">
                <a:solidFill>
                  <a:srgbClr val="00B050"/>
                </a:solidFill>
              </a:rPr>
              <a:t>, we need approximately </a:t>
            </a:r>
            <a:r>
              <a:rPr lang="en-IN" i="1" u="sng" dirty="0">
                <a:solidFill>
                  <a:schemeClr val="accent5">
                    <a:lumMod val="50000"/>
                  </a:schemeClr>
                </a:solidFill>
              </a:rPr>
              <a:t>s </a:t>
            </a:r>
            <a:r>
              <a:rPr lang="en-IN" u="sng" dirty="0">
                <a:solidFill>
                  <a:schemeClr val="accent5">
                    <a:lumMod val="50000"/>
                  </a:schemeClr>
                </a:solidFill>
              </a:rPr>
              <a:t>+ (</a:t>
            </a:r>
            <a:r>
              <a:rPr lang="en-IN" i="1" u="sng" dirty="0">
                <a:solidFill>
                  <a:schemeClr val="accent5">
                    <a:lumMod val="50000"/>
                  </a:schemeClr>
                </a:solidFill>
              </a:rPr>
              <a:t>k </a:t>
            </a:r>
            <a:r>
              <a:rPr lang="en-IN" u="sng" dirty="0">
                <a:solidFill>
                  <a:schemeClr val="accent5">
                    <a:lumMod val="50000"/>
                  </a:schemeClr>
                </a:solidFill>
              </a:rPr>
              <a:t>* (</a:t>
            </a:r>
            <a:r>
              <a:rPr lang="en-IN" i="1" u="sng" dirty="0" err="1">
                <a:solidFill>
                  <a:schemeClr val="accent5">
                    <a:lumMod val="50000"/>
                  </a:schemeClr>
                </a:solidFill>
              </a:rPr>
              <a:t>rd</a:t>
            </a:r>
            <a:r>
              <a:rPr lang="en-IN" i="1" u="sng" dirty="0">
                <a:solidFill>
                  <a:schemeClr val="accent5">
                    <a:lumMod val="50000"/>
                  </a:schemeClr>
                </a:solidFill>
              </a:rPr>
              <a:t> </a:t>
            </a:r>
            <a:r>
              <a:rPr lang="en-IN" u="sng" dirty="0">
                <a:solidFill>
                  <a:schemeClr val="accent5">
                    <a:lumMod val="50000"/>
                  </a:schemeClr>
                </a:solidFill>
              </a:rPr>
              <a:t>+ </a:t>
            </a:r>
            <a:r>
              <a:rPr lang="en-IN" i="1" u="sng" dirty="0" err="1">
                <a:solidFill>
                  <a:schemeClr val="accent5">
                    <a:lumMod val="50000"/>
                  </a:schemeClr>
                </a:solidFill>
              </a:rPr>
              <a:t>btt</a:t>
            </a:r>
            <a:r>
              <a:rPr lang="en-IN" u="sng" dirty="0">
                <a:solidFill>
                  <a:schemeClr val="accent5">
                    <a:lumMod val="50000"/>
                  </a:schemeClr>
                </a:solidFill>
              </a:rPr>
              <a:t>)) msec</a:t>
            </a:r>
            <a:r>
              <a:rPr lang="en-IN" dirty="0">
                <a:solidFill>
                  <a:srgbClr val="00B050"/>
                </a:solidFill>
              </a:rPr>
              <a:t>.</a:t>
            </a:r>
          </a:p>
          <a:p>
            <a:pPr marL="0" indent="0"/>
            <a:endParaRPr lang="en-IN" u="sng" dirty="0">
              <a:solidFill>
                <a:srgbClr val="D60093"/>
              </a:solidFill>
            </a:endParaRPr>
          </a:p>
          <a:p>
            <a:pPr>
              <a:buFont typeface="Wingdings" panose="05000000000000000000" pitchFamily="2" charset="2"/>
              <a:buChar char="ü"/>
            </a:pPr>
            <a:r>
              <a:rPr lang="en-IN" dirty="0">
                <a:solidFill>
                  <a:srgbClr val="A50021"/>
                </a:solidFill>
              </a:rPr>
              <a:t>The estimated </a:t>
            </a:r>
            <a:r>
              <a:rPr lang="en-IN" dirty="0">
                <a:solidFill>
                  <a:srgbClr val="0070C0"/>
                </a:solidFill>
              </a:rPr>
              <a:t>time to read </a:t>
            </a:r>
            <a:r>
              <a:rPr lang="en-IN" i="1" dirty="0">
                <a:solidFill>
                  <a:srgbClr val="0070C0"/>
                </a:solidFill>
              </a:rPr>
              <a:t>k </a:t>
            </a:r>
            <a:r>
              <a:rPr lang="en-IN" dirty="0">
                <a:solidFill>
                  <a:srgbClr val="0070C0"/>
                </a:solidFill>
              </a:rPr>
              <a:t>blocks consecutively stored on the same cylinder </a:t>
            </a:r>
            <a:r>
              <a:rPr lang="en-IN" dirty="0">
                <a:solidFill>
                  <a:srgbClr val="A50021"/>
                </a:solidFill>
              </a:rPr>
              <a:t>becomes </a:t>
            </a:r>
            <a:r>
              <a:rPr lang="en-IN" i="1" dirty="0">
                <a:solidFill>
                  <a:srgbClr val="A50021"/>
                </a:solidFill>
              </a:rPr>
              <a:t>     </a:t>
            </a:r>
            <a:r>
              <a:rPr lang="en-IN" i="1" u="sng" dirty="0">
                <a:solidFill>
                  <a:schemeClr val="tx2">
                    <a:lumMod val="75000"/>
                  </a:schemeClr>
                </a:solidFill>
              </a:rPr>
              <a:t>s </a:t>
            </a:r>
            <a:r>
              <a:rPr lang="en-IN" u="sng" dirty="0">
                <a:solidFill>
                  <a:schemeClr val="tx2">
                    <a:lumMod val="75000"/>
                  </a:schemeClr>
                </a:solidFill>
              </a:rPr>
              <a:t>+ </a:t>
            </a:r>
            <a:r>
              <a:rPr lang="en-IN" i="1" u="sng" dirty="0" err="1">
                <a:solidFill>
                  <a:schemeClr val="tx2">
                    <a:lumMod val="75000"/>
                  </a:schemeClr>
                </a:solidFill>
              </a:rPr>
              <a:t>rd</a:t>
            </a:r>
            <a:r>
              <a:rPr lang="en-IN" i="1" u="sng" dirty="0">
                <a:solidFill>
                  <a:schemeClr val="tx2">
                    <a:lumMod val="75000"/>
                  </a:schemeClr>
                </a:solidFill>
              </a:rPr>
              <a:t> </a:t>
            </a:r>
            <a:r>
              <a:rPr lang="en-IN" u="sng" dirty="0">
                <a:solidFill>
                  <a:schemeClr val="tx2">
                    <a:lumMod val="75000"/>
                  </a:schemeClr>
                </a:solidFill>
              </a:rPr>
              <a:t>+ (</a:t>
            </a:r>
            <a:r>
              <a:rPr lang="en-IN" i="1" u="sng" dirty="0">
                <a:solidFill>
                  <a:schemeClr val="tx2">
                    <a:lumMod val="75000"/>
                  </a:schemeClr>
                </a:solidFill>
              </a:rPr>
              <a:t>k </a:t>
            </a:r>
            <a:r>
              <a:rPr lang="en-IN" u="sng" dirty="0">
                <a:solidFill>
                  <a:schemeClr val="tx2">
                    <a:lumMod val="75000"/>
                  </a:schemeClr>
                </a:solidFill>
              </a:rPr>
              <a:t>* (</a:t>
            </a:r>
            <a:r>
              <a:rPr lang="en-IN" i="1" u="sng" dirty="0">
                <a:solidFill>
                  <a:schemeClr val="tx2">
                    <a:lumMod val="75000"/>
                  </a:schemeClr>
                </a:solidFill>
              </a:rPr>
              <a:t>B</a:t>
            </a:r>
            <a:r>
              <a:rPr lang="en-IN" u="sng" dirty="0">
                <a:solidFill>
                  <a:schemeClr val="tx2">
                    <a:lumMod val="75000"/>
                  </a:schemeClr>
                </a:solidFill>
              </a:rPr>
              <a:t>/</a:t>
            </a:r>
            <a:r>
              <a:rPr lang="en-IN" i="1" u="sng" dirty="0" err="1">
                <a:solidFill>
                  <a:schemeClr val="tx2">
                    <a:lumMod val="75000"/>
                  </a:schemeClr>
                </a:solidFill>
              </a:rPr>
              <a:t>btr</a:t>
            </a:r>
            <a:r>
              <a:rPr lang="en-IN" u="sng" dirty="0">
                <a:solidFill>
                  <a:schemeClr val="tx2">
                    <a:lumMod val="75000"/>
                  </a:schemeClr>
                </a:solidFill>
              </a:rPr>
              <a:t>)) msec.</a:t>
            </a:r>
          </a:p>
          <a:p>
            <a:endParaRPr lang="en-IN" dirty="0"/>
          </a:p>
        </p:txBody>
      </p:sp>
      <p:sp>
        <p:nvSpPr>
          <p:cNvPr id="3" name="Content Placeholder 2"/>
          <p:cNvSpPr>
            <a:spLocks noGrp="1"/>
          </p:cNvSpPr>
          <p:nvPr>
            <p:ph sz="quarter" idx="10"/>
          </p:nvPr>
        </p:nvSpPr>
        <p:spPr/>
        <p:txBody>
          <a:bodyPr/>
          <a:lstStyle/>
          <a:p>
            <a:r>
              <a:rPr lang="en-IN" dirty="0">
                <a:solidFill>
                  <a:srgbClr val="7030A0"/>
                </a:solidFill>
              </a:rPr>
              <a:t>Disk Parameters Calculation:</a:t>
            </a:r>
          </a:p>
          <a:p>
            <a:endParaRPr lang="en-IN" dirty="0"/>
          </a:p>
        </p:txBody>
      </p:sp>
    </p:spTree>
    <p:extLst>
      <p:ext uri="{BB962C8B-B14F-4D97-AF65-F5344CB8AC3E}">
        <p14:creationId xmlns:p14="http://schemas.microsoft.com/office/powerpoint/2010/main" val="174447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Placing file records on Disk</a:t>
            </a:r>
          </a:p>
          <a:p>
            <a:endParaRPr lang="en-IN" dirty="0">
              <a:solidFill>
                <a:srgbClr val="7030A0"/>
              </a:solidFill>
            </a:endParaRPr>
          </a:p>
        </p:txBody>
      </p:sp>
      <p:pic>
        <p:nvPicPr>
          <p:cNvPr id="4" name="Picture 3"/>
          <p:cNvPicPr>
            <a:picLocks noChangeAspect="1"/>
          </p:cNvPicPr>
          <p:nvPr/>
        </p:nvPicPr>
        <p:blipFill>
          <a:blip r:embed="rId2"/>
          <a:stretch>
            <a:fillRect/>
          </a:stretch>
        </p:blipFill>
        <p:spPr>
          <a:xfrm>
            <a:off x="1223319" y="1473641"/>
            <a:ext cx="9032790" cy="5037545"/>
          </a:xfrm>
          <a:prstGeom prst="rect">
            <a:avLst/>
          </a:prstGeom>
        </p:spPr>
      </p:pic>
    </p:spTree>
    <p:extLst>
      <p:ext uri="{BB962C8B-B14F-4D97-AF65-F5344CB8AC3E}">
        <p14:creationId xmlns:p14="http://schemas.microsoft.com/office/powerpoint/2010/main" val="283171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Placing file records on Disk</a:t>
            </a:r>
          </a:p>
        </p:txBody>
      </p:sp>
      <p:pic>
        <p:nvPicPr>
          <p:cNvPr id="2" name="Picture 1"/>
          <p:cNvPicPr>
            <a:picLocks noChangeAspect="1"/>
          </p:cNvPicPr>
          <p:nvPr/>
        </p:nvPicPr>
        <p:blipFill>
          <a:blip r:embed="rId2"/>
          <a:stretch>
            <a:fillRect/>
          </a:stretch>
        </p:blipFill>
        <p:spPr>
          <a:xfrm>
            <a:off x="1322675" y="1547380"/>
            <a:ext cx="6879216" cy="4604038"/>
          </a:xfrm>
          <a:prstGeom prst="rect">
            <a:avLst/>
          </a:prstGeom>
        </p:spPr>
      </p:pic>
    </p:spTree>
    <p:extLst>
      <p:ext uri="{BB962C8B-B14F-4D97-AF65-F5344CB8AC3E}">
        <p14:creationId xmlns:p14="http://schemas.microsoft.com/office/powerpoint/2010/main" val="82546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Placing file records on Disk</a:t>
            </a:r>
          </a:p>
        </p:txBody>
      </p:sp>
      <p:pic>
        <p:nvPicPr>
          <p:cNvPr id="2" name="Picture 1"/>
          <p:cNvPicPr>
            <a:picLocks noChangeAspect="1"/>
          </p:cNvPicPr>
          <p:nvPr/>
        </p:nvPicPr>
        <p:blipFill>
          <a:blip r:embed="rId2"/>
          <a:stretch>
            <a:fillRect/>
          </a:stretch>
        </p:blipFill>
        <p:spPr>
          <a:xfrm>
            <a:off x="1036420" y="1489364"/>
            <a:ext cx="7172759" cy="4851797"/>
          </a:xfrm>
          <a:prstGeom prst="rect">
            <a:avLst/>
          </a:prstGeom>
        </p:spPr>
      </p:pic>
    </p:spTree>
    <p:extLst>
      <p:ext uri="{BB962C8B-B14F-4D97-AF65-F5344CB8AC3E}">
        <p14:creationId xmlns:p14="http://schemas.microsoft.com/office/powerpoint/2010/main" val="813898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solidFill>
                  <a:srgbClr val="7030A0"/>
                </a:solidFill>
              </a:rPr>
              <a:t>Placing file records on Disk</a:t>
            </a:r>
          </a:p>
        </p:txBody>
      </p:sp>
      <p:pic>
        <p:nvPicPr>
          <p:cNvPr id="2" name="Picture 1"/>
          <p:cNvPicPr>
            <a:picLocks noChangeAspect="1"/>
          </p:cNvPicPr>
          <p:nvPr/>
        </p:nvPicPr>
        <p:blipFill>
          <a:blip r:embed="rId2"/>
          <a:stretch>
            <a:fillRect/>
          </a:stretch>
        </p:blipFill>
        <p:spPr>
          <a:xfrm>
            <a:off x="810058" y="1643928"/>
            <a:ext cx="8029142" cy="4725285"/>
          </a:xfrm>
          <a:prstGeom prst="rect">
            <a:avLst/>
          </a:prstGeom>
        </p:spPr>
      </p:pic>
    </p:spTree>
    <p:extLst>
      <p:ext uri="{BB962C8B-B14F-4D97-AF65-F5344CB8AC3E}">
        <p14:creationId xmlns:p14="http://schemas.microsoft.com/office/powerpoint/2010/main" val="989775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AB6E9E277804DABC86EB8C860FA82" ma:contentTypeVersion="29" ma:contentTypeDescription="Create a new document." ma:contentTypeScope="" ma:versionID="bc8b881f5661c05f04f62da7d81e045f">
  <xsd:schema xmlns:xsd="http://www.w3.org/2001/XMLSchema" xmlns:xs="http://www.w3.org/2001/XMLSchema" xmlns:p="http://schemas.microsoft.com/office/2006/metadata/properties" xmlns:ns2="358c27f4-605e-4a4d-a8b9-e26961c65206" targetNamespace="http://schemas.microsoft.com/office/2006/metadata/properties" ma:root="true" ma:fieldsID="e58d86df3f0b58fbbadef2acea3a0be8" ns2:_="">
    <xsd:import namespace="358c27f4-605e-4a4d-a8b9-e26961c6520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8c27f4-605e-4a4d-a8b9-e26961c652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NotebookType" ma:index="12" nillable="true" ma:displayName="Notebook Type" ma:internalName="NotebookType">
      <xsd:simpleType>
        <xsd:restriction base="dms:Text"/>
      </xsd:simpleType>
    </xsd:element>
    <xsd:element name="FolderType" ma:index="13" nillable="true" ma:displayName="Folder Type" ma:internalName="FolderType">
      <xsd:simpleType>
        <xsd:restriction base="dms:Text"/>
      </xsd:simpleType>
    </xsd:element>
    <xsd:element name="CultureName" ma:index="14" nillable="true" ma:displayName="Culture Name" ma:internalName="CultureName">
      <xsd:simpleType>
        <xsd:restriction base="dms:Text"/>
      </xsd:simpleType>
    </xsd:element>
    <xsd:element name="AppVersion" ma:index="15" nillable="true" ma:displayName="App Version" ma:internalName="AppVersion">
      <xsd:simpleType>
        <xsd:restriction base="dms:Text"/>
      </xsd:simpleType>
    </xsd:element>
    <xsd:element name="TeamsChannelId" ma:index="16" nillable="true" ma:displayName="Teams Channel Id" ma:internalName="TeamsChannelId">
      <xsd:simpleType>
        <xsd:restriction base="dms:Text"/>
      </xsd:simpleType>
    </xsd:element>
    <xsd:element name="Owner" ma:index="17"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8" nillable="true" ma:displayName="Math Settings" ma:internalName="Math_Settings">
      <xsd:simpleType>
        <xsd:restriction base="dms:Text"/>
      </xsd:simpleType>
    </xsd:element>
    <xsd:element name="DefaultSectionNames" ma:index="19" nillable="true" ma:displayName="Default Section Names" ma:internalName="DefaultSectionNames">
      <xsd:simpleType>
        <xsd:restriction base="dms:Note">
          <xsd:maxLength value="255"/>
        </xsd:restriction>
      </xsd:simpleType>
    </xsd:element>
    <xsd:element name="Templates" ma:index="20" nillable="true" ma:displayName="Templates" ma:internalName="Templates">
      <xsd:simpleType>
        <xsd:restriction base="dms:Note">
          <xsd:maxLength value="255"/>
        </xsd:restriction>
      </xsd:simpleType>
    </xsd:element>
    <xsd:element name="Teachers" ma:index="21"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2"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3"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4" nillable="true" ma:displayName="Distribution Groups" ma:internalName="Distribution_Groups">
      <xsd:simpleType>
        <xsd:restriction base="dms:Note">
          <xsd:maxLength value="255"/>
        </xsd:restriction>
      </xsd:simpleType>
    </xsd:element>
    <xsd:element name="LMS_Mappings" ma:index="25" nillable="true" ma:displayName="LMS Mappings" ma:internalName="LMS_Mappings">
      <xsd:simpleType>
        <xsd:restriction base="dms:Note">
          <xsd:maxLength value="255"/>
        </xsd:restriction>
      </xsd:simpleType>
    </xsd:element>
    <xsd:element name="Invited_Teachers" ma:index="26" nillable="true" ma:displayName="Invited Teachers" ma:internalName="Invited_Teachers">
      <xsd:simpleType>
        <xsd:restriction base="dms:Note">
          <xsd:maxLength value="255"/>
        </xsd:restriction>
      </xsd:simpleType>
    </xsd:element>
    <xsd:element name="Invited_Students" ma:index="27" nillable="true" ma:displayName="Invited Students" ma:internalName="Invited_Students">
      <xsd:simpleType>
        <xsd:restriction base="dms:Note">
          <xsd:maxLength value="255"/>
        </xsd:restriction>
      </xsd:simpleType>
    </xsd:element>
    <xsd:element name="Self_Registration_Enabled" ma:index="28" nillable="true" ma:displayName="Self Registration Enabled" ma:internalName="Self_Registration_Enabled">
      <xsd:simpleType>
        <xsd:restriction base="dms:Boolean"/>
      </xsd:simpleType>
    </xsd:element>
    <xsd:element name="Has_Teacher_Only_SectionGroup" ma:index="29" nillable="true" ma:displayName="Has Teacher Only SectionGroup" ma:internalName="Has_Teacher_Only_SectionGroup">
      <xsd:simpleType>
        <xsd:restriction base="dms:Boolean"/>
      </xsd:simpleType>
    </xsd:element>
    <xsd:element name="Is_Collaboration_Space_Locked" ma:index="30" nillable="true" ma:displayName="Is Collaboration Space Locked" ma:internalName="Is_Collaboration_Space_Locked">
      <xsd:simpleType>
        <xsd:restriction base="dms:Boolean"/>
      </xsd:simpleType>
    </xsd:element>
    <xsd:element name="IsNotebookLocked" ma:index="31" nillable="true" ma:displayName="Is Notebook Locked" ma:internalName="IsNotebookLocked">
      <xsd:simpleType>
        <xsd:restriction base="dms:Boolean"/>
      </xsd:simpleType>
    </xsd:element>
    <xsd:element name="Teams_Channel_Section_Location" ma:index="32" nillable="true" ma:displayName="Teams Channel Section Location" ma:internalName="Teams_Channel_Section_Location">
      <xsd:simpleType>
        <xsd:restriction base="dms:Text"/>
      </xsd:simpleType>
    </xsd:element>
    <xsd:element name="MediaServiceDateTaken" ma:index="33" nillable="true" ma:displayName="MediaServiceDateTaken" ma:hidden="true" ma:indexed="true" ma:internalName="MediaServiceDateTaken"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EventHashCode" ma:index="35" nillable="true" ma:displayName="MediaServiceEventHashCode" ma:hidden="true" ma:internalName="MediaServiceEventHashCode" ma:readOnly="true">
      <xsd:simpleType>
        <xsd:restriction base="dms:Text"/>
      </xsd:simpleType>
    </xsd:element>
    <xsd:element name="MediaLengthInSeconds" ma:index="3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MS_Mappings xmlns="358c27f4-605e-4a4d-a8b9-e26961c65206" xsi:nil="true"/>
    <IsNotebookLocked xmlns="358c27f4-605e-4a4d-a8b9-e26961c65206" xsi:nil="true"/>
    <FolderType xmlns="358c27f4-605e-4a4d-a8b9-e26961c65206" xsi:nil="true"/>
    <Owner xmlns="358c27f4-605e-4a4d-a8b9-e26961c65206">
      <UserInfo>
        <DisplayName/>
        <AccountId xsi:nil="true"/>
        <AccountType/>
      </UserInfo>
    </Owner>
    <Teachers xmlns="358c27f4-605e-4a4d-a8b9-e26961c65206">
      <UserInfo>
        <DisplayName/>
        <AccountId xsi:nil="true"/>
        <AccountType/>
      </UserInfo>
    </Teachers>
    <Student_Groups xmlns="358c27f4-605e-4a4d-a8b9-e26961c65206">
      <UserInfo>
        <DisplayName/>
        <AccountId xsi:nil="true"/>
        <AccountType/>
      </UserInfo>
    </Student_Groups>
    <Invited_Teachers xmlns="358c27f4-605e-4a4d-a8b9-e26961c65206" xsi:nil="true"/>
    <DefaultSectionNames xmlns="358c27f4-605e-4a4d-a8b9-e26961c65206" xsi:nil="true"/>
    <Is_Collaboration_Space_Locked xmlns="358c27f4-605e-4a4d-a8b9-e26961c65206" xsi:nil="true"/>
    <NotebookType xmlns="358c27f4-605e-4a4d-a8b9-e26961c65206" xsi:nil="true"/>
    <CultureName xmlns="358c27f4-605e-4a4d-a8b9-e26961c65206" xsi:nil="true"/>
    <Distribution_Groups xmlns="358c27f4-605e-4a4d-a8b9-e26961c65206" xsi:nil="true"/>
    <AppVersion xmlns="358c27f4-605e-4a4d-a8b9-e26961c65206" xsi:nil="true"/>
    <TeamsChannelId xmlns="358c27f4-605e-4a4d-a8b9-e26961c65206" xsi:nil="true"/>
    <Teams_Channel_Section_Location xmlns="358c27f4-605e-4a4d-a8b9-e26961c65206" xsi:nil="true"/>
    <Templates xmlns="358c27f4-605e-4a4d-a8b9-e26961c65206" xsi:nil="true"/>
    <Self_Registration_Enabled xmlns="358c27f4-605e-4a4d-a8b9-e26961c65206" xsi:nil="true"/>
    <Has_Teacher_Only_SectionGroup xmlns="358c27f4-605e-4a4d-a8b9-e26961c65206" xsi:nil="true"/>
    <Invited_Students xmlns="358c27f4-605e-4a4d-a8b9-e26961c65206" xsi:nil="true"/>
    <Math_Settings xmlns="358c27f4-605e-4a4d-a8b9-e26961c65206" xsi:nil="true"/>
    <Students xmlns="358c27f4-605e-4a4d-a8b9-e26961c65206">
      <UserInfo>
        <DisplayName/>
        <AccountId xsi:nil="true"/>
        <AccountType/>
      </UserInfo>
    </Students>
  </documentManagement>
</p:properties>
</file>

<file path=customXml/itemProps1.xml><?xml version="1.0" encoding="utf-8"?>
<ds:datastoreItem xmlns:ds="http://schemas.openxmlformats.org/officeDocument/2006/customXml" ds:itemID="{B7A0DF3B-D25B-4349-BD86-48D167667954}"/>
</file>

<file path=customXml/itemProps2.xml><?xml version="1.0" encoding="utf-8"?>
<ds:datastoreItem xmlns:ds="http://schemas.openxmlformats.org/officeDocument/2006/customXml" ds:itemID="{D7B199CD-2768-4F69-8B26-2BACCCD35F40}"/>
</file>

<file path=customXml/itemProps3.xml><?xml version="1.0" encoding="utf-8"?>
<ds:datastoreItem xmlns:ds="http://schemas.openxmlformats.org/officeDocument/2006/customXml" ds:itemID="{BD0FCBD9-9C96-4D1D-8088-C2F46CD00A68}"/>
</file>

<file path=docProps/app.xml><?xml version="1.0" encoding="utf-8"?>
<Properties xmlns="http://schemas.openxmlformats.org/officeDocument/2006/extended-properties" xmlns:vt="http://schemas.openxmlformats.org/officeDocument/2006/docPropsVTypes">
  <TotalTime>962</TotalTime>
  <Words>3784</Words>
  <Application>Microsoft Office PowerPoint</Application>
  <PresentationFormat>Widescreen</PresentationFormat>
  <Paragraphs>279</Paragraphs>
  <Slides>41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vt:lpstr>
      <vt:lpstr>ArialMT</vt:lpstr>
      <vt:lpstr>Calibri</vt:lpstr>
      <vt:lpstr>Calibri Light</vt:lpstr>
      <vt:lpstr>Minion-Italic</vt:lpstr>
      <vt:lpstr>Minion-Regular</vt:lpstr>
      <vt:lpstr>Times New Roman</vt:lpstr>
      <vt:lpstr>Wingdings</vt:lpstr>
      <vt:lpstr>Office Theme</vt:lpstr>
      <vt:lpstr> Database system and Applications   IS ZC337                                        Prof. Uma Maheswari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SSZG518:     Database design  and                           Applications                   Ms. Uma Maheswari</dc:title>
  <dc:creator>UMA MAHESWARI S .</dc:creator>
  <cp:lastModifiedBy>UMA MAHESWARI S .</cp:lastModifiedBy>
  <cp:revision>7</cp:revision>
  <dcterms:created xsi:type="dcterms:W3CDTF">2023-02-09T15:24:03Z</dcterms:created>
  <dcterms:modified xsi:type="dcterms:W3CDTF">2024-03-02T03:13:47Z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0x010100B5AAB6E9E277804DABC86EB8C860FA82</vt:lpwstr>
  </property>
</Properties>
</file>